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9" r:id="rId14"/>
    <p:sldId id="268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522" y="-12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848600" y="0"/>
            <a:ext cx="1295400" cy="533400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rgbClr val="0070C0"/>
                </a:solidFill>
              </a:rPr>
              <a:t>POINTERS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/>
          <a:lstStyle/>
          <a:p>
            <a:pPr>
              <a:buNone/>
            </a:pPr>
            <a:r>
              <a:rPr lang="en-US" sz="3600" dirty="0" smtClean="0"/>
              <a:t>                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x=0,*p=&amp;x,**q=&amp;p;      </a:t>
            </a:r>
          </a:p>
          <a:p>
            <a:pPr>
              <a:buNone/>
            </a:pPr>
            <a:r>
              <a:rPr lang="en-US" sz="2400" dirty="0" err="1" smtClean="0"/>
              <a:t>printf</a:t>
            </a:r>
            <a:r>
              <a:rPr lang="en-US" sz="2400" dirty="0" smtClean="0"/>
              <a:t>(“enter a number : ”);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scanf</a:t>
            </a:r>
            <a:r>
              <a:rPr lang="en-US" sz="2400" dirty="0" smtClean="0"/>
              <a:t>(“%</a:t>
            </a:r>
            <a:r>
              <a:rPr lang="en-US" sz="2400" dirty="0" err="1" smtClean="0"/>
              <a:t>d”,p</a:t>
            </a:r>
            <a:r>
              <a:rPr lang="en-US" sz="2400" dirty="0" smtClean="0"/>
              <a:t>);       is effectively same as           </a:t>
            </a:r>
            <a:r>
              <a:rPr lang="en-US" sz="2400" dirty="0" err="1" smtClean="0"/>
              <a:t>scanf</a:t>
            </a:r>
            <a:r>
              <a:rPr lang="en-US" sz="2400" dirty="0" smtClean="0"/>
              <a:t>(“%d”,*q);                      </a:t>
            </a:r>
          </a:p>
          <a:p>
            <a:pPr>
              <a:buNone/>
            </a:pPr>
            <a:r>
              <a:rPr lang="en-US" sz="2400" dirty="0" smtClean="0"/>
              <a:t>*p = *p +10;          is effectively same as           **q = **q + 10;                                   </a:t>
            </a:r>
          </a:p>
          <a:p>
            <a:pPr>
              <a:buNone/>
            </a:pPr>
            <a:r>
              <a:rPr lang="en-US" sz="2400" dirty="0" err="1" smtClean="0"/>
              <a:t>printf</a:t>
            </a:r>
            <a:r>
              <a:rPr lang="en-US" sz="2400" dirty="0" smtClean="0"/>
              <a:t>(“%d”,*p);    is effectively same as           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(“%d”,**q);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914400" y="1600200"/>
          <a:ext cx="1295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  </a:t>
                      </a:r>
                      <a:r>
                        <a:rPr lang="en-US" sz="4000" baseline="0" dirty="0" smtClean="0"/>
                        <a:t>  0</a:t>
                      </a:r>
                      <a:endParaRPr lang="en-US" sz="4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4038600" y="1600200"/>
          <a:ext cx="1143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</a:tblGrid>
              <a:tr h="914400"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sz="4000" dirty="0" smtClean="0"/>
                        <a:t>50</a:t>
                      </a:r>
                      <a:endParaRPr lang="en-US" sz="4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66800" y="25908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50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419600" y="25908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100</a:t>
            </a:r>
            <a:endParaRPr lang="en-US" sz="2800" dirty="0"/>
          </a:p>
        </p:txBody>
      </p:sp>
      <p:sp>
        <p:nvSpPr>
          <p:cNvPr id="8" name="Left Arrow 7"/>
          <p:cNvSpPr/>
          <p:nvPr/>
        </p:nvSpPr>
        <p:spPr>
          <a:xfrm>
            <a:off x="2286000" y="1905000"/>
            <a:ext cx="1664208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19200" y="10668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419600" y="10668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</a:t>
            </a:r>
            <a:endParaRPr lang="en-US" sz="2800" dirty="0"/>
          </a:p>
        </p:txBody>
      </p:sp>
      <p:graphicFrame>
        <p:nvGraphicFramePr>
          <p:cNvPr id="11" name="Content Placeholder 3"/>
          <p:cNvGraphicFramePr>
            <a:graphicFrameLocks/>
          </p:cNvGraphicFramePr>
          <p:nvPr/>
        </p:nvGraphicFramePr>
        <p:xfrm>
          <a:off x="6629400" y="1610380"/>
          <a:ext cx="1676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</a:tblGrid>
              <a:tr h="91440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100</a:t>
                      </a:r>
                      <a:endParaRPr lang="en-US" sz="4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010400" y="260098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200</a:t>
            </a:r>
            <a:endParaRPr lang="en-US" sz="2800" dirty="0"/>
          </a:p>
        </p:txBody>
      </p:sp>
      <p:sp>
        <p:nvSpPr>
          <p:cNvPr id="13" name="Left Arrow 12"/>
          <p:cNvSpPr/>
          <p:nvPr/>
        </p:nvSpPr>
        <p:spPr>
          <a:xfrm>
            <a:off x="5181600" y="1828800"/>
            <a:ext cx="13716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239000" y="107698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</a:t>
            </a:r>
            <a:endParaRPr lang="en-US" sz="2800" dirty="0"/>
          </a:p>
        </p:txBody>
      </p:sp>
      <p:sp>
        <p:nvSpPr>
          <p:cNvPr id="15" name="TextShape 1"/>
          <p:cNvSpPr txBox="1"/>
          <p:nvPr/>
        </p:nvSpPr>
        <p:spPr>
          <a:xfrm>
            <a:off x="381000" y="107640"/>
            <a:ext cx="8042040" cy="612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spcBef>
                <a:spcPct val="0"/>
              </a:spcBef>
            </a:pPr>
            <a:r>
              <a:rPr lang="en-GB" sz="43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Pointer </a:t>
            </a:r>
            <a:r>
              <a:rPr lang="en-GB" sz="43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to </a:t>
            </a:r>
            <a:r>
              <a:rPr lang="en-GB" sz="43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Pointer</a:t>
            </a:r>
            <a:endParaRPr lang="en-US" sz="43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300" dirty="0" smtClean="0">
                <a:solidFill>
                  <a:srgbClr val="0070C0"/>
                </a:solidFill>
              </a:rPr>
              <a:t>Pointers with Array’s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US" sz="2800" dirty="0" smtClean="0"/>
              <a:t>An array is immutable </a:t>
            </a:r>
            <a:r>
              <a:rPr lang="en-US" sz="2800" dirty="0" smtClean="0"/>
              <a:t>pointer</a:t>
            </a:r>
            <a:endParaRPr lang="en-US" sz="2800" dirty="0" smtClean="0"/>
          </a:p>
          <a:p>
            <a:r>
              <a:rPr lang="en-US" sz="2800" dirty="0" smtClean="0"/>
              <a:t>Assigning a pointer to an array 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Example :</a:t>
            </a:r>
          </a:p>
          <a:p>
            <a:pPr lvl="1">
              <a:buNone/>
            </a:pPr>
            <a:r>
              <a:rPr lang="en-US" dirty="0" smtClean="0"/>
              <a:t> 		</a:t>
            </a:r>
            <a:r>
              <a:rPr lang="en-US" sz="2400" dirty="0" err="1" smtClean="0"/>
              <a:t>int</a:t>
            </a:r>
            <a:r>
              <a:rPr lang="en-US" sz="2400" dirty="0" smtClean="0"/>
              <a:t> count [5] = {1,2,3,4,5};</a:t>
            </a:r>
          </a:p>
          <a:p>
            <a:pPr lvl="1">
              <a:buNone/>
            </a:pPr>
            <a:r>
              <a:rPr lang="en-US" sz="2400" dirty="0" smtClean="0"/>
              <a:t>      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*p = count;</a:t>
            </a:r>
          </a:p>
          <a:p>
            <a:pPr lvl="1">
              <a:buNone/>
            </a:pPr>
            <a:r>
              <a:rPr lang="en-US" sz="2400" b="1" dirty="0" smtClean="0"/>
              <a:t>       or</a:t>
            </a:r>
          </a:p>
          <a:p>
            <a:pPr lvl="1">
              <a:buNone/>
            </a:pPr>
            <a:r>
              <a:rPr lang="en-US" sz="2400" b="1" dirty="0" smtClean="0"/>
              <a:t>      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*p = &amp;count[0];</a:t>
            </a:r>
            <a:endParaRPr lang="en-US" sz="24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419600" y="4363760"/>
          <a:ext cx="43434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"/>
                <a:gridCol w="868680"/>
                <a:gridCol w="868680"/>
                <a:gridCol w="868680"/>
                <a:gridCol w="868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   1</a:t>
                      </a:r>
                      <a:endParaRPr lang="en-US" sz="2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  2</a:t>
                      </a:r>
                      <a:endParaRPr lang="en-US" sz="2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   3</a:t>
                      </a:r>
                      <a:endParaRPr lang="en-US" sz="2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    4</a:t>
                      </a:r>
                      <a:endParaRPr lang="en-US" sz="2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   5</a:t>
                      </a:r>
                      <a:endParaRPr lang="en-US" sz="2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95800" y="474476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100          104          108           112          116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407062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0              1               2              3              4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67200" y="5760720"/>
          <a:ext cx="12954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   </a:t>
                      </a:r>
                      <a:r>
                        <a:rPr lang="en-US" sz="2400" dirty="0" smtClean="0"/>
                        <a:t>100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0" y="633478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200</a:t>
            </a:r>
            <a:endParaRPr lang="en-US" sz="2400" dirty="0"/>
          </a:p>
        </p:txBody>
      </p:sp>
      <p:sp>
        <p:nvSpPr>
          <p:cNvPr id="9" name="Up Arrow 8"/>
          <p:cNvSpPr/>
          <p:nvPr/>
        </p:nvSpPr>
        <p:spPr>
          <a:xfrm>
            <a:off x="4724400" y="5105400"/>
            <a:ext cx="228600" cy="609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86400" y="5562600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029200" y="36576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count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458200" cy="6324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600" dirty="0" smtClean="0"/>
              <a:t>Accessing array using Pointer code Example 1 :</a:t>
            </a:r>
          </a:p>
          <a:p>
            <a:pPr>
              <a:buNone/>
            </a:pPr>
            <a:r>
              <a:rPr lang="en-US" sz="2600" dirty="0" smtClean="0"/>
              <a:t>Program to count number of even numbers in an array  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600" dirty="0" smtClean="0"/>
              <a:t>#include&lt;</a:t>
            </a:r>
            <a:r>
              <a:rPr lang="en-US" sz="2600" dirty="0" err="1" smtClean="0"/>
              <a:t>stdio.h</a:t>
            </a:r>
            <a:r>
              <a:rPr lang="en-US" sz="2600" dirty="0" smtClean="0"/>
              <a:t>&gt;</a:t>
            </a:r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en-US" sz="2600" dirty="0" err="1" smtClean="0"/>
              <a:t>int</a:t>
            </a:r>
            <a:r>
              <a:rPr lang="en-US" sz="2600" dirty="0" smtClean="0"/>
              <a:t> main(void)</a:t>
            </a:r>
          </a:p>
          <a:p>
            <a:pPr>
              <a:buNone/>
            </a:pPr>
            <a:r>
              <a:rPr lang="en-US" sz="2600" dirty="0" smtClean="0"/>
              <a:t>{</a:t>
            </a:r>
          </a:p>
          <a:p>
            <a:pPr>
              <a:buNone/>
            </a:pPr>
            <a:r>
              <a:rPr lang="en-US" sz="2600" dirty="0" smtClean="0"/>
              <a:t>        </a:t>
            </a:r>
            <a:r>
              <a:rPr lang="en-US" sz="2600" dirty="0" err="1" smtClean="0"/>
              <a:t>int</a:t>
            </a:r>
            <a:r>
              <a:rPr lang="en-US" sz="2600" dirty="0" smtClean="0"/>
              <a:t> </a:t>
            </a:r>
            <a:r>
              <a:rPr lang="en-US" sz="2600" dirty="0" err="1" smtClean="0"/>
              <a:t>i</a:t>
            </a:r>
            <a:r>
              <a:rPr lang="en-US" sz="2600" dirty="0" smtClean="0"/>
              <a:t> = 0 ,table[5] = {0},*p=</a:t>
            </a:r>
            <a:r>
              <a:rPr lang="en-US" sz="2600" dirty="0" err="1" smtClean="0"/>
              <a:t>table,c</a:t>
            </a:r>
            <a:r>
              <a:rPr lang="en-US" sz="2600" dirty="0" smtClean="0"/>
              <a:t>=0;     </a:t>
            </a:r>
          </a:p>
          <a:p>
            <a:pPr>
              <a:buNone/>
            </a:pPr>
            <a:r>
              <a:rPr lang="en-US" sz="2600" dirty="0" smtClean="0"/>
              <a:t> </a:t>
            </a:r>
          </a:p>
          <a:p>
            <a:pPr>
              <a:buNone/>
            </a:pPr>
            <a:r>
              <a:rPr lang="en-US" sz="2600" dirty="0" smtClean="0"/>
              <a:t>        </a:t>
            </a:r>
            <a:r>
              <a:rPr lang="en-US" sz="2600" dirty="0" err="1" smtClean="0"/>
              <a:t>printf</a:t>
            </a:r>
            <a:r>
              <a:rPr lang="en-US" sz="2600" dirty="0" smtClean="0"/>
              <a:t>(“enter 5 numbers  : “);</a:t>
            </a:r>
          </a:p>
          <a:p>
            <a:pPr>
              <a:buNone/>
            </a:pPr>
            <a:r>
              <a:rPr lang="en-US" sz="2600" dirty="0" smtClean="0"/>
              <a:t>        for(</a:t>
            </a:r>
            <a:r>
              <a:rPr lang="en-US" sz="2600" dirty="0" err="1" smtClean="0"/>
              <a:t>i</a:t>
            </a:r>
            <a:r>
              <a:rPr lang="en-US" sz="2600" dirty="0" smtClean="0"/>
              <a:t>=0; </a:t>
            </a:r>
            <a:r>
              <a:rPr lang="en-US" sz="2600" dirty="0" err="1" smtClean="0"/>
              <a:t>i</a:t>
            </a:r>
            <a:r>
              <a:rPr lang="en-US" sz="2600" dirty="0" smtClean="0"/>
              <a:t>&lt;5 ; </a:t>
            </a:r>
            <a:r>
              <a:rPr lang="en-US" sz="2600" dirty="0" err="1" smtClean="0"/>
              <a:t>i</a:t>
            </a:r>
            <a:r>
              <a:rPr lang="en-US" sz="2600" dirty="0" smtClean="0"/>
              <a:t>++,p++)</a:t>
            </a:r>
          </a:p>
          <a:p>
            <a:pPr>
              <a:buNone/>
            </a:pPr>
            <a:r>
              <a:rPr lang="en-US" sz="2600" dirty="0" smtClean="0"/>
              <a:t>                 </a:t>
            </a:r>
            <a:r>
              <a:rPr lang="en-US" sz="2600" dirty="0" err="1" smtClean="0"/>
              <a:t>scanf</a:t>
            </a:r>
            <a:r>
              <a:rPr lang="en-US" sz="2600" dirty="0" smtClean="0"/>
              <a:t>(“%</a:t>
            </a:r>
            <a:r>
              <a:rPr lang="en-US" sz="2600" dirty="0" err="1" smtClean="0"/>
              <a:t>d”,p</a:t>
            </a:r>
            <a:r>
              <a:rPr lang="en-US" sz="2600" dirty="0" smtClean="0"/>
              <a:t>);  </a:t>
            </a:r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        p = table;                             // reinitializing pointer to the base address</a:t>
            </a:r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        for(</a:t>
            </a:r>
            <a:r>
              <a:rPr lang="en-US" sz="2600" dirty="0" err="1" smtClean="0"/>
              <a:t>i</a:t>
            </a:r>
            <a:r>
              <a:rPr lang="en-US" sz="2600" dirty="0" smtClean="0"/>
              <a:t>=0; </a:t>
            </a:r>
            <a:r>
              <a:rPr lang="en-US" sz="2600" dirty="0" err="1" smtClean="0"/>
              <a:t>i</a:t>
            </a:r>
            <a:r>
              <a:rPr lang="en-US" sz="2600" dirty="0" smtClean="0"/>
              <a:t>&lt;5 ; </a:t>
            </a:r>
            <a:r>
              <a:rPr lang="en-US" sz="2600" dirty="0" err="1" smtClean="0"/>
              <a:t>i</a:t>
            </a:r>
            <a:r>
              <a:rPr lang="en-US" sz="2600" dirty="0" smtClean="0"/>
              <a:t>++,p++)    </a:t>
            </a:r>
          </a:p>
          <a:p>
            <a:pPr>
              <a:buNone/>
            </a:pPr>
            <a:r>
              <a:rPr lang="en-US" sz="2600" dirty="0" smtClean="0"/>
              <a:t>               if(*p%2==0)</a:t>
            </a:r>
          </a:p>
          <a:p>
            <a:pPr>
              <a:buNone/>
            </a:pPr>
            <a:r>
              <a:rPr lang="en-US" sz="2600" dirty="0" smtClean="0"/>
              <a:t>                      </a:t>
            </a:r>
            <a:r>
              <a:rPr lang="en-US" sz="2600" dirty="0" err="1" smtClean="0"/>
              <a:t>c++</a:t>
            </a:r>
            <a:r>
              <a:rPr lang="en-US" sz="2600" dirty="0" smtClean="0"/>
              <a:t> ;  </a:t>
            </a:r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        </a:t>
            </a:r>
            <a:r>
              <a:rPr lang="en-US" sz="2600" dirty="0" err="1" smtClean="0"/>
              <a:t>printf</a:t>
            </a:r>
            <a:r>
              <a:rPr lang="en-US" sz="2600" dirty="0" smtClean="0"/>
              <a:t>(“\n even numbers in array  : %d \</a:t>
            </a:r>
            <a:r>
              <a:rPr lang="en-US" sz="2600" dirty="0" err="1" smtClean="0"/>
              <a:t>n“,c</a:t>
            </a:r>
            <a:r>
              <a:rPr lang="en-US" sz="2600" dirty="0" smtClean="0"/>
              <a:t>);    </a:t>
            </a:r>
          </a:p>
          <a:p>
            <a:pPr>
              <a:buNone/>
            </a:pPr>
            <a:r>
              <a:rPr lang="en-US" sz="2600" dirty="0" smtClean="0"/>
              <a:t>        return 0;</a:t>
            </a:r>
          </a:p>
          <a:p>
            <a:pPr>
              <a:buNone/>
            </a:pPr>
            <a:r>
              <a:rPr lang="en-US" sz="2600" dirty="0" smtClean="0"/>
              <a:t> }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458200" cy="6324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900" dirty="0" smtClean="0"/>
              <a:t>Accessing array using Pointer code Example 3 :</a:t>
            </a:r>
          </a:p>
          <a:p>
            <a:pPr>
              <a:buNone/>
            </a:pPr>
            <a:r>
              <a:rPr lang="en-US" sz="2900" dirty="0" smtClean="0"/>
              <a:t>Program to copy one string into another 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600" dirty="0" smtClean="0"/>
              <a:t>#include&lt;</a:t>
            </a:r>
            <a:r>
              <a:rPr lang="en-US" sz="2600" dirty="0" err="1" smtClean="0"/>
              <a:t>stdio.h</a:t>
            </a:r>
            <a:r>
              <a:rPr lang="en-US" sz="2600" dirty="0" smtClean="0"/>
              <a:t>&gt;</a:t>
            </a:r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en-US" sz="2600" dirty="0" err="1" smtClean="0"/>
              <a:t>int</a:t>
            </a:r>
            <a:r>
              <a:rPr lang="en-US" sz="2600" dirty="0" smtClean="0"/>
              <a:t> main(void)</a:t>
            </a:r>
          </a:p>
          <a:p>
            <a:pPr>
              <a:buNone/>
            </a:pPr>
            <a:r>
              <a:rPr lang="en-US" sz="2600" dirty="0" smtClean="0"/>
              <a:t>{</a:t>
            </a:r>
          </a:p>
          <a:p>
            <a:pPr>
              <a:buNone/>
            </a:pPr>
            <a:r>
              <a:rPr lang="en-US" sz="2600" dirty="0" smtClean="0"/>
              <a:t>      char </a:t>
            </a:r>
            <a:r>
              <a:rPr lang="en-US" sz="2600" dirty="0" err="1" smtClean="0"/>
              <a:t>str</a:t>
            </a:r>
            <a:r>
              <a:rPr lang="en-US" sz="2600" dirty="0" smtClean="0"/>
              <a:t>[5] = {0}, </a:t>
            </a:r>
            <a:r>
              <a:rPr lang="en-US" sz="2600" dirty="0" err="1" smtClean="0"/>
              <a:t>abc</a:t>
            </a:r>
            <a:r>
              <a:rPr lang="en-US" sz="2600" dirty="0" smtClean="0"/>
              <a:t>[5] = {0},*p=</a:t>
            </a:r>
            <a:r>
              <a:rPr lang="en-US" sz="2600" dirty="0" err="1" smtClean="0"/>
              <a:t>str</a:t>
            </a:r>
            <a:r>
              <a:rPr lang="en-US" sz="2600" dirty="0" smtClean="0"/>
              <a:t>,*q=</a:t>
            </a:r>
            <a:r>
              <a:rPr lang="en-US" sz="2600" dirty="0" err="1" smtClean="0"/>
              <a:t>abc</a:t>
            </a:r>
            <a:r>
              <a:rPr lang="en-US" sz="2600" dirty="0" smtClean="0"/>
              <a:t>;</a:t>
            </a:r>
          </a:p>
          <a:p>
            <a:pPr>
              <a:buNone/>
            </a:pPr>
            <a:r>
              <a:rPr lang="en-US" sz="2600" dirty="0" smtClean="0"/>
              <a:t>        </a:t>
            </a:r>
          </a:p>
          <a:p>
            <a:pPr>
              <a:buNone/>
            </a:pPr>
            <a:r>
              <a:rPr lang="en-US" sz="2600" dirty="0" smtClean="0"/>
              <a:t>      </a:t>
            </a:r>
            <a:r>
              <a:rPr lang="en-US" sz="2600" dirty="0" err="1" smtClean="0"/>
              <a:t>printf</a:t>
            </a:r>
            <a:r>
              <a:rPr lang="en-US" sz="2600" dirty="0" smtClean="0"/>
              <a:t>(“enter  a string : “);</a:t>
            </a:r>
          </a:p>
          <a:p>
            <a:pPr>
              <a:buNone/>
            </a:pPr>
            <a:r>
              <a:rPr lang="en-US" sz="2600" dirty="0" smtClean="0"/>
              <a:t>      </a:t>
            </a:r>
            <a:r>
              <a:rPr lang="en-US" sz="2600" dirty="0" err="1" smtClean="0"/>
              <a:t>scanf</a:t>
            </a:r>
            <a:r>
              <a:rPr lang="en-US" sz="2600" dirty="0" smtClean="0"/>
              <a:t>(“%</a:t>
            </a:r>
            <a:r>
              <a:rPr lang="en-US" sz="2600" dirty="0" err="1" smtClean="0"/>
              <a:t>s”,str</a:t>
            </a:r>
            <a:r>
              <a:rPr lang="en-US" sz="2600" dirty="0" smtClean="0"/>
              <a:t>); </a:t>
            </a:r>
          </a:p>
          <a:p>
            <a:pPr>
              <a:buNone/>
            </a:pPr>
            <a:r>
              <a:rPr lang="en-US" sz="2600" dirty="0" smtClean="0"/>
              <a:t>        </a:t>
            </a:r>
          </a:p>
          <a:p>
            <a:pPr>
              <a:buNone/>
            </a:pPr>
            <a:r>
              <a:rPr lang="en-US" sz="2600" dirty="0" smtClean="0"/>
              <a:t>      while(  *p!= ‘\0’ ) </a:t>
            </a:r>
          </a:p>
          <a:p>
            <a:pPr>
              <a:buNone/>
            </a:pPr>
            <a:r>
              <a:rPr lang="en-US" sz="2600" dirty="0" smtClean="0"/>
              <a:t>      {</a:t>
            </a:r>
          </a:p>
          <a:p>
            <a:pPr>
              <a:buNone/>
            </a:pPr>
            <a:r>
              <a:rPr lang="en-US" sz="2600" dirty="0" smtClean="0"/>
              <a:t>           *q=*p;</a:t>
            </a:r>
          </a:p>
          <a:p>
            <a:pPr>
              <a:buNone/>
            </a:pPr>
            <a:r>
              <a:rPr lang="en-US" sz="2600" dirty="0" smtClean="0"/>
              <a:t>           p++ ;</a:t>
            </a:r>
          </a:p>
          <a:p>
            <a:pPr>
              <a:buNone/>
            </a:pPr>
            <a:r>
              <a:rPr lang="en-US" sz="2600" dirty="0" smtClean="0"/>
              <a:t>           q++ ;</a:t>
            </a:r>
          </a:p>
          <a:p>
            <a:pPr>
              <a:buNone/>
            </a:pPr>
            <a:r>
              <a:rPr lang="en-US" sz="2600" dirty="0" smtClean="0"/>
              <a:t>       }</a:t>
            </a:r>
          </a:p>
          <a:p>
            <a:pPr>
              <a:buNone/>
            </a:pPr>
            <a:r>
              <a:rPr lang="en-US" sz="2600" dirty="0" smtClean="0"/>
              <a:t>       </a:t>
            </a:r>
          </a:p>
          <a:p>
            <a:pPr>
              <a:buNone/>
            </a:pPr>
            <a:r>
              <a:rPr lang="en-US" sz="2600" dirty="0" smtClean="0"/>
              <a:t>      </a:t>
            </a:r>
            <a:r>
              <a:rPr lang="en-US" sz="2600" dirty="0" err="1" smtClean="0"/>
              <a:t>printf</a:t>
            </a:r>
            <a:r>
              <a:rPr lang="en-US" sz="2600" dirty="0" smtClean="0"/>
              <a:t>(“\n output : %</a:t>
            </a:r>
            <a:r>
              <a:rPr lang="en-US" sz="2600" dirty="0" err="1" smtClean="0"/>
              <a:t>s“,abc</a:t>
            </a:r>
            <a:r>
              <a:rPr lang="en-US" sz="2600" dirty="0" smtClean="0"/>
              <a:t>);    </a:t>
            </a:r>
          </a:p>
          <a:p>
            <a:pPr>
              <a:buNone/>
            </a:pPr>
            <a:r>
              <a:rPr lang="en-US" sz="2600" dirty="0" smtClean="0"/>
              <a:t>      return 0;</a:t>
            </a:r>
          </a:p>
          <a:p>
            <a:pPr>
              <a:buNone/>
            </a:pPr>
            <a:r>
              <a:rPr lang="en-US" sz="2600" dirty="0" smtClean="0"/>
              <a:t> }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458200" cy="6324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600" dirty="0" smtClean="0"/>
              <a:t>Accessing array using Pointer code Example 2 :</a:t>
            </a:r>
          </a:p>
          <a:p>
            <a:pPr>
              <a:buNone/>
            </a:pPr>
            <a:r>
              <a:rPr lang="en-US" sz="2600" dirty="0" smtClean="0"/>
              <a:t>Program to find largest number in an array  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600" dirty="0" smtClean="0"/>
              <a:t>#include&lt;</a:t>
            </a:r>
            <a:r>
              <a:rPr lang="en-US" sz="2600" dirty="0" err="1" smtClean="0"/>
              <a:t>stdio.h</a:t>
            </a:r>
            <a:r>
              <a:rPr lang="en-US" sz="2600" dirty="0" smtClean="0"/>
              <a:t>&gt;</a:t>
            </a:r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en-US" sz="2600" dirty="0" err="1" smtClean="0"/>
              <a:t>int</a:t>
            </a:r>
            <a:r>
              <a:rPr lang="en-US" sz="2600" dirty="0" smtClean="0"/>
              <a:t> main(void)</a:t>
            </a:r>
          </a:p>
          <a:p>
            <a:pPr>
              <a:buNone/>
            </a:pPr>
            <a:r>
              <a:rPr lang="en-US" sz="2600" dirty="0" smtClean="0"/>
              <a:t>{</a:t>
            </a:r>
          </a:p>
          <a:p>
            <a:pPr>
              <a:buNone/>
            </a:pPr>
            <a:r>
              <a:rPr lang="en-US" sz="2600" dirty="0" smtClean="0"/>
              <a:t>        </a:t>
            </a:r>
            <a:r>
              <a:rPr lang="en-US" sz="2600" dirty="0" err="1" smtClean="0"/>
              <a:t>int</a:t>
            </a:r>
            <a:r>
              <a:rPr lang="en-US" sz="2600" dirty="0" smtClean="0"/>
              <a:t> </a:t>
            </a:r>
            <a:r>
              <a:rPr lang="en-US" sz="2600" dirty="0" err="1" smtClean="0"/>
              <a:t>i</a:t>
            </a:r>
            <a:r>
              <a:rPr lang="en-US" sz="2600" dirty="0" smtClean="0"/>
              <a:t> = 0 ,</a:t>
            </a:r>
            <a:r>
              <a:rPr lang="en-US" sz="2600" dirty="0" err="1" smtClean="0"/>
              <a:t>arr</a:t>
            </a:r>
            <a:r>
              <a:rPr lang="en-US" sz="2600" dirty="0" smtClean="0"/>
              <a:t>[5] = {0},*p=</a:t>
            </a:r>
            <a:r>
              <a:rPr lang="en-US" sz="2600" dirty="0" err="1" smtClean="0"/>
              <a:t>arr,largest_no</a:t>
            </a:r>
            <a:r>
              <a:rPr lang="en-US" sz="2600" dirty="0" smtClean="0"/>
              <a:t>=0;     </a:t>
            </a:r>
          </a:p>
          <a:p>
            <a:pPr>
              <a:buNone/>
            </a:pPr>
            <a:r>
              <a:rPr lang="en-US" sz="2600" dirty="0" smtClean="0"/>
              <a:t> </a:t>
            </a:r>
          </a:p>
          <a:p>
            <a:pPr>
              <a:buNone/>
            </a:pPr>
            <a:r>
              <a:rPr lang="en-US" sz="2600" dirty="0" smtClean="0"/>
              <a:t>        </a:t>
            </a:r>
            <a:r>
              <a:rPr lang="en-US" sz="2600" dirty="0" err="1" smtClean="0"/>
              <a:t>printf</a:t>
            </a:r>
            <a:r>
              <a:rPr lang="en-US" sz="2600" dirty="0" smtClean="0"/>
              <a:t>(“enter 5 numbers  : “);</a:t>
            </a:r>
          </a:p>
          <a:p>
            <a:pPr>
              <a:buNone/>
            </a:pPr>
            <a:r>
              <a:rPr lang="en-US" sz="2600" dirty="0" smtClean="0"/>
              <a:t>        for(</a:t>
            </a:r>
            <a:r>
              <a:rPr lang="en-US" sz="2600" dirty="0" err="1" smtClean="0"/>
              <a:t>i</a:t>
            </a:r>
            <a:r>
              <a:rPr lang="en-US" sz="2600" dirty="0" smtClean="0"/>
              <a:t>=0; </a:t>
            </a:r>
            <a:r>
              <a:rPr lang="en-US" sz="2600" dirty="0" err="1" smtClean="0"/>
              <a:t>i</a:t>
            </a:r>
            <a:r>
              <a:rPr lang="en-US" sz="2600" dirty="0" smtClean="0"/>
              <a:t>&lt;5 ; </a:t>
            </a:r>
            <a:r>
              <a:rPr lang="en-US" sz="2600" dirty="0" err="1" smtClean="0"/>
              <a:t>i</a:t>
            </a:r>
            <a:r>
              <a:rPr lang="en-US" sz="2600" dirty="0" smtClean="0"/>
              <a:t>++)</a:t>
            </a:r>
          </a:p>
          <a:p>
            <a:pPr>
              <a:buNone/>
            </a:pPr>
            <a:r>
              <a:rPr lang="en-US" sz="2600" dirty="0" smtClean="0"/>
              <a:t>                 </a:t>
            </a:r>
            <a:r>
              <a:rPr lang="en-US" sz="2600" dirty="0" err="1" smtClean="0"/>
              <a:t>scanf</a:t>
            </a:r>
            <a:r>
              <a:rPr lang="en-US" sz="2600" dirty="0" smtClean="0"/>
              <a:t>(“%d”,(</a:t>
            </a:r>
            <a:r>
              <a:rPr lang="en-US" sz="2600" dirty="0" err="1" smtClean="0"/>
              <a:t>p+i</a:t>
            </a:r>
            <a:r>
              <a:rPr lang="en-US" sz="2600" dirty="0" smtClean="0"/>
              <a:t>) );  </a:t>
            </a:r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        </a:t>
            </a:r>
            <a:r>
              <a:rPr lang="en-US" sz="2600" dirty="0" err="1" smtClean="0"/>
              <a:t>largest_no</a:t>
            </a:r>
            <a:r>
              <a:rPr lang="en-US" sz="2600" dirty="0" smtClean="0"/>
              <a:t>  =  </a:t>
            </a:r>
            <a:r>
              <a:rPr lang="en-US" sz="2600" dirty="0" err="1" smtClean="0"/>
              <a:t>arr</a:t>
            </a:r>
            <a:r>
              <a:rPr lang="en-US" sz="2600" dirty="0" smtClean="0"/>
              <a:t>[0];</a:t>
            </a:r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        for(</a:t>
            </a:r>
            <a:r>
              <a:rPr lang="en-US" sz="2600" dirty="0" err="1" smtClean="0"/>
              <a:t>i</a:t>
            </a:r>
            <a:r>
              <a:rPr lang="en-US" sz="2600" dirty="0" smtClean="0"/>
              <a:t>=1; </a:t>
            </a:r>
            <a:r>
              <a:rPr lang="en-US" sz="2600" dirty="0" err="1" smtClean="0"/>
              <a:t>i</a:t>
            </a:r>
            <a:r>
              <a:rPr lang="en-US" sz="2600" dirty="0" smtClean="0"/>
              <a:t>&lt;5 ; </a:t>
            </a:r>
            <a:r>
              <a:rPr lang="en-US" sz="2600" dirty="0" err="1" smtClean="0"/>
              <a:t>i</a:t>
            </a:r>
            <a:r>
              <a:rPr lang="en-US" sz="2600" dirty="0" smtClean="0"/>
              <a:t>++)    </a:t>
            </a:r>
          </a:p>
          <a:p>
            <a:pPr>
              <a:buNone/>
            </a:pPr>
            <a:r>
              <a:rPr lang="en-US" sz="2600" dirty="0" smtClean="0"/>
              <a:t>               if(*(</a:t>
            </a:r>
            <a:r>
              <a:rPr lang="en-US" sz="2600" dirty="0" err="1" smtClean="0"/>
              <a:t>p+i</a:t>
            </a:r>
            <a:r>
              <a:rPr lang="en-US" sz="2600" dirty="0" smtClean="0"/>
              <a:t>) &gt; </a:t>
            </a:r>
            <a:r>
              <a:rPr lang="en-US" sz="2600" dirty="0" err="1" smtClean="0"/>
              <a:t>largest_no</a:t>
            </a:r>
            <a:r>
              <a:rPr lang="en-US" sz="2600" dirty="0" smtClean="0"/>
              <a:t>)</a:t>
            </a:r>
          </a:p>
          <a:p>
            <a:pPr>
              <a:buNone/>
            </a:pPr>
            <a:r>
              <a:rPr lang="en-US" sz="2600" dirty="0" smtClean="0"/>
              <a:t>                      </a:t>
            </a:r>
            <a:r>
              <a:rPr lang="en-US" sz="2600" dirty="0" err="1" smtClean="0"/>
              <a:t>largest_no</a:t>
            </a:r>
            <a:r>
              <a:rPr lang="en-US" sz="2600" dirty="0" smtClean="0"/>
              <a:t> = *(</a:t>
            </a:r>
            <a:r>
              <a:rPr lang="en-US" sz="2600" dirty="0" err="1" smtClean="0"/>
              <a:t>p+i</a:t>
            </a:r>
            <a:r>
              <a:rPr lang="en-US" sz="2600" dirty="0" smtClean="0"/>
              <a:t>);  </a:t>
            </a:r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        </a:t>
            </a:r>
            <a:r>
              <a:rPr lang="en-US" sz="2600" dirty="0" err="1" smtClean="0"/>
              <a:t>printf</a:t>
            </a:r>
            <a:r>
              <a:rPr lang="en-US" sz="2600" dirty="0" smtClean="0"/>
              <a:t>(“\n largest number in array  : %d \</a:t>
            </a:r>
            <a:r>
              <a:rPr lang="en-US" sz="2600" dirty="0" err="1" smtClean="0"/>
              <a:t>n“,largest_no</a:t>
            </a:r>
            <a:r>
              <a:rPr lang="en-US" sz="2600" dirty="0" smtClean="0"/>
              <a:t>);    </a:t>
            </a:r>
          </a:p>
          <a:p>
            <a:pPr>
              <a:buNone/>
            </a:pPr>
            <a:r>
              <a:rPr lang="en-US" sz="2600" dirty="0" smtClean="0"/>
              <a:t>        return 0;</a:t>
            </a:r>
          </a:p>
          <a:p>
            <a:pPr>
              <a:buNone/>
            </a:pPr>
            <a:r>
              <a:rPr lang="en-US" sz="2600" dirty="0" smtClean="0"/>
              <a:t> }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458200" cy="6324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900" dirty="0" smtClean="0"/>
              <a:t>Accessing array using Pointer code Example 4 :</a:t>
            </a:r>
          </a:p>
          <a:p>
            <a:pPr>
              <a:buNone/>
            </a:pPr>
            <a:r>
              <a:rPr lang="en-US" sz="2900" dirty="0" smtClean="0"/>
              <a:t>Program to copy one string into another 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600" dirty="0" smtClean="0"/>
              <a:t>#include&lt;</a:t>
            </a:r>
            <a:r>
              <a:rPr lang="en-US" sz="2600" dirty="0" err="1" smtClean="0"/>
              <a:t>stdio.h</a:t>
            </a:r>
            <a:r>
              <a:rPr lang="en-US" sz="2600" dirty="0" smtClean="0"/>
              <a:t>&gt;</a:t>
            </a:r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en-US" sz="2600" dirty="0" err="1" smtClean="0"/>
              <a:t>int</a:t>
            </a:r>
            <a:r>
              <a:rPr lang="en-US" sz="2600" dirty="0" smtClean="0"/>
              <a:t> main(void)</a:t>
            </a:r>
          </a:p>
          <a:p>
            <a:pPr>
              <a:buNone/>
            </a:pPr>
            <a:r>
              <a:rPr lang="en-US" sz="2600" dirty="0" smtClean="0"/>
              <a:t>{</a:t>
            </a:r>
          </a:p>
          <a:p>
            <a:pPr>
              <a:buNone/>
            </a:pPr>
            <a:r>
              <a:rPr lang="en-US" sz="2000" b="1" dirty="0" smtClean="0"/>
              <a:t>        </a:t>
            </a:r>
            <a:r>
              <a:rPr lang="en-US" sz="2600" dirty="0" smtClean="0"/>
              <a:t>char </a:t>
            </a:r>
            <a:r>
              <a:rPr lang="en-US" sz="2600" dirty="0" err="1" smtClean="0"/>
              <a:t>str</a:t>
            </a:r>
            <a:r>
              <a:rPr lang="en-US" sz="2600" dirty="0" smtClean="0"/>
              <a:t>[8]={0}, </a:t>
            </a:r>
            <a:r>
              <a:rPr lang="en-US" sz="2600" dirty="0" err="1" smtClean="0"/>
              <a:t>abc</a:t>
            </a:r>
            <a:r>
              <a:rPr lang="en-US" sz="2600" dirty="0" smtClean="0"/>
              <a:t>[5]={0};</a:t>
            </a:r>
          </a:p>
          <a:p>
            <a:pPr>
              <a:buNone/>
            </a:pPr>
            <a:r>
              <a:rPr lang="en-US" sz="2600" dirty="0" smtClean="0"/>
              <a:t>      char *p=NULL,*q=NULL;</a:t>
            </a:r>
          </a:p>
          <a:p>
            <a:pPr>
              <a:buNone/>
            </a:pPr>
            <a:r>
              <a:rPr lang="en-US" sz="2600" dirty="0" smtClean="0"/>
              <a:t>       </a:t>
            </a:r>
            <a:r>
              <a:rPr lang="en-US" sz="2600" dirty="0" err="1" smtClean="0"/>
              <a:t>int</a:t>
            </a:r>
            <a:r>
              <a:rPr lang="en-US" sz="2600" dirty="0" smtClean="0"/>
              <a:t> </a:t>
            </a:r>
            <a:r>
              <a:rPr lang="en-US" sz="2600" dirty="0" err="1" smtClean="0"/>
              <a:t>i</a:t>
            </a:r>
            <a:r>
              <a:rPr lang="en-US" sz="2600" dirty="0" smtClean="0"/>
              <a:t>=0,j=0;</a:t>
            </a:r>
          </a:p>
          <a:p>
            <a:pPr>
              <a:buNone/>
            </a:pPr>
            <a:r>
              <a:rPr lang="en-US" sz="2600" dirty="0" smtClean="0"/>
              <a:t>      </a:t>
            </a:r>
          </a:p>
          <a:p>
            <a:pPr>
              <a:buNone/>
            </a:pPr>
            <a:r>
              <a:rPr lang="en-US" sz="2600" dirty="0" smtClean="0"/>
              <a:t>      </a:t>
            </a:r>
            <a:r>
              <a:rPr lang="en-US" sz="2600" dirty="0" err="1" smtClean="0"/>
              <a:t>printf</a:t>
            </a:r>
            <a:r>
              <a:rPr lang="en-US" sz="2600" dirty="0" smtClean="0"/>
              <a:t>(“enter  two strings : “);</a:t>
            </a:r>
          </a:p>
          <a:p>
            <a:pPr>
              <a:buNone/>
            </a:pPr>
            <a:r>
              <a:rPr lang="en-US" sz="2600" dirty="0" smtClean="0"/>
              <a:t>      </a:t>
            </a:r>
            <a:r>
              <a:rPr lang="en-US" sz="2600" dirty="0" err="1" smtClean="0"/>
              <a:t>scanf</a:t>
            </a:r>
            <a:r>
              <a:rPr lang="en-US" sz="2600" dirty="0" smtClean="0"/>
              <a:t>(“%</a:t>
            </a:r>
            <a:r>
              <a:rPr lang="en-US" sz="2600" dirty="0" err="1" smtClean="0"/>
              <a:t>s%s”,str,abc</a:t>
            </a:r>
            <a:r>
              <a:rPr lang="en-US" sz="2600" dirty="0" smtClean="0"/>
              <a:t>); </a:t>
            </a:r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      for(p=</a:t>
            </a:r>
            <a:r>
              <a:rPr lang="en-US" sz="2600" dirty="0" err="1" smtClean="0"/>
              <a:t>str</a:t>
            </a:r>
            <a:r>
              <a:rPr lang="en-US" sz="2600" dirty="0" smtClean="0"/>
              <a:t>; *(</a:t>
            </a:r>
            <a:r>
              <a:rPr lang="en-US" sz="2600" dirty="0" err="1" smtClean="0"/>
              <a:t>p+i</a:t>
            </a:r>
            <a:r>
              <a:rPr lang="en-US" sz="2600" dirty="0" smtClean="0"/>
              <a:t>)!=0 ; </a:t>
            </a:r>
            <a:r>
              <a:rPr lang="en-US" sz="2600" dirty="0" err="1" smtClean="0"/>
              <a:t>i</a:t>
            </a:r>
            <a:r>
              <a:rPr lang="en-US" sz="2600" dirty="0" smtClean="0"/>
              <a:t>++); </a:t>
            </a:r>
          </a:p>
          <a:p>
            <a:pPr>
              <a:buNone/>
            </a:pPr>
            <a:r>
              <a:rPr lang="en-US" sz="2600" dirty="0" smtClean="0"/>
              <a:t>       </a:t>
            </a:r>
          </a:p>
          <a:p>
            <a:pPr>
              <a:buNone/>
            </a:pPr>
            <a:r>
              <a:rPr lang="en-US" sz="2600" dirty="0" smtClean="0"/>
              <a:t>      for(q=</a:t>
            </a:r>
            <a:r>
              <a:rPr lang="en-US" sz="2600" dirty="0" err="1" smtClean="0"/>
              <a:t>abc</a:t>
            </a:r>
            <a:r>
              <a:rPr lang="en-US" sz="2600" dirty="0" smtClean="0"/>
              <a:t>; *(</a:t>
            </a:r>
            <a:r>
              <a:rPr lang="en-US" sz="2600" dirty="0" err="1" smtClean="0"/>
              <a:t>q+j</a:t>
            </a:r>
            <a:r>
              <a:rPr lang="en-US" sz="2600" dirty="0" smtClean="0"/>
              <a:t>)!=0 ; </a:t>
            </a:r>
            <a:r>
              <a:rPr lang="en-US" sz="2600" dirty="0" err="1" smtClean="0"/>
              <a:t>i</a:t>
            </a:r>
            <a:r>
              <a:rPr lang="en-US" sz="2600" dirty="0" smtClean="0"/>
              <a:t>++,j++)</a:t>
            </a:r>
          </a:p>
          <a:p>
            <a:pPr>
              <a:buNone/>
            </a:pPr>
            <a:r>
              <a:rPr lang="en-US" sz="2600" dirty="0" smtClean="0"/>
              <a:t>                   *(</a:t>
            </a:r>
            <a:r>
              <a:rPr lang="en-US" sz="2600" dirty="0" err="1" smtClean="0"/>
              <a:t>p+i</a:t>
            </a:r>
            <a:r>
              <a:rPr lang="en-US" sz="2600" dirty="0" smtClean="0"/>
              <a:t>)=*(</a:t>
            </a:r>
            <a:r>
              <a:rPr lang="en-US" sz="2600" dirty="0" err="1" smtClean="0"/>
              <a:t>q+j</a:t>
            </a:r>
            <a:r>
              <a:rPr lang="en-US" sz="2600" dirty="0" smtClean="0"/>
              <a:t>); </a:t>
            </a:r>
          </a:p>
          <a:p>
            <a:pPr>
              <a:buNone/>
            </a:pPr>
            <a:r>
              <a:rPr lang="en-US" sz="2600" dirty="0" smtClean="0"/>
              <a:t>      </a:t>
            </a:r>
            <a:r>
              <a:rPr lang="en-US" sz="2600" dirty="0" err="1" smtClean="0"/>
              <a:t>printf</a:t>
            </a:r>
            <a:r>
              <a:rPr lang="en-US" sz="2600" dirty="0" smtClean="0"/>
              <a:t>(“\n output : %</a:t>
            </a:r>
            <a:r>
              <a:rPr lang="en-US" sz="2600" dirty="0" err="1" smtClean="0"/>
              <a:t>s“,str</a:t>
            </a:r>
            <a:r>
              <a:rPr lang="en-US" sz="2600" dirty="0" smtClean="0"/>
              <a:t>);</a:t>
            </a:r>
          </a:p>
          <a:p>
            <a:pPr>
              <a:buNone/>
            </a:pPr>
            <a:r>
              <a:rPr lang="en-US" sz="2600" dirty="0" smtClean="0"/>
              <a:t>      return 0;</a:t>
            </a:r>
          </a:p>
          <a:p>
            <a:pPr>
              <a:buNone/>
            </a:pPr>
            <a:r>
              <a:rPr lang="en-US" sz="2600" dirty="0" smtClean="0"/>
              <a:t> }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248400"/>
          </a:xfrm>
        </p:spPr>
        <p:txBody>
          <a:bodyPr/>
          <a:lstStyle/>
          <a:p>
            <a:r>
              <a:rPr lang="en-US" dirty="0" smtClean="0"/>
              <a:t>Pointer is a variable which holds an address </a:t>
            </a:r>
          </a:p>
          <a:p>
            <a:pPr>
              <a:buNone/>
            </a:pPr>
            <a:r>
              <a:rPr lang="en-US" sz="2400" dirty="0" smtClean="0"/>
              <a:t>	(example : address of another variable )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 is a pointer to x, value of p is the address of x 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1905000" y="2829580"/>
          <a:ext cx="1524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     ?</a:t>
                      </a:r>
                      <a:endParaRPr lang="en-US" sz="4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5257800" y="2829580"/>
          <a:ext cx="1524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</a:tblGrid>
              <a:tr h="91440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50</a:t>
                      </a:r>
                      <a:endParaRPr lang="en-US" sz="4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0" y="382018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50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638800" y="382018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100</a:t>
            </a:r>
            <a:endParaRPr lang="en-US" sz="2800" dirty="0"/>
          </a:p>
        </p:txBody>
      </p:sp>
      <p:sp>
        <p:nvSpPr>
          <p:cNvPr id="8" name="Left Arrow 7"/>
          <p:cNvSpPr/>
          <p:nvPr/>
        </p:nvSpPr>
        <p:spPr>
          <a:xfrm>
            <a:off x="3505200" y="3124200"/>
            <a:ext cx="1664208" cy="3149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38400" y="229618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867400" y="229618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TextShape 1"/>
          <p:cNvSpPr txBox="1"/>
          <p:nvPr/>
        </p:nvSpPr>
        <p:spPr>
          <a:xfrm>
            <a:off x="597960" y="218280"/>
            <a:ext cx="8042040" cy="6199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GB" sz="43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Pointers</a:t>
            </a:r>
            <a:endParaRPr lang="en-US" sz="43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49" name="TextShape 2"/>
          <p:cNvSpPr txBox="1"/>
          <p:nvPr/>
        </p:nvSpPr>
        <p:spPr>
          <a:xfrm>
            <a:off x="144000" y="762000"/>
            <a:ext cx="8928000" cy="5562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9200" indent="-348840">
              <a:lnSpc>
                <a:spcPct val="100000"/>
              </a:lnSpc>
              <a:spcBef>
                <a:spcPts val="2001"/>
              </a:spcBef>
              <a:buClr>
                <a:srgbClr val="6FB7D7"/>
              </a:buClr>
              <a:buSzPct val="110000"/>
              <a:buFont typeface="Wingdings 2" charset="2"/>
              <a:buChar char=""/>
            </a:pPr>
            <a:endParaRPr lang="en-GB" sz="2400" b="0" strike="noStrike" spc="-1" dirty="0" smtClean="0">
              <a:solidFill>
                <a:srgbClr val="595959"/>
              </a:solidFill>
              <a:latin typeface="News Gothic MT"/>
            </a:endParaRPr>
          </a:p>
          <a:p>
            <a:pPr marL="349200" indent="-348840">
              <a:lnSpc>
                <a:spcPct val="100000"/>
              </a:lnSpc>
              <a:spcBef>
                <a:spcPts val="2001"/>
              </a:spcBef>
              <a:buClr>
                <a:schemeClr val="tx1"/>
              </a:buClr>
              <a:buSzPct val="120000"/>
              <a:buFont typeface="Arial" pitchFamily="34" charset="0"/>
              <a:buChar char="•"/>
            </a:pPr>
            <a:r>
              <a:rPr lang="en-GB" sz="2800" b="0" strike="noStrike" spc="-1" dirty="0" smtClean="0"/>
              <a:t>Pointers </a:t>
            </a:r>
            <a:r>
              <a:rPr lang="en-GB" sz="2800" b="0" strike="noStrike" spc="-1" dirty="0"/>
              <a:t>may be used to</a:t>
            </a:r>
            <a:r>
              <a:rPr lang="en-GB" sz="2800" b="0" strike="noStrike" spc="-1" dirty="0" smtClean="0"/>
              <a:t>:</a:t>
            </a:r>
          </a:p>
          <a:p>
            <a:pPr marL="806400" lvl="2" indent="-348840">
              <a:spcBef>
                <a:spcPts val="2001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</a:pPr>
            <a:r>
              <a:rPr lang="en-GB" sz="2400" spc="-1" dirty="0" smtClean="0"/>
              <a:t>pass </a:t>
            </a:r>
            <a:r>
              <a:rPr lang="en-GB" sz="2400" spc="-1" dirty="0"/>
              <a:t>the address of a variable as a function parameter </a:t>
            </a:r>
            <a:endParaRPr lang="en-US" sz="2400" spc="-1" dirty="0"/>
          </a:p>
          <a:p>
            <a:pPr marL="806400" lvl="2" indent="-348840">
              <a:spcBef>
                <a:spcPts val="2001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</a:pPr>
            <a:r>
              <a:rPr lang="en-GB" sz="2400" spc="-1" dirty="0"/>
              <a:t>access any part of the memory allocated to this process</a:t>
            </a:r>
            <a:endParaRPr lang="en-US" sz="2400" spc="-1" dirty="0"/>
          </a:p>
          <a:p>
            <a:pPr marL="806400" lvl="2" indent="-348840">
              <a:spcBef>
                <a:spcPts val="2001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</a:pPr>
            <a:r>
              <a:rPr lang="en-GB" sz="2400" spc="-1" dirty="0"/>
              <a:t>manage memory for dynamic data structures, including </a:t>
            </a:r>
            <a:r>
              <a:rPr lang="en-GB" sz="2400" spc="-1" dirty="0" smtClean="0"/>
              <a:t>self referential structures</a:t>
            </a:r>
            <a:endParaRPr lang="en-US" sz="2400" spc="-1" dirty="0"/>
          </a:p>
          <a:p>
            <a:pPr marL="806400" lvl="2" indent="-348840">
              <a:spcBef>
                <a:spcPts val="2001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</a:pPr>
            <a:r>
              <a:rPr lang="en-GB" sz="2400" spc="-1" dirty="0"/>
              <a:t>Hardware access</a:t>
            </a:r>
            <a:endParaRPr lang="en-US" sz="2400" spc="-1" dirty="0"/>
          </a:p>
          <a:p>
            <a:pPr marL="806400" lvl="2" indent="-348840">
              <a:spcBef>
                <a:spcPts val="2001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</a:pPr>
            <a:r>
              <a:rPr lang="en-GB" sz="2400" spc="-1" dirty="0"/>
              <a:t>Pass a function as a parameter to an another </a:t>
            </a:r>
            <a:r>
              <a:rPr lang="en-GB" sz="2400" spc="-1" dirty="0" smtClean="0"/>
              <a:t>function</a:t>
            </a:r>
            <a:endParaRPr lang="en-US" sz="2400" spc="-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TextShape 1"/>
          <p:cNvSpPr txBox="1"/>
          <p:nvPr/>
        </p:nvSpPr>
        <p:spPr>
          <a:xfrm>
            <a:off x="304800" y="142080"/>
            <a:ext cx="8042040" cy="6199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/>
            <a:r>
              <a:rPr lang="en-GB" sz="43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Declaration of </a:t>
            </a:r>
            <a:r>
              <a:rPr lang="en-GB" sz="43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 pointer</a:t>
            </a:r>
            <a:endParaRPr lang="en-US" sz="43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54" name="TextShape 2"/>
          <p:cNvSpPr txBox="1"/>
          <p:nvPr/>
        </p:nvSpPr>
        <p:spPr>
          <a:xfrm>
            <a:off x="139800" y="838200"/>
            <a:ext cx="8928000" cy="5791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9200" indent="-348840">
              <a:lnSpc>
                <a:spcPct val="100000"/>
              </a:lnSpc>
              <a:spcBef>
                <a:spcPts val="2001"/>
              </a:spcBef>
              <a:buClr>
                <a:schemeClr val="tx1"/>
              </a:buClr>
              <a:buSzPct val="120000"/>
              <a:buFont typeface="Arial" pitchFamily="34" charset="0"/>
              <a:buChar char="•"/>
            </a:pPr>
            <a:r>
              <a:rPr lang="en-GB" sz="2400" spc="-1" dirty="0"/>
              <a:t>Any pointer is of the type of the value pointed by the </a:t>
            </a:r>
            <a:r>
              <a:rPr lang="en-GB" sz="2400" spc="-1" dirty="0" smtClean="0"/>
              <a:t>pointer</a:t>
            </a:r>
            <a:endParaRPr lang="en-GB" sz="2400" b="0" strike="noStrike" spc="-1" dirty="0" smtClean="0">
              <a:solidFill>
                <a:srgbClr val="595959"/>
              </a:solidFill>
              <a:latin typeface="News Gothic MT"/>
            </a:endParaRPr>
          </a:p>
          <a:p>
            <a:pPr marL="349200" indent="-348840">
              <a:spcBef>
                <a:spcPts val="2001"/>
              </a:spcBef>
              <a:buClr>
                <a:schemeClr val="tx1"/>
              </a:buClr>
              <a:buSzPct val="120000"/>
              <a:buFont typeface="Arial" pitchFamily="34" charset="0"/>
              <a:buChar char="•"/>
            </a:pPr>
            <a:r>
              <a:rPr lang="en-GB" sz="2400" spc="-1" dirty="0" smtClean="0"/>
              <a:t>It </a:t>
            </a:r>
            <a:r>
              <a:rPr lang="en-GB" sz="2400" spc="-1" dirty="0"/>
              <a:t>enables the compiler to compute the size of the data retrieved through a </a:t>
            </a:r>
            <a:r>
              <a:rPr lang="en-GB" sz="2400" spc="-1" dirty="0" smtClean="0"/>
              <a:t>pointer</a:t>
            </a:r>
            <a:endParaRPr lang="en-US" sz="2400" spc="-1" dirty="0"/>
          </a:p>
          <a:p>
            <a:pPr marL="349200" indent="-348840">
              <a:lnSpc>
                <a:spcPct val="100000"/>
              </a:lnSpc>
              <a:spcBef>
                <a:spcPts val="2001"/>
              </a:spcBef>
              <a:buClr>
                <a:schemeClr val="tx1"/>
              </a:buClr>
              <a:buSzPct val="120000"/>
              <a:buFont typeface="Arial" pitchFamily="34" charset="0"/>
              <a:buChar char="•"/>
            </a:pPr>
            <a:r>
              <a:rPr lang="en-GB" sz="2400" spc="-1" dirty="0"/>
              <a:t>Declaration: </a:t>
            </a:r>
            <a:r>
              <a:rPr lang="en-GB" sz="2400" spc="-1" dirty="0" smtClean="0"/>
              <a:t> prefix </a:t>
            </a:r>
            <a:r>
              <a:rPr lang="en-GB" sz="2400" spc="-1" dirty="0"/>
              <a:t>the name of the pointer with * </a:t>
            </a:r>
            <a:r>
              <a:rPr lang="en-GB" sz="2400" spc="-1" dirty="0" smtClean="0"/>
              <a:t>:</a:t>
            </a:r>
          </a:p>
          <a:p>
            <a:pPr marL="806400" lvl="2" indent="-348840">
              <a:spcBef>
                <a:spcPts val="2001"/>
              </a:spcBef>
              <a:buClr>
                <a:schemeClr val="tx1"/>
              </a:buClr>
              <a:buSzPct val="120000"/>
              <a:buFont typeface="Arial" pitchFamily="34" charset="0"/>
              <a:buChar char="•"/>
            </a:pPr>
            <a:r>
              <a:rPr lang="en-GB" sz="2400" spc="-1" dirty="0" smtClean="0"/>
              <a:t>Examples :</a:t>
            </a:r>
          </a:p>
          <a:p>
            <a:pPr marL="1263600" lvl="3" indent="-348840">
              <a:spcBef>
                <a:spcPts val="2001"/>
              </a:spcBef>
              <a:buClr>
                <a:schemeClr val="tx1"/>
              </a:buClr>
              <a:buSzPct val="120000"/>
              <a:buFont typeface="Arial" pitchFamily="34" charset="0"/>
              <a:buChar char="•"/>
            </a:pPr>
            <a:r>
              <a:rPr lang="en-GB" sz="2400" spc="-1" dirty="0" err="1" smtClean="0"/>
              <a:t>int</a:t>
            </a:r>
            <a:r>
              <a:rPr lang="en-GB" sz="2400" spc="-1" dirty="0" smtClean="0"/>
              <a:t> *p;                         // integer pointer (uninitialized)</a:t>
            </a:r>
          </a:p>
          <a:p>
            <a:pPr marL="1263600" lvl="3" indent="-348840">
              <a:spcBef>
                <a:spcPts val="2001"/>
              </a:spcBef>
              <a:buClr>
                <a:schemeClr val="tx1"/>
              </a:buClr>
              <a:buSzPct val="120000"/>
              <a:buFont typeface="Arial" pitchFamily="34" charset="0"/>
              <a:buChar char="•"/>
            </a:pPr>
            <a:r>
              <a:rPr lang="en-GB" sz="2400" spc="-1" dirty="0" smtClean="0"/>
              <a:t>char c,*q = &amp;c;        // character pointer initialized with         			   address of a character variable c</a:t>
            </a:r>
          </a:p>
          <a:p>
            <a:pPr marL="1263600" lvl="3" indent="-348840">
              <a:spcBef>
                <a:spcPts val="2001"/>
              </a:spcBef>
              <a:buClr>
                <a:schemeClr val="tx1"/>
              </a:buClr>
              <a:buSzPct val="120000"/>
              <a:buFont typeface="Arial" pitchFamily="34" charset="0"/>
              <a:buChar char="•"/>
            </a:pPr>
            <a:r>
              <a:rPr lang="en-GB" sz="2400" spc="-1" dirty="0" err="1" smtClean="0"/>
              <a:t>int</a:t>
            </a:r>
            <a:r>
              <a:rPr lang="en-GB" sz="2400" spc="-1" dirty="0" smtClean="0"/>
              <a:t> *t = NULL;          // integer pointer which points to                      			   nothing (NULL pointer)</a:t>
            </a:r>
            <a:endParaRPr lang="en-US" sz="2400" spc="-1" dirty="0"/>
          </a:p>
        </p:txBody>
      </p:sp>
      <p:sp>
        <p:nvSpPr>
          <p:cNvPr id="7" name="TextBox 6"/>
          <p:cNvSpPr txBox="1"/>
          <p:nvPr/>
        </p:nvSpPr>
        <p:spPr>
          <a:xfrm>
            <a:off x="228601" y="6096000"/>
            <a:ext cx="89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Uninitialized pointer may lead to access of forbidden memory, which may crash  the code or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Modification of unexpected memory location (bug) !!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      </a:t>
            </a:r>
          </a:p>
          <a:p>
            <a:pPr>
              <a:buNone/>
            </a:pPr>
            <a:endParaRPr lang="en-US" dirty="0" smtClean="0"/>
          </a:p>
          <a:p>
            <a:pPr>
              <a:buClr>
                <a:schemeClr val="tx1"/>
              </a:buClr>
              <a:buSzPct val="120000"/>
            </a:pPr>
            <a:r>
              <a:rPr lang="en-US" sz="3000" dirty="0" smtClean="0"/>
              <a:t>Dereferencing : accessing the value of memory (for example variable)</a:t>
            </a:r>
          </a:p>
          <a:p>
            <a:pPr>
              <a:buNone/>
            </a:pPr>
            <a:r>
              <a:rPr lang="en-US" sz="3000" dirty="0" smtClean="0"/>
              <a:t>	Pointed by the pointer</a:t>
            </a:r>
          </a:p>
          <a:p>
            <a:pPr>
              <a:buNone/>
            </a:pPr>
            <a:endParaRPr lang="en-US" sz="3000" dirty="0" smtClean="0"/>
          </a:p>
          <a:p>
            <a:pPr>
              <a:buSzPct val="120000"/>
            </a:pPr>
            <a:r>
              <a:rPr lang="en-US" sz="3000" dirty="0" smtClean="0"/>
              <a:t>Example : 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 x=0, *p = &amp;x ;  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printf</a:t>
            </a:r>
            <a:r>
              <a:rPr lang="en-US" dirty="0" smtClean="0"/>
              <a:t>(“enter a number : ”);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scanf</a:t>
            </a:r>
            <a:r>
              <a:rPr lang="en-US" dirty="0" smtClean="0"/>
              <a:t>(“%</a:t>
            </a:r>
            <a:r>
              <a:rPr lang="en-US" dirty="0" err="1" smtClean="0"/>
              <a:t>d”,p</a:t>
            </a:r>
            <a:r>
              <a:rPr lang="en-US" dirty="0" smtClean="0"/>
              <a:t>);       is effectively same as       </a:t>
            </a:r>
            <a:r>
              <a:rPr lang="en-US" dirty="0" err="1" smtClean="0"/>
              <a:t>scanf</a:t>
            </a:r>
            <a:r>
              <a:rPr lang="en-US" dirty="0" smtClean="0"/>
              <a:t>(“%</a:t>
            </a:r>
            <a:r>
              <a:rPr lang="en-US" dirty="0" err="1" smtClean="0"/>
              <a:t>d”,&amp;x</a:t>
            </a:r>
            <a:r>
              <a:rPr lang="en-US" dirty="0" smtClean="0"/>
              <a:t>);  </a:t>
            </a:r>
          </a:p>
          <a:p>
            <a:pPr>
              <a:buNone/>
            </a:pPr>
            <a:r>
              <a:rPr lang="en-US" dirty="0" smtClean="0"/>
              <a:t>     *p = *p +10;          is effectively same as       x = x + 10;           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printf</a:t>
            </a:r>
            <a:r>
              <a:rPr lang="en-US" dirty="0" smtClean="0"/>
              <a:t>(“%d”,*p);    is effectively same as       </a:t>
            </a:r>
            <a:r>
              <a:rPr lang="en-US" dirty="0" err="1" smtClean="0"/>
              <a:t>printf</a:t>
            </a:r>
            <a:r>
              <a:rPr lang="en-US" dirty="0" smtClean="0"/>
              <a:t>(“%</a:t>
            </a:r>
            <a:r>
              <a:rPr lang="en-US" dirty="0" err="1" smtClean="0"/>
              <a:t>d”,x</a:t>
            </a:r>
            <a:r>
              <a:rPr lang="en-US" dirty="0" smtClean="0"/>
              <a:t>);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5029200" y="2357140"/>
          <a:ext cx="13716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    0</a:t>
                      </a:r>
                      <a:endParaRPr lang="en-US" sz="4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7467600" y="2372380"/>
          <a:ext cx="15240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50</a:t>
                      </a:r>
                      <a:endParaRPr lang="en-US" sz="4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10200" y="305818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50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848600" y="298198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100</a:t>
            </a:r>
            <a:endParaRPr lang="en-US" sz="2800" dirty="0"/>
          </a:p>
        </p:txBody>
      </p:sp>
      <p:sp>
        <p:nvSpPr>
          <p:cNvPr id="8" name="Left Arrow 7"/>
          <p:cNvSpPr/>
          <p:nvPr/>
        </p:nvSpPr>
        <p:spPr>
          <a:xfrm>
            <a:off x="6553200" y="2600980"/>
            <a:ext cx="826008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62600" y="191518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8001000" y="183898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</a:t>
            </a:r>
            <a:endParaRPr lang="en-US" sz="2800" dirty="0"/>
          </a:p>
        </p:txBody>
      </p:sp>
      <p:sp>
        <p:nvSpPr>
          <p:cNvPr id="11" name="TextShape 1"/>
          <p:cNvSpPr txBox="1"/>
          <p:nvPr/>
        </p:nvSpPr>
        <p:spPr>
          <a:xfrm>
            <a:off x="568560" y="152400"/>
            <a:ext cx="8042040" cy="6199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GB" sz="43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Dereferencing</a:t>
            </a:r>
            <a:endParaRPr lang="en-US" sz="43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800" y="6229290"/>
            <a:ext cx="815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* is indirection or dereferencing operator , &amp; is address of operator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TextShape 1"/>
          <p:cNvSpPr txBox="1"/>
          <p:nvPr/>
        </p:nvSpPr>
        <p:spPr>
          <a:xfrm>
            <a:off x="549360" y="107640"/>
            <a:ext cx="8042040" cy="612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3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void </a:t>
            </a:r>
            <a:r>
              <a:rPr lang="en-GB" sz="43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pointer</a:t>
            </a:r>
            <a:endParaRPr lang="en-US" sz="43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03" name="TextShape 3"/>
          <p:cNvSpPr txBox="1"/>
          <p:nvPr/>
        </p:nvSpPr>
        <p:spPr>
          <a:xfrm>
            <a:off x="549360" y="1080000"/>
            <a:ext cx="8042040" cy="4863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120000"/>
              <a:buFont typeface="Arial" pitchFamily="34" charset="0"/>
              <a:buChar char="•"/>
            </a:pPr>
            <a:r>
              <a:rPr lang="en-GB" sz="2400" b="0" strike="noStrike" spc="-1" dirty="0"/>
              <a:t>a pointer of type </a:t>
            </a:r>
            <a:r>
              <a:rPr lang="en-GB" sz="2400" b="1" strike="noStrike" spc="-1" dirty="0"/>
              <a:t>void *</a:t>
            </a:r>
            <a:r>
              <a:rPr lang="en-GB" sz="2400" b="0" strike="noStrike" spc="-1" dirty="0"/>
              <a:t> does not know the type of the pointed </a:t>
            </a:r>
            <a:r>
              <a:rPr lang="en-GB" sz="2400" b="0" strike="noStrike" spc="-1" dirty="0" smtClean="0"/>
              <a:t>variable, it can hold address of variable of any type:</a:t>
            </a:r>
            <a:endParaRPr lang="en-US" sz="2400" b="0" strike="noStrike" spc="-1" dirty="0"/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-GB" sz="2000" b="0" strike="noStrike" spc="-1" dirty="0">
                <a:latin typeface="News Gothic MT"/>
              </a:rPr>
              <a:t>cannot be </a:t>
            </a:r>
            <a:r>
              <a:rPr lang="en-GB" sz="2000" b="0" strike="noStrike" spc="-1" dirty="0" err="1" smtClean="0">
                <a:latin typeface="News Gothic MT"/>
              </a:rPr>
              <a:t>dereferenced</a:t>
            </a:r>
            <a:r>
              <a:rPr lang="en-GB" sz="2000" b="0" strike="noStrike" spc="-1" dirty="0" smtClean="0">
                <a:latin typeface="News Gothic MT"/>
              </a:rPr>
              <a:t> (must be </a:t>
            </a:r>
            <a:r>
              <a:rPr lang="en-GB" sz="2000" b="0" strike="noStrike" spc="-1" dirty="0" err="1" smtClean="0">
                <a:latin typeface="News Gothic MT"/>
              </a:rPr>
              <a:t>typecasted</a:t>
            </a:r>
            <a:r>
              <a:rPr lang="en-GB" sz="2000" b="0" strike="noStrike" spc="-1" dirty="0" smtClean="0">
                <a:latin typeface="News Gothic MT"/>
              </a:rPr>
              <a:t>)</a:t>
            </a:r>
            <a:endParaRPr lang="en-US" sz="2000" b="0" strike="noStrike" spc="-1" dirty="0">
              <a:latin typeface="News Gothic MT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-GB" sz="2000" spc="-1" dirty="0">
                <a:latin typeface="News Gothic MT"/>
              </a:rPr>
              <a:t>the value (address) may be assigned to a pointer of the proper type:</a:t>
            </a:r>
            <a:r>
              <a:t/>
            </a:r>
            <a:br/>
            <a:r>
              <a:t/>
            </a:r>
            <a:br/>
            <a:r>
              <a:rPr lang="en-GB" sz="2000" spc="-1" dirty="0">
                <a:latin typeface="News Gothic MT"/>
              </a:rPr>
              <a:t>void * </a:t>
            </a:r>
            <a:r>
              <a:rPr lang="en-GB" sz="2000" spc="-1" dirty="0" err="1">
                <a:latin typeface="News Gothic MT"/>
              </a:rPr>
              <a:t>myfunction</a:t>
            </a:r>
            <a:r>
              <a:rPr lang="en-GB" sz="2000" spc="-1" dirty="0">
                <a:latin typeface="News Gothic MT"/>
              </a:rPr>
              <a:t>() </a:t>
            </a:r>
            <a:r>
              <a:rPr lang="en-GB" sz="2000" spc="-1" dirty="0" smtClean="0">
                <a:latin typeface="News Gothic MT"/>
              </a:rPr>
              <a:t>{</a:t>
            </a:r>
            <a:br>
              <a:rPr lang="en-GB" sz="2000" spc="-1" dirty="0" smtClean="0">
                <a:latin typeface="News Gothic MT"/>
              </a:rPr>
            </a:br>
            <a:r>
              <a:rPr lang="en-GB" sz="2000" spc="-1" dirty="0" smtClean="0">
                <a:latin typeface="News Gothic MT"/>
              </a:rPr>
              <a:t>}</a:t>
            </a:r>
            <a:br>
              <a:rPr lang="en-GB" sz="2000" spc="-1" dirty="0" smtClean="0">
                <a:latin typeface="News Gothic MT"/>
              </a:rPr>
            </a:br>
            <a:r>
              <a:rPr lang="en-GB" sz="2000" spc="-1" dirty="0" smtClean="0">
                <a:latin typeface="News Gothic MT"/>
              </a:rPr>
              <a:t>char </a:t>
            </a:r>
            <a:r>
              <a:rPr lang="en-GB" sz="2000" spc="-1" dirty="0">
                <a:latin typeface="News Gothic MT"/>
              </a:rPr>
              <a:t>* result</a:t>
            </a:r>
            <a:r>
              <a:rPr lang="en-GB" sz="2000" spc="-1" dirty="0" smtClean="0">
                <a:latin typeface="News Gothic MT"/>
              </a:rPr>
              <a:t>;</a:t>
            </a:r>
            <a:br>
              <a:rPr lang="en-GB" sz="2000" spc="-1" dirty="0" smtClean="0">
                <a:latin typeface="News Gothic MT"/>
              </a:rPr>
            </a:br>
            <a:r>
              <a:rPr lang="en-GB" sz="2000" spc="-1" dirty="0" smtClean="0">
                <a:latin typeface="News Gothic MT"/>
              </a:rPr>
              <a:t>result </a:t>
            </a:r>
            <a:r>
              <a:rPr lang="en-GB" sz="2000" spc="-1" dirty="0">
                <a:latin typeface="News Gothic MT"/>
              </a:rPr>
              <a:t>= </a:t>
            </a:r>
            <a:r>
              <a:rPr lang="en-GB" sz="2000" spc="-1" dirty="0" err="1">
                <a:latin typeface="News Gothic MT"/>
              </a:rPr>
              <a:t>myfunction</a:t>
            </a:r>
            <a:r>
              <a:rPr lang="en-GB" sz="2000" spc="-1" dirty="0">
                <a:latin typeface="News Gothic MT"/>
              </a:rPr>
              <a:t>();</a:t>
            </a:r>
            <a:endParaRPr lang="en-US" sz="2000" spc="-1" dirty="0">
              <a:latin typeface="News Gothic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TextShape 1"/>
          <p:cNvSpPr txBox="1"/>
          <p:nvPr/>
        </p:nvSpPr>
        <p:spPr>
          <a:xfrm>
            <a:off x="549360" y="107640"/>
            <a:ext cx="8042040" cy="612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3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Example : void  pointer</a:t>
            </a:r>
            <a:endParaRPr lang="en-US" sz="43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03" name="TextShape 3"/>
          <p:cNvSpPr txBox="1"/>
          <p:nvPr/>
        </p:nvSpPr>
        <p:spPr>
          <a:xfrm>
            <a:off x="549360" y="838200"/>
            <a:ext cx="8042040" cy="5791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pc="-1" dirty="0" smtClean="0"/>
              <a:t>#include&lt;</a:t>
            </a:r>
            <a:r>
              <a:rPr lang="en-US" spc="-1" dirty="0" err="1" smtClean="0"/>
              <a:t>stdio.h</a:t>
            </a:r>
            <a:r>
              <a:rPr lang="en-US" spc="-1" dirty="0" smtClean="0"/>
              <a:t>&gt;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pc="-1" dirty="0" err="1" smtClean="0"/>
              <a:t>int</a:t>
            </a:r>
            <a:r>
              <a:rPr lang="en-US" spc="-1" dirty="0" smtClean="0"/>
              <a:t> main()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pc="-1" dirty="0" smtClean="0"/>
              <a:t>{    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pc="-1" dirty="0" smtClean="0"/>
              <a:t>    char c = 'A';   </a:t>
            </a:r>
            <a:r>
              <a:rPr lang="en-US" spc="-1" dirty="0" err="1" smtClean="0"/>
              <a:t>int</a:t>
            </a:r>
            <a:r>
              <a:rPr lang="en-US" spc="-1" dirty="0" smtClean="0"/>
              <a:t> </a:t>
            </a:r>
            <a:r>
              <a:rPr lang="en-US" spc="-1" dirty="0" err="1" smtClean="0"/>
              <a:t>i</a:t>
            </a:r>
            <a:r>
              <a:rPr lang="en-US" spc="-1" dirty="0" smtClean="0"/>
              <a:t> = 10;   float f = 1.23;  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pc="-1" dirty="0" smtClean="0"/>
              <a:t>    void *p = &amp;c;  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pc="-1" dirty="0" smtClean="0"/>
              <a:t>    </a:t>
            </a:r>
            <a:r>
              <a:rPr lang="en-US" spc="-1" dirty="0" err="1" smtClean="0"/>
              <a:t>printf</a:t>
            </a:r>
            <a:r>
              <a:rPr lang="en-US" spc="-1" dirty="0" smtClean="0"/>
              <a:t>("\</a:t>
            </a:r>
            <a:r>
              <a:rPr lang="en-US" spc="-1" dirty="0" err="1" smtClean="0"/>
              <a:t>ncontents</a:t>
            </a:r>
            <a:r>
              <a:rPr lang="en-US" spc="-1" dirty="0" smtClean="0"/>
              <a:t> of c = %c\n",*(char*)p);  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pc="-1" dirty="0" smtClean="0"/>
              <a:t>    p = &amp;</a:t>
            </a:r>
            <a:r>
              <a:rPr lang="en-US" spc="-1" dirty="0" err="1" smtClean="0"/>
              <a:t>i</a:t>
            </a:r>
            <a:r>
              <a:rPr lang="en-US" spc="-1" dirty="0" smtClean="0"/>
              <a:t>;  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pc="-1" dirty="0" smtClean="0"/>
              <a:t>    </a:t>
            </a:r>
            <a:r>
              <a:rPr lang="en-US" spc="-1" dirty="0" err="1" smtClean="0"/>
              <a:t>printf</a:t>
            </a:r>
            <a:r>
              <a:rPr lang="en-US" spc="-1" dirty="0" smtClean="0"/>
              <a:t>("\</a:t>
            </a:r>
            <a:r>
              <a:rPr lang="en-US" spc="-1" dirty="0" err="1" smtClean="0"/>
              <a:t>ncontents</a:t>
            </a:r>
            <a:r>
              <a:rPr lang="en-US" spc="-1" dirty="0" smtClean="0"/>
              <a:t> of </a:t>
            </a:r>
            <a:r>
              <a:rPr lang="en-US" spc="-1" dirty="0" err="1" smtClean="0"/>
              <a:t>i</a:t>
            </a:r>
            <a:r>
              <a:rPr lang="en-US" spc="-1" dirty="0" smtClean="0"/>
              <a:t> = %d\n",*(</a:t>
            </a:r>
            <a:r>
              <a:rPr lang="en-US" spc="-1" dirty="0" err="1" smtClean="0"/>
              <a:t>int</a:t>
            </a:r>
            <a:r>
              <a:rPr lang="en-US" spc="-1" dirty="0" smtClean="0"/>
              <a:t>*)p); 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pc="-1" dirty="0" smtClean="0"/>
              <a:t>    p = &amp;f; 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pc="-1" dirty="0" smtClean="0"/>
              <a:t>    </a:t>
            </a:r>
            <a:r>
              <a:rPr lang="en-US" spc="-1" dirty="0" err="1" smtClean="0"/>
              <a:t>printf</a:t>
            </a:r>
            <a:r>
              <a:rPr lang="en-US" spc="-1" dirty="0" smtClean="0"/>
              <a:t>("\</a:t>
            </a:r>
            <a:r>
              <a:rPr lang="en-US" spc="-1" dirty="0" err="1" smtClean="0"/>
              <a:t>ncontents</a:t>
            </a:r>
            <a:r>
              <a:rPr lang="en-US" spc="-1" dirty="0" smtClean="0"/>
              <a:t> of f = %.2f\n",*(float*)p);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pc="-1" dirty="0" smtClean="0"/>
              <a:t>    return 0;  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pc="-1" dirty="0" smtClean="0"/>
              <a:t>}</a:t>
            </a:r>
            <a:endParaRPr lang="en-US" b="0" strike="noStrike" spc="-1" dirty="0"/>
          </a:p>
        </p:txBody>
      </p:sp>
      <p:sp>
        <p:nvSpPr>
          <p:cNvPr id="4" name="TextBox 3"/>
          <p:cNvSpPr txBox="1"/>
          <p:nvPr/>
        </p:nvSpPr>
        <p:spPr>
          <a:xfrm>
            <a:off x="581414" y="6248400"/>
            <a:ext cx="802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for dereferencing a void pointer it has to be type casted with the appropriate type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4300" dirty="0" smtClean="0">
                <a:solidFill>
                  <a:srgbClr val="0070C0"/>
                </a:solidFill>
              </a:rPr>
              <a:t>Pointer  Arithmetic's</a:t>
            </a:r>
            <a:endParaRPr lang="en-US" sz="43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sz="2800" dirty="0" err="1" smtClean="0"/>
              <a:t>int</a:t>
            </a:r>
            <a:r>
              <a:rPr lang="en-US" sz="2800" dirty="0" smtClean="0"/>
              <a:t>  *p = NULL;                                  </a:t>
            </a:r>
            <a:r>
              <a:rPr lang="en-US" dirty="0" smtClean="0"/>
              <a:t>char *q = NULL;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1800" b="1" dirty="0" smtClean="0"/>
              <a:t>// assume p is holding address 50                                       // assume q is holding address 70 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2800" dirty="0" smtClean="0"/>
              <a:t>p++; -------- &gt; 54                             q++; -------- &gt; 71 </a:t>
            </a:r>
          </a:p>
          <a:p>
            <a:pPr>
              <a:buNone/>
            </a:pPr>
            <a:r>
              <a:rPr lang="en-US" sz="2800" dirty="0" smtClean="0"/>
              <a:t>p--;   -------- &gt; 46                             q--;   -------- &gt; 69</a:t>
            </a:r>
          </a:p>
          <a:p>
            <a:pPr>
              <a:buNone/>
            </a:pPr>
            <a:r>
              <a:rPr lang="en-US" sz="2800" dirty="0" smtClean="0"/>
              <a:t>p = p + 10;  --- &gt; 90                        q = q + 10;  --- &gt; 80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Pointer arithmetic's happens according to its type 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e.g</a:t>
            </a:r>
            <a:r>
              <a:rPr lang="en-US" sz="2000" dirty="0" smtClean="0">
                <a:solidFill>
                  <a:srgbClr val="FF0000"/>
                </a:solidFill>
              </a:rPr>
              <a:t> – </a:t>
            </a:r>
            <a:r>
              <a:rPr lang="en-US" sz="2000" dirty="0" err="1" smtClean="0">
                <a:solidFill>
                  <a:srgbClr val="FF0000"/>
                </a:solidFill>
              </a:rPr>
              <a:t>int</a:t>
            </a:r>
            <a:r>
              <a:rPr lang="en-US" sz="2000" dirty="0" smtClean="0">
                <a:solidFill>
                  <a:srgbClr val="FF0000"/>
                </a:solidFill>
              </a:rPr>
              <a:t> pointer increments or decrements by 4 per increment or </a:t>
            </a:r>
            <a:r>
              <a:rPr lang="en-US" sz="2000" dirty="0" err="1" smtClean="0">
                <a:solidFill>
                  <a:srgbClr val="FF0000"/>
                </a:solidFill>
              </a:rPr>
              <a:t>decerement</a:t>
            </a:r>
            <a:r>
              <a:rPr lang="en-US" sz="2000" dirty="0" smtClean="0">
                <a:solidFill>
                  <a:srgbClr val="FF0000"/>
                </a:solidFill>
              </a:rPr>
              <a:t>                             respectively (</a:t>
            </a:r>
            <a:r>
              <a:rPr lang="en-US" sz="2000" dirty="0" err="1" smtClean="0">
                <a:solidFill>
                  <a:srgbClr val="FF0000"/>
                </a:solidFill>
              </a:rPr>
              <a:t>asuming</a:t>
            </a:r>
            <a:r>
              <a:rPr lang="en-US" sz="2000" dirty="0" smtClean="0">
                <a:solidFill>
                  <a:srgbClr val="FF0000"/>
                </a:solidFill>
              </a:rPr>
              <a:t> size of </a:t>
            </a:r>
            <a:r>
              <a:rPr lang="en-US" sz="2000" dirty="0" err="1" smtClean="0">
                <a:solidFill>
                  <a:srgbClr val="FF0000"/>
                </a:solidFill>
              </a:rPr>
              <a:t>int</a:t>
            </a:r>
            <a:r>
              <a:rPr lang="en-US" sz="2000" dirty="0" smtClean="0">
                <a:solidFill>
                  <a:srgbClr val="FF0000"/>
                </a:solidFill>
              </a:rPr>
              <a:t> 4 bytes)</a:t>
            </a:r>
          </a:p>
          <a:p>
            <a:pPr>
              <a:buNone/>
            </a:pPr>
            <a:endParaRPr lang="en-US" sz="2000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TextShape 1"/>
          <p:cNvSpPr txBox="1"/>
          <p:nvPr/>
        </p:nvSpPr>
        <p:spPr>
          <a:xfrm>
            <a:off x="549360" y="107640"/>
            <a:ext cx="8042040" cy="612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spcBef>
                <a:spcPct val="0"/>
              </a:spcBef>
            </a:pPr>
            <a:r>
              <a:rPr lang="en-GB" sz="43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Pointer </a:t>
            </a:r>
            <a:r>
              <a:rPr lang="en-GB" sz="43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to </a:t>
            </a:r>
            <a:r>
              <a:rPr lang="en-GB" sz="43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Pointer</a:t>
            </a:r>
            <a:endParaRPr lang="en-US" sz="43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06" name="TextShape 3"/>
          <p:cNvSpPr txBox="1"/>
          <p:nvPr/>
        </p:nvSpPr>
        <p:spPr>
          <a:xfrm>
            <a:off x="549360" y="1080000"/>
            <a:ext cx="8042040" cy="554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120000"/>
              <a:buFont typeface="Arial" pitchFamily="34" charset="0"/>
              <a:buChar char="•"/>
            </a:pPr>
            <a:r>
              <a:rPr lang="en-GB" sz="2400" b="0" strike="noStrike" spc="-1" dirty="0"/>
              <a:t>a pointer is a variable. Like any variable, we may retrieve the address of this variable with the</a:t>
            </a:r>
            <a:r>
              <a:rPr lang="en-GB" sz="2400" b="1" strike="noStrike" spc="-1" dirty="0"/>
              <a:t> &amp;</a:t>
            </a:r>
            <a:r>
              <a:rPr lang="en-GB" sz="2400" b="0" strike="noStrike" spc="-1" dirty="0"/>
              <a:t> operator and store it into another </a:t>
            </a:r>
            <a:r>
              <a:rPr lang="en-GB" sz="2400" b="0" strike="noStrike" spc="-1" dirty="0" smtClean="0"/>
              <a:t>pointer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120000"/>
              <a:buFont typeface="Arial" pitchFamily="34" charset="0"/>
              <a:buChar char="•"/>
            </a:pPr>
            <a:r>
              <a:rPr lang="en-GB" sz="2400" spc="-1" dirty="0" smtClean="0"/>
              <a:t>Example :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400" spc="-1" dirty="0" smtClean="0">
              <a:solidFill>
                <a:srgbClr val="595959"/>
              </a:solidFill>
              <a:latin typeface="News Gothic M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400" spc="-1" dirty="0" smtClean="0">
              <a:solidFill>
                <a:srgbClr val="595959"/>
              </a:solidFill>
              <a:latin typeface="News Gothic M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400" spc="-1" dirty="0" smtClean="0">
              <a:solidFill>
                <a:srgbClr val="595959"/>
              </a:solidFill>
              <a:latin typeface="News Gothic MT"/>
            </a:endParaRPr>
          </a:p>
          <a:p>
            <a:pPr marL="889200" lvl="2" indent="-324000">
              <a:spcBef>
                <a:spcPts val="1417"/>
              </a:spcBef>
              <a:buClr>
                <a:srgbClr val="000000"/>
              </a:buClr>
              <a:buSzPct val="120000"/>
              <a:buFont typeface="Arial" pitchFamily="34" charset="0"/>
              <a:buChar char="•"/>
            </a:pPr>
            <a:r>
              <a:rPr lang="en-GB" sz="2000" spc="-1" dirty="0" smtClean="0"/>
              <a:t>x is a variable</a:t>
            </a:r>
          </a:p>
          <a:p>
            <a:pPr marL="889200" lvl="2" indent="-324000">
              <a:spcBef>
                <a:spcPts val="1417"/>
              </a:spcBef>
              <a:buClr>
                <a:srgbClr val="000000"/>
              </a:buClr>
              <a:buSzPct val="120000"/>
              <a:buFont typeface="Arial" pitchFamily="34" charset="0"/>
              <a:buChar char="•"/>
            </a:pPr>
            <a:r>
              <a:rPr lang="en-GB" sz="2000" spc="-1" dirty="0" smtClean="0"/>
              <a:t>p is a pointer 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spc="-1" dirty="0" smtClean="0"/>
              <a:t>q is a pointer to pointer</a:t>
            </a:r>
            <a:r>
              <a:rPr/>
              <a:t/>
            </a:r>
            <a:br>
              <a:rPr/>
            </a:br>
            <a:endParaRPr lang="en-US" sz="2000" b="0" strike="noStrike" spc="-1" dirty="0">
              <a:solidFill>
                <a:srgbClr val="595959"/>
              </a:solidFill>
              <a:latin typeface="News Gothic M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solidFill>
                <a:srgbClr val="595959"/>
              </a:solidFill>
              <a:latin typeface="News Gothic MT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838200" y="3048000"/>
          <a:ext cx="1295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  </a:t>
                      </a:r>
                      <a:r>
                        <a:rPr lang="en-US" sz="4000" baseline="0" dirty="0" smtClean="0"/>
                        <a:t>  0</a:t>
                      </a:r>
                      <a:endParaRPr lang="en-US" sz="4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3962400" y="3048000"/>
          <a:ext cx="1143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</a:tblGrid>
              <a:tr h="914400"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sz="4000" dirty="0" smtClean="0"/>
                        <a:t>50</a:t>
                      </a:r>
                      <a:endParaRPr lang="en-US" sz="4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19200" y="38100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50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191000" y="38100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100</a:t>
            </a:r>
            <a:endParaRPr lang="en-US" sz="2800" dirty="0"/>
          </a:p>
        </p:txBody>
      </p:sp>
      <p:sp>
        <p:nvSpPr>
          <p:cNvPr id="10" name="Left Arrow 9"/>
          <p:cNvSpPr/>
          <p:nvPr/>
        </p:nvSpPr>
        <p:spPr>
          <a:xfrm>
            <a:off x="2209800" y="3352800"/>
            <a:ext cx="1664208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19200" y="260098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343400" y="25146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</a:t>
            </a:r>
            <a:endParaRPr lang="en-US" sz="2800" dirty="0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/>
        </p:nvGraphicFramePr>
        <p:xfrm>
          <a:off x="6553200" y="3058180"/>
          <a:ext cx="14478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</a:tblGrid>
              <a:tr h="914400"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sz="4000" dirty="0" smtClean="0"/>
                        <a:t>100</a:t>
                      </a:r>
                      <a:endParaRPr lang="en-US" sz="4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010400" y="389638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200</a:t>
            </a:r>
            <a:endParaRPr lang="en-US" sz="2800" dirty="0"/>
          </a:p>
        </p:txBody>
      </p:sp>
      <p:sp>
        <p:nvSpPr>
          <p:cNvPr id="15" name="Left Arrow 14"/>
          <p:cNvSpPr/>
          <p:nvPr/>
        </p:nvSpPr>
        <p:spPr>
          <a:xfrm>
            <a:off x="5105400" y="3276600"/>
            <a:ext cx="13716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162800" y="252478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793</Words>
  <Application>Microsoft Office PowerPoint</Application>
  <PresentationFormat>On-screen Show (4:3)</PresentationFormat>
  <Paragraphs>234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POINTERS</vt:lpstr>
      <vt:lpstr>Slide 2</vt:lpstr>
      <vt:lpstr>Slide 3</vt:lpstr>
      <vt:lpstr>Slide 4</vt:lpstr>
      <vt:lpstr>Slide 5</vt:lpstr>
      <vt:lpstr>Slide 6</vt:lpstr>
      <vt:lpstr>Slide 7</vt:lpstr>
      <vt:lpstr>Pointer  Arithmetic's</vt:lpstr>
      <vt:lpstr>Slide 9</vt:lpstr>
      <vt:lpstr>Slide 10</vt:lpstr>
      <vt:lpstr>Pointers with Array’s</vt:lpstr>
      <vt:lpstr>Slide 12</vt:lpstr>
      <vt:lpstr>Slide 13</vt:lpstr>
      <vt:lpstr>Slide 14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rushikesh kulkarni</dc:creator>
  <cp:lastModifiedBy>DELL</cp:lastModifiedBy>
  <cp:revision>108</cp:revision>
  <dcterms:created xsi:type="dcterms:W3CDTF">2006-08-16T00:00:00Z</dcterms:created>
  <dcterms:modified xsi:type="dcterms:W3CDTF">2023-05-24T07:21:39Z</dcterms:modified>
</cp:coreProperties>
</file>