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96200" y="0"/>
            <a:ext cx="1447800" cy="609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Shape 1"/>
          <p:cNvSpPr txBox="1"/>
          <p:nvPr/>
        </p:nvSpPr>
        <p:spPr>
          <a:xfrm>
            <a:off x="549360" y="369360"/>
            <a:ext cx="8042040" cy="691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000" spc="-1" dirty="0" err="1">
                <a:solidFill>
                  <a:srgbClr val="00B0F0"/>
                </a:solidFill>
              </a:rPr>
              <a:t>Preprocessor</a:t>
            </a:r>
            <a:endParaRPr lang="en-US" sz="4000" spc="-1" dirty="0">
              <a:solidFill>
                <a:srgbClr val="00B0F0"/>
              </a:solidFill>
            </a:endParaRPr>
          </a:p>
        </p:txBody>
      </p:sp>
      <p:sp>
        <p:nvSpPr>
          <p:cNvPr id="983" name="TextShape 2"/>
          <p:cNvSpPr txBox="1"/>
          <p:nvPr/>
        </p:nvSpPr>
        <p:spPr>
          <a:xfrm>
            <a:off x="304800" y="1290600"/>
            <a:ext cx="8042040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First step of the build 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process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Before the compiler step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adds, removes or replaces parts of 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source </a:t>
            </a: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code without taking the syntax into account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removes the comments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expands the macro definitions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enables conditional 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compilation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05000"/>
            <a:ext cx="17436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#</a:t>
            </a:r>
            <a:r>
              <a:rPr lang="en-US" sz="2000" b="1" dirty="0" err="1" smtClean="0"/>
              <a:t>ifdef</a:t>
            </a:r>
            <a:r>
              <a:rPr lang="en-US" sz="2000" b="1" dirty="0" smtClean="0"/>
              <a:t>  MACRO</a:t>
            </a:r>
          </a:p>
          <a:p>
            <a:r>
              <a:rPr lang="en-US" sz="2000" b="1" dirty="0" smtClean="0"/>
              <a:t>  </a:t>
            </a:r>
          </a:p>
          <a:p>
            <a:r>
              <a:rPr lang="en-US" sz="2000" b="1" dirty="0" smtClean="0"/>
              <a:t>   statements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endif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28381" y="2209800"/>
            <a:ext cx="6043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if MACRO is defined then statements between #</a:t>
            </a:r>
            <a:r>
              <a:rPr lang="en-US" sz="2000" b="1" dirty="0" err="1" smtClean="0"/>
              <a:t>ifdef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   &amp;  #</a:t>
            </a:r>
            <a:r>
              <a:rPr lang="en-US" sz="2000" b="1" dirty="0" err="1" smtClean="0"/>
              <a:t>endif</a:t>
            </a:r>
            <a:r>
              <a:rPr lang="en-US" sz="2000" b="1" dirty="0" smtClean="0"/>
              <a:t> are included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MACRO can be undefined using #</a:t>
            </a:r>
            <a:r>
              <a:rPr lang="en-US" sz="2000" b="1" dirty="0" err="1" smtClean="0"/>
              <a:t>undef</a:t>
            </a:r>
            <a:r>
              <a:rPr lang="en-US" sz="2000" b="1" dirty="0" smtClean="0"/>
              <a:t> 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2362200" y="3657600"/>
            <a:ext cx="4708440" cy="298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dirty="0" smtClean="0"/>
              <a:t>Example : </a:t>
            </a:r>
            <a:r>
              <a:rPr sz="1400"/>
              <a:t/>
            </a:r>
            <a:br>
              <a:rPr sz="1400"/>
            </a:br>
            <a:r>
              <a:rPr sz="1400"/>
              <a:t/>
            </a:r>
            <a:br>
              <a:rPr sz="1400"/>
            </a:br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#define </a:t>
            </a:r>
            <a:r>
              <a:rPr lang="en-US" b="0" strike="noStrike" spc="-1" dirty="0" smtClean="0">
                <a:solidFill>
                  <a:srgbClr val="000000"/>
                </a:solidFill>
                <a:latin typeface="Inconsolata-dz"/>
              </a:rPr>
              <a:t>UNIX</a:t>
            </a:r>
            <a:r>
              <a:t/>
            </a:r>
            <a:br/>
            <a:r>
              <a:t/>
            </a:r>
            <a:br/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#</a:t>
            </a:r>
            <a:r>
              <a:rPr lang="en-US" b="1" strike="noStrike" spc="-1" dirty="0" err="1">
                <a:solidFill>
                  <a:srgbClr val="000000"/>
                </a:solidFill>
                <a:latin typeface="Inconsolata-dz"/>
              </a:rPr>
              <a:t>ifdef</a:t>
            </a:r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Inconsolata-dz"/>
              </a:rPr>
              <a:t>UNIX</a:t>
            </a:r>
            <a:r>
              <a:t/>
            </a:r>
            <a:br/>
            <a:r>
              <a:rPr lang="en-US" b="0" strike="noStrike" spc="-1" dirty="0">
                <a:solidFill>
                  <a:srgbClr val="000000"/>
                </a:solidFill>
                <a:latin typeface="Inconsolata-dz"/>
              </a:rPr>
              <a:t>   </a:t>
            </a:r>
            <a:r>
              <a:rPr lang="en-US" b="0" i="1" strike="noStrike" spc="-1" dirty="0">
                <a:solidFill>
                  <a:srgbClr val="000000"/>
                </a:solidFill>
                <a:latin typeface="Inconsolata-dz"/>
              </a:rPr>
              <a:t>// specific code for Unix</a:t>
            </a:r>
            <a:r>
              <a:t/>
            </a:r>
            <a:br/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#</a:t>
            </a:r>
            <a:r>
              <a:rPr lang="en-US" b="1" strike="noStrike" spc="-1" dirty="0" err="1">
                <a:solidFill>
                  <a:srgbClr val="000000"/>
                </a:solidFill>
                <a:latin typeface="Inconsolata-dz"/>
              </a:rPr>
              <a:t>endif</a:t>
            </a:r>
            <a:r>
              <a:t/>
            </a:r>
            <a:br/>
            <a:r>
              <a:t/>
            </a:r>
            <a:br/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#</a:t>
            </a:r>
            <a:r>
              <a:rPr lang="en-US" b="1" strike="noStrike" spc="-1" dirty="0" err="1">
                <a:solidFill>
                  <a:srgbClr val="000000"/>
                </a:solidFill>
                <a:latin typeface="Inconsolata-dz"/>
              </a:rPr>
              <a:t>ifdef</a:t>
            </a:r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Inconsolata-dz"/>
              </a:rPr>
              <a:t>WINDOWS</a:t>
            </a:r>
            <a:r>
              <a:t/>
            </a:r>
            <a:br/>
            <a:r>
              <a:rPr lang="en-US" b="0" strike="noStrike" spc="-1" dirty="0">
                <a:solidFill>
                  <a:srgbClr val="000000"/>
                </a:solidFill>
                <a:latin typeface="Inconsolata-dz"/>
              </a:rPr>
              <a:t>   </a:t>
            </a:r>
            <a:r>
              <a:rPr lang="en-US" b="0" i="1" strike="noStrike" spc="-1" dirty="0">
                <a:solidFill>
                  <a:srgbClr val="000000"/>
                </a:solidFill>
                <a:latin typeface="Inconsolata-dz"/>
              </a:rPr>
              <a:t>// </a:t>
            </a:r>
            <a:r>
              <a:rPr lang="en-US" b="0" i="1" strike="noStrike" spc="-1" dirty="0" smtClean="0">
                <a:solidFill>
                  <a:srgbClr val="000000"/>
                </a:solidFill>
                <a:latin typeface="Inconsolata-dz"/>
              </a:rPr>
              <a:t>specific </a:t>
            </a:r>
            <a:r>
              <a:rPr lang="en-US" b="0" i="1" strike="noStrike" spc="-1" dirty="0">
                <a:solidFill>
                  <a:srgbClr val="000000"/>
                </a:solidFill>
                <a:latin typeface="Inconsolata-dz"/>
              </a:rPr>
              <a:t>code for Windows</a:t>
            </a:r>
            <a:r>
              <a:t/>
            </a:r>
            <a:br/>
            <a:r>
              <a:rPr lang="en-US" b="1" strike="noStrike" spc="-1" dirty="0">
                <a:solidFill>
                  <a:srgbClr val="000000"/>
                </a:solidFill>
                <a:latin typeface="Inconsolata-dz"/>
              </a:rPr>
              <a:t>#</a:t>
            </a:r>
            <a:r>
              <a:rPr lang="en-US" b="1" strike="noStrike" spc="-1" dirty="0" err="1">
                <a:solidFill>
                  <a:srgbClr val="000000"/>
                </a:solidFill>
                <a:latin typeface="Inconsolata-dz"/>
              </a:rPr>
              <a:t>endif</a:t>
            </a:r>
            <a:r>
              <a:rPr/>
              <a:t/>
            </a:r>
            <a:br>
              <a:rPr/>
            </a:b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2057400" cy="1828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133600"/>
            <a:ext cx="6324600" cy="1219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3657600"/>
            <a:ext cx="3886200" cy="3048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Shape 1"/>
          <p:cNvSpPr txBox="1"/>
          <p:nvPr/>
        </p:nvSpPr>
        <p:spPr>
          <a:xfrm>
            <a:off x="152400" y="410400"/>
            <a:ext cx="8042040" cy="504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000" spc="-1" dirty="0">
                <a:solidFill>
                  <a:srgbClr val="00B0F0"/>
                </a:solidFill>
              </a:rPr>
              <a:t>Conditional compilation</a:t>
            </a:r>
            <a:endParaRPr lang="en-US" sz="4000" spc="-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Conditional  compilation code Example  4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#define ALL_FUNCTIONS 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main(void)</a:t>
            </a:r>
          </a:p>
          <a:p>
            <a:pPr>
              <a:buNone/>
            </a:pPr>
            <a:r>
              <a:rPr lang="en-US" sz="1600" dirty="0" smtClean="0"/>
              <a:t>{   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a=0,b=0,r=0;   </a:t>
            </a:r>
          </a:p>
          <a:p>
            <a:pPr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nenter</a:t>
            </a:r>
            <a:r>
              <a:rPr lang="en-US" sz="1600" dirty="0" smtClean="0"/>
              <a:t> two numbers : ");  </a:t>
            </a:r>
          </a:p>
          <a:p>
            <a:pPr>
              <a:buNone/>
            </a:pPr>
            <a:r>
              <a:rPr lang="en-US" sz="1600" dirty="0" err="1" smtClean="0"/>
              <a:t>scanf</a:t>
            </a:r>
            <a:r>
              <a:rPr lang="en-US" sz="1600" dirty="0" smtClean="0"/>
              <a:t>("%</a:t>
            </a:r>
            <a:r>
              <a:rPr lang="en-US" sz="1600" dirty="0" err="1" smtClean="0"/>
              <a:t>d%d",&amp;a,&amp;b</a:t>
            </a:r>
            <a:r>
              <a:rPr lang="en-US" sz="1600" dirty="0" smtClean="0"/>
              <a:t>);  </a:t>
            </a:r>
          </a:p>
          <a:p>
            <a:pPr>
              <a:buNone/>
            </a:pPr>
            <a:r>
              <a:rPr lang="en-US" sz="1600" dirty="0" smtClean="0"/>
              <a:t>r = </a:t>
            </a:r>
            <a:r>
              <a:rPr lang="en-US" sz="1600" dirty="0" err="1" smtClean="0"/>
              <a:t>a+b</a:t>
            </a:r>
            <a:r>
              <a:rPr lang="en-US" sz="1600" dirty="0" smtClean="0"/>
              <a:t>;  </a:t>
            </a:r>
          </a:p>
          <a:p>
            <a:pPr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naddition</a:t>
            </a:r>
            <a:r>
              <a:rPr lang="en-US" sz="1600" dirty="0" smtClean="0"/>
              <a:t> of %d &amp; %d is %d\</a:t>
            </a:r>
            <a:r>
              <a:rPr lang="en-US" sz="1600" dirty="0" err="1" smtClean="0"/>
              <a:t>n",a,b,r</a:t>
            </a:r>
            <a:r>
              <a:rPr lang="en-US" sz="1600" dirty="0" smtClean="0"/>
              <a:t>);  </a:t>
            </a:r>
          </a:p>
          <a:p>
            <a:pPr>
              <a:buNone/>
            </a:pPr>
            <a:r>
              <a:rPr lang="en-US" sz="1600" dirty="0" smtClean="0"/>
              <a:t>r = a-b;  </a:t>
            </a:r>
          </a:p>
          <a:p>
            <a:pPr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nsubtraction</a:t>
            </a:r>
            <a:r>
              <a:rPr lang="en-US" sz="1600" dirty="0" smtClean="0"/>
              <a:t> of %d &amp; %d is %d\</a:t>
            </a:r>
            <a:r>
              <a:rPr lang="en-US" sz="1600" dirty="0" err="1" smtClean="0"/>
              <a:t>n",a,b,r</a:t>
            </a:r>
            <a:r>
              <a:rPr lang="en-US" sz="1600" dirty="0" smtClean="0"/>
              <a:t>);     </a:t>
            </a:r>
          </a:p>
          <a:p>
            <a:pPr>
              <a:buNone/>
            </a:pPr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ALL_FUNCTIONS  </a:t>
            </a:r>
          </a:p>
          <a:p>
            <a:pPr>
              <a:buNone/>
            </a:pPr>
            <a:r>
              <a:rPr lang="en-US" sz="1600" dirty="0" smtClean="0"/>
              <a:t>#</a:t>
            </a:r>
            <a:r>
              <a:rPr lang="en-US" sz="1600" dirty="0" err="1" smtClean="0"/>
              <a:t>ifdef</a:t>
            </a:r>
            <a:r>
              <a:rPr lang="en-US" sz="1600" dirty="0" smtClean="0"/>
              <a:t> ALL_FUNCTIONS  </a:t>
            </a:r>
          </a:p>
          <a:p>
            <a:pPr>
              <a:buNone/>
            </a:pPr>
            <a:r>
              <a:rPr lang="en-US" sz="1600" dirty="0" smtClean="0"/>
              <a:t>    r = a*b;  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nmultiplication</a:t>
            </a:r>
            <a:r>
              <a:rPr lang="en-US" sz="1600" dirty="0" smtClean="0"/>
              <a:t> of %d &amp; %d is %d\</a:t>
            </a:r>
            <a:r>
              <a:rPr lang="en-US" sz="1600" dirty="0" err="1" smtClean="0"/>
              <a:t>n",a,b,r</a:t>
            </a:r>
            <a:r>
              <a:rPr lang="en-US" sz="1600" dirty="0" smtClean="0"/>
              <a:t>);  </a:t>
            </a:r>
          </a:p>
          <a:p>
            <a:pPr>
              <a:buNone/>
            </a:pPr>
            <a:r>
              <a:rPr lang="en-US" sz="1600" dirty="0" smtClean="0"/>
              <a:t>    r = a/b;  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ndivision</a:t>
            </a:r>
            <a:r>
              <a:rPr lang="en-US" sz="1600" dirty="0" smtClean="0"/>
              <a:t> of %d &amp; %d is %d\</a:t>
            </a:r>
            <a:r>
              <a:rPr lang="en-US" sz="1600" dirty="0" err="1" smtClean="0"/>
              <a:t>n",a,b,r</a:t>
            </a:r>
            <a:r>
              <a:rPr lang="en-US" sz="1600" dirty="0" smtClean="0"/>
              <a:t>);  </a:t>
            </a:r>
          </a:p>
          <a:p>
            <a:pPr>
              <a:buNone/>
            </a:pPr>
            <a:r>
              <a:rPr lang="en-US" sz="1600" dirty="0" smtClean="0"/>
              <a:t>#</a:t>
            </a:r>
            <a:r>
              <a:rPr lang="en-US" sz="1600" dirty="0" err="1" smtClean="0"/>
              <a:t>endif</a:t>
            </a:r>
            <a:r>
              <a:rPr lang="en-US" sz="1600" dirty="0" smtClean="0"/>
              <a:t>    </a:t>
            </a:r>
          </a:p>
          <a:p>
            <a:pPr>
              <a:buNone/>
            </a:pPr>
            <a:r>
              <a:rPr lang="en-US" sz="1600" dirty="0" smtClean="0"/>
              <a:t>return 0;    }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Shape 1"/>
          <p:cNvSpPr txBox="1"/>
          <p:nvPr/>
        </p:nvSpPr>
        <p:spPr>
          <a:xfrm>
            <a:off x="525960" y="172080"/>
            <a:ext cx="8042040" cy="691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000" spc="-1" dirty="0">
                <a:solidFill>
                  <a:srgbClr val="00B0F0"/>
                </a:solidFill>
              </a:rPr>
              <a:t>Macro</a:t>
            </a:r>
            <a:endParaRPr lang="en-US" sz="4000" spc="-1" dirty="0">
              <a:solidFill>
                <a:srgbClr val="00B0F0"/>
              </a:solidFill>
            </a:endParaRPr>
          </a:p>
        </p:txBody>
      </p:sp>
      <p:sp>
        <p:nvSpPr>
          <p:cNvPr id="987" name="TextShape 2"/>
          <p:cNvSpPr txBox="1"/>
          <p:nvPr/>
        </p:nvSpPr>
        <p:spPr>
          <a:xfrm>
            <a:off x="549360" y="864000"/>
            <a:ext cx="8042040" cy="52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spc="-1" dirty="0">
                <a:solidFill>
                  <a:srgbClr val="595959"/>
                </a:solidFill>
                <a:latin typeface="News Gothic MT"/>
              </a:rPr>
              <a:t>A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macro defines a </a:t>
            </a:r>
            <a:r>
              <a:rPr lang="en-GB" sz="2400" spc="-1" dirty="0" smtClean="0">
                <a:solidFill>
                  <a:srgbClr val="595959"/>
                </a:solidFill>
                <a:latin typeface="News Gothic MT"/>
              </a:rPr>
              <a:t>label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 </a:t>
            </a: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that </a:t>
            </a:r>
            <a:r>
              <a:rPr lang="en-GB" sz="2400" spc="-1" dirty="0" smtClean="0">
                <a:solidFill>
                  <a:srgbClr val="595959"/>
                </a:solidFill>
                <a:latin typeface="News Gothic MT"/>
              </a:rPr>
              <a:t>will be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 replaced, with </a:t>
            </a:r>
            <a:r>
              <a:rPr lang="en-GB" sz="2400" spc="-1" dirty="0" smtClean="0">
                <a:solidFill>
                  <a:srgbClr val="595959"/>
                </a:solidFill>
                <a:latin typeface="News Gothic MT"/>
              </a:rPr>
              <a:t>the specified constant .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Examples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:</a:t>
            </a: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</a:pPr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#define PI 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 3.1415</a:t>
            </a:r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...</a:t>
            </a:r>
            <a:r>
              <a:rPr/>
              <a:t/>
            </a:r>
            <a:br>
              <a:rPr/>
            </a:br>
            <a:r>
              <a:rPr lang="en-GB" spc="-1" dirty="0" smtClean="0">
                <a:solidFill>
                  <a:srgbClr val="000000"/>
                </a:solidFill>
                <a:latin typeface="Inconsolata-dz"/>
              </a:rPr>
              <a:t>area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= 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PI </a:t>
            </a:r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* 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r * r;</a:t>
            </a:r>
            <a:endParaRPr lang="en-US" sz="18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</a:pPr>
            <a:r>
              <a:t/>
            </a:r>
            <a:br/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#define </a:t>
            </a:r>
            <a:r>
              <a:rPr lang="en-GB" spc="-1" dirty="0" smtClean="0">
                <a:solidFill>
                  <a:srgbClr val="000000"/>
                </a:solidFill>
                <a:latin typeface="Inconsolata-dz"/>
              </a:rPr>
              <a:t>SIZE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20</a:t>
            </a:r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...</a:t>
            </a:r>
            <a:r>
              <a:rPr/>
              <a:t/>
            </a:r>
            <a:br>
              <a:rPr/>
            </a:br>
            <a:r>
              <a:rPr lang="en-GB" spc="-1" dirty="0" err="1" smtClean="0">
                <a:solidFill>
                  <a:srgbClr val="000000"/>
                </a:solidFill>
                <a:latin typeface="Inconsolata-dz"/>
              </a:rPr>
              <a:t>int</a:t>
            </a:r>
            <a:r>
              <a:rPr lang="en-GB" spc="-1" dirty="0" smtClean="0">
                <a:solidFill>
                  <a:srgbClr val="000000"/>
                </a:solidFill>
                <a:latin typeface="Inconsolata-dz"/>
              </a:rPr>
              <a:t>  value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[SIZE];</a:t>
            </a:r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...</a:t>
            </a:r>
            <a:r>
              <a:t/>
            </a:r>
            <a:br/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while (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Inconsolata-dz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 &lt; </a:t>
            </a:r>
            <a:r>
              <a:rPr lang="en-GB" spc="-1" dirty="0" smtClean="0">
                <a:solidFill>
                  <a:srgbClr val="000000"/>
                </a:solidFill>
                <a:latin typeface="Inconsolata-dz"/>
              </a:rPr>
              <a:t>SIZE</a:t>
            </a:r>
            <a:r>
              <a:rPr lang="en-GB" sz="1800" b="0" strike="noStrike" spc="-1" dirty="0" smtClean="0">
                <a:solidFill>
                  <a:srgbClr val="000000"/>
                </a:solidFill>
                <a:latin typeface="Inconsolata-dz"/>
              </a:rPr>
              <a:t>) </a:t>
            </a:r>
            <a:r>
              <a:rPr lang="en-GB" sz="1800" b="0" strike="noStrike" spc="-1" dirty="0">
                <a:solidFill>
                  <a:srgbClr val="000000"/>
                </a:solidFill>
                <a:latin typeface="Inconsolata-dz"/>
              </a:rPr>
              <a:t>{...}</a:t>
            </a:r>
            <a:endParaRPr lang="en-US" sz="18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988" name="TextShape 3"/>
          <p:cNvSpPr txBox="1"/>
          <p:nvPr/>
        </p:nvSpPr>
        <p:spPr>
          <a:xfrm>
            <a:off x="264600" y="6275520"/>
            <a:ext cx="4840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News Gothic MT"/>
              </a:rPr>
              <a:t>Gilles Carpentier    ISEP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514600"/>
            <a:ext cx="2133600" cy="1371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343400"/>
            <a:ext cx="2362200" cy="1600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Macro code Example 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#define MAX 50</a:t>
            </a:r>
          </a:p>
          <a:p>
            <a:pPr>
              <a:buNone/>
            </a:pPr>
            <a:r>
              <a:rPr lang="en-US" sz="2000" dirty="0" smtClean="0"/>
              <a:t>#define PI </a:t>
            </a:r>
            <a:r>
              <a:rPr lang="en-GB" sz="2000" spc="-1" dirty="0" smtClean="0">
                <a:solidFill>
                  <a:srgbClr val="000000"/>
                </a:solidFill>
              </a:rPr>
              <a:t>3.1415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</a:t>
            </a:r>
          </a:p>
          <a:p>
            <a:pPr>
              <a:buNone/>
            </a:pPr>
            <a:r>
              <a:rPr lang="en-US" sz="2000" dirty="0" smtClean="0"/>
              <a:t>{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[MAX],</a:t>
            </a:r>
            <a:r>
              <a:rPr lang="en-US" sz="2000" dirty="0" err="1" smtClean="0"/>
              <a:t>i</a:t>
            </a:r>
            <a:r>
              <a:rPr lang="en-US" sz="2000" dirty="0" smtClean="0"/>
              <a:t>;  float </a:t>
            </a:r>
            <a:r>
              <a:rPr lang="en-US" sz="2000" dirty="0" err="1" smtClean="0"/>
              <a:t>rad,area</a:t>
            </a:r>
            <a:r>
              <a:rPr lang="en-US" sz="2000" dirty="0" smtClean="0"/>
              <a:t>;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nenter</a:t>
            </a:r>
            <a:r>
              <a:rPr lang="en-US" sz="2000" dirty="0" smtClean="0"/>
              <a:t> %d numbers ",MAX);  </a:t>
            </a:r>
          </a:p>
          <a:p>
            <a:pPr>
              <a:buNone/>
            </a:pPr>
            <a:r>
              <a:rPr lang="en-US" sz="2000" dirty="0" smtClean="0"/>
              <a:t>   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&lt;MAX ; </a:t>
            </a:r>
            <a:r>
              <a:rPr lang="en-US" sz="2000" dirty="0" err="1" smtClean="0"/>
              <a:t>i</a:t>
            </a:r>
            <a:r>
              <a:rPr lang="en-US" sz="2000" dirty="0" smtClean="0"/>
              <a:t>++) 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d",&amp;arr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  </a:t>
            </a:r>
          </a:p>
          <a:p>
            <a:pPr>
              <a:buNone/>
            </a:pPr>
            <a:r>
              <a:rPr lang="en-US" sz="2000" dirty="0" smtClean="0"/>
              <a:t>   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&lt;MAX ; </a:t>
            </a:r>
            <a:r>
              <a:rPr lang="en-US" sz="2000" dirty="0" err="1" smtClean="0"/>
              <a:t>i</a:t>
            </a:r>
            <a:r>
              <a:rPr lang="en-US" sz="2000" dirty="0" smtClean="0"/>
              <a:t>++) 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</a:t>
            </a:r>
            <a:r>
              <a:rPr lang="en-US" sz="2000" dirty="0" err="1" smtClean="0"/>
              <a:t>d",arr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nenter</a:t>
            </a:r>
            <a:r>
              <a:rPr lang="en-US" sz="2000" dirty="0" smtClean="0"/>
              <a:t> radius of circle");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f",&amp;rad</a:t>
            </a:r>
            <a:r>
              <a:rPr lang="en-US" sz="2000" dirty="0" smtClean="0"/>
              <a:t>);  </a:t>
            </a:r>
          </a:p>
          <a:p>
            <a:pPr>
              <a:buNone/>
            </a:pPr>
            <a:r>
              <a:rPr lang="en-US" sz="2000" dirty="0" smtClean="0"/>
              <a:t>    area = PI * </a:t>
            </a:r>
            <a:r>
              <a:rPr lang="en-US" sz="2000" dirty="0" err="1" smtClean="0"/>
              <a:t>rad</a:t>
            </a:r>
            <a:r>
              <a:rPr lang="en-US" sz="2000" dirty="0" smtClean="0"/>
              <a:t> * </a:t>
            </a:r>
            <a:r>
              <a:rPr lang="en-US" sz="2000" dirty="0" err="1" smtClean="0"/>
              <a:t>rad</a:t>
            </a:r>
            <a:r>
              <a:rPr lang="en-US" sz="2000" dirty="0" smtClean="0"/>
              <a:t>;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narea</a:t>
            </a:r>
            <a:r>
              <a:rPr lang="en-US" sz="2000" dirty="0" smtClean="0"/>
              <a:t> of circle : %.2f\</a:t>
            </a:r>
            <a:r>
              <a:rPr lang="en-US" sz="2000" dirty="0" err="1" smtClean="0"/>
              <a:t>n",area</a:t>
            </a:r>
            <a:r>
              <a:rPr lang="en-US" sz="2000" dirty="0" smtClean="0"/>
              <a:t>);   </a:t>
            </a:r>
          </a:p>
          <a:p>
            <a:pPr>
              <a:buNone/>
            </a:pPr>
            <a:r>
              <a:rPr lang="en-US" sz="2000" dirty="0" smtClean="0"/>
              <a:t>    return 0;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Macro code Example  2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#define GREATEST(</a:t>
            </a:r>
            <a:r>
              <a:rPr lang="en-US" sz="2000" dirty="0" err="1" smtClean="0"/>
              <a:t>x,y</a:t>
            </a:r>
            <a:r>
              <a:rPr lang="en-US" sz="2000" dirty="0" smtClean="0"/>
              <a:t>) (x&gt;y)?(x):(y)            //parameterized macro </a:t>
            </a:r>
          </a:p>
          <a:p>
            <a:pPr>
              <a:buNone/>
            </a:pPr>
            <a:r>
              <a:rPr lang="en-US" sz="2000" dirty="0" smtClean="0"/>
              <a:t>#define FACT(</a:t>
            </a:r>
            <a:r>
              <a:rPr lang="en-US" sz="2000" dirty="0" err="1" smtClean="0"/>
              <a:t>m,t</a:t>
            </a:r>
            <a:r>
              <a:rPr lang="en-US" sz="2000" dirty="0" smtClean="0"/>
              <a:t>) for(t=1;m&gt;0;m--)\       // multiline macro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t = t*m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</a:t>
            </a:r>
          </a:p>
          <a:p>
            <a:pPr>
              <a:buNone/>
            </a:pPr>
            <a:r>
              <a:rPr lang="en-US" sz="2000" dirty="0" smtClean="0"/>
              <a:t>{  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=5,j=15,r=1,n=5,fact=1;   </a:t>
            </a:r>
          </a:p>
          <a:p>
            <a:pPr>
              <a:buNone/>
            </a:pPr>
            <a:r>
              <a:rPr lang="en-US" sz="2000" dirty="0" smtClean="0"/>
              <a:t>      r=GREATEST(</a:t>
            </a:r>
            <a:r>
              <a:rPr lang="en-US" sz="2000" dirty="0" err="1" smtClean="0"/>
              <a:t>i,j</a:t>
            </a:r>
            <a:r>
              <a:rPr lang="en-US" sz="2000" dirty="0" smtClean="0"/>
              <a:t>);            // r = (</a:t>
            </a:r>
            <a:r>
              <a:rPr lang="en-US" sz="2000" dirty="0" err="1" smtClean="0"/>
              <a:t>i</a:t>
            </a:r>
            <a:r>
              <a:rPr lang="en-US" sz="2000" dirty="0" smtClean="0"/>
              <a:t>&gt;j)?(</a:t>
            </a:r>
            <a:r>
              <a:rPr lang="en-US" sz="2000" dirty="0" err="1" smtClean="0"/>
              <a:t>i</a:t>
            </a:r>
            <a:r>
              <a:rPr lang="en-US" sz="2000" dirty="0" smtClean="0"/>
              <a:t>):(j); 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ngreatest</a:t>
            </a:r>
            <a:r>
              <a:rPr lang="en-US" sz="2000" dirty="0" smtClean="0"/>
              <a:t> of two : %d\</a:t>
            </a:r>
            <a:r>
              <a:rPr lang="en-US" sz="2000" dirty="0" err="1" smtClean="0"/>
              <a:t>n",r</a:t>
            </a:r>
            <a:r>
              <a:rPr lang="en-US" sz="2000" dirty="0" smtClean="0"/>
              <a:t>);  </a:t>
            </a:r>
          </a:p>
          <a:p>
            <a:pPr>
              <a:buNone/>
            </a:pPr>
            <a:r>
              <a:rPr lang="en-US" sz="2000" dirty="0" smtClean="0"/>
              <a:t>      FACT(</a:t>
            </a:r>
            <a:r>
              <a:rPr lang="en-US" sz="2000" dirty="0" err="1" smtClean="0"/>
              <a:t>n,fact</a:t>
            </a:r>
            <a:r>
              <a:rPr lang="en-US" sz="2000" dirty="0" smtClean="0"/>
              <a:t>);                                //  for(fact=1;n&gt;0;n--)  fact = fact*n;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nfactorial</a:t>
            </a:r>
            <a:r>
              <a:rPr lang="en-US" sz="2000" dirty="0" smtClean="0"/>
              <a:t> is %d \</a:t>
            </a:r>
            <a:r>
              <a:rPr lang="en-US" sz="2000" dirty="0" err="1" smtClean="0"/>
              <a:t>n",fact</a:t>
            </a:r>
            <a:r>
              <a:rPr lang="en-US" sz="2000" dirty="0" smtClean="0"/>
              <a:t>);  </a:t>
            </a:r>
          </a:p>
          <a:p>
            <a:pPr>
              <a:buNone/>
            </a:pPr>
            <a:r>
              <a:rPr lang="en-US" sz="2000" dirty="0" smtClean="0"/>
              <a:t>      return 0;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extShape 1"/>
          <p:cNvSpPr txBox="1"/>
          <p:nvPr/>
        </p:nvSpPr>
        <p:spPr>
          <a:xfrm>
            <a:off x="304800" y="181800"/>
            <a:ext cx="8042040" cy="504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GB" sz="4000" spc="-1" dirty="0">
                <a:solidFill>
                  <a:srgbClr val="00B0F0"/>
                </a:solidFill>
              </a:rPr>
              <a:t>Conditional compilation</a:t>
            </a:r>
            <a:endParaRPr lang="en-US" sz="4000" spc="-1" dirty="0">
              <a:solidFill>
                <a:srgbClr val="00B0F0"/>
              </a:solidFill>
            </a:endParaRPr>
          </a:p>
        </p:txBody>
      </p:sp>
      <p:sp>
        <p:nvSpPr>
          <p:cNvPr id="992" name="TextShape 2"/>
          <p:cNvSpPr txBox="1"/>
          <p:nvPr/>
        </p:nvSpPr>
        <p:spPr>
          <a:xfrm>
            <a:off x="549360" y="748560"/>
            <a:ext cx="8042040" cy="557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enables to include a snippet of code depending on the </a:t>
            </a:r>
            <a:r>
              <a:rPr lang="en-GB" sz="2400" spc="-1" dirty="0" smtClean="0">
                <a:solidFill>
                  <a:srgbClr val="595959"/>
                </a:solidFill>
                <a:latin typeface="News Gothic MT"/>
              </a:rPr>
              <a:t>decision taken in the pre-processor stage on the basis of expression or macro</a:t>
            </a:r>
            <a:r>
              <a:rPr lang="en-GB" sz="2400" b="0" strike="noStrike" spc="-1" dirty="0" smtClean="0">
                <a:solidFill>
                  <a:srgbClr val="595959"/>
                </a:solidFill>
                <a:latin typeface="News Gothic MT"/>
              </a:rPr>
              <a:t>:</a:t>
            </a: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</a:pPr>
            <a:r>
              <a:rPr/>
              <a:t/>
            </a:r>
            <a:br>
              <a:rPr/>
            </a:b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</a:pPr>
            <a:r>
              <a:t/>
            </a:r>
            <a:br/>
            <a:r>
              <a:rPr lang="en-GB" sz="2400" b="0" strike="noStrike" spc="-1" dirty="0">
                <a:solidFill>
                  <a:srgbClr val="595959"/>
                </a:solidFill>
                <a:latin typeface="News Gothic MT"/>
              </a:rPr>
              <a:t> </a:t>
            </a:r>
            <a:endParaRPr lang="en-US" sz="24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993" name="TextShape 3"/>
          <p:cNvSpPr txBox="1"/>
          <p:nvPr/>
        </p:nvSpPr>
        <p:spPr>
          <a:xfrm>
            <a:off x="264600" y="6275520"/>
            <a:ext cx="4840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News Gothic MT"/>
              </a:rPr>
              <a:t>Gilles Carpentier    ISEP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996" name="CustomShape 6"/>
          <p:cNvSpPr/>
          <p:nvPr/>
        </p:nvSpPr>
        <p:spPr>
          <a:xfrm>
            <a:off x="5400000" y="4392000"/>
            <a:ext cx="3672000" cy="12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2001"/>
              </a:spcBef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2286000"/>
            <a:ext cx="15467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#if exp</a:t>
            </a:r>
          </a:p>
          <a:p>
            <a:r>
              <a:rPr lang="en-US" sz="2000" b="1" dirty="0" smtClean="0"/>
              <a:t>  </a:t>
            </a:r>
          </a:p>
          <a:p>
            <a:r>
              <a:rPr lang="en-US" sz="2000" b="1" dirty="0" smtClean="0"/>
              <a:t>   statements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endif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57214" y="4495800"/>
            <a:ext cx="1662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#if exp</a:t>
            </a:r>
          </a:p>
          <a:p>
            <a:r>
              <a:rPr lang="en-US" sz="2000" b="1" dirty="0" smtClean="0"/>
              <a:t>     statements</a:t>
            </a:r>
          </a:p>
          <a:p>
            <a:r>
              <a:rPr lang="en-US" sz="2000" b="1" dirty="0" smtClean="0"/>
              <a:t>#else</a:t>
            </a:r>
          </a:p>
          <a:p>
            <a:r>
              <a:rPr lang="en-US" sz="2000" b="1" dirty="0" smtClean="0"/>
              <a:t>    statements</a:t>
            </a:r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endif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0214" y="2667000"/>
            <a:ext cx="16621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#if exp</a:t>
            </a:r>
          </a:p>
          <a:p>
            <a:r>
              <a:rPr lang="en-US" sz="2000" b="1" dirty="0" smtClean="0"/>
              <a:t>     statements</a:t>
            </a:r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elif</a:t>
            </a:r>
            <a:r>
              <a:rPr lang="en-US" sz="2000" b="1" dirty="0" smtClean="0"/>
              <a:t> exp</a:t>
            </a:r>
          </a:p>
          <a:p>
            <a:r>
              <a:rPr lang="en-US" sz="2000" b="1" dirty="0" smtClean="0"/>
              <a:t>    statements</a:t>
            </a:r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elif</a:t>
            </a:r>
            <a:r>
              <a:rPr lang="en-US" sz="2000" b="1" dirty="0" smtClean="0"/>
              <a:t> exp</a:t>
            </a:r>
          </a:p>
          <a:p>
            <a:r>
              <a:rPr lang="en-US" sz="2000" b="1" dirty="0" smtClean="0"/>
              <a:t>    statements</a:t>
            </a:r>
          </a:p>
          <a:p>
            <a:r>
              <a:rPr lang="en-US" sz="2000" b="1" dirty="0" smtClean="0"/>
              <a:t>#else</a:t>
            </a:r>
          </a:p>
          <a:p>
            <a:r>
              <a:rPr lang="en-US" sz="2000" b="1" dirty="0" smtClean="0"/>
              <a:t>    statements</a:t>
            </a:r>
          </a:p>
          <a:p>
            <a:r>
              <a:rPr lang="en-US" sz="2000" b="1" dirty="0" smtClean="0"/>
              <a:t>#</a:t>
            </a:r>
            <a:r>
              <a:rPr lang="en-US" sz="2000" b="1" dirty="0" err="1" smtClean="0"/>
              <a:t>endif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438400"/>
            <a:ext cx="2362200" cy="3276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2209800"/>
            <a:ext cx="1828800" cy="1828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6800" y="4495800"/>
            <a:ext cx="1828800" cy="1828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Conditional  compilation code Example 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#define ALL_FUNCTIONS 0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main(void)</a:t>
            </a:r>
          </a:p>
          <a:p>
            <a:pPr>
              <a:buNone/>
            </a:pPr>
            <a:r>
              <a:rPr lang="en-US" sz="1800" dirty="0" smtClean="0"/>
              <a:t>{  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a=0,b=0,r=0;   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two numbers : ");  </a:t>
            </a:r>
          </a:p>
          <a:p>
            <a:pPr>
              <a:buNone/>
            </a:pP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d%d",&amp;a,&amp;b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r = </a:t>
            </a:r>
            <a:r>
              <a:rPr lang="en-US" sz="1800" dirty="0" err="1" smtClean="0"/>
              <a:t>a+b</a:t>
            </a:r>
            <a:r>
              <a:rPr lang="en-US" sz="1800" dirty="0" smtClean="0"/>
              <a:t>;  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naddition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r = a-b;  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nsubtraction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#if ALL_FUNCTIONS==1  </a:t>
            </a:r>
          </a:p>
          <a:p>
            <a:pPr>
              <a:buNone/>
            </a:pPr>
            <a:r>
              <a:rPr lang="en-US" sz="1800" dirty="0" smtClean="0"/>
              <a:t>   r = a*b;  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nmultiplication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r = a/b;  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ndivision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return 0;   }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Conditional  compilation code Example  2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#define VERSION 1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main(void){  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a=0,b=0,r=0;   </a:t>
            </a:r>
          </a:p>
          <a:p>
            <a:pPr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two numbers : ");  </a:t>
            </a:r>
          </a:p>
          <a:p>
            <a:pPr>
              <a:buNone/>
            </a:pP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d%d",&amp;a,&amp;b</a:t>
            </a:r>
            <a:r>
              <a:rPr lang="en-US" sz="1800" dirty="0" smtClean="0"/>
              <a:t>);   </a:t>
            </a:r>
          </a:p>
          <a:p>
            <a:pPr>
              <a:buNone/>
            </a:pPr>
            <a:r>
              <a:rPr lang="en-US" sz="1800" dirty="0" smtClean="0"/>
              <a:t>#if VERSION&lt;3  </a:t>
            </a:r>
          </a:p>
          <a:p>
            <a:pPr>
              <a:buNone/>
            </a:pPr>
            <a:r>
              <a:rPr lang="en-US" sz="1800" dirty="0" smtClean="0"/>
              <a:t>    r = </a:t>
            </a:r>
            <a:r>
              <a:rPr lang="en-US" sz="1800" dirty="0" err="1" smtClean="0"/>
              <a:t>a+b</a:t>
            </a:r>
            <a:r>
              <a:rPr lang="en-US" sz="1800" dirty="0" smtClean="0"/>
              <a:t>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naddition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r = a-b;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nsubtraction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#else  </a:t>
            </a:r>
          </a:p>
          <a:p>
            <a:pPr>
              <a:buNone/>
            </a:pPr>
            <a:r>
              <a:rPr lang="en-US" sz="1800" dirty="0" smtClean="0"/>
              <a:t>    r = a*b;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nmultiplication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r = a/b;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ndivision</a:t>
            </a:r>
            <a:r>
              <a:rPr lang="en-US" sz="1800" dirty="0" smtClean="0"/>
              <a:t> of %d &amp; %d is %</a:t>
            </a:r>
            <a:r>
              <a:rPr lang="en-US" sz="1800" dirty="0" err="1" smtClean="0"/>
              <a:t>d",a,b,r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return 0;   }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Conditional  compilation code Example  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#define PI 3.1415</a:t>
            </a:r>
          </a:p>
          <a:p>
            <a:pPr>
              <a:buNone/>
            </a:pPr>
            <a:r>
              <a:rPr lang="en-US" sz="1800" dirty="0" smtClean="0"/>
              <a:t>#define CIR_AREA(RADIUS) PI*RADIUS*RADIUS         // nesting in macros</a:t>
            </a:r>
          </a:p>
          <a:p>
            <a:pPr>
              <a:buNone/>
            </a:pPr>
            <a:r>
              <a:rPr lang="en-US" sz="1800" dirty="0" smtClean="0"/>
              <a:t>#define SQ_AREA(S) S*S</a:t>
            </a:r>
          </a:p>
          <a:p>
            <a:pPr>
              <a:buNone/>
            </a:pPr>
            <a:r>
              <a:rPr lang="en-US" sz="1800" dirty="0" smtClean="0"/>
              <a:t>#define RECT_AREA(L,B) L*B</a:t>
            </a:r>
          </a:p>
          <a:p>
            <a:pPr>
              <a:buNone/>
            </a:pPr>
            <a:r>
              <a:rPr lang="en-US" sz="1800" dirty="0" smtClean="0"/>
              <a:t>#define TRI_AREA(B,H) (B*H)/2</a:t>
            </a:r>
          </a:p>
          <a:p>
            <a:pPr>
              <a:buNone/>
            </a:pPr>
            <a:r>
              <a:rPr lang="en-US" sz="1800" dirty="0" smtClean="0"/>
              <a:t>#define AREA 2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main(void)</a:t>
            </a:r>
          </a:p>
          <a:p>
            <a:pPr>
              <a:buNone/>
            </a:pPr>
            <a:r>
              <a:rPr lang="en-US" sz="1800" dirty="0" smtClean="0"/>
              <a:t>{   </a:t>
            </a:r>
          </a:p>
          <a:p>
            <a:pPr>
              <a:buNone/>
            </a:pPr>
            <a:r>
              <a:rPr lang="en-US" sz="1800" dirty="0" smtClean="0"/>
              <a:t>float </a:t>
            </a:r>
            <a:r>
              <a:rPr lang="en-US" sz="1800" dirty="0" err="1" smtClean="0"/>
              <a:t>square_side</a:t>
            </a:r>
            <a:r>
              <a:rPr lang="en-US" sz="1800" dirty="0" smtClean="0"/>
              <a:t>=0,rect_length=0,rect_breadth=0;</a:t>
            </a:r>
          </a:p>
          <a:p>
            <a:pPr>
              <a:buNone/>
            </a:pPr>
            <a:r>
              <a:rPr lang="en-US" sz="1800" dirty="0" smtClean="0"/>
              <a:t>float </a:t>
            </a:r>
            <a:r>
              <a:rPr lang="en-US" sz="1800" dirty="0" err="1" smtClean="0"/>
              <a:t>circle_radius</a:t>
            </a:r>
            <a:r>
              <a:rPr lang="en-US" sz="1800" dirty="0" smtClean="0"/>
              <a:t>=0,tri_base=0,tri_height=0,area=0;    </a:t>
            </a:r>
          </a:p>
          <a:p>
            <a:pPr>
              <a:buNone/>
            </a:pPr>
            <a:r>
              <a:rPr lang="en-US" sz="1800" dirty="0" smtClean="0"/>
              <a:t>#if AREA == 1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radius of circle : ");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f",&amp;circle_radius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area = CIR_AREA(</a:t>
            </a:r>
            <a:r>
              <a:rPr lang="en-US" sz="1800" dirty="0" err="1" smtClean="0"/>
              <a:t>circle_radius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narea</a:t>
            </a:r>
            <a:r>
              <a:rPr lang="en-US" sz="1800" dirty="0" smtClean="0"/>
              <a:t> of a circle : %.2f\</a:t>
            </a:r>
            <a:r>
              <a:rPr lang="en-US" sz="1800" dirty="0" err="1" smtClean="0"/>
              <a:t>n",area</a:t>
            </a:r>
            <a:r>
              <a:rPr lang="en-US" sz="1800" dirty="0" smtClean="0"/>
              <a:t>);  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77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#</a:t>
            </a:r>
            <a:r>
              <a:rPr lang="en-US" sz="1800" dirty="0" err="1" smtClean="0"/>
              <a:t>elif</a:t>
            </a:r>
            <a:r>
              <a:rPr lang="en-US" sz="1800" dirty="0" smtClean="0"/>
              <a:t> AREA == 2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side of square : ");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f",&amp;square_side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area = SQ_AREA(</a:t>
            </a:r>
            <a:r>
              <a:rPr lang="en-US" sz="1800" dirty="0" err="1" smtClean="0"/>
              <a:t>square_side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narea</a:t>
            </a:r>
            <a:r>
              <a:rPr lang="en-US" sz="1800" dirty="0" smtClean="0"/>
              <a:t> of a square : %.2f\</a:t>
            </a:r>
            <a:r>
              <a:rPr lang="en-US" sz="1800" dirty="0" err="1" smtClean="0"/>
              <a:t>n",area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elif</a:t>
            </a:r>
            <a:r>
              <a:rPr lang="en-US" sz="1800" dirty="0" smtClean="0"/>
              <a:t> AREA == 3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length &amp; breadth of rectangle : ");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f%f",&amp;rect_length,&amp;rect_breadth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area =  RECT_AREA(</a:t>
            </a:r>
            <a:r>
              <a:rPr lang="en-US" sz="1800" dirty="0" err="1" smtClean="0"/>
              <a:t>rect_length,rect_breadth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narea</a:t>
            </a:r>
            <a:r>
              <a:rPr lang="en-US" sz="1800" dirty="0" smtClean="0"/>
              <a:t> of a rectangle : %.2f\</a:t>
            </a:r>
            <a:r>
              <a:rPr lang="en-US" sz="1800" dirty="0" err="1" smtClean="0"/>
              <a:t>n",area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#else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base &amp; height of triangle : ");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f%f",&amp;tri_base,&amp;tri_height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area = TRI_AREA(</a:t>
            </a:r>
            <a:r>
              <a:rPr lang="en-US" sz="1800" dirty="0" err="1" smtClean="0"/>
              <a:t>tri_base,tri_height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</a:t>
            </a:r>
            <a:r>
              <a:rPr lang="en-US" sz="1800" dirty="0" err="1" smtClean="0"/>
              <a:t>narea</a:t>
            </a:r>
            <a:r>
              <a:rPr lang="en-US" sz="1800" dirty="0" smtClean="0"/>
              <a:t> of a triangle : %.2f\</a:t>
            </a:r>
            <a:r>
              <a:rPr lang="en-US" sz="1800" dirty="0" err="1" smtClean="0"/>
              <a:t>n",area</a:t>
            </a:r>
            <a:r>
              <a:rPr lang="en-US" sz="1800" dirty="0" smtClean="0"/>
              <a:t>);  </a:t>
            </a:r>
          </a:p>
          <a:p>
            <a:pPr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   return 0;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962</Words>
  <Application>Microsoft Office PowerPoint</Application>
  <PresentationFormat>On-screen Show (4:3)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rushikesh kulkarni</dc:creator>
  <cp:lastModifiedBy>DELL</cp:lastModifiedBy>
  <cp:revision>61</cp:revision>
  <dcterms:created xsi:type="dcterms:W3CDTF">2006-08-16T00:00:00Z</dcterms:created>
  <dcterms:modified xsi:type="dcterms:W3CDTF">2023-06-09T05:02:39Z</dcterms:modified>
</cp:coreProperties>
</file>