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391400" y="0"/>
            <a:ext cx="1752600" cy="533400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Storage classes </a:t>
            </a:r>
            <a:br>
              <a:rPr lang="en-US" dirty="0" smtClean="0">
                <a:solidFill>
                  <a:srgbClr val="00B0F0"/>
                </a:solidFill>
              </a:rPr>
            </a:br>
            <a:r>
              <a:rPr lang="en-US" dirty="0" smtClean="0">
                <a:solidFill>
                  <a:srgbClr val="00B0F0"/>
                </a:solidFill>
              </a:rPr>
              <a:t>&amp;</a:t>
            </a:r>
            <a:br>
              <a:rPr lang="en-US" dirty="0" smtClean="0">
                <a:solidFill>
                  <a:srgbClr val="00B0F0"/>
                </a:solidFill>
              </a:rPr>
            </a:br>
            <a:r>
              <a:rPr lang="en-US" sz="3600" dirty="0" smtClean="0">
                <a:solidFill>
                  <a:srgbClr val="00B0F0"/>
                </a:solidFill>
              </a:rPr>
              <a:t>Memory Layout of a C program</a:t>
            </a:r>
            <a:endParaRPr lang="en-US" sz="36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Memory Layout </a:t>
            </a:r>
            <a:br>
              <a:rPr lang="en-US" dirty="0" smtClean="0">
                <a:solidFill>
                  <a:srgbClr val="00B0F0"/>
                </a:solidFill>
              </a:rPr>
            </a:br>
            <a:r>
              <a:rPr lang="en-US" dirty="0" smtClean="0">
                <a:solidFill>
                  <a:srgbClr val="00B0F0"/>
                </a:solidFill>
              </a:rPr>
              <a:t>of a C program</a:t>
            </a:r>
            <a:endParaRPr 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895600" y="5562600"/>
            <a:ext cx="4800600" cy="9144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895600" y="1676400"/>
            <a:ext cx="4800600" cy="2057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038600" y="5791200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     </a:t>
            </a:r>
            <a:r>
              <a:rPr lang="en-US" sz="2400" b="1" dirty="0" smtClean="0">
                <a:solidFill>
                  <a:schemeClr val="bg1"/>
                </a:solidFill>
              </a:rPr>
              <a:t>CODE (text)</a:t>
            </a:r>
            <a:r>
              <a:rPr lang="en-US" sz="2400" dirty="0" smtClean="0">
                <a:solidFill>
                  <a:schemeClr val="bg1"/>
                </a:solidFill>
              </a:rPr>
              <a:t>   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00600" y="175260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STACK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876800" y="320040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HEAP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2667000" y="2209800"/>
            <a:ext cx="5181600" cy="1588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  <a:scene3d>
            <a:camera prst="orthographicFront">
              <a:rot lat="0" lon="12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2895600" y="3733800"/>
            <a:ext cx="4800600" cy="914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581400" y="3957935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Uninitialized  data (</a:t>
            </a:r>
            <a:r>
              <a:rPr lang="en-US" sz="2400" b="1" dirty="0" err="1" smtClean="0">
                <a:solidFill>
                  <a:schemeClr val="bg1"/>
                </a:solidFill>
              </a:rPr>
              <a:t>bss</a:t>
            </a:r>
            <a:r>
              <a:rPr lang="en-US" sz="2400" b="1" dirty="0" smtClean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2895600" y="4648200"/>
            <a:ext cx="4800600" cy="91440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657600" y="4876800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       </a:t>
            </a:r>
            <a:r>
              <a:rPr lang="en-US" sz="2400" b="1" dirty="0" smtClean="0">
                <a:solidFill>
                  <a:schemeClr val="bg1"/>
                </a:solidFill>
              </a:rPr>
              <a:t>Initialized  data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52400" y="4876800"/>
            <a:ext cx="2521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Initialized  static &amp; global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0" y="3962400"/>
            <a:ext cx="2765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uninitialized  static &amp; global</a:t>
            </a:r>
          </a:p>
          <a:p>
            <a:r>
              <a:rPr lang="en-US" dirty="0" smtClean="0"/>
              <a:t>      (initialized to zero)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09600" y="1752600"/>
            <a:ext cx="2131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Function parameters</a:t>
            </a:r>
          </a:p>
          <a:p>
            <a:r>
              <a:rPr lang="en-US" dirty="0" smtClean="0"/>
              <a:t> (auto)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99025" y="3124200"/>
            <a:ext cx="19679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Free space for</a:t>
            </a:r>
          </a:p>
          <a:p>
            <a:r>
              <a:rPr lang="en-US" dirty="0" smtClean="0"/>
              <a:t>Dynamic allocation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 rot="5400000">
            <a:off x="5828506" y="1942306"/>
            <a:ext cx="381000" cy="15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5400000" flipH="1" flipV="1">
            <a:off x="5828109" y="3465909"/>
            <a:ext cx="382588" cy="79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819400" y="3122612"/>
            <a:ext cx="5181600" cy="1588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  <a:scene3d>
            <a:camera prst="orthographicFront">
              <a:rot lat="0" lon="12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124200" y="838200"/>
            <a:ext cx="4191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         </a:t>
            </a:r>
            <a:r>
              <a:rPr lang="en-US" sz="2000" b="1" dirty="0" smtClean="0">
                <a:solidFill>
                  <a:schemeClr val="bg1"/>
                </a:solidFill>
              </a:rPr>
              <a:t>command-line arguments &amp;   	environment variables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304800" y="152400"/>
            <a:ext cx="6324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Memory Layout </a:t>
            </a:r>
            <a:r>
              <a:rPr lang="en-US" sz="3200" dirty="0" smtClean="0">
                <a:solidFill>
                  <a:srgbClr val="00B0F0"/>
                </a:solidFill>
              </a:rPr>
              <a:t>of a C program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b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686800" cy="65532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3800" dirty="0" smtClean="0"/>
              <a:t>Example :</a:t>
            </a:r>
          </a:p>
          <a:p>
            <a:pPr>
              <a:buNone/>
            </a:pPr>
            <a:r>
              <a:rPr lang="en-US" sz="3800" dirty="0" smtClean="0"/>
              <a:t>#include&lt;</a:t>
            </a:r>
            <a:r>
              <a:rPr lang="en-US" sz="3800" dirty="0" err="1" smtClean="0"/>
              <a:t>stdio.h</a:t>
            </a:r>
            <a:r>
              <a:rPr lang="en-US" sz="3800" dirty="0" smtClean="0"/>
              <a:t>&gt;</a:t>
            </a:r>
          </a:p>
          <a:p>
            <a:pPr>
              <a:buNone/>
            </a:pPr>
            <a:endParaRPr lang="en-US" sz="3800" dirty="0" smtClean="0"/>
          </a:p>
          <a:p>
            <a:pPr>
              <a:buNone/>
            </a:pPr>
            <a:r>
              <a:rPr lang="en-US" sz="3800" dirty="0" err="1" smtClean="0"/>
              <a:t>int</a:t>
            </a:r>
            <a:r>
              <a:rPr lang="en-US" sz="3800" dirty="0" smtClean="0"/>
              <a:t>  x;                     // uninitialized data</a:t>
            </a:r>
          </a:p>
          <a:p>
            <a:pPr>
              <a:buNone/>
            </a:pPr>
            <a:r>
              <a:rPr lang="en-US" sz="3800" dirty="0" smtClean="0"/>
              <a:t>Char c = ‘a’;         // initialized data</a:t>
            </a:r>
          </a:p>
          <a:p>
            <a:pPr>
              <a:buNone/>
            </a:pPr>
            <a:endParaRPr lang="en-US" sz="3800" dirty="0" smtClean="0"/>
          </a:p>
          <a:p>
            <a:pPr>
              <a:buNone/>
            </a:pPr>
            <a:r>
              <a:rPr lang="en-US" sz="3800" dirty="0" err="1" smtClean="0"/>
              <a:t>int</a:t>
            </a:r>
            <a:r>
              <a:rPr lang="en-US" sz="3800" dirty="0" smtClean="0"/>
              <a:t> main( )                  </a:t>
            </a:r>
          </a:p>
          <a:p>
            <a:pPr>
              <a:buNone/>
            </a:pPr>
            <a:r>
              <a:rPr lang="en-US" sz="3800" dirty="0" smtClean="0"/>
              <a:t>{     </a:t>
            </a:r>
          </a:p>
          <a:p>
            <a:pPr>
              <a:buNone/>
            </a:pPr>
            <a:r>
              <a:rPr lang="en-US" sz="3800" dirty="0" smtClean="0"/>
              <a:t>          static </a:t>
            </a:r>
            <a:r>
              <a:rPr lang="en-US" sz="3800" dirty="0" err="1" smtClean="0"/>
              <a:t>int</a:t>
            </a:r>
            <a:r>
              <a:rPr lang="en-US" sz="3800" dirty="0" smtClean="0"/>
              <a:t> y;                 // uninitialized data</a:t>
            </a:r>
          </a:p>
          <a:p>
            <a:pPr>
              <a:buNone/>
            </a:pPr>
            <a:r>
              <a:rPr lang="en-US" sz="3800" dirty="0" smtClean="0"/>
              <a:t>          static </a:t>
            </a:r>
            <a:r>
              <a:rPr lang="en-US" sz="3800" dirty="0" err="1" smtClean="0"/>
              <a:t>int</a:t>
            </a:r>
            <a:r>
              <a:rPr lang="en-US" sz="3800" dirty="0" smtClean="0"/>
              <a:t> m = 10;      // initialized data</a:t>
            </a:r>
          </a:p>
          <a:p>
            <a:pPr>
              <a:buNone/>
            </a:pPr>
            <a:r>
              <a:rPr lang="en-US" sz="3800" dirty="0" smtClean="0"/>
              <a:t>          auto </a:t>
            </a:r>
            <a:r>
              <a:rPr lang="en-US" sz="3800" dirty="0" err="1" smtClean="0"/>
              <a:t>int</a:t>
            </a:r>
            <a:r>
              <a:rPr lang="en-US" sz="3800" dirty="0" smtClean="0"/>
              <a:t> a;                          // stack</a:t>
            </a:r>
          </a:p>
          <a:p>
            <a:pPr>
              <a:buNone/>
            </a:pPr>
            <a:r>
              <a:rPr lang="en-US" sz="3800" dirty="0" smtClean="0"/>
              <a:t>          register </a:t>
            </a:r>
            <a:r>
              <a:rPr lang="en-US" sz="3800" dirty="0" err="1" smtClean="0"/>
              <a:t>int</a:t>
            </a:r>
            <a:r>
              <a:rPr lang="en-US" sz="3800" dirty="0" smtClean="0"/>
              <a:t> t=0;        // CPU register </a:t>
            </a:r>
          </a:p>
          <a:p>
            <a:pPr>
              <a:buNone/>
            </a:pPr>
            <a:r>
              <a:rPr lang="en-US" sz="3800" dirty="0" smtClean="0"/>
              <a:t>          </a:t>
            </a:r>
          </a:p>
          <a:p>
            <a:pPr>
              <a:buNone/>
            </a:pPr>
            <a:r>
              <a:rPr lang="en-US" sz="3800" dirty="0" smtClean="0"/>
              <a:t>           return 0;  </a:t>
            </a:r>
          </a:p>
          <a:p>
            <a:pPr>
              <a:buNone/>
            </a:pPr>
            <a:r>
              <a:rPr lang="en-US" sz="3800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Some Points to remember…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953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register storage class is a request made to the compiler which can be ignored by the compiler(depends on architecture of machine), in that case the variable will be treated as auto </a:t>
            </a:r>
          </a:p>
          <a:p>
            <a:r>
              <a:rPr lang="en-US" sz="2400" dirty="0" smtClean="0"/>
              <a:t>Global &amp; static variables will have 0 if not initialized (not garbage)</a:t>
            </a:r>
          </a:p>
          <a:p>
            <a:r>
              <a:rPr lang="en-US" sz="2400" dirty="0" smtClean="0"/>
              <a:t>Automatic is the default storage class of Local variables </a:t>
            </a:r>
          </a:p>
          <a:p>
            <a:r>
              <a:rPr lang="en-US" sz="2400" dirty="0" smtClean="0"/>
              <a:t>Extern is the default storage of global variables</a:t>
            </a:r>
          </a:p>
          <a:p>
            <a:r>
              <a:rPr lang="en-US" sz="2400" dirty="0" smtClean="0"/>
              <a:t>Static keyword can be used to restrict the scope of global variable or the function definition within the same source file   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Storage classes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Storage class : decides scope &amp; lifespan of the variable</a:t>
            </a:r>
          </a:p>
          <a:p>
            <a:r>
              <a:rPr lang="en-US" dirty="0" smtClean="0"/>
              <a:t>Storage classes are :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Automatic (auto)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Register</a:t>
            </a:r>
          </a:p>
          <a:p>
            <a:pPr lvl="1"/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Static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Extern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Automatic (auto)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486400"/>
          </a:xfrm>
        </p:spPr>
        <p:txBody>
          <a:bodyPr>
            <a:normAutofit/>
          </a:bodyPr>
          <a:lstStyle/>
          <a:p>
            <a:r>
              <a:rPr lang="en-GB" sz="2400" spc="-1" dirty="0" smtClean="0"/>
              <a:t>defined inside a function (local), not visible outside the function. </a:t>
            </a:r>
          </a:p>
          <a:p>
            <a:r>
              <a:rPr lang="en-GB" sz="2400" spc="-1" dirty="0" smtClean="0"/>
              <a:t> Created at each function call</a:t>
            </a:r>
          </a:p>
          <a:p>
            <a:r>
              <a:rPr lang="en-GB" sz="2400" spc="-1" dirty="0" smtClean="0"/>
              <a:t>auto keyword is used for automatic storage class, its a default storage class of local variables </a:t>
            </a:r>
          </a:p>
          <a:p>
            <a:r>
              <a:rPr lang="en-GB" sz="2400" spc="-1" dirty="0" smtClean="0"/>
              <a:t>Scope : within the block/function</a:t>
            </a:r>
          </a:p>
          <a:p>
            <a:r>
              <a:rPr lang="en-GB" sz="2400" spc="-1" dirty="0" smtClean="0"/>
              <a:t>Lifespan : till the end of block/function </a:t>
            </a:r>
          </a:p>
          <a:p>
            <a:r>
              <a:rPr lang="en-GB" sz="2400" spc="-1" dirty="0" smtClean="0"/>
              <a:t>Example : 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590800" y="3962400"/>
            <a:ext cx="62484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dirty="0" smtClean="0"/>
              <a:t>void function (void)</a:t>
            </a:r>
          </a:p>
          <a:p>
            <a:pPr>
              <a:buNone/>
            </a:pPr>
            <a:r>
              <a:rPr lang="en-US" sz="2000" dirty="0" smtClean="0"/>
              <a:t>{</a:t>
            </a:r>
          </a:p>
          <a:p>
            <a:pPr>
              <a:buNone/>
            </a:pPr>
            <a:r>
              <a:rPr lang="en-US" sz="2000" dirty="0" smtClean="0"/>
              <a:t>    auto </a:t>
            </a:r>
            <a:r>
              <a:rPr lang="en-US" sz="2000" dirty="0" err="1" smtClean="0"/>
              <a:t>int</a:t>
            </a:r>
            <a:r>
              <a:rPr lang="en-US" sz="2000" dirty="0" smtClean="0"/>
              <a:t> x = 0 ;                 //  x &amp; c are automatic variables</a:t>
            </a:r>
          </a:p>
          <a:p>
            <a:pPr>
              <a:buNone/>
            </a:pPr>
            <a:r>
              <a:rPr lang="en-US" sz="2000" dirty="0" smtClean="0"/>
              <a:t>    char c;</a:t>
            </a:r>
          </a:p>
          <a:p>
            <a:pPr>
              <a:buNone/>
            </a:pPr>
            <a:r>
              <a:rPr lang="en-US" sz="2000" dirty="0" smtClean="0"/>
              <a:t> </a:t>
            </a:r>
          </a:p>
          <a:p>
            <a:pPr>
              <a:buNone/>
            </a:pPr>
            <a:r>
              <a:rPr lang="en-US" sz="2000" dirty="0" smtClean="0"/>
              <a:t>      statements</a:t>
            </a:r>
          </a:p>
          <a:p>
            <a:pPr>
              <a:buNone/>
            </a:pPr>
            <a:r>
              <a:rPr lang="en-US" sz="2000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Register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486400"/>
          </a:xfrm>
        </p:spPr>
        <p:txBody>
          <a:bodyPr>
            <a:normAutofit/>
          </a:bodyPr>
          <a:lstStyle/>
          <a:p>
            <a:r>
              <a:rPr lang="en-GB" sz="2400" spc="-1" dirty="0" smtClean="0"/>
              <a:t>defined inside a function (local), not visible outside the function </a:t>
            </a:r>
          </a:p>
          <a:p>
            <a:r>
              <a:rPr lang="en-GB" sz="2400" spc="-1" dirty="0" smtClean="0"/>
              <a:t>Will be stored in CPU registers instead of RAM on system which allows (</a:t>
            </a:r>
            <a:r>
              <a:rPr lang="en-GB" sz="2400" spc="-1" dirty="0" err="1" smtClean="0"/>
              <a:t>e.g</a:t>
            </a:r>
            <a:r>
              <a:rPr lang="en-GB" sz="2400" spc="-1" dirty="0" smtClean="0"/>
              <a:t> embedded systems)</a:t>
            </a:r>
          </a:p>
          <a:p>
            <a:r>
              <a:rPr lang="en-GB" sz="2400" spc="-1" dirty="0" smtClean="0"/>
              <a:t> faster access as compared to variables in RAM </a:t>
            </a:r>
          </a:p>
          <a:p>
            <a:r>
              <a:rPr lang="en-GB" sz="2400" spc="-1" dirty="0" smtClean="0"/>
              <a:t>register keyword is used for register storage class</a:t>
            </a:r>
          </a:p>
          <a:p>
            <a:r>
              <a:rPr lang="en-GB" sz="2400" spc="-1" dirty="0" smtClean="0"/>
              <a:t>Variable will be treated as automatic if memory is not allocated in CPU registers</a:t>
            </a:r>
          </a:p>
          <a:p>
            <a:r>
              <a:rPr lang="en-GB" sz="2400" spc="-1" dirty="0" smtClean="0"/>
              <a:t>Its not possible to retrieve the address of register variable (cant use ‘&amp;’ operator )</a:t>
            </a:r>
          </a:p>
          <a:p>
            <a:r>
              <a:rPr lang="en-GB" sz="2400" spc="-1" dirty="0" smtClean="0"/>
              <a:t>Scope : within the block/function</a:t>
            </a:r>
          </a:p>
          <a:p>
            <a:r>
              <a:rPr lang="en-GB" sz="2400" spc="-1" dirty="0" smtClean="0"/>
              <a:t>Lifespan : till the end of block/function 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Register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486400"/>
          </a:xfrm>
        </p:spPr>
        <p:txBody>
          <a:bodyPr>
            <a:normAutofit/>
          </a:bodyPr>
          <a:lstStyle/>
          <a:p>
            <a:r>
              <a:rPr lang="en-GB" spc="-1" dirty="0" smtClean="0"/>
              <a:t>Example :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0" y="2133600"/>
            <a:ext cx="624840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main(void) </a:t>
            </a:r>
          </a:p>
          <a:p>
            <a:pPr>
              <a:buNone/>
            </a:pPr>
            <a:r>
              <a:rPr lang="en-US" sz="2000" dirty="0" smtClean="0"/>
              <a:t>{     </a:t>
            </a:r>
          </a:p>
          <a:p>
            <a:pPr>
              <a:buNone/>
            </a:pPr>
            <a:r>
              <a:rPr lang="en-US" sz="2000" dirty="0" smtClean="0"/>
              <a:t>          register </a:t>
            </a:r>
            <a:r>
              <a:rPr lang="en-US" sz="2000" dirty="0" err="1" smtClean="0"/>
              <a:t>int</a:t>
            </a:r>
            <a:r>
              <a:rPr lang="en-US" sz="2000" dirty="0" smtClean="0"/>
              <a:t> j=0 ;                // register</a:t>
            </a:r>
          </a:p>
          <a:p>
            <a:pPr>
              <a:buNone/>
            </a:pPr>
            <a:r>
              <a:rPr lang="en-US" sz="2000" dirty="0" smtClean="0"/>
              <a:t>         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 = 0;                             // automatic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      for( </a:t>
            </a:r>
            <a:r>
              <a:rPr lang="en-US" sz="2000" dirty="0" err="1" smtClean="0"/>
              <a:t>i</a:t>
            </a:r>
            <a:r>
              <a:rPr lang="en-US" sz="2000" dirty="0" smtClean="0"/>
              <a:t>=1 ; </a:t>
            </a:r>
            <a:r>
              <a:rPr lang="en-US" sz="2000" dirty="0" err="1" smtClean="0"/>
              <a:t>i</a:t>
            </a:r>
            <a:r>
              <a:rPr lang="en-US" sz="2000" dirty="0" smtClean="0"/>
              <a:t>&lt;=10 ; </a:t>
            </a:r>
            <a:r>
              <a:rPr lang="en-US" sz="2000" dirty="0" err="1" smtClean="0"/>
              <a:t>i</a:t>
            </a:r>
            <a:r>
              <a:rPr lang="en-US" sz="2000" dirty="0" smtClean="0"/>
              <a:t>++ )</a:t>
            </a:r>
          </a:p>
          <a:p>
            <a:pPr>
              <a:buNone/>
            </a:pPr>
            <a:r>
              <a:rPr lang="en-US" sz="2000" dirty="0" smtClean="0"/>
              <a:t>                for( j=1 ; j&lt;=10 ; j++)</a:t>
            </a:r>
          </a:p>
          <a:p>
            <a:pPr>
              <a:buNone/>
            </a:pPr>
            <a:r>
              <a:rPr lang="en-US" sz="2000" dirty="0" smtClean="0"/>
              <a:t>                     statements</a:t>
            </a:r>
          </a:p>
          <a:p>
            <a:pPr>
              <a:buNone/>
            </a:pPr>
            <a:r>
              <a:rPr lang="en-US" sz="2000" dirty="0" smtClean="0"/>
              <a:t>           return 0;  </a:t>
            </a:r>
          </a:p>
          <a:p>
            <a:pPr>
              <a:buNone/>
            </a:pPr>
            <a:r>
              <a:rPr lang="en-US" sz="2000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Static (local)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486400"/>
          </a:xfrm>
        </p:spPr>
        <p:txBody>
          <a:bodyPr>
            <a:normAutofit/>
          </a:bodyPr>
          <a:lstStyle/>
          <a:p>
            <a:r>
              <a:rPr lang="en-GB" sz="2400" spc="-1" dirty="0" smtClean="0"/>
              <a:t>Defined inside a function (local), not visible outside the function. </a:t>
            </a:r>
          </a:p>
          <a:p>
            <a:r>
              <a:rPr lang="en-GB" sz="2400" spc="-1" dirty="0" smtClean="0"/>
              <a:t>Created and initialized once at compile time and keeps its value between function calls</a:t>
            </a:r>
          </a:p>
          <a:p>
            <a:r>
              <a:rPr lang="en-GB" sz="2400" spc="-1" dirty="0" smtClean="0"/>
              <a:t>static keyword is used for static storage class</a:t>
            </a:r>
          </a:p>
          <a:p>
            <a:r>
              <a:rPr lang="en-GB" sz="2400" spc="-1" dirty="0" smtClean="0"/>
              <a:t>Scope : within the block/function</a:t>
            </a:r>
          </a:p>
          <a:p>
            <a:r>
              <a:rPr lang="en-GB" sz="2400" spc="-1" dirty="0" smtClean="0"/>
              <a:t>Lifespan : till the end of program </a:t>
            </a:r>
          </a:p>
          <a:p>
            <a:r>
              <a:rPr lang="en-GB" sz="2400" spc="-1" dirty="0" smtClean="0"/>
              <a:t>Example : 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590800" y="3962400"/>
            <a:ext cx="62484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dirty="0" smtClean="0"/>
              <a:t>void function (void)</a:t>
            </a:r>
          </a:p>
          <a:p>
            <a:pPr>
              <a:buNone/>
            </a:pPr>
            <a:r>
              <a:rPr lang="en-US" sz="2000" dirty="0" smtClean="0"/>
              <a:t>{</a:t>
            </a:r>
          </a:p>
          <a:p>
            <a:pPr>
              <a:buNone/>
            </a:pPr>
            <a:r>
              <a:rPr lang="en-US" sz="2000" dirty="0" smtClean="0"/>
              <a:t>    static </a:t>
            </a:r>
            <a:r>
              <a:rPr lang="en-US" sz="2000" dirty="0" err="1" smtClean="0"/>
              <a:t>int</a:t>
            </a:r>
            <a:r>
              <a:rPr lang="en-US" sz="2000" dirty="0" smtClean="0"/>
              <a:t> x = 5 ;                 //  x is a static (local) variable</a:t>
            </a:r>
          </a:p>
          <a:p>
            <a:pPr>
              <a:buNone/>
            </a:pPr>
            <a:r>
              <a:rPr lang="en-US" sz="2000" dirty="0" smtClean="0"/>
              <a:t>    </a:t>
            </a:r>
          </a:p>
          <a:p>
            <a:pPr>
              <a:buNone/>
            </a:pPr>
            <a:r>
              <a:rPr lang="en-US" sz="2000" dirty="0" smtClean="0"/>
              <a:t> </a:t>
            </a:r>
          </a:p>
          <a:p>
            <a:pPr>
              <a:buNone/>
            </a:pPr>
            <a:r>
              <a:rPr lang="en-US" sz="2000" dirty="0" smtClean="0"/>
              <a:t>      statements</a:t>
            </a:r>
          </a:p>
          <a:p>
            <a:pPr>
              <a:buNone/>
            </a:pPr>
            <a:r>
              <a:rPr lang="en-US" sz="2000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Static (global)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486400"/>
          </a:xfrm>
        </p:spPr>
        <p:txBody>
          <a:bodyPr>
            <a:normAutofit/>
          </a:bodyPr>
          <a:lstStyle/>
          <a:p>
            <a:r>
              <a:rPr lang="en-GB" sz="2400" spc="-1" dirty="0" smtClean="0"/>
              <a:t>Defined  outside all functions (global), visible to all functions in the same source file. </a:t>
            </a:r>
          </a:p>
          <a:p>
            <a:r>
              <a:rPr lang="en-GB" sz="2400" spc="-1" dirty="0" smtClean="0"/>
              <a:t>static keyword is used for static storage class</a:t>
            </a:r>
          </a:p>
          <a:p>
            <a:r>
              <a:rPr lang="en-GB" sz="2400" spc="-1" dirty="0" smtClean="0"/>
              <a:t>Scope : within the file</a:t>
            </a:r>
          </a:p>
          <a:p>
            <a:r>
              <a:rPr lang="en-GB" sz="2400" spc="-1" dirty="0" smtClean="0"/>
              <a:t>Lifespan : till the end of program </a:t>
            </a:r>
          </a:p>
          <a:p>
            <a:r>
              <a:rPr lang="en-GB" sz="2400" spc="-1" dirty="0" smtClean="0"/>
              <a:t>Example : 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590800" y="3657600"/>
            <a:ext cx="624840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dirty="0" smtClean="0"/>
              <a:t>static </a:t>
            </a:r>
            <a:r>
              <a:rPr lang="en-US" sz="2000" dirty="0" err="1" smtClean="0"/>
              <a:t>int</a:t>
            </a:r>
            <a:r>
              <a:rPr lang="en-US" sz="2000" dirty="0" smtClean="0"/>
              <a:t> x=3;                    //  x is a static (global) variable                  </a:t>
            </a:r>
          </a:p>
          <a:p>
            <a:pPr>
              <a:buNone/>
            </a:pPr>
            <a:r>
              <a:rPr lang="en-US" sz="2000" dirty="0" smtClean="0"/>
              <a:t>void function (void)</a:t>
            </a:r>
          </a:p>
          <a:p>
            <a:pPr>
              <a:buNone/>
            </a:pPr>
            <a:r>
              <a:rPr lang="en-US" sz="2000" dirty="0" smtClean="0"/>
              <a:t>{</a:t>
            </a:r>
          </a:p>
          <a:p>
            <a:pPr>
              <a:buNone/>
            </a:pPr>
            <a:r>
              <a:rPr lang="en-US" sz="2000" dirty="0" smtClean="0"/>
              <a:t>    statements</a:t>
            </a:r>
          </a:p>
          <a:p>
            <a:pPr>
              <a:buNone/>
            </a:pPr>
            <a:r>
              <a:rPr lang="en-US" sz="2000" dirty="0" smtClean="0"/>
              <a:t>}</a:t>
            </a:r>
          </a:p>
          <a:p>
            <a:pPr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main(void)</a:t>
            </a:r>
          </a:p>
          <a:p>
            <a:pPr>
              <a:buNone/>
            </a:pPr>
            <a:r>
              <a:rPr lang="en-US" sz="2000" dirty="0" smtClean="0"/>
              <a:t>{</a:t>
            </a:r>
          </a:p>
          <a:p>
            <a:pPr>
              <a:buNone/>
            </a:pPr>
            <a:r>
              <a:rPr lang="en-US" sz="2000" dirty="0" smtClean="0"/>
              <a:t>  statements</a:t>
            </a:r>
          </a:p>
          <a:p>
            <a:pPr>
              <a:buNone/>
            </a:pPr>
            <a:r>
              <a:rPr lang="en-US" sz="2000" dirty="0" smtClean="0"/>
              <a:t>  return 0;</a:t>
            </a:r>
          </a:p>
          <a:p>
            <a:pPr>
              <a:buNone/>
            </a:pPr>
            <a:r>
              <a:rPr lang="en-US" sz="2000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Extern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486400"/>
          </a:xfrm>
        </p:spPr>
        <p:txBody>
          <a:bodyPr>
            <a:normAutofit/>
          </a:bodyPr>
          <a:lstStyle/>
          <a:p>
            <a:r>
              <a:rPr lang="en-GB" sz="2400" spc="-1" dirty="0" smtClean="0"/>
              <a:t>Used to refer the global variable or function which is already defined  anywhere in the program </a:t>
            </a:r>
          </a:p>
          <a:p>
            <a:r>
              <a:rPr lang="en-GB" sz="2400" spc="-1" dirty="0" smtClean="0"/>
              <a:t>extern keyword can be used for referring variables or functions  defined in other source files</a:t>
            </a:r>
          </a:p>
          <a:p>
            <a:r>
              <a:rPr lang="en-GB" sz="2400" spc="-1" dirty="0" smtClean="0"/>
              <a:t>Its a default storage class of global variables</a:t>
            </a:r>
          </a:p>
          <a:p>
            <a:pPr>
              <a:lnSpc>
                <a:spcPct val="150000"/>
              </a:lnSpc>
            </a:pPr>
            <a:r>
              <a:rPr lang="en-GB" sz="2400" spc="-1" dirty="0" smtClean="0"/>
              <a:t>Scope : entire program (all source files)</a:t>
            </a:r>
          </a:p>
          <a:p>
            <a:pPr>
              <a:lnSpc>
                <a:spcPct val="150000"/>
              </a:lnSpc>
            </a:pPr>
            <a:r>
              <a:rPr lang="en-GB" sz="2400" spc="-1" dirty="0" smtClean="0"/>
              <a:t>Lifespan : till the end of program </a:t>
            </a:r>
          </a:p>
          <a:p>
            <a:pPr>
              <a:buNone/>
            </a:pP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5943600"/>
            <a:ext cx="7837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Function definitions prefixed with static keyword &amp; static global variables, 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can not be </a:t>
            </a:r>
            <a:r>
              <a:rPr lang="en-US" sz="2000" dirty="0" err="1" smtClean="0">
                <a:solidFill>
                  <a:srgbClr val="FF0000"/>
                </a:solidFill>
              </a:rPr>
              <a:t>externed</a:t>
            </a:r>
            <a:r>
              <a:rPr lang="en-US" sz="2000" dirty="0" smtClean="0">
                <a:solidFill>
                  <a:srgbClr val="FF0000"/>
                </a:solidFill>
              </a:rPr>
              <a:t> in other source files !!!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914400"/>
            <a:ext cx="5257800" cy="639762"/>
          </a:xfrm>
        </p:spPr>
        <p:txBody>
          <a:bodyPr/>
          <a:lstStyle/>
          <a:p>
            <a:r>
              <a:rPr lang="en-US" dirty="0" smtClean="0"/>
              <a:t>                            </a:t>
            </a:r>
            <a:r>
              <a:rPr lang="en-US" dirty="0" err="1" smtClean="0"/>
              <a:t>main.c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1752600"/>
            <a:ext cx="5562600" cy="4724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dirty="0" smtClean="0"/>
              <a:t>#include&lt;</a:t>
            </a:r>
            <a:r>
              <a:rPr lang="en-US" sz="1600" dirty="0" err="1" smtClean="0"/>
              <a:t>stdio.h</a:t>
            </a:r>
            <a:r>
              <a:rPr lang="en-US" sz="1600" dirty="0" smtClean="0"/>
              <a:t>&gt;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extern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;</a:t>
            </a:r>
          </a:p>
          <a:p>
            <a:pPr>
              <a:buNone/>
            </a:pPr>
            <a:r>
              <a:rPr lang="en-US" sz="1600" dirty="0" smtClean="0"/>
              <a:t>extern void fun(void);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err="1" smtClean="0"/>
              <a:t>int</a:t>
            </a:r>
            <a:r>
              <a:rPr lang="en-US" sz="1600" dirty="0" smtClean="0"/>
              <a:t> main()</a:t>
            </a:r>
          </a:p>
          <a:p>
            <a:pPr>
              <a:buNone/>
            </a:pPr>
            <a:r>
              <a:rPr lang="en-US" sz="1600" dirty="0" smtClean="0"/>
              <a:t>{</a:t>
            </a:r>
          </a:p>
          <a:p>
            <a:pPr>
              <a:buNone/>
            </a:pPr>
            <a:r>
              <a:rPr lang="en-US" sz="1600" dirty="0" smtClean="0"/>
              <a:t>   </a:t>
            </a:r>
            <a:r>
              <a:rPr lang="en-US" sz="1600" dirty="0" err="1" smtClean="0"/>
              <a:t>printf</a:t>
            </a:r>
            <a:r>
              <a:rPr lang="en-US" sz="1600" dirty="0" smtClean="0"/>
              <a:t>("\</a:t>
            </a:r>
            <a:r>
              <a:rPr lang="en-US" sz="1600" dirty="0" err="1" smtClean="0"/>
              <a:t>nSTARTING</a:t>
            </a:r>
            <a:r>
              <a:rPr lang="en-US" sz="1600" dirty="0" smtClean="0"/>
              <a:t> POINT IS ALWAYS MAIN FUNCTION");</a:t>
            </a:r>
          </a:p>
          <a:p>
            <a:pPr>
              <a:buNone/>
            </a:pPr>
            <a:r>
              <a:rPr lang="en-US" sz="1600" dirty="0" smtClean="0"/>
              <a:t>   </a:t>
            </a:r>
            <a:r>
              <a:rPr lang="en-US" sz="1600" dirty="0" err="1" smtClean="0"/>
              <a:t>i</a:t>
            </a:r>
            <a:r>
              <a:rPr lang="en-US" sz="1600" dirty="0" smtClean="0"/>
              <a:t>++;</a:t>
            </a:r>
          </a:p>
          <a:p>
            <a:pPr>
              <a:buNone/>
            </a:pPr>
            <a:r>
              <a:rPr lang="en-US" sz="1600" dirty="0" smtClean="0"/>
              <a:t>   </a:t>
            </a:r>
            <a:r>
              <a:rPr lang="en-US" sz="1600" dirty="0" err="1" smtClean="0"/>
              <a:t>printf</a:t>
            </a:r>
            <a:r>
              <a:rPr lang="en-US" sz="1600" dirty="0" smtClean="0"/>
              <a:t>("\</a:t>
            </a:r>
            <a:r>
              <a:rPr lang="en-US" sz="1600" dirty="0" err="1" smtClean="0"/>
              <a:t>nACCESSING</a:t>
            </a:r>
            <a:r>
              <a:rPr lang="en-US" sz="1600" dirty="0" smtClean="0"/>
              <a:t> VARIABLE FROM OTHER FILE, </a:t>
            </a:r>
            <a:r>
              <a:rPr lang="en-US" sz="1600" dirty="0" err="1" smtClean="0"/>
              <a:t>i</a:t>
            </a:r>
            <a:r>
              <a:rPr lang="en-US" sz="1600" dirty="0" smtClean="0"/>
              <a:t> =%</a:t>
            </a:r>
            <a:r>
              <a:rPr lang="en-US" sz="1600" dirty="0" err="1" smtClean="0"/>
              <a:t>d",i</a:t>
            </a:r>
            <a:r>
              <a:rPr lang="en-US" sz="1600" dirty="0" smtClean="0"/>
              <a:t>);</a:t>
            </a:r>
          </a:p>
          <a:p>
            <a:pPr>
              <a:buNone/>
            </a:pPr>
            <a:r>
              <a:rPr lang="en-US" sz="1600" dirty="0" smtClean="0"/>
              <a:t>   fun();</a:t>
            </a:r>
          </a:p>
          <a:p>
            <a:pPr>
              <a:buNone/>
            </a:pPr>
            <a:r>
              <a:rPr lang="en-US" sz="1600" dirty="0" smtClean="0"/>
              <a:t>   </a:t>
            </a:r>
            <a:r>
              <a:rPr lang="en-US" sz="1600" dirty="0" err="1" smtClean="0"/>
              <a:t>printf</a:t>
            </a:r>
            <a:r>
              <a:rPr lang="en-US" sz="1600" dirty="0" smtClean="0"/>
              <a:t>("\</a:t>
            </a:r>
            <a:r>
              <a:rPr lang="en-US" sz="1600" dirty="0" err="1" smtClean="0"/>
              <a:t>nMAIN</a:t>
            </a:r>
            <a:r>
              <a:rPr lang="en-US" sz="1600" dirty="0" smtClean="0"/>
              <a:t> IS THE LAST FUNCTION TO TERMINATE\n\n");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  return 0;</a:t>
            </a:r>
          </a:p>
          <a:p>
            <a:pPr>
              <a:buNone/>
            </a:pPr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91200" y="990600"/>
            <a:ext cx="2895600" cy="639762"/>
          </a:xfrm>
        </p:spPr>
        <p:txBody>
          <a:bodyPr/>
          <a:lstStyle/>
          <a:p>
            <a:r>
              <a:rPr lang="en-US" dirty="0" smtClean="0"/>
              <a:t>             </a:t>
            </a:r>
            <a:r>
              <a:rPr lang="en-US" dirty="0" err="1" smtClean="0"/>
              <a:t>fun.c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91200" y="1828800"/>
            <a:ext cx="2895600" cy="304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dirty="0" smtClean="0"/>
              <a:t>#include&lt;</a:t>
            </a:r>
            <a:r>
              <a:rPr lang="en-US" sz="1600" dirty="0" err="1" smtClean="0"/>
              <a:t>stdio.h</a:t>
            </a:r>
            <a:r>
              <a:rPr lang="en-US" sz="1600" dirty="0" smtClean="0"/>
              <a:t>&gt;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=4;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void fun(void)</a:t>
            </a:r>
          </a:p>
          <a:p>
            <a:pPr>
              <a:buNone/>
            </a:pPr>
            <a:r>
              <a:rPr lang="en-US" sz="1600" dirty="0" smtClean="0"/>
              <a:t>{</a:t>
            </a:r>
          </a:p>
          <a:p>
            <a:pPr>
              <a:buNone/>
            </a:pPr>
            <a:r>
              <a:rPr lang="en-US" sz="1600" dirty="0" smtClean="0"/>
              <a:t>   </a:t>
            </a:r>
            <a:r>
              <a:rPr lang="en-US" sz="1600" dirty="0" err="1" smtClean="0"/>
              <a:t>printf</a:t>
            </a:r>
            <a:r>
              <a:rPr lang="en-US" sz="1600" dirty="0" smtClean="0"/>
              <a:t>("\</a:t>
            </a:r>
            <a:r>
              <a:rPr lang="en-US" sz="1600" dirty="0" err="1" smtClean="0"/>
              <a:t>nIN</a:t>
            </a:r>
            <a:r>
              <a:rPr lang="en-US" sz="1600" dirty="0" smtClean="0"/>
              <a:t> FUN FUNCTION");</a:t>
            </a:r>
          </a:p>
          <a:p>
            <a:pPr>
              <a:buNone/>
            </a:pPr>
            <a:r>
              <a:rPr lang="en-US" sz="1600" dirty="0" smtClean="0"/>
              <a:t>}</a:t>
            </a:r>
            <a:endParaRPr lang="en-US" sz="1600" dirty="0"/>
          </a:p>
        </p:txBody>
      </p:sp>
      <p:cxnSp>
        <p:nvCxnSpPr>
          <p:cNvPr id="8" name="Straight Connector 7"/>
          <p:cNvCxnSpPr/>
          <p:nvPr/>
        </p:nvCxnSpPr>
        <p:spPr>
          <a:xfrm rot="16200000" flipH="1">
            <a:off x="2743201" y="4038599"/>
            <a:ext cx="5562601" cy="7620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Extern</a:t>
            </a:r>
            <a:endParaRPr 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771</Words>
  <Application>Microsoft Office PowerPoint</Application>
  <PresentationFormat>On-screen Show (4:3)</PresentationFormat>
  <Paragraphs>143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Storage classes  &amp; Memory Layout of a C program</vt:lpstr>
      <vt:lpstr>Storage classes</vt:lpstr>
      <vt:lpstr>Automatic (auto)</vt:lpstr>
      <vt:lpstr>Register</vt:lpstr>
      <vt:lpstr>Register</vt:lpstr>
      <vt:lpstr>Static (local)</vt:lpstr>
      <vt:lpstr>Static (global)</vt:lpstr>
      <vt:lpstr>Extern</vt:lpstr>
      <vt:lpstr>Extern</vt:lpstr>
      <vt:lpstr>Memory Layout  of a C program</vt:lpstr>
      <vt:lpstr>Slide 11</vt:lpstr>
      <vt:lpstr>Slide 12</vt:lpstr>
      <vt:lpstr>Some Points to remember…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Storage classes  &amp; Memory Layout of a C program</dc:title>
  <dc:creator>rushikesh kulkarni</dc:creator>
  <cp:lastModifiedBy>rushi</cp:lastModifiedBy>
  <cp:revision>62</cp:revision>
  <dcterms:created xsi:type="dcterms:W3CDTF">2006-08-16T00:00:00Z</dcterms:created>
  <dcterms:modified xsi:type="dcterms:W3CDTF">2022-07-07T14:54:28Z</dcterms:modified>
</cp:coreProperties>
</file>