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7"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3" autoAdjust="0"/>
    <p:restoredTop sz="94624" autoAdjust="0"/>
  </p:normalViewPr>
  <p:slideViewPr>
    <p:cSldViewPr>
      <p:cViewPr varScale="1">
        <p:scale>
          <a:sx n="82" d="100"/>
          <a:sy n="82" d="100"/>
        </p:scale>
        <p:origin x="-1478" y="-91"/>
      </p:cViewPr>
      <p:guideLst>
        <p:guide orient="horz" pos="2160"/>
        <p:guide pos="2880"/>
      </p:guideLst>
    </p:cSldViewPr>
  </p:slideViewPr>
  <p:outlineViewPr>
    <p:cViewPr>
      <p:scale>
        <a:sx n="33" d="100"/>
        <a:sy n="33" d="100"/>
      </p:scale>
      <p:origin x="0" y="175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7696200" y="0"/>
            <a:ext cx="1447800" cy="762000"/>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TextShape 1"/>
          <p:cNvSpPr txBox="1"/>
          <p:nvPr/>
        </p:nvSpPr>
        <p:spPr>
          <a:xfrm>
            <a:off x="549360" y="369360"/>
            <a:ext cx="8042040" cy="691920"/>
          </a:xfrm>
          <a:prstGeom prst="rect">
            <a:avLst/>
          </a:prstGeom>
          <a:noFill/>
          <a:ln>
            <a:noFill/>
          </a:ln>
        </p:spPr>
        <p:txBody>
          <a:bodyPr anchor="b"/>
          <a:lstStyle/>
          <a:p>
            <a:pPr algn="ctr">
              <a:lnSpc>
                <a:spcPct val="100000"/>
              </a:lnSpc>
            </a:pPr>
            <a:r>
              <a:rPr lang="en-GB" sz="4000" b="0" strike="noStrike" spc="-1" dirty="0">
                <a:solidFill>
                  <a:srgbClr val="00B0F0"/>
                </a:solidFill>
              </a:rPr>
              <a:t>Structures</a:t>
            </a:r>
            <a:endParaRPr lang="en-US" sz="4000" b="0" strike="noStrike" spc="-1" dirty="0">
              <a:solidFill>
                <a:srgbClr val="00B0F0"/>
              </a:solidFill>
            </a:endParaRPr>
          </a:p>
        </p:txBody>
      </p:sp>
      <p:sp>
        <p:nvSpPr>
          <p:cNvPr id="802" name="TextShape 2"/>
          <p:cNvSpPr txBox="1"/>
          <p:nvPr/>
        </p:nvSpPr>
        <p:spPr>
          <a:xfrm>
            <a:off x="549360" y="1198440"/>
            <a:ext cx="8042040" cy="4881600"/>
          </a:xfrm>
          <a:prstGeom prst="rect">
            <a:avLst/>
          </a:prstGeom>
          <a:noFill/>
          <a:ln>
            <a:noFill/>
          </a:ln>
        </p:spPr>
        <p:txBody>
          <a:bodyPr/>
          <a:lstStyle/>
          <a:p>
            <a:pPr marL="349200" indent="-348840">
              <a:lnSpc>
                <a:spcPct val="100000"/>
              </a:lnSpc>
              <a:spcBef>
                <a:spcPts val="2001"/>
              </a:spcBef>
              <a:buClr>
                <a:srgbClr val="6FB7D7"/>
              </a:buClr>
              <a:buSzPct val="110000"/>
              <a:buFont typeface="Wingdings 2" charset="2"/>
              <a:buChar char=""/>
            </a:pPr>
            <a:r>
              <a:rPr lang="en-GB" sz="2400" b="0" strike="noStrike" spc="-1" dirty="0">
                <a:solidFill>
                  <a:srgbClr val="595959"/>
                </a:solidFill>
                <a:latin typeface="News Gothic MT"/>
              </a:rPr>
              <a:t>Used to group </a:t>
            </a:r>
            <a:r>
              <a:rPr lang="en-GB" sz="2400" b="0" strike="noStrike" spc="-1" dirty="0" smtClean="0">
                <a:solidFill>
                  <a:srgbClr val="595959"/>
                </a:solidFill>
                <a:latin typeface="News Gothic MT"/>
              </a:rPr>
              <a:t>heterogeneous or homogeneous data </a:t>
            </a:r>
            <a:r>
              <a:rPr lang="en-GB" sz="2400" b="0" strike="noStrike" spc="-1" dirty="0">
                <a:solidFill>
                  <a:srgbClr val="595959"/>
                </a:solidFill>
                <a:latin typeface="News Gothic MT"/>
              </a:rPr>
              <a:t>in one </a:t>
            </a:r>
            <a:r>
              <a:rPr lang="en-GB" sz="2400" b="0" strike="noStrike" spc="-1" dirty="0" smtClean="0">
                <a:solidFill>
                  <a:srgbClr val="595959"/>
                </a:solidFill>
                <a:latin typeface="News Gothic MT"/>
              </a:rPr>
              <a:t>variable</a:t>
            </a:r>
            <a:endParaRPr lang="en-US" sz="24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400" b="0" strike="noStrike" spc="-1" dirty="0">
                <a:solidFill>
                  <a:srgbClr val="595959"/>
                </a:solidFill>
                <a:latin typeface="News Gothic MT"/>
              </a:rPr>
              <a:t>Useful to pass a lot of data as a single parameter or return value.</a:t>
            </a:r>
            <a:endParaRPr lang="en-US" sz="24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400" b="0" strike="noStrike" spc="-1" dirty="0">
                <a:solidFill>
                  <a:srgbClr val="595959"/>
                </a:solidFill>
                <a:latin typeface="News Gothic MT"/>
              </a:rPr>
              <a:t>Examples:</a:t>
            </a:r>
            <a:r>
              <a:rPr/>
              <a:t/>
            </a:r>
            <a:br>
              <a:rPr/>
            </a:br>
            <a:r>
              <a:t/>
            </a:r>
            <a:br/>
            <a:r>
              <a:rPr lang="en-GB" sz="2400" b="0" strike="noStrike" spc="-1" dirty="0">
                <a:solidFill>
                  <a:srgbClr val="595959"/>
                </a:solidFill>
                <a:latin typeface="News Gothic MT"/>
              </a:rPr>
              <a:t>address: </a:t>
            </a:r>
            <a:r>
              <a:rPr lang="en-GB" sz="2400" b="0" strike="noStrike" spc="-1" dirty="0" err="1" smtClean="0">
                <a:solidFill>
                  <a:srgbClr val="595959"/>
                </a:solidFill>
                <a:latin typeface="News Gothic MT"/>
              </a:rPr>
              <a:t>name,number,street,zip</a:t>
            </a:r>
            <a:r>
              <a:rPr lang="en-GB" sz="2400" spc="-1" dirty="0" err="1" smtClean="0">
                <a:solidFill>
                  <a:srgbClr val="595959"/>
                </a:solidFill>
                <a:latin typeface="News Gothic MT"/>
              </a:rPr>
              <a:t>-</a:t>
            </a:r>
            <a:r>
              <a:rPr lang="en-GB" sz="2400" b="0" strike="noStrike" spc="-1" dirty="0" err="1" smtClean="0">
                <a:solidFill>
                  <a:srgbClr val="595959"/>
                </a:solidFill>
                <a:latin typeface="News Gothic MT"/>
              </a:rPr>
              <a:t>code,city</a:t>
            </a:r>
            <a:r>
              <a:rPr lang="en-GB" sz="2400" spc="-1" dirty="0" smtClean="0">
                <a:solidFill>
                  <a:srgbClr val="595959"/>
                </a:solidFill>
                <a:latin typeface="News Gothic MT"/>
              </a:rPr>
              <a:t> </a:t>
            </a:r>
            <a:r>
              <a:rPr/>
              <a:t/>
            </a:r>
            <a:br>
              <a:rPr/>
            </a:br>
            <a:r>
              <a:rPr lang="en-GB" sz="2400" spc="-1" dirty="0" smtClean="0">
                <a:solidFill>
                  <a:srgbClr val="595959"/>
                </a:solidFill>
                <a:latin typeface="News Gothic MT"/>
              </a:rPr>
              <a:t>student’s</a:t>
            </a:r>
            <a:r>
              <a:rPr lang="en-GB" sz="2400" b="0" strike="noStrike" spc="-1" dirty="0" smtClean="0">
                <a:solidFill>
                  <a:srgbClr val="595959"/>
                </a:solidFill>
                <a:latin typeface="News Gothic MT"/>
              </a:rPr>
              <a:t> </a:t>
            </a:r>
            <a:r>
              <a:rPr lang="en-GB" sz="2400" b="0" strike="noStrike" spc="-1" dirty="0">
                <a:solidFill>
                  <a:srgbClr val="595959"/>
                </a:solidFill>
                <a:latin typeface="News Gothic MT"/>
              </a:rPr>
              <a:t>details: name, </a:t>
            </a:r>
            <a:r>
              <a:rPr lang="en-GB" sz="2400" spc="-1" dirty="0" smtClean="0">
                <a:solidFill>
                  <a:srgbClr val="595959"/>
                </a:solidFill>
                <a:latin typeface="News Gothic MT"/>
              </a:rPr>
              <a:t>roll number</a:t>
            </a:r>
            <a:r>
              <a:rPr lang="en-GB" sz="2400" b="0" strike="noStrike" spc="-1" dirty="0" smtClean="0">
                <a:solidFill>
                  <a:srgbClr val="595959"/>
                </a:solidFill>
                <a:latin typeface="News Gothic MT"/>
              </a:rPr>
              <a:t>, marks</a:t>
            </a:r>
            <a:endParaRPr lang="en-US" sz="2400" b="0" strike="noStrike" spc="-1" dirty="0">
              <a:solidFill>
                <a:srgbClr val="595959"/>
              </a:solidFill>
              <a:latin typeface="News Gothic M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 dirty="0" smtClean="0">
                <a:solidFill>
                  <a:srgbClr val="00B0F0"/>
                </a:solidFill>
                <a:latin typeface="+mn-lt"/>
                <a:ea typeface="+mn-ea"/>
                <a:cs typeface="+mn-cs"/>
              </a:rPr>
              <a:t>Array of structures</a:t>
            </a:r>
            <a:endParaRPr lang="en-US" sz="4000" spc="-1" dirty="0">
              <a:solidFill>
                <a:srgbClr val="00B0F0"/>
              </a:solidFill>
              <a:latin typeface="+mn-lt"/>
              <a:ea typeface="+mn-ea"/>
              <a:cs typeface="+mn-cs"/>
            </a:endParaRPr>
          </a:p>
        </p:txBody>
      </p:sp>
      <p:sp>
        <p:nvSpPr>
          <p:cNvPr id="3" name="TextBox 2"/>
          <p:cNvSpPr txBox="1"/>
          <p:nvPr/>
        </p:nvSpPr>
        <p:spPr>
          <a:xfrm>
            <a:off x="2971800" y="3505200"/>
            <a:ext cx="184731" cy="369332"/>
          </a:xfrm>
          <a:prstGeom prst="rect">
            <a:avLst/>
          </a:prstGeom>
          <a:noFill/>
        </p:spPr>
        <p:txBody>
          <a:bodyPr wrap="none" rtlCol="0">
            <a:spAutoFit/>
          </a:bodyPr>
          <a:lstStyle/>
          <a:p>
            <a:endParaRPr lang="en-US" dirty="0"/>
          </a:p>
        </p:txBody>
      </p:sp>
      <p:sp>
        <p:nvSpPr>
          <p:cNvPr id="4" name="TextBox 3"/>
          <p:cNvSpPr txBox="1"/>
          <p:nvPr/>
        </p:nvSpPr>
        <p:spPr>
          <a:xfrm>
            <a:off x="2286000" y="3200400"/>
            <a:ext cx="5796267" cy="1938992"/>
          </a:xfrm>
          <a:prstGeom prst="rect">
            <a:avLst/>
          </a:prstGeom>
          <a:noFill/>
        </p:spPr>
        <p:txBody>
          <a:bodyPr wrap="none" rtlCol="0">
            <a:spAutoFit/>
          </a:bodyPr>
          <a:lstStyle/>
          <a:p>
            <a:r>
              <a:rPr lang="en-US" sz="2000" dirty="0" err="1" smtClean="0"/>
              <a:t>struct</a:t>
            </a:r>
            <a:r>
              <a:rPr lang="en-US" sz="2000" dirty="0" smtClean="0"/>
              <a:t>  student</a:t>
            </a:r>
          </a:p>
          <a:p>
            <a:r>
              <a:rPr lang="en-US" sz="2000" dirty="0" smtClean="0"/>
              <a:t>{</a:t>
            </a:r>
          </a:p>
          <a:p>
            <a:r>
              <a:rPr lang="en-US" sz="2000" dirty="0" smtClean="0"/>
              <a:t>      char name[6];</a:t>
            </a:r>
          </a:p>
          <a:p>
            <a:r>
              <a:rPr lang="en-US" sz="2000" dirty="0" smtClean="0"/>
              <a:t>      </a:t>
            </a:r>
            <a:r>
              <a:rPr lang="en-US" sz="2000" dirty="0" err="1" smtClean="0"/>
              <a:t>int</a:t>
            </a:r>
            <a:r>
              <a:rPr lang="en-US" sz="2000" dirty="0" smtClean="0"/>
              <a:t> </a:t>
            </a:r>
            <a:r>
              <a:rPr lang="en-US" sz="2000" dirty="0" err="1" smtClean="0"/>
              <a:t>roll_no</a:t>
            </a:r>
            <a:r>
              <a:rPr lang="en-US" sz="2000" dirty="0" smtClean="0"/>
              <a:t>;</a:t>
            </a:r>
          </a:p>
          <a:p>
            <a:r>
              <a:rPr lang="en-US" sz="2000" dirty="0" smtClean="0"/>
              <a:t>      float marks;</a:t>
            </a:r>
          </a:p>
          <a:p>
            <a:r>
              <a:rPr lang="en-US" sz="2000" dirty="0" smtClean="0"/>
              <a:t>}s1[] = {{"abc",1,88.3},{"pqr",2,87.53},{"xyz",3,97.51}};</a:t>
            </a:r>
            <a:endParaRPr lang="en-US" sz="2000" dirty="0"/>
          </a:p>
        </p:txBody>
      </p:sp>
      <p:sp>
        <p:nvSpPr>
          <p:cNvPr id="5" name="TextBox 4"/>
          <p:cNvSpPr txBox="1"/>
          <p:nvPr/>
        </p:nvSpPr>
        <p:spPr>
          <a:xfrm>
            <a:off x="533400" y="1600200"/>
            <a:ext cx="5334000" cy="1200329"/>
          </a:xfrm>
          <a:prstGeom prst="rect">
            <a:avLst/>
          </a:prstGeom>
          <a:noFill/>
        </p:spPr>
        <p:txBody>
          <a:bodyPr wrap="square" rtlCol="0">
            <a:spAutoFit/>
          </a:bodyPr>
          <a:lstStyle/>
          <a:p>
            <a:pPr>
              <a:buSzPct val="120000"/>
              <a:buFont typeface="Arial" pitchFamily="34" charset="0"/>
              <a:buChar char="•"/>
            </a:pPr>
            <a:r>
              <a:rPr lang="en-US" sz="2400" dirty="0" smtClean="0"/>
              <a:t> Declaration &amp; initialization :</a:t>
            </a:r>
          </a:p>
          <a:p>
            <a:pPr>
              <a:buSzPct val="120000"/>
              <a:buFont typeface="Arial" pitchFamily="34" charset="0"/>
              <a:buChar char="•"/>
            </a:pPr>
            <a:endParaRPr lang="en-US" sz="2400" dirty="0" smtClean="0"/>
          </a:p>
          <a:p>
            <a:pPr>
              <a:buSzPct val="120000"/>
              <a:buFont typeface="Arial" pitchFamily="34" charset="0"/>
              <a:buChar char="•"/>
            </a:pPr>
            <a:r>
              <a:rPr lang="en-US" sz="2400" dirty="0" smtClean="0"/>
              <a:t> Example : </a:t>
            </a:r>
            <a:endParaRPr lang="en-US" sz="2400" dirty="0"/>
          </a:p>
        </p:txBody>
      </p:sp>
      <p:sp>
        <p:nvSpPr>
          <p:cNvPr id="6" name="Rectangle 5"/>
          <p:cNvSpPr/>
          <p:nvPr/>
        </p:nvSpPr>
        <p:spPr>
          <a:xfrm>
            <a:off x="2057400" y="3048000"/>
            <a:ext cx="6172200" cy="2590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553200"/>
          </a:xfrm>
        </p:spPr>
        <p:txBody>
          <a:bodyPr>
            <a:normAutofit fontScale="32500" lnSpcReduction="20000"/>
          </a:bodyPr>
          <a:lstStyle/>
          <a:p>
            <a:pPr>
              <a:buNone/>
            </a:pPr>
            <a:r>
              <a:rPr lang="en-US" sz="6200" dirty="0" smtClean="0"/>
              <a:t>Example : program to scan  &amp; display array  of structures </a:t>
            </a:r>
          </a:p>
          <a:p>
            <a:pPr>
              <a:buNone/>
            </a:pPr>
            <a:r>
              <a:rPr lang="en-US" sz="6200" dirty="0" smtClean="0"/>
              <a:t>using dot operator</a:t>
            </a:r>
          </a:p>
          <a:p>
            <a:pPr>
              <a:buNone/>
            </a:pPr>
            <a:endParaRPr lang="en-US" dirty="0" smtClean="0"/>
          </a:p>
          <a:p>
            <a:pPr>
              <a:buNone/>
            </a:pPr>
            <a:r>
              <a:rPr lang="en-US" sz="4300" dirty="0" smtClean="0"/>
              <a:t>#include&lt;</a:t>
            </a:r>
            <a:r>
              <a:rPr lang="en-US" sz="4300" dirty="0" err="1" smtClean="0"/>
              <a:t>stdio.h</a:t>
            </a:r>
            <a:r>
              <a:rPr lang="en-US" sz="4300" dirty="0" smtClean="0"/>
              <a:t>&gt;</a:t>
            </a:r>
          </a:p>
          <a:p>
            <a:pPr>
              <a:buNone/>
            </a:pPr>
            <a:endParaRPr lang="en-US" sz="4300" dirty="0" smtClean="0"/>
          </a:p>
          <a:p>
            <a:pPr>
              <a:buNone/>
            </a:pPr>
            <a:r>
              <a:rPr lang="en-US" sz="4300" dirty="0" err="1" smtClean="0"/>
              <a:t>struct</a:t>
            </a:r>
            <a:r>
              <a:rPr lang="en-US" sz="4300" dirty="0" smtClean="0"/>
              <a:t> student</a:t>
            </a:r>
          </a:p>
          <a:p>
            <a:pPr>
              <a:buNone/>
            </a:pPr>
            <a:r>
              <a:rPr lang="en-US" sz="4300" dirty="0" smtClean="0"/>
              <a:t>{</a:t>
            </a:r>
          </a:p>
          <a:p>
            <a:pPr>
              <a:buNone/>
            </a:pPr>
            <a:r>
              <a:rPr lang="en-US" sz="4300" dirty="0" smtClean="0"/>
              <a:t>    </a:t>
            </a:r>
            <a:r>
              <a:rPr lang="en-US" sz="4300" dirty="0" err="1" smtClean="0"/>
              <a:t>int</a:t>
            </a:r>
            <a:r>
              <a:rPr lang="en-US" sz="4300" dirty="0" smtClean="0"/>
              <a:t> roll;</a:t>
            </a:r>
          </a:p>
          <a:p>
            <a:pPr>
              <a:buNone/>
            </a:pPr>
            <a:r>
              <a:rPr lang="en-US" sz="4300" dirty="0" smtClean="0"/>
              <a:t>    char name[10];</a:t>
            </a:r>
          </a:p>
          <a:p>
            <a:pPr>
              <a:buNone/>
            </a:pPr>
            <a:r>
              <a:rPr lang="en-US" sz="4300" dirty="0" smtClean="0"/>
              <a:t>    float marks ;</a:t>
            </a:r>
          </a:p>
          <a:p>
            <a:pPr>
              <a:buNone/>
            </a:pPr>
            <a:r>
              <a:rPr lang="en-US" sz="4300" dirty="0" smtClean="0"/>
              <a:t>};</a:t>
            </a:r>
          </a:p>
          <a:p>
            <a:pPr>
              <a:buNone/>
            </a:pPr>
            <a:endParaRPr lang="en-US" sz="4300" dirty="0" smtClean="0"/>
          </a:p>
          <a:p>
            <a:pPr>
              <a:buNone/>
            </a:pPr>
            <a:r>
              <a:rPr lang="en-US" sz="4300" dirty="0" err="1" smtClean="0"/>
              <a:t>int</a:t>
            </a:r>
            <a:r>
              <a:rPr lang="en-US" sz="4300" dirty="0" smtClean="0"/>
              <a:t> main(void)                  </a:t>
            </a:r>
          </a:p>
          <a:p>
            <a:pPr>
              <a:buNone/>
            </a:pPr>
            <a:r>
              <a:rPr lang="en-US" sz="4300" dirty="0" smtClean="0"/>
              <a:t>{     </a:t>
            </a:r>
          </a:p>
          <a:p>
            <a:pPr>
              <a:buNone/>
            </a:pPr>
            <a:r>
              <a:rPr lang="en-US" sz="4300" dirty="0" smtClean="0"/>
              <a:t>          </a:t>
            </a:r>
            <a:r>
              <a:rPr lang="en-US" sz="4300" dirty="0" err="1" smtClean="0"/>
              <a:t>struct</a:t>
            </a:r>
            <a:r>
              <a:rPr lang="en-US" sz="4300" dirty="0" smtClean="0"/>
              <a:t> student s[5];     </a:t>
            </a:r>
          </a:p>
          <a:p>
            <a:pPr>
              <a:buNone/>
            </a:pPr>
            <a:r>
              <a:rPr lang="en-US" sz="4300" dirty="0" smtClean="0"/>
              <a:t>          </a:t>
            </a:r>
            <a:r>
              <a:rPr lang="en-US" sz="4300" dirty="0" err="1" smtClean="0"/>
              <a:t>int</a:t>
            </a:r>
            <a:r>
              <a:rPr lang="en-US" sz="4300" dirty="0" smtClean="0"/>
              <a:t> </a:t>
            </a:r>
            <a:r>
              <a:rPr lang="en-US" sz="4300" dirty="0" err="1" smtClean="0"/>
              <a:t>i</a:t>
            </a:r>
            <a:r>
              <a:rPr lang="en-US" sz="4300" dirty="0" smtClean="0"/>
              <a:t>=0;</a:t>
            </a:r>
          </a:p>
          <a:p>
            <a:pPr>
              <a:buNone/>
            </a:pPr>
            <a:r>
              <a:rPr lang="en-US" sz="4300" dirty="0" smtClean="0"/>
              <a:t>          for(</a:t>
            </a:r>
            <a:r>
              <a:rPr lang="en-US" sz="4300" dirty="0" err="1" smtClean="0"/>
              <a:t>i</a:t>
            </a:r>
            <a:r>
              <a:rPr lang="en-US" sz="4300" dirty="0" smtClean="0"/>
              <a:t>=0 ; </a:t>
            </a:r>
            <a:r>
              <a:rPr lang="en-US" sz="4300" dirty="0" err="1" smtClean="0"/>
              <a:t>i</a:t>
            </a:r>
            <a:r>
              <a:rPr lang="en-US" sz="4300" dirty="0" smtClean="0"/>
              <a:t>&lt;5 ; </a:t>
            </a:r>
            <a:r>
              <a:rPr lang="en-US" sz="4300" dirty="0" err="1" smtClean="0"/>
              <a:t>i</a:t>
            </a:r>
            <a:r>
              <a:rPr lang="en-US" sz="4300" dirty="0" smtClean="0"/>
              <a:t>++)</a:t>
            </a:r>
          </a:p>
          <a:p>
            <a:pPr>
              <a:buNone/>
            </a:pPr>
            <a:r>
              <a:rPr lang="en-US" sz="4300" dirty="0" smtClean="0"/>
              <a:t>          {</a:t>
            </a:r>
          </a:p>
          <a:p>
            <a:pPr>
              <a:buNone/>
            </a:pPr>
            <a:r>
              <a:rPr lang="en-US" sz="4300" dirty="0" smtClean="0"/>
              <a:t>                </a:t>
            </a:r>
            <a:r>
              <a:rPr lang="en-US" sz="4300" dirty="0" err="1" smtClean="0"/>
              <a:t>printf</a:t>
            </a:r>
            <a:r>
              <a:rPr lang="en-US" sz="4300" dirty="0" smtClean="0"/>
              <a:t>(“ \</a:t>
            </a:r>
            <a:r>
              <a:rPr lang="en-US" sz="4300" dirty="0" err="1" smtClean="0"/>
              <a:t>nenter</a:t>
            </a:r>
            <a:r>
              <a:rPr lang="en-US" sz="4300" dirty="0" smtClean="0"/>
              <a:t> your roll number: ”);</a:t>
            </a:r>
          </a:p>
          <a:p>
            <a:pPr>
              <a:buNone/>
            </a:pPr>
            <a:r>
              <a:rPr lang="en-US" sz="4300" dirty="0" smtClean="0"/>
              <a:t>                </a:t>
            </a:r>
            <a:r>
              <a:rPr lang="en-US" sz="4300" dirty="0" err="1" smtClean="0"/>
              <a:t>scanf</a:t>
            </a:r>
            <a:r>
              <a:rPr lang="en-US" sz="4300" dirty="0" smtClean="0"/>
              <a:t>(“%d”, &amp;s[</a:t>
            </a:r>
            <a:r>
              <a:rPr lang="en-US" sz="4300" dirty="0" err="1" smtClean="0"/>
              <a:t>i</a:t>
            </a:r>
            <a:r>
              <a:rPr lang="en-US" sz="4300" dirty="0" smtClean="0"/>
              <a:t>].roll);</a:t>
            </a:r>
          </a:p>
          <a:p>
            <a:pPr>
              <a:buNone/>
            </a:pPr>
            <a:r>
              <a:rPr lang="en-US" sz="4300" dirty="0" smtClean="0"/>
              <a:t>                </a:t>
            </a:r>
            <a:r>
              <a:rPr lang="en-US" sz="4300" dirty="0" err="1" smtClean="0"/>
              <a:t>printf</a:t>
            </a:r>
            <a:r>
              <a:rPr lang="en-US" sz="4300" dirty="0" smtClean="0"/>
              <a:t>(“ \</a:t>
            </a:r>
            <a:r>
              <a:rPr lang="en-US" sz="4300" dirty="0" err="1" smtClean="0"/>
              <a:t>nenter</a:t>
            </a:r>
            <a:r>
              <a:rPr lang="en-US" sz="4300" dirty="0" smtClean="0"/>
              <a:t> your name: ”);</a:t>
            </a:r>
          </a:p>
          <a:p>
            <a:pPr>
              <a:buNone/>
            </a:pPr>
            <a:r>
              <a:rPr lang="en-US" sz="4300" dirty="0" smtClean="0"/>
              <a:t>                </a:t>
            </a:r>
            <a:r>
              <a:rPr lang="en-US" sz="4300" dirty="0" err="1" smtClean="0"/>
              <a:t>scanf</a:t>
            </a:r>
            <a:r>
              <a:rPr lang="en-US" sz="4300" dirty="0" smtClean="0"/>
              <a:t>(“%</a:t>
            </a:r>
            <a:r>
              <a:rPr lang="en-US" sz="4300" dirty="0" err="1" smtClean="0"/>
              <a:t>s”,s</a:t>
            </a:r>
            <a:r>
              <a:rPr lang="en-US" sz="4300" dirty="0" smtClean="0"/>
              <a:t>[</a:t>
            </a:r>
            <a:r>
              <a:rPr lang="en-US" sz="4300" dirty="0" err="1" smtClean="0"/>
              <a:t>i</a:t>
            </a:r>
            <a:r>
              <a:rPr lang="en-US" sz="4300" dirty="0" smtClean="0"/>
              <a:t>].name);</a:t>
            </a:r>
          </a:p>
          <a:p>
            <a:pPr>
              <a:buNone/>
            </a:pPr>
            <a:r>
              <a:rPr lang="en-US" sz="4300" dirty="0" smtClean="0"/>
              <a:t>                </a:t>
            </a:r>
            <a:r>
              <a:rPr lang="en-US" sz="4300" dirty="0" err="1" smtClean="0"/>
              <a:t>printf</a:t>
            </a:r>
            <a:r>
              <a:rPr lang="en-US" sz="4300" dirty="0" smtClean="0"/>
              <a:t>(“ \</a:t>
            </a:r>
            <a:r>
              <a:rPr lang="en-US" sz="4300" dirty="0" err="1" smtClean="0"/>
              <a:t>nenter</a:t>
            </a:r>
            <a:r>
              <a:rPr lang="en-US" sz="4300" dirty="0" smtClean="0"/>
              <a:t> your marks: ”);</a:t>
            </a:r>
          </a:p>
          <a:p>
            <a:pPr>
              <a:buNone/>
            </a:pPr>
            <a:r>
              <a:rPr lang="en-US" sz="4300" dirty="0" smtClean="0"/>
              <a:t>                </a:t>
            </a:r>
            <a:r>
              <a:rPr lang="en-US" sz="4300" dirty="0" err="1" smtClean="0"/>
              <a:t>scanf</a:t>
            </a:r>
            <a:r>
              <a:rPr lang="en-US" sz="4300" dirty="0" smtClean="0"/>
              <a:t>(“%f”, &amp;s[</a:t>
            </a:r>
            <a:r>
              <a:rPr lang="en-US" sz="4300" dirty="0" err="1" smtClean="0"/>
              <a:t>i</a:t>
            </a:r>
            <a:r>
              <a:rPr lang="en-US" sz="4300" dirty="0" smtClean="0"/>
              <a:t>].marks);</a:t>
            </a:r>
          </a:p>
          <a:p>
            <a:pPr>
              <a:buNone/>
            </a:pPr>
            <a:r>
              <a:rPr lang="en-US" sz="4300" dirty="0" smtClean="0"/>
              <a:t>          }</a:t>
            </a:r>
          </a:p>
          <a:p>
            <a:pPr>
              <a:buNone/>
            </a:pPr>
            <a:r>
              <a:rPr lang="en-US" sz="4300" dirty="0" smtClean="0"/>
              <a:t>          for(</a:t>
            </a:r>
            <a:r>
              <a:rPr lang="en-US" sz="4300" dirty="0" err="1" smtClean="0"/>
              <a:t>i</a:t>
            </a:r>
            <a:r>
              <a:rPr lang="en-US" sz="4300" dirty="0" smtClean="0"/>
              <a:t>=0 ; </a:t>
            </a:r>
            <a:r>
              <a:rPr lang="en-US" sz="4300" dirty="0" err="1" smtClean="0"/>
              <a:t>i</a:t>
            </a:r>
            <a:r>
              <a:rPr lang="en-US" sz="4300" dirty="0" smtClean="0"/>
              <a:t>&lt;5 ; </a:t>
            </a:r>
            <a:r>
              <a:rPr lang="en-US" sz="4300" dirty="0" err="1" smtClean="0"/>
              <a:t>i</a:t>
            </a:r>
            <a:r>
              <a:rPr lang="en-US" sz="4300" dirty="0" smtClean="0"/>
              <a:t>++)</a:t>
            </a:r>
          </a:p>
          <a:p>
            <a:pPr>
              <a:buNone/>
            </a:pPr>
            <a:r>
              <a:rPr lang="en-US" sz="4300" dirty="0" smtClean="0"/>
              <a:t>                 </a:t>
            </a:r>
            <a:r>
              <a:rPr lang="en-US" sz="4300" dirty="0" err="1" smtClean="0"/>
              <a:t>printf</a:t>
            </a:r>
            <a:r>
              <a:rPr lang="en-US" sz="4300" dirty="0" smtClean="0"/>
              <a:t>(“\n name : %s \n roll no : %d  \n  marks :  %f ”,s[</a:t>
            </a:r>
            <a:r>
              <a:rPr lang="en-US" sz="4300" dirty="0" err="1" smtClean="0"/>
              <a:t>i</a:t>
            </a:r>
            <a:r>
              <a:rPr lang="en-US" sz="4300" dirty="0" smtClean="0"/>
              <a:t>].</a:t>
            </a:r>
            <a:r>
              <a:rPr lang="en-US" sz="4300" dirty="0" err="1" smtClean="0"/>
              <a:t>name,s</a:t>
            </a:r>
            <a:r>
              <a:rPr lang="en-US" sz="4300" dirty="0" smtClean="0"/>
              <a:t>[</a:t>
            </a:r>
            <a:r>
              <a:rPr lang="en-US" sz="4300" dirty="0" err="1" smtClean="0"/>
              <a:t>i</a:t>
            </a:r>
            <a:r>
              <a:rPr lang="en-US" sz="4300" dirty="0" smtClean="0"/>
              <a:t>].</a:t>
            </a:r>
            <a:r>
              <a:rPr lang="en-US" sz="4300" dirty="0" err="1" smtClean="0"/>
              <a:t>roll,s</a:t>
            </a:r>
            <a:r>
              <a:rPr lang="en-US" sz="4300" dirty="0" smtClean="0"/>
              <a:t>[</a:t>
            </a:r>
            <a:r>
              <a:rPr lang="en-US" sz="4300" dirty="0" err="1" smtClean="0"/>
              <a:t>i</a:t>
            </a:r>
            <a:r>
              <a:rPr lang="en-US" sz="4300" dirty="0" smtClean="0"/>
              <a:t>].marks);</a:t>
            </a:r>
          </a:p>
          <a:p>
            <a:pPr>
              <a:buNone/>
            </a:pPr>
            <a:endParaRPr lang="en-US" sz="4300" dirty="0" smtClean="0"/>
          </a:p>
          <a:p>
            <a:pPr>
              <a:buNone/>
            </a:pPr>
            <a:r>
              <a:rPr lang="en-US" sz="4300" dirty="0" smtClean="0"/>
              <a:t>          return 0;  </a:t>
            </a:r>
          </a:p>
          <a:p>
            <a:pPr>
              <a:buNone/>
            </a:pPr>
            <a:r>
              <a:rPr lang="en-US" sz="4300"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rmAutofit fontScale="40000" lnSpcReduction="20000"/>
          </a:bodyPr>
          <a:lstStyle/>
          <a:p>
            <a:pPr>
              <a:buNone/>
            </a:pPr>
            <a:r>
              <a:rPr lang="en-US" sz="5000" dirty="0" smtClean="0"/>
              <a:t>Example : program to scan  &amp; display array  of structures using pointer</a:t>
            </a:r>
          </a:p>
          <a:p>
            <a:pPr>
              <a:buNone/>
            </a:pPr>
            <a:endParaRPr lang="en-US" dirty="0" smtClean="0"/>
          </a:p>
          <a:p>
            <a:pPr>
              <a:buNone/>
            </a:pPr>
            <a:r>
              <a:rPr lang="en-US" sz="3500" dirty="0" smtClean="0"/>
              <a:t>#include&lt;</a:t>
            </a:r>
            <a:r>
              <a:rPr lang="en-US" sz="3500" dirty="0" err="1" smtClean="0"/>
              <a:t>stdio.h</a:t>
            </a:r>
            <a:r>
              <a:rPr lang="en-US" sz="3500" dirty="0" smtClean="0"/>
              <a:t>&gt;</a:t>
            </a:r>
          </a:p>
          <a:p>
            <a:pPr>
              <a:buNone/>
            </a:pPr>
            <a:endParaRPr lang="en-US" sz="3500" dirty="0" smtClean="0"/>
          </a:p>
          <a:p>
            <a:pPr>
              <a:buNone/>
            </a:pPr>
            <a:r>
              <a:rPr lang="en-US" sz="3500" dirty="0" err="1" smtClean="0"/>
              <a:t>struct</a:t>
            </a:r>
            <a:r>
              <a:rPr lang="en-US" sz="3500" dirty="0" smtClean="0"/>
              <a:t> student</a:t>
            </a:r>
          </a:p>
          <a:p>
            <a:pPr>
              <a:buNone/>
            </a:pPr>
            <a:r>
              <a:rPr lang="en-US" sz="3500" dirty="0" smtClean="0"/>
              <a:t>{</a:t>
            </a:r>
          </a:p>
          <a:p>
            <a:pPr>
              <a:buNone/>
            </a:pPr>
            <a:r>
              <a:rPr lang="en-US" sz="3500" dirty="0" smtClean="0"/>
              <a:t>    </a:t>
            </a:r>
            <a:r>
              <a:rPr lang="en-US" sz="3500" dirty="0" err="1" smtClean="0"/>
              <a:t>int</a:t>
            </a:r>
            <a:r>
              <a:rPr lang="en-US" sz="3500" dirty="0" smtClean="0"/>
              <a:t> roll;</a:t>
            </a:r>
          </a:p>
          <a:p>
            <a:pPr>
              <a:buNone/>
            </a:pPr>
            <a:r>
              <a:rPr lang="en-US" sz="3500" dirty="0" smtClean="0"/>
              <a:t>    char name[10];</a:t>
            </a:r>
          </a:p>
          <a:p>
            <a:pPr>
              <a:buNone/>
            </a:pPr>
            <a:r>
              <a:rPr lang="en-US" sz="3500" dirty="0" smtClean="0"/>
              <a:t>    float marks ;</a:t>
            </a:r>
          </a:p>
          <a:p>
            <a:pPr>
              <a:buNone/>
            </a:pPr>
            <a:r>
              <a:rPr lang="en-US" sz="3500" dirty="0" smtClean="0"/>
              <a:t>};</a:t>
            </a:r>
          </a:p>
          <a:p>
            <a:pPr>
              <a:buNone/>
            </a:pPr>
            <a:endParaRPr lang="en-US" sz="3500" dirty="0" smtClean="0"/>
          </a:p>
          <a:p>
            <a:pPr>
              <a:buNone/>
            </a:pPr>
            <a:r>
              <a:rPr lang="en-US" sz="3500" dirty="0" err="1" smtClean="0"/>
              <a:t>int</a:t>
            </a:r>
            <a:r>
              <a:rPr lang="en-US" sz="3500" dirty="0" smtClean="0"/>
              <a:t> main(void)                  </a:t>
            </a:r>
          </a:p>
          <a:p>
            <a:pPr>
              <a:buNone/>
            </a:pPr>
            <a:r>
              <a:rPr lang="en-US" sz="3500" dirty="0" smtClean="0"/>
              <a:t>{     </a:t>
            </a:r>
          </a:p>
          <a:p>
            <a:pPr>
              <a:buNone/>
            </a:pPr>
            <a:r>
              <a:rPr lang="en-US" sz="3500" dirty="0" smtClean="0"/>
              <a:t>          </a:t>
            </a:r>
            <a:r>
              <a:rPr lang="en-US" sz="3500" dirty="0" err="1" smtClean="0"/>
              <a:t>struct</a:t>
            </a:r>
            <a:r>
              <a:rPr lang="en-US" sz="3500" dirty="0" smtClean="0"/>
              <a:t> student s[5] , *p = s;     </a:t>
            </a:r>
          </a:p>
          <a:p>
            <a:pPr>
              <a:buNone/>
            </a:pPr>
            <a:r>
              <a:rPr lang="en-US" sz="3500" dirty="0" smtClean="0"/>
              <a:t>           </a:t>
            </a:r>
            <a:r>
              <a:rPr lang="en-US" sz="3500" dirty="0" err="1" smtClean="0"/>
              <a:t>int</a:t>
            </a:r>
            <a:r>
              <a:rPr lang="en-US" sz="3500" dirty="0" smtClean="0"/>
              <a:t> </a:t>
            </a:r>
            <a:r>
              <a:rPr lang="en-US" sz="3500" dirty="0" err="1" smtClean="0"/>
              <a:t>i</a:t>
            </a:r>
            <a:r>
              <a:rPr lang="en-US" sz="3500" dirty="0" smtClean="0"/>
              <a:t> =0 ;</a:t>
            </a:r>
          </a:p>
          <a:p>
            <a:pPr>
              <a:buNone/>
            </a:pPr>
            <a:r>
              <a:rPr lang="en-US" sz="3500" dirty="0" smtClean="0"/>
              <a:t>          for(</a:t>
            </a:r>
            <a:r>
              <a:rPr lang="en-US" sz="3500" dirty="0" err="1" smtClean="0"/>
              <a:t>i</a:t>
            </a:r>
            <a:r>
              <a:rPr lang="en-US" sz="3500" dirty="0" smtClean="0"/>
              <a:t>=0 ; </a:t>
            </a:r>
            <a:r>
              <a:rPr lang="en-US" sz="3500" dirty="0" err="1" smtClean="0"/>
              <a:t>i</a:t>
            </a:r>
            <a:r>
              <a:rPr lang="en-US" sz="3500" dirty="0" smtClean="0"/>
              <a:t>&lt;5 ; </a:t>
            </a:r>
            <a:r>
              <a:rPr lang="en-US" sz="3500" dirty="0" err="1" smtClean="0"/>
              <a:t>i</a:t>
            </a:r>
            <a:r>
              <a:rPr lang="en-US" sz="3500" dirty="0" smtClean="0"/>
              <a:t>++,p++)</a:t>
            </a:r>
          </a:p>
          <a:p>
            <a:pPr>
              <a:buNone/>
            </a:pPr>
            <a:r>
              <a:rPr lang="en-US" sz="3500" dirty="0" smtClean="0"/>
              <a:t>          {</a:t>
            </a:r>
          </a:p>
          <a:p>
            <a:pPr>
              <a:buNone/>
            </a:pPr>
            <a:r>
              <a:rPr lang="en-US" sz="3500" dirty="0" smtClean="0"/>
              <a:t>                </a:t>
            </a:r>
            <a:r>
              <a:rPr lang="en-US" sz="3500" dirty="0" err="1" smtClean="0"/>
              <a:t>printf</a:t>
            </a:r>
            <a:r>
              <a:rPr lang="en-US" sz="3500" dirty="0" smtClean="0"/>
              <a:t>(“ \</a:t>
            </a:r>
            <a:r>
              <a:rPr lang="en-US" sz="3500" dirty="0" err="1" smtClean="0"/>
              <a:t>nenter</a:t>
            </a:r>
            <a:r>
              <a:rPr lang="en-US" sz="3500" dirty="0" smtClean="0"/>
              <a:t> your roll number: ”);</a:t>
            </a:r>
          </a:p>
          <a:p>
            <a:pPr>
              <a:buNone/>
            </a:pPr>
            <a:r>
              <a:rPr lang="en-US" sz="3500" dirty="0" smtClean="0"/>
              <a:t>                </a:t>
            </a:r>
            <a:r>
              <a:rPr lang="en-US" sz="3500" dirty="0" err="1" smtClean="0"/>
              <a:t>scanf</a:t>
            </a:r>
            <a:r>
              <a:rPr lang="en-US" sz="3500" dirty="0" smtClean="0"/>
              <a:t>(“%d”, &amp;p-&gt;roll);</a:t>
            </a:r>
          </a:p>
          <a:p>
            <a:pPr>
              <a:buNone/>
            </a:pPr>
            <a:r>
              <a:rPr lang="en-US" sz="3500" dirty="0" smtClean="0"/>
              <a:t>                </a:t>
            </a:r>
            <a:r>
              <a:rPr lang="en-US" sz="3500" dirty="0" err="1" smtClean="0"/>
              <a:t>printf</a:t>
            </a:r>
            <a:r>
              <a:rPr lang="en-US" sz="3500" dirty="0" smtClean="0"/>
              <a:t>(“ \</a:t>
            </a:r>
            <a:r>
              <a:rPr lang="en-US" sz="3500" dirty="0" err="1" smtClean="0"/>
              <a:t>nenter</a:t>
            </a:r>
            <a:r>
              <a:rPr lang="en-US" sz="3500" dirty="0" smtClean="0"/>
              <a:t> your name: ”);</a:t>
            </a:r>
          </a:p>
          <a:p>
            <a:pPr>
              <a:buNone/>
            </a:pPr>
            <a:r>
              <a:rPr lang="en-US" sz="3500" dirty="0" smtClean="0"/>
              <a:t>                </a:t>
            </a:r>
            <a:r>
              <a:rPr lang="en-US" sz="3500" dirty="0" err="1" smtClean="0"/>
              <a:t>scanf</a:t>
            </a:r>
            <a:r>
              <a:rPr lang="en-US" sz="3500" dirty="0" smtClean="0"/>
              <a:t>(“%s”, p-&gt;name);</a:t>
            </a:r>
          </a:p>
          <a:p>
            <a:pPr>
              <a:buNone/>
            </a:pPr>
            <a:r>
              <a:rPr lang="en-US" sz="3500" dirty="0" smtClean="0"/>
              <a:t>                </a:t>
            </a:r>
            <a:r>
              <a:rPr lang="en-US" sz="3500" dirty="0" err="1" smtClean="0"/>
              <a:t>printf</a:t>
            </a:r>
            <a:r>
              <a:rPr lang="en-US" sz="3500" dirty="0" smtClean="0"/>
              <a:t>(“ \</a:t>
            </a:r>
            <a:r>
              <a:rPr lang="en-US" sz="3500" dirty="0" err="1" smtClean="0"/>
              <a:t>nenter</a:t>
            </a:r>
            <a:r>
              <a:rPr lang="en-US" sz="3500" dirty="0" smtClean="0"/>
              <a:t> your marks: ”);</a:t>
            </a:r>
          </a:p>
          <a:p>
            <a:pPr>
              <a:buNone/>
            </a:pPr>
            <a:r>
              <a:rPr lang="en-US" sz="3500" dirty="0" smtClean="0"/>
              <a:t>                </a:t>
            </a:r>
            <a:r>
              <a:rPr lang="en-US" sz="3500" dirty="0" err="1" smtClean="0"/>
              <a:t>scanf</a:t>
            </a:r>
            <a:r>
              <a:rPr lang="en-US" sz="3500" dirty="0" smtClean="0"/>
              <a:t>(“%f”, &amp;p-&gt;marks);</a:t>
            </a:r>
          </a:p>
          <a:p>
            <a:pPr>
              <a:buNone/>
            </a:pPr>
            <a:r>
              <a:rPr lang="en-US" sz="3500" dirty="0" smtClean="0"/>
              <a:t>          }</a:t>
            </a:r>
          </a:p>
          <a:p>
            <a:pPr>
              <a:buNone/>
            </a:pPr>
            <a:r>
              <a:rPr lang="en-US" sz="3500" dirty="0" smtClean="0"/>
              <a:t>          p=s;</a:t>
            </a:r>
          </a:p>
          <a:p>
            <a:pPr>
              <a:buNone/>
            </a:pPr>
            <a:r>
              <a:rPr lang="en-US" sz="3500" dirty="0" smtClean="0"/>
              <a:t>          for(</a:t>
            </a:r>
            <a:r>
              <a:rPr lang="en-US" sz="3500" dirty="0" err="1" smtClean="0"/>
              <a:t>i</a:t>
            </a:r>
            <a:r>
              <a:rPr lang="en-US" sz="3500" dirty="0" smtClean="0"/>
              <a:t>=0 ; </a:t>
            </a:r>
            <a:r>
              <a:rPr lang="en-US" sz="3500" dirty="0" err="1" smtClean="0"/>
              <a:t>i</a:t>
            </a:r>
            <a:r>
              <a:rPr lang="en-US" sz="3500" dirty="0" smtClean="0"/>
              <a:t>&lt;5 ; </a:t>
            </a:r>
            <a:r>
              <a:rPr lang="en-US" sz="3500" dirty="0" err="1" smtClean="0"/>
              <a:t>i</a:t>
            </a:r>
            <a:r>
              <a:rPr lang="en-US" sz="3500" dirty="0" smtClean="0"/>
              <a:t>++,p++)</a:t>
            </a:r>
          </a:p>
          <a:p>
            <a:pPr>
              <a:buNone/>
            </a:pPr>
            <a:r>
              <a:rPr lang="en-US" sz="3500" dirty="0" smtClean="0"/>
              <a:t>                 </a:t>
            </a:r>
            <a:r>
              <a:rPr lang="en-US" sz="3500" dirty="0" err="1" smtClean="0"/>
              <a:t>printf</a:t>
            </a:r>
            <a:r>
              <a:rPr lang="en-US" sz="3500" dirty="0" smtClean="0"/>
              <a:t>(“\n name : %s \n roll no : %d  \n  marks :  %f ”, p-&gt;name, p-&gt;roll, p-&gt;marks);</a:t>
            </a:r>
          </a:p>
          <a:p>
            <a:pPr>
              <a:buNone/>
            </a:pPr>
            <a:endParaRPr lang="en-US" sz="3500" dirty="0" smtClean="0"/>
          </a:p>
          <a:p>
            <a:pPr>
              <a:buNone/>
            </a:pPr>
            <a:r>
              <a:rPr lang="en-US" sz="3500" dirty="0" smtClean="0"/>
              <a:t>          return 0;  </a:t>
            </a:r>
          </a:p>
          <a:p>
            <a:pPr>
              <a:buNone/>
            </a:pPr>
            <a:r>
              <a:rPr lang="en-US" sz="3500" dirty="0" smtClean="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200" spc="-1" dirty="0" smtClean="0">
                <a:solidFill>
                  <a:srgbClr val="00B0F0"/>
                </a:solidFill>
                <a:latin typeface="+mn-lt"/>
                <a:ea typeface="+mn-ea"/>
                <a:cs typeface="+mn-cs"/>
              </a:rPr>
              <a:t>Structure as a </a:t>
            </a:r>
            <a:br>
              <a:rPr lang="en-US" sz="3200" spc="-1" dirty="0" smtClean="0">
                <a:solidFill>
                  <a:srgbClr val="00B0F0"/>
                </a:solidFill>
                <a:latin typeface="+mn-lt"/>
                <a:ea typeface="+mn-ea"/>
                <a:cs typeface="+mn-cs"/>
              </a:rPr>
            </a:br>
            <a:r>
              <a:rPr lang="en-US" sz="3200" spc="-1" dirty="0" smtClean="0">
                <a:solidFill>
                  <a:srgbClr val="00B0F0"/>
                </a:solidFill>
                <a:latin typeface="+mn-lt"/>
                <a:ea typeface="+mn-ea"/>
                <a:cs typeface="+mn-cs"/>
              </a:rPr>
              <a:t>parameter &amp; return value </a:t>
            </a:r>
            <a:br>
              <a:rPr lang="en-US" sz="3200" spc="-1" dirty="0" smtClean="0">
                <a:solidFill>
                  <a:srgbClr val="00B0F0"/>
                </a:solidFill>
                <a:latin typeface="+mn-lt"/>
                <a:ea typeface="+mn-ea"/>
                <a:cs typeface="+mn-cs"/>
              </a:rPr>
            </a:br>
            <a:r>
              <a:rPr lang="en-US" sz="3200" spc="-1" dirty="0" smtClean="0">
                <a:solidFill>
                  <a:srgbClr val="00B0F0"/>
                </a:solidFill>
                <a:latin typeface="+mn-lt"/>
                <a:ea typeface="+mn-ea"/>
                <a:cs typeface="+mn-cs"/>
              </a:rPr>
              <a:t>of a function</a:t>
            </a:r>
            <a:endParaRPr lang="en-US" sz="3200" spc="-1" dirty="0">
              <a:solidFill>
                <a:srgbClr val="00B0F0"/>
              </a:solidFill>
              <a:latin typeface="+mn-lt"/>
              <a:ea typeface="+mn-ea"/>
              <a:cs typeface="+mn-cs"/>
            </a:endParaRPr>
          </a:p>
        </p:txBody>
      </p:sp>
      <p:sp>
        <p:nvSpPr>
          <p:cNvPr id="3" name="TextBox 2"/>
          <p:cNvSpPr txBox="1"/>
          <p:nvPr/>
        </p:nvSpPr>
        <p:spPr>
          <a:xfrm>
            <a:off x="133143" y="1981200"/>
            <a:ext cx="4591257" cy="4524315"/>
          </a:xfrm>
          <a:prstGeom prst="rect">
            <a:avLst/>
          </a:prstGeom>
          <a:noFill/>
        </p:spPr>
        <p:txBody>
          <a:bodyPr wrap="square" rtlCol="0">
            <a:spAutoFit/>
          </a:bodyPr>
          <a:lstStyle/>
          <a:p>
            <a:r>
              <a:rPr lang="en-US" dirty="0" err="1" smtClean="0"/>
              <a:t>typedef</a:t>
            </a:r>
            <a:r>
              <a:rPr lang="en-US" dirty="0" smtClean="0"/>
              <a:t> </a:t>
            </a:r>
            <a:r>
              <a:rPr lang="en-US" dirty="0" err="1" smtClean="0"/>
              <a:t>struct</a:t>
            </a:r>
            <a:r>
              <a:rPr lang="en-US" dirty="0" smtClean="0"/>
              <a:t> student </a:t>
            </a:r>
            <a:r>
              <a:rPr lang="en-US" dirty="0" err="1" smtClean="0"/>
              <a:t>Student</a:t>
            </a:r>
            <a:r>
              <a:rPr lang="en-US" dirty="0" smtClean="0"/>
              <a:t> ;</a:t>
            </a:r>
          </a:p>
          <a:p>
            <a:r>
              <a:rPr lang="en-US" dirty="0" smtClean="0"/>
              <a:t>Student s , t;</a:t>
            </a:r>
          </a:p>
          <a:p>
            <a:r>
              <a:rPr lang="en-US" dirty="0" smtClean="0"/>
              <a:t>:</a:t>
            </a:r>
          </a:p>
          <a:p>
            <a:r>
              <a:rPr lang="en-US" dirty="0" smtClean="0"/>
              <a:t>:</a:t>
            </a:r>
          </a:p>
          <a:p>
            <a:r>
              <a:rPr lang="en-US" dirty="0" smtClean="0"/>
              <a:t>t = </a:t>
            </a:r>
            <a:r>
              <a:rPr lang="en-US" dirty="0" err="1" smtClean="0"/>
              <a:t>function_name</a:t>
            </a:r>
            <a:r>
              <a:rPr lang="en-US" dirty="0" smtClean="0"/>
              <a:t>(s);</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Student </a:t>
            </a:r>
            <a:r>
              <a:rPr lang="en-US" dirty="0" err="1" smtClean="0"/>
              <a:t>function_name</a:t>
            </a:r>
            <a:r>
              <a:rPr lang="en-US" dirty="0" smtClean="0"/>
              <a:t>(</a:t>
            </a:r>
            <a:r>
              <a:rPr lang="en-US" dirty="0" err="1" smtClean="0"/>
              <a:t>struct</a:t>
            </a:r>
            <a:r>
              <a:rPr lang="en-US" dirty="0" smtClean="0"/>
              <a:t> student x)</a:t>
            </a:r>
          </a:p>
          <a:p>
            <a:r>
              <a:rPr lang="en-US" dirty="0" smtClean="0"/>
              <a:t>{</a:t>
            </a:r>
          </a:p>
          <a:p>
            <a:r>
              <a:rPr lang="en-US" dirty="0" smtClean="0"/>
              <a:t>        </a:t>
            </a:r>
            <a:r>
              <a:rPr lang="en-US" dirty="0" err="1" smtClean="0"/>
              <a:t>struct</a:t>
            </a:r>
            <a:r>
              <a:rPr lang="en-US" dirty="0" smtClean="0"/>
              <a:t> student m = x;</a:t>
            </a:r>
          </a:p>
          <a:p>
            <a:r>
              <a:rPr lang="en-US" dirty="0" smtClean="0"/>
              <a:t>        statements</a:t>
            </a:r>
          </a:p>
          <a:p>
            <a:r>
              <a:rPr lang="en-US" dirty="0" smtClean="0"/>
              <a:t>        return m;</a:t>
            </a:r>
          </a:p>
          <a:p>
            <a:r>
              <a:rPr lang="en-US" dirty="0" smtClean="0"/>
              <a:t>} </a:t>
            </a:r>
          </a:p>
        </p:txBody>
      </p:sp>
      <p:sp>
        <p:nvSpPr>
          <p:cNvPr id="4" name="TextBox 3"/>
          <p:cNvSpPr txBox="1"/>
          <p:nvPr/>
        </p:nvSpPr>
        <p:spPr>
          <a:xfrm>
            <a:off x="4572000" y="1981200"/>
            <a:ext cx="4419600" cy="4524315"/>
          </a:xfrm>
          <a:prstGeom prst="rect">
            <a:avLst/>
          </a:prstGeom>
          <a:noFill/>
        </p:spPr>
        <p:txBody>
          <a:bodyPr wrap="square" rtlCol="0">
            <a:spAutoFit/>
          </a:bodyPr>
          <a:lstStyle/>
          <a:p>
            <a:r>
              <a:rPr lang="en-US" dirty="0" err="1" smtClean="0"/>
              <a:t>typedef</a:t>
            </a:r>
            <a:r>
              <a:rPr lang="en-US" dirty="0" smtClean="0"/>
              <a:t> </a:t>
            </a:r>
            <a:r>
              <a:rPr lang="en-US" dirty="0" err="1" smtClean="0"/>
              <a:t>struct</a:t>
            </a:r>
            <a:r>
              <a:rPr lang="en-US" dirty="0" smtClean="0"/>
              <a:t> student </a:t>
            </a:r>
            <a:r>
              <a:rPr lang="en-US" dirty="0" err="1" smtClean="0"/>
              <a:t>Student</a:t>
            </a:r>
            <a:r>
              <a:rPr lang="en-US" dirty="0" smtClean="0"/>
              <a:t> ;</a:t>
            </a:r>
          </a:p>
          <a:p>
            <a:r>
              <a:rPr lang="en-US" dirty="0" smtClean="0"/>
              <a:t>Student s , t;</a:t>
            </a:r>
          </a:p>
          <a:p>
            <a:r>
              <a:rPr lang="en-US" dirty="0" smtClean="0"/>
              <a:t>:</a:t>
            </a:r>
          </a:p>
          <a:p>
            <a:r>
              <a:rPr lang="en-US" dirty="0" smtClean="0"/>
              <a:t>:</a:t>
            </a:r>
          </a:p>
          <a:p>
            <a:r>
              <a:rPr lang="en-US" dirty="0" smtClean="0"/>
              <a:t>t = </a:t>
            </a:r>
            <a:r>
              <a:rPr lang="en-US" dirty="0" err="1" smtClean="0"/>
              <a:t>function_name</a:t>
            </a:r>
            <a:r>
              <a:rPr lang="en-US" dirty="0" smtClean="0"/>
              <a:t>(&amp;s);</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Student </a:t>
            </a:r>
            <a:r>
              <a:rPr lang="en-US" dirty="0" err="1" smtClean="0"/>
              <a:t>function_name</a:t>
            </a:r>
            <a:r>
              <a:rPr lang="en-US" dirty="0" smtClean="0"/>
              <a:t>(</a:t>
            </a:r>
            <a:r>
              <a:rPr lang="en-US" dirty="0" err="1" smtClean="0"/>
              <a:t>struct</a:t>
            </a:r>
            <a:r>
              <a:rPr lang="en-US" dirty="0" smtClean="0"/>
              <a:t> student *p)</a:t>
            </a:r>
          </a:p>
          <a:p>
            <a:r>
              <a:rPr lang="en-US" dirty="0" smtClean="0"/>
              <a:t>{</a:t>
            </a:r>
          </a:p>
          <a:p>
            <a:r>
              <a:rPr lang="en-US" dirty="0" smtClean="0"/>
              <a:t>        </a:t>
            </a:r>
            <a:r>
              <a:rPr lang="en-US" dirty="0" err="1" smtClean="0"/>
              <a:t>struct</a:t>
            </a:r>
            <a:r>
              <a:rPr lang="en-US" dirty="0" smtClean="0"/>
              <a:t> student m = *p ;</a:t>
            </a:r>
          </a:p>
          <a:p>
            <a:r>
              <a:rPr lang="en-US" dirty="0" smtClean="0"/>
              <a:t>        statements</a:t>
            </a:r>
          </a:p>
          <a:p>
            <a:r>
              <a:rPr lang="en-US" dirty="0" smtClean="0"/>
              <a:t>        return m;</a:t>
            </a:r>
          </a:p>
          <a:p>
            <a:r>
              <a:rPr lang="en-US" dirty="0" smtClean="0"/>
              <a:t>} </a:t>
            </a:r>
          </a:p>
        </p:txBody>
      </p:sp>
      <p:cxnSp>
        <p:nvCxnSpPr>
          <p:cNvPr id="6" name="Straight Connector 5"/>
          <p:cNvCxnSpPr/>
          <p:nvPr/>
        </p:nvCxnSpPr>
        <p:spPr>
          <a:xfrm rot="16200000" flipH="1">
            <a:off x="1638300" y="4305300"/>
            <a:ext cx="5029200" cy="762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553200"/>
          </a:xfrm>
        </p:spPr>
        <p:txBody>
          <a:bodyPr>
            <a:normAutofit fontScale="25000" lnSpcReduction="20000"/>
          </a:bodyPr>
          <a:lstStyle/>
          <a:p>
            <a:pPr>
              <a:buNone/>
            </a:pPr>
            <a:r>
              <a:rPr lang="en-US" sz="8000" dirty="0" smtClean="0"/>
              <a:t>Example : program to calculate percentage using function  </a:t>
            </a:r>
          </a:p>
          <a:p>
            <a:pPr>
              <a:buNone/>
            </a:pPr>
            <a:r>
              <a:rPr lang="en-US" sz="8000" dirty="0" smtClean="0"/>
              <a:t>by passing value of a structure variable</a:t>
            </a:r>
          </a:p>
          <a:p>
            <a:pPr>
              <a:buNone/>
            </a:pPr>
            <a:r>
              <a:rPr lang="en-US" sz="4600" dirty="0" smtClean="0"/>
              <a:t>#include&lt;</a:t>
            </a:r>
            <a:r>
              <a:rPr lang="en-US" sz="4600" dirty="0" err="1" smtClean="0"/>
              <a:t>stdio.h</a:t>
            </a:r>
            <a:r>
              <a:rPr lang="en-US" sz="4600" dirty="0" smtClean="0"/>
              <a:t>&gt;</a:t>
            </a:r>
          </a:p>
          <a:p>
            <a:pPr>
              <a:buNone/>
            </a:pPr>
            <a:r>
              <a:rPr lang="en-US" sz="4600" dirty="0" err="1" smtClean="0"/>
              <a:t>struct</a:t>
            </a:r>
            <a:r>
              <a:rPr lang="en-US" sz="4600" dirty="0" smtClean="0"/>
              <a:t> student</a:t>
            </a:r>
          </a:p>
          <a:p>
            <a:pPr>
              <a:buNone/>
            </a:pPr>
            <a:r>
              <a:rPr lang="en-US" sz="4600" dirty="0" err="1" smtClean="0"/>
              <a:t>{</a:t>
            </a:r>
          </a:p>
          <a:p>
            <a:pPr>
              <a:buNone/>
            </a:pPr>
            <a:r>
              <a:rPr lang="en-US" sz="4600" dirty="0" err="1" smtClean="0"/>
              <a:t>    int roll;</a:t>
            </a:r>
          </a:p>
          <a:p>
            <a:pPr>
              <a:buNone/>
            </a:pPr>
            <a:r>
              <a:rPr lang="en-US" sz="4600" dirty="0" err="1" smtClean="0"/>
              <a:t>    char name[10];</a:t>
            </a:r>
          </a:p>
          <a:p>
            <a:pPr>
              <a:buNone/>
            </a:pPr>
            <a:r>
              <a:rPr lang="en-US" sz="4600" dirty="0" smtClean="0"/>
              <a:t>    float m1,m2,m3 ;</a:t>
            </a:r>
          </a:p>
          <a:p>
            <a:pPr>
              <a:buNone/>
            </a:pPr>
            <a:r>
              <a:rPr lang="en-US" sz="4600" dirty="0" err="1" smtClean="0"/>
              <a:t>};</a:t>
            </a:r>
          </a:p>
          <a:p>
            <a:pPr>
              <a:buNone/>
            </a:pPr>
            <a:endParaRPr lang="en-US" sz="4600" dirty="0" err="1" smtClean="0"/>
          </a:p>
          <a:p>
            <a:pPr>
              <a:buNone/>
            </a:pPr>
            <a:r>
              <a:rPr lang="en-US" sz="4600" dirty="0" smtClean="0"/>
              <a:t>float percentage(</a:t>
            </a:r>
            <a:r>
              <a:rPr lang="en-US" sz="4600" dirty="0" err="1" smtClean="0"/>
              <a:t>struct</a:t>
            </a:r>
            <a:r>
              <a:rPr lang="en-US" sz="4600" dirty="0" smtClean="0"/>
              <a:t> student ) ; </a:t>
            </a:r>
          </a:p>
          <a:p>
            <a:pPr>
              <a:buNone/>
            </a:pPr>
            <a:endParaRPr lang="en-US" sz="4600" dirty="0" smtClean="0"/>
          </a:p>
          <a:p>
            <a:pPr>
              <a:buNone/>
            </a:pPr>
            <a:r>
              <a:rPr lang="en-US" sz="4600" dirty="0" err="1" smtClean="0"/>
              <a:t>int</a:t>
            </a:r>
            <a:r>
              <a:rPr lang="en-US" sz="4600" dirty="0" smtClean="0"/>
              <a:t> main( void)                  </a:t>
            </a:r>
          </a:p>
          <a:p>
            <a:pPr>
              <a:buNone/>
            </a:pPr>
            <a:r>
              <a:rPr lang="en-US" sz="4600" dirty="0" smtClean="0"/>
              <a:t>{     </a:t>
            </a:r>
          </a:p>
          <a:p>
            <a:pPr>
              <a:buNone/>
            </a:pPr>
            <a:r>
              <a:rPr lang="en-US" sz="4600" dirty="0" smtClean="0"/>
              <a:t>          float result=0;</a:t>
            </a:r>
          </a:p>
          <a:p>
            <a:pPr>
              <a:buNone/>
            </a:pPr>
            <a:r>
              <a:rPr lang="en-US" sz="4600" dirty="0" smtClean="0"/>
              <a:t>          </a:t>
            </a:r>
            <a:r>
              <a:rPr lang="en-US" sz="4600" dirty="0" err="1" smtClean="0"/>
              <a:t>struct</a:t>
            </a:r>
            <a:r>
              <a:rPr lang="en-US" sz="4600" dirty="0" smtClean="0"/>
              <a:t> student s;     </a:t>
            </a:r>
          </a:p>
          <a:p>
            <a:pPr>
              <a:buNone/>
            </a:pPr>
            <a:endParaRPr lang="en-US" sz="4600" dirty="0" smtClean="0"/>
          </a:p>
          <a:p>
            <a:pPr>
              <a:buNone/>
            </a:pPr>
            <a:r>
              <a:rPr lang="en-US" sz="4600" dirty="0" smtClean="0"/>
              <a:t>          </a:t>
            </a:r>
            <a:r>
              <a:rPr lang="en-US" sz="4600" dirty="0" err="1" smtClean="0"/>
              <a:t>printf</a:t>
            </a:r>
            <a:r>
              <a:rPr lang="en-US" sz="4600" dirty="0" smtClean="0"/>
              <a:t>(“ \</a:t>
            </a:r>
            <a:r>
              <a:rPr lang="en-US" sz="4600" dirty="0" err="1" smtClean="0"/>
              <a:t>nenter</a:t>
            </a:r>
            <a:r>
              <a:rPr lang="en-US" sz="4600" dirty="0" smtClean="0"/>
              <a:t> your name: ”);</a:t>
            </a:r>
          </a:p>
          <a:p>
            <a:pPr>
              <a:buNone/>
            </a:pPr>
            <a:r>
              <a:rPr lang="en-US" sz="4600" dirty="0" smtClean="0"/>
              <a:t>          </a:t>
            </a:r>
            <a:r>
              <a:rPr lang="en-US" sz="4600" dirty="0" err="1" smtClean="0"/>
              <a:t>scanf</a:t>
            </a:r>
            <a:r>
              <a:rPr lang="en-US" sz="4600" dirty="0" smtClean="0"/>
              <a:t>(“%</a:t>
            </a:r>
            <a:r>
              <a:rPr lang="en-US" sz="4600" dirty="0" err="1" smtClean="0"/>
              <a:t>s”,s.name</a:t>
            </a:r>
            <a:r>
              <a:rPr lang="en-US" sz="4600" dirty="0" smtClean="0"/>
              <a:t>);</a:t>
            </a:r>
          </a:p>
          <a:p>
            <a:pPr>
              <a:buNone/>
            </a:pPr>
            <a:r>
              <a:rPr lang="en-US" sz="4600" dirty="0" smtClean="0"/>
              <a:t>          </a:t>
            </a:r>
            <a:r>
              <a:rPr lang="en-US" sz="4600" dirty="0" err="1" smtClean="0"/>
              <a:t>printf</a:t>
            </a:r>
            <a:r>
              <a:rPr lang="en-US" sz="4600" dirty="0" smtClean="0"/>
              <a:t>(“ \</a:t>
            </a:r>
            <a:r>
              <a:rPr lang="en-US" sz="4600" dirty="0" err="1" smtClean="0"/>
              <a:t>nenter</a:t>
            </a:r>
            <a:r>
              <a:rPr lang="en-US" sz="4600" dirty="0" smtClean="0"/>
              <a:t> your roll number: ”);</a:t>
            </a:r>
          </a:p>
          <a:p>
            <a:pPr>
              <a:buNone/>
            </a:pPr>
            <a:r>
              <a:rPr lang="en-US" sz="4600" dirty="0" smtClean="0"/>
              <a:t>          </a:t>
            </a:r>
            <a:r>
              <a:rPr lang="en-US" sz="4600" dirty="0" err="1" smtClean="0"/>
              <a:t>scanf</a:t>
            </a:r>
            <a:r>
              <a:rPr lang="en-US" sz="4600" dirty="0" smtClean="0"/>
              <a:t>(“%d”, &amp;</a:t>
            </a:r>
            <a:r>
              <a:rPr lang="en-US" sz="4600" dirty="0" err="1" smtClean="0"/>
              <a:t>s.roll</a:t>
            </a:r>
            <a:r>
              <a:rPr lang="en-US" sz="4600" dirty="0" smtClean="0"/>
              <a:t>);</a:t>
            </a:r>
          </a:p>
          <a:p>
            <a:pPr>
              <a:buNone/>
            </a:pPr>
            <a:r>
              <a:rPr lang="en-US" sz="4600" dirty="0" smtClean="0"/>
              <a:t>          </a:t>
            </a:r>
            <a:r>
              <a:rPr lang="en-US" sz="4600" dirty="0" err="1" smtClean="0"/>
              <a:t>printf</a:t>
            </a:r>
            <a:r>
              <a:rPr lang="en-US" sz="4600" dirty="0" smtClean="0"/>
              <a:t>(“ \</a:t>
            </a:r>
            <a:r>
              <a:rPr lang="en-US" sz="4600" dirty="0" err="1" smtClean="0"/>
              <a:t>nenter</a:t>
            </a:r>
            <a:r>
              <a:rPr lang="en-US" sz="4600" dirty="0" smtClean="0"/>
              <a:t> marks of three subjects : ”);</a:t>
            </a:r>
          </a:p>
          <a:p>
            <a:pPr>
              <a:buNone/>
            </a:pPr>
            <a:r>
              <a:rPr lang="en-US" sz="4600" dirty="0" smtClean="0"/>
              <a:t>          </a:t>
            </a:r>
            <a:r>
              <a:rPr lang="en-US" sz="4600" dirty="0" err="1" smtClean="0"/>
              <a:t>scanf</a:t>
            </a:r>
            <a:r>
              <a:rPr lang="en-US" sz="4600" dirty="0" smtClean="0"/>
              <a:t>(“%</a:t>
            </a:r>
            <a:r>
              <a:rPr lang="en-US" sz="4600" dirty="0" err="1" smtClean="0"/>
              <a:t>f%f%f</a:t>
            </a:r>
            <a:r>
              <a:rPr lang="en-US" sz="4600" dirty="0" smtClean="0"/>
              <a:t>”, &amp;s.m1, &amp;s.m2, &amp;s.m3);</a:t>
            </a:r>
          </a:p>
          <a:p>
            <a:pPr>
              <a:buNone/>
            </a:pPr>
            <a:r>
              <a:rPr lang="en-US" sz="4600" dirty="0" smtClean="0"/>
              <a:t>          result = percentage( s );</a:t>
            </a:r>
          </a:p>
          <a:p>
            <a:pPr>
              <a:buNone/>
            </a:pPr>
            <a:r>
              <a:rPr lang="en-US" sz="4600" dirty="0" smtClean="0"/>
              <a:t>          </a:t>
            </a:r>
            <a:r>
              <a:rPr lang="en-US" sz="4600" dirty="0" err="1" smtClean="0"/>
              <a:t>printf</a:t>
            </a:r>
            <a:r>
              <a:rPr lang="en-US" sz="4600" dirty="0" smtClean="0"/>
              <a:t>(“ \n percentage :  %f ”, result);</a:t>
            </a:r>
          </a:p>
          <a:p>
            <a:pPr>
              <a:buNone/>
            </a:pPr>
            <a:r>
              <a:rPr lang="en-US" sz="4600" dirty="0" smtClean="0"/>
              <a:t>          return 0;  </a:t>
            </a:r>
          </a:p>
          <a:p>
            <a:pPr>
              <a:buNone/>
            </a:pPr>
            <a:r>
              <a:rPr lang="en-US" sz="4600" dirty="0" smtClean="0"/>
              <a:t>}</a:t>
            </a:r>
          </a:p>
          <a:p>
            <a:pPr>
              <a:buNone/>
            </a:pPr>
            <a:endParaRPr lang="en-US" sz="4600" dirty="0" smtClean="0"/>
          </a:p>
          <a:p>
            <a:pPr>
              <a:buNone/>
            </a:pPr>
            <a:r>
              <a:rPr lang="en-US" sz="4600" dirty="0" smtClean="0"/>
              <a:t>float percentage(</a:t>
            </a:r>
            <a:r>
              <a:rPr lang="en-US" sz="4600" dirty="0" err="1" smtClean="0"/>
              <a:t>struct</a:t>
            </a:r>
            <a:r>
              <a:rPr lang="en-US" sz="4600" dirty="0" smtClean="0"/>
              <a:t> student x) </a:t>
            </a:r>
          </a:p>
          <a:p>
            <a:pPr>
              <a:buNone/>
            </a:pPr>
            <a:r>
              <a:rPr lang="en-US" sz="4600" dirty="0" smtClean="0"/>
              <a:t>{</a:t>
            </a:r>
          </a:p>
          <a:p>
            <a:pPr>
              <a:buNone/>
            </a:pPr>
            <a:r>
              <a:rPr lang="en-US" sz="4600" dirty="0" smtClean="0"/>
              <a:t>      float result=0;</a:t>
            </a:r>
          </a:p>
          <a:p>
            <a:pPr>
              <a:buNone/>
            </a:pPr>
            <a:r>
              <a:rPr lang="en-US" sz="4600" dirty="0" smtClean="0"/>
              <a:t>      result = ( (x.m1 + x.m2 + x.m3)*100 )/300 ;</a:t>
            </a:r>
          </a:p>
          <a:p>
            <a:pPr>
              <a:buNone/>
            </a:pPr>
            <a:r>
              <a:rPr lang="en-US" sz="4600" dirty="0" smtClean="0"/>
              <a:t>      return result ;</a:t>
            </a:r>
          </a:p>
          <a:p>
            <a:pPr>
              <a:buNone/>
            </a:pPr>
            <a:r>
              <a:rPr lang="en-US" sz="4600"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629400"/>
          </a:xfrm>
        </p:spPr>
        <p:txBody>
          <a:bodyPr>
            <a:normAutofit fontScale="25000" lnSpcReduction="20000"/>
          </a:bodyPr>
          <a:lstStyle/>
          <a:p>
            <a:pPr>
              <a:buNone/>
            </a:pPr>
            <a:r>
              <a:rPr lang="en-US" sz="8000" dirty="0" smtClean="0"/>
              <a:t>Example : program to calculate percentage using function  </a:t>
            </a:r>
          </a:p>
          <a:p>
            <a:pPr>
              <a:buNone/>
            </a:pPr>
            <a:r>
              <a:rPr lang="en-US" sz="8000" dirty="0" smtClean="0"/>
              <a:t>by passing address of a structure variable</a:t>
            </a:r>
          </a:p>
          <a:p>
            <a:pPr>
              <a:buNone/>
            </a:pPr>
            <a:endParaRPr lang="en-US" sz="4800" dirty="0" smtClean="0"/>
          </a:p>
          <a:p>
            <a:pPr>
              <a:buNone/>
            </a:pPr>
            <a:r>
              <a:rPr lang="en-US" sz="4800" dirty="0" smtClean="0"/>
              <a:t>#include&lt;</a:t>
            </a:r>
            <a:r>
              <a:rPr lang="en-US" sz="4800" dirty="0" err="1" smtClean="0"/>
              <a:t>stdio.h</a:t>
            </a:r>
            <a:r>
              <a:rPr lang="en-US" sz="4800" dirty="0" smtClean="0"/>
              <a:t>&gt;</a:t>
            </a:r>
          </a:p>
          <a:p>
            <a:pPr>
              <a:buNone/>
            </a:pPr>
            <a:r>
              <a:rPr lang="en-US" sz="4800" dirty="0" err="1" smtClean="0"/>
              <a:t>struct</a:t>
            </a:r>
            <a:r>
              <a:rPr lang="en-US" sz="4800" dirty="0" smtClean="0"/>
              <a:t> student</a:t>
            </a:r>
          </a:p>
          <a:p>
            <a:pPr>
              <a:buNone/>
            </a:pPr>
            <a:r>
              <a:rPr lang="en-US" sz="4800" dirty="0" err="1" smtClean="0"/>
              <a:t>{</a:t>
            </a:r>
          </a:p>
          <a:p>
            <a:pPr>
              <a:buNone/>
            </a:pPr>
            <a:r>
              <a:rPr lang="en-US" sz="4800" dirty="0" err="1" smtClean="0"/>
              <a:t>    int roll;</a:t>
            </a:r>
          </a:p>
          <a:p>
            <a:pPr>
              <a:buNone/>
            </a:pPr>
            <a:r>
              <a:rPr lang="en-US" sz="4800" dirty="0" err="1" smtClean="0"/>
              <a:t>    char name[10];</a:t>
            </a:r>
          </a:p>
          <a:p>
            <a:pPr>
              <a:buNone/>
            </a:pPr>
            <a:r>
              <a:rPr lang="en-US" sz="4800" dirty="0" smtClean="0"/>
              <a:t>    float m1,m2,m3 ;</a:t>
            </a:r>
          </a:p>
          <a:p>
            <a:pPr>
              <a:buNone/>
            </a:pPr>
            <a:r>
              <a:rPr lang="en-US" sz="4800" dirty="0" err="1" smtClean="0"/>
              <a:t>};</a:t>
            </a:r>
          </a:p>
          <a:p>
            <a:pPr>
              <a:buNone/>
            </a:pPr>
            <a:r>
              <a:rPr lang="en-US" sz="4800" dirty="0" smtClean="0"/>
              <a:t>float percentage(</a:t>
            </a:r>
            <a:r>
              <a:rPr lang="en-US" sz="4800" dirty="0" err="1" smtClean="0"/>
              <a:t>struct</a:t>
            </a:r>
            <a:r>
              <a:rPr lang="en-US" sz="4800" dirty="0" smtClean="0"/>
              <a:t> student *) ; </a:t>
            </a:r>
          </a:p>
          <a:p>
            <a:pPr>
              <a:buNone/>
            </a:pPr>
            <a:endParaRPr lang="en-US" sz="4800" dirty="0" smtClean="0"/>
          </a:p>
          <a:p>
            <a:pPr>
              <a:buNone/>
            </a:pPr>
            <a:r>
              <a:rPr lang="en-US" sz="4800" dirty="0" err="1" smtClean="0"/>
              <a:t>int</a:t>
            </a:r>
            <a:r>
              <a:rPr lang="en-US" sz="4800" dirty="0" smtClean="0"/>
              <a:t> main(void )                  </a:t>
            </a:r>
          </a:p>
          <a:p>
            <a:pPr>
              <a:buNone/>
            </a:pPr>
            <a:r>
              <a:rPr lang="en-US" sz="4800" dirty="0" smtClean="0"/>
              <a:t>{     </a:t>
            </a:r>
          </a:p>
          <a:p>
            <a:pPr>
              <a:buNone/>
            </a:pPr>
            <a:r>
              <a:rPr lang="en-US" sz="4800" dirty="0" smtClean="0"/>
              <a:t>          float result=0;</a:t>
            </a:r>
          </a:p>
          <a:p>
            <a:pPr>
              <a:buNone/>
            </a:pPr>
            <a:r>
              <a:rPr lang="en-US" sz="4800" dirty="0" smtClean="0"/>
              <a:t>          </a:t>
            </a:r>
            <a:r>
              <a:rPr lang="en-US" sz="4800" dirty="0" err="1" smtClean="0"/>
              <a:t>struct</a:t>
            </a:r>
            <a:r>
              <a:rPr lang="en-US" sz="4800" dirty="0" smtClean="0"/>
              <a:t> student s , *p = &amp;s;     </a:t>
            </a:r>
          </a:p>
          <a:p>
            <a:pPr>
              <a:buNone/>
            </a:pPr>
            <a:r>
              <a:rPr lang="en-US" sz="4800" dirty="0" smtClean="0"/>
              <a:t>          </a:t>
            </a:r>
            <a:r>
              <a:rPr lang="en-US" sz="4800" dirty="0" err="1" smtClean="0"/>
              <a:t>printf</a:t>
            </a:r>
            <a:r>
              <a:rPr lang="en-US" sz="4800" dirty="0" smtClean="0"/>
              <a:t>(“ \</a:t>
            </a:r>
            <a:r>
              <a:rPr lang="en-US" sz="4800" dirty="0" err="1" smtClean="0"/>
              <a:t>nenter</a:t>
            </a:r>
            <a:r>
              <a:rPr lang="en-US" sz="4800" dirty="0" smtClean="0"/>
              <a:t> your name: ”);</a:t>
            </a:r>
          </a:p>
          <a:p>
            <a:pPr>
              <a:buNone/>
            </a:pPr>
            <a:r>
              <a:rPr lang="en-US" sz="4800" dirty="0" smtClean="0"/>
              <a:t>          </a:t>
            </a:r>
            <a:r>
              <a:rPr lang="en-US" sz="4800" dirty="0" err="1" smtClean="0"/>
              <a:t>scanf</a:t>
            </a:r>
            <a:r>
              <a:rPr lang="en-US" sz="4800" dirty="0" smtClean="0"/>
              <a:t>(“%</a:t>
            </a:r>
            <a:r>
              <a:rPr lang="en-US" sz="4800" dirty="0" err="1" smtClean="0"/>
              <a:t>s”,p</a:t>
            </a:r>
            <a:r>
              <a:rPr lang="en-US" sz="4800" dirty="0" smtClean="0"/>
              <a:t> - &gt;name);</a:t>
            </a:r>
          </a:p>
          <a:p>
            <a:pPr>
              <a:buNone/>
            </a:pPr>
            <a:r>
              <a:rPr lang="en-US" sz="4800" dirty="0" smtClean="0"/>
              <a:t>          </a:t>
            </a:r>
            <a:r>
              <a:rPr lang="en-US" sz="4800" dirty="0" err="1" smtClean="0"/>
              <a:t>printf</a:t>
            </a:r>
            <a:r>
              <a:rPr lang="en-US" sz="4800" dirty="0" smtClean="0"/>
              <a:t>(“ \</a:t>
            </a:r>
            <a:r>
              <a:rPr lang="en-US" sz="4800" dirty="0" err="1" smtClean="0"/>
              <a:t>nenter</a:t>
            </a:r>
            <a:r>
              <a:rPr lang="en-US" sz="4800" dirty="0" smtClean="0"/>
              <a:t> your roll number: ”);</a:t>
            </a:r>
          </a:p>
          <a:p>
            <a:pPr>
              <a:buNone/>
            </a:pPr>
            <a:r>
              <a:rPr lang="en-US" sz="4800" dirty="0" smtClean="0"/>
              <a:t>          </a:t>
            </a:r>
            <a:r>
              <a:rPr lang="en-US" sz="4800" dirty="0" err="1" smtClean="0"/>
              <a:t>scanf</a:t>
            </a:r>
            <a:r>
              <a:rPr lang="en-US" sz="4800" dirty="0" smtClean="0"/>
              <a:t>(“%d”, &amp; p - &gt; roll);</a:t>
            </a:r>
          </a:p>
          <a:p>
            <a:pPr>
              <a:buNone/>
            </a:pPr>
            <a:r>
              <a:rPr lang="en-US" sz="4800" dirty="0" smtClean="0"/>
              <a:t>          </a:t>
            </a:r>
            <a:r>
              <a:rPr lang="en-US" sz="4800" dirty="0" err="1" smtClean="0"/>
              <a:t>printf</a:t>
            </a:r>
            <a:r>
              <a:rPr lang="en-US" sz="4800" dirty="0" smtClean="0"/>
              <a:t>(“ \</a:t>
            </a:r>
            <a:r>
              <a:rPr lang="en-US" sz="4800" dirty="0" err="1" smtClean="0"/>
              <a:t>nenter</a:t>
            </a:r>
            <a:r>
              <a:rPr lang="en-US" sz="4800" dirty="0" smtClean="0"/>
              <a:t> marks of three subjects : ”);</a:t>
            </a:r>
          </a:p>
          <a:p>
            <a:pPr>
              <a:buNone/>
            </a:pPr>
            <a:r>
              <a:rPr lang="en-US" sz="4800" dirty="0" smtClean="0"/>
              <a:t>          </a:t>
            </a:r>
            <a:r>
              <a:rPr lang="en-US" sz="4800" dirty="0" err="1" smtClean="0"/>
              <a:t>scanf</a:t>
            </a:r>
            <a:r>
              <a:rPr lang="en-US" sz="4800" dirty="0" smtClean="0"/>
              <a:t>(“%</a:t>
            </a:r>
            <a:r>
              <a:rPr lang="en-US" sz="4800" dirty="0" err="1" smtClean="0"/>
              <a:t>f%f%f</a:t>
            </a:r>
            <a:r>
              <a:rPr lang="en-US" sz="4800" dirty="0" smtClean="0"/>
              <a:t>”, &amp; p - &gt; m1, &amp; p - &gt; m2, &amp; p - &gt; m3);</a:t>
            </a:r>
          </a:p>
          <a:p>
            <a:pPr>
              <a:buNone/>
            </a:pPr>
            <a:r>
              <a:rPr lang="en-US" sz="4800" dirty="0" smtClean="0"/>
              <a:t>          result = percentage( &amp;s );</a:t>
            </a:r>
          </a:p>
          <a:p>
            <a:pPr>
              <a:buNone/>
            </a:pPr>
            <a:r>
              <a:rPr lang="en-US" sz="4800" dirty="0" smtClean="0"/>
              <a:t>          </a:t>
            </a:r>
            <a:r>
              <a:rPr lang="en-US" sz="4800" dirty="0" err="1" smtClean="0"/>
              <a:t>printf</a:t>
            </a:r>
            <a:r>
              <a:rPr lang="en-US" sz="4800" dirty="0" smtClean="0"/>
              <a:t>(“ \n percentage :  %f ”, result);</a:t>
            </a:r>
          </a:p>
          <a:p>
            <a:pPr>
              <a:buNone/>
            </a:pPr>
            <a:r>
              <a:rPr lang="en-US" sz="4800" dirty="0" smtClean="0"/>
              <a:t>          return 0;  </a:t>
            </a:r>
          </a:p>
          <a:p>
            <a:pPr>
              <a:buNone/>
            </a:pPr>
            <a:r>
              <a:rPr lang="en-US" sz="4800" dirty="0" smtClean="0"/>
              <a:t>}</a:t>
            </a:r>
          </a:p>
          <a:p>
            <a:pPr>
              <a:buNone/>
            </a:pPr>
            <a:endParaRPr lang="en-US" sz="4800" dirty="0" smtClean="0"/>
          </a:p>
          <a:p>
            <a:pPr>
              <a:buNone/>
            </a:pPr>
            <a:r>
              <a:rPr lang="en-US" sz="4800" dirty="0" smtClean="0"/>
              <a:t>float percentage(</a:t>
            </a:r>
            <a:r>
              <a:rPr lang="en-US" sz="4800" dirty="0" err="1" smtClean="0"/>
              <a:t>struct</a:t>
            </a:r>
            <a:r>
              <a:rPr lang="en-US" sz="4800" dirty="0" smtClean="0"/>
              <a:t> student *q) </a:t>
            </a:r>
          </a:p>
          <a:p>
            <a:pPr>
              <a:buNone/>
            </a:pPr>
            <a:r>
              <a:rPr lang="en-US" sz="4800" dirty="0" smtClean="0"/>
              <a:t>{</a:t>
            </a:r>
          </a:p>
          <a:p>
            <a:pPr>
              <a:buNone/>
            </a:pPr>
            <a:r>
              <a:rPr lang="en-US" sz="4800" dirty="0" smtClean="0"/>
              <a:t>      float result=0;</a:t>
            </a:r>
          </a:p>
          <a:p>
            <a:pPr>
              <a:buNone/>
            </a:pPr>
            <a:r>
              <a:rPr lang="en-US" sz="4800" dirty="0" smtClean="0"/>
              <a:t>      result = ( (q - &gt; m1 + q - &gt; m2 + q - &gt; m3)*100 )/300 ;</a:t>
            </a:r>
          </a:p>
          <a:p>
            <a:pPr>
              <a:buNone/>
            </a:pPr>
            <a:r>
              <a:rPr lang="en-US" sz="4800" dirty="0" smtClean="0"/>
              <a:t>      return result ;</a:t>
            </a:r>
          </a:p>
          <a:p>
            <a:pPr>
              <a:buNone/>
            </a:pPr>
            <a:r>
              <a:rPr lang="en-US" sz="4800"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normAutofit/>
          </a:bodyPr>
          <a:lstStyle/>
          <a:p>
            <a:r>
              <a:rPr lang="en-US" sz="4000" spc="-1" dirty="0" smtClean="0">
                <a:solidFill>
                  <a:srgbClr val="00B0F0"/>
                </a:solidFill>
                <a:latin typeface="+mn-lt"/>
                <a:ea typeface="+mn-ea"/>
                <a:cs typeface="+mn-cs"/>
              </a:rPr>
              <a:t>Structure within the structure</a:t>
            </a:r>
            <a:endParaRPr lang="en-US" sz="4000" spc="-1" dirty="0">
              <a:solidFill>
                <a:srgbClr val="00B0F0"/>
              </a:solidFill>
              <a:latin typeface="+mn-lt"/>
              <a:ea typeface="+mn-ea"/>
              <a:cs typeface="+mn-cs"/>
            </a:endParaRPr>
          </a:p>
        </p:txBody>
      </p:sp>
      <p:sp>
        <p:nvSpPr>
          <p:cNvPr id="3" name="TextBox 2"/>
          <p:cNvSpPr txBox="1"/>
          <p:nvPr/>
        </p:nvSpPr>
        <p:spPr>
          <a:xfrm>
            <a:off x="228600" y="1600200"/>
            <a:ext cx="8610600" cy="1200329"/>
          </a:xfrm>
          <a:prstGeom prst="rect">
            <a:avLst/>
          </a:prstGeom>
          <a:noFill/>
        </p:spPr>
        <p:txBody>
          <a:bodyPr wrap="square" rtlCol="0">
            <a:spAutoFit/>
          </a:bodyPr>
          <a:lstStyle/>
          <a:p>
            <a:pPr>
              <a:buClr>
                <a:schemeClr val="tx1"/>
              </a:buClr>
              <a:buSzPct val="120000"/>
              <a:buFont typeface="Arial" pitchFamily="34" charset="0"/>
              <a:buChar char="•"/>
            </a:pPr>
            <a:r>
              <a:rPr lang="en-US" sz="2400" dirty="0" smtClean="0"/>
              <a:t> Structure may have member of any type except its own , it can be           a structure also </a:t>
            </a:r>
          </a:p>
          <a:p>
            <a:pPr>
              <a:buClr>
                <a:schemeClr val="tx1"/>
              </a:buClr>
              <a:buSzPct val="120000"/>
              <a:buFont typeface="Arial" pitchFamily="34" charset="0"/>
              <a:buChar char="•"/>
            </a:pPr>
            <a:r>
              <a:rPr lang="en-US" sz="2400" dirty="0" smtClean="0"/>
              <a:t> Example:</a:t>
            </a:r>
            <a:endParaRPr lang="en-US" sz="2400" dirty="0"/>
          </a:p>
        </p:txBody>
      </p:sp>
      <p:sp>
        <p:nvSpPr>
          <p:cNvPr id="4" name="TextBox 3"/>
          <p:cNvSpPr txBox="1"/>
          <p:nvPr/>
        </p:nvSpPr>
        <p:spPr>
          <a:xfrm>
            <a:off x="3200400" y="2667000"/>
            <a:ext cx="1672574" cy="3754874"/>
          </a:xfrm>
          <a:prstGeom prst="rect">
            <a:avLst/>
          </a:prstGeom>
          <a:noFill/>
        </p:spPr>
        <p:txBody>
          <a:bodyPr wrap="none" rtlCol="0">
            <a:spAutoFit/>
          </a:bodyPr>
          <a:lstStyle/>
          <a:p>
            <a:pPr>
              <a:buNone/>
            </a:pPr>
            <a:r>
              <a:rPr lang="en-US" sz="2000" dirty="0" err="1" smtClean="0"/>
              <a:t>struct</a:t>
            </a:r>
            <a:r>
              <a:rPr lang="en-US" sz="2000" dirty="0" smtClean="0"/>
              <a:t> </a:t>
            </a:r>
            <a:r>
              <a:rPr lang="en-US" sz="2000" dirty="0" err="1" smtClean="0"/>
              <a:t>abc</a:t>
            </a:r>
            <a:endParaRPr lang="en-US" sz="2000" dirty="0" smtClean="0"/>
          </a:p>
          <a:p>
            <a:pPr>
              <a:buNone/>
            </a:pPr>
            <a:r>
              <a:rPr lang="en-US" sz="2000" dirty="0" smtClean="0"/>
              <a:t>{</a:t>
            </a:r>
          </a:p>
          <a:p>
            <a:pPr>
              <a:buNone/>
            </a:pPr>
            <a:r>
              <a:rPr lang="en-US" sz="2000" dirty="0" smtClean="0"/>
              <a:t>    </a:t>
            </a:r>
            <a:r>
              <a:rPr lang="en-US" sz="2000" dirty="0" err="1" smtClean="0"/>
              <a:t>int</a:t>
            </a:r>
            <a:r>
              <a:rPr lang="en-US" sz="2000" dirty="0" smtClean="0"/>
              <a:t> x;</a:t>
            </a:r>
          </a:p>
          <a:p>
            <a:pPr>
              <a:buNone/>
            </a:pPr>
            <a:r>
              <a:rPr lang="en-US" sz="2000" dirty="0" smtClean="0"/>
              <a:t>    float f;</a:t>
            </a:r>
          </a:p>
          <a:p>
            <a:pPr>
              <a:buNone/>
            </a:pPr>
            <a:r>
              <a:rPr lang="en-US" sz="2000" dirty="0" smtClean="0"/>
              <a:t>};</a:t>
            </a:r>
          </a:p>
          <a:p>
            <a:pPr>
              <a:buNone/>
            </a:pPr>
            <a:endParaRPr lang="en-US" sz="2000" dirty="0" smtClean="0"/>
          </a:p>
          <a:p>
            <a:pPr>
              <a:buNone/>
            </a:pPr>
            <a:r>
              <a:rPr lang="en-US" sz="2000" dirty="0" err="1" smtClean="0"/>
              <a:t>struct</a:t>
            </a:r>
            <a:r>
              <a:rPr lang="en-US" sz="2000" dirty="0" smtClean="0"/>
              <a:t> xyz</a:t>
            </a:r>
          </a:p>
          <a:p>
            <a:pPr>
              <a:buNone/>
            </a:pPr>
            <a:r>
              <a:rPr lang="en-US" sz="2000" dirty="0" smtClean="0"/>
              <a:t>{</a:t>
            </a:r>
          </a:p>
          <a:p>
            <a:pPr>
              <a:buNone/>
            </a:pPr>
            <a:r>
              <a:rPr lang="en-US" sz="2000" dirty="0" smtClean="0"/>
              <a:t>    char c; </a:t>
            </a:r>
          </a:p>
          <a:p>
            <a:pPr>
              <a:buNone/>
            </a:pPr>
            <a:r>
              <a:rPr lang="en-US" sz="2000" dirty="0" smtClean="0"/>
              <a:t>    </a:t>
            </a:r>
            <a:r>
              <a:rPr lang="en-US" sz="2000" dirty="0" err="1" smtClean="0"/>
              <a:t>struct</a:t>
            </a:r>
            <a:r>
              <a:rPr lang="en-US" sz="2000" dirty="0" smtClean="0"/>
              <a:t> </a:t>
            </a:r>
            <a:r>
              <a:rPr lang="en-US" sz="2000" dirty="0" err="1" smtClean="0"/>
              <a:t>abc</a:t>
            </a:r>
            <a:r>
              <a:rPr lang="en-US" sz="2000" dirty="0" smtClean="0"/>
              <a:t> s;</a:t>
            </a:r>
          </a:p>
          <a:p>
            <a:pPr>
              <a:buNone/>
            </a:pPr>
            <a:r>
              <a:rPr lang="en-US" sz="2000" dirty="0" smtClean="0"/>
              <a:t>}t;</a:t>
            </a:r>
          </a:p>
          <a:p>
            <a:endParaRPr lang="en-US" dirty="0"/>
          </a:p>
        </p:txBody>
      </p:sp>
      <p:sp>
        <p:nvSpPr>
          <p:cNvPr id="5" name="Rectangle 4"/>
          <p:cNvSpPr/>
          <p:nvPr/>
        </p:nvSpPr>
        <p:spPr>
          <a:xfrm>
            <a:off x="2514600" y="2514600"/>
            <a:ext cx="32004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24600" y="5334000"/>
            <a:ext cx="2431820" cy="707886"/>
          </a:xfrm>
          <a:prstGeom prst="rect">
            <a:avLst/>
          </a:prstGeom>
          <a:noFill/>
        </p:spPr>
        <p:txBody>
          <a:bodyPr wrap="none" rtlCol="0">
            <a:spAutoFit/>
          </a:bodyPr>
          <a:lstStyle/>
          <a:p>
            <a:r>
              <a:rPr lang="en-US" sz="2000" dirty="0" smtClean="0"/>
              <a:t>Can be accessed like :</a:t>
            </a:r>
          </a:p>
          <a:p>
            <a:r>
              <a:rPr lang="en-US" sz="2000" dirty="0" err="1" smtClean="0"/>
              <a:t>t.s.x</a:t>
            </a:r>
            <a:r>
              <a:rPr lang="en-US" sz="2000" dirty="0" smtClean="0"/>
              <a:t> = 10;</a:t>
            </a:r>
            <a:endParaRPr lang="en-US" sz="2000" dirty="0"/>
          </a:p>
        </p:txBody>
      </p:sp>
      <p:sp>
        <p:nvSpPr>
          <p:cNvPr id="7" name="Rectangle 6"/>
          <p:cNvSpPr/>
          <p:nvPr/>
        </p:nvSpPr>
        <p:spPr>
          <a:xfrm>
            <a:off x="6248400" y="5257800"/>
            <a:ext cx="2514600" cy="990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normAutofit/>
          </a:bodyPr>
          <a:lstStyle/>
          <a:p>
            <a:r>
              <a:rPr lang="en-US" sz="4000" spc="-1" dirty="0" smtClean="0">
                <a:solidFill>
                  <a:srgbClr val="00B0F0"/>
                </a:solidFill>
                <a:latin typeface="+mn-lt"/>
                <a:ea typeface="+mn-ea"/>
                <a:cs typeface="+mn-cs"/>
              </a:rPr>
              <a:t>Self referential structure</a:t>
            </a:r>
            <a:endParaRPr lang="en-US" sz="4000" spc="-1" dirty="0">
              <a:solidFill>
                <a:srgbClr val="00B0F0"/>
              </a:solidFill>
              <a:latin typeface="+mn-lt"/>
              <a:ea typeface="+mn-ea"/>
              <a:cs typeface="+mn-cs"/>
            </a:endParaRPr>
          </a:p>
        </p:txBody>
      </p:sp>
      <p:sp>
        <p:nvSpPr>
          <p:cNvPr id="3" name="TextBox 2"/>
          <p:cNvSpPr txBox="1"/>
          <p:nvPr/>
        </p:nvSpPr>
        <p:spPr>
          <a:xfrm>
            <a:off x="228600" y="1161871"/>
            <a:ext cx="8686800" cy="1938992"/>
          </a:xfrm>
          <a:prstGeom prst="rect">
            <a:avLst/>
          </a:prstGeom>
          <a:noFill/>
        </p:spPr>
        <p:txBody>
          <a:bodyPr wrap="square" rtlCol="0">
            <a:spAutoFit/>
          </a:bodyPr>
          <a:lstStyle/>
          <a:p>
            <a:pPr>
              <a:buClr>
                <a:schemeClr val="tx1"/>
              </a:buClr>
              <a:buSzPct val="120000"/>
              <a:buFont typeface="Arial" pitchFamily="34" charset="0"/>
              <a:buChar char="•"/>
            </a:pPr>
            <a:r>
              <a:rPr lang="en-US" sz="2400" dirty="0" smtClean="0"/>
              <a:t> Structure may have pointer of its own type, which can be used to point to structure of same type (usually used in linked lists, BST’s etc for creating links between nodes)</a:t>
            </a:r>
          </a:p>
          <a:p>
            <a:pPr>
              <a:buClr>
                <a:schemeClr val="tx1"/>
              </a:buClr>
              <a:buSzPct val="120000"/>
              <a:buFont typeface="Arial" pitchFamily="34" charset="0"/>
              <a:buChar char="•"/>
            </a:pPr>
            <a:endParaRPr lang="en-US" sz="2400" dirty="0" smtClean="0"/>
          </a:p>
          <a:p>
            <a:pPr>
              <a:buClr>
                <a:schemeClr val="tx1"/>
              </a:buClr>
              <a:buSzPct val="120000"/>
              <a:buFont typeface="Arial" pitchFamily="34" charset="0"/>
              <a:buChar char="•"/>
            </a:pPr>
            <a:r>
              <a:rPr lang="en-US" sz="2400" dirty="0" smtClean="0"/>
              <a:t> Example:</a:t>
            </a:r>
            <a:endParaRPr lang="en-US" sz="2400" dirty="0"/>
          </a:p>
        </p:txBody>
      </p:sp>
      <p:sp>
        <p:nvSpPr>
          <p:cNvPr id="8" name="TextBox 7"/>
          <p:cNvSpPr txBox="1"/>
          <p:nvPr/>
        </p:nvSpPr>
        <p:spPr>
          <a:xfrm>
            <a:off x="3285126" y="3049012"/>
            <a:ext cx="3268074" cy="3046988"/>
          </a:xfrm>
          <a:prstGeom prst="rect">
            <a:avLst/>
          </a:prstGeom>
          <a:noFill/>
        </p:spPr>
        <p:txBody>
          <a:bodyPr wrap="none" rtlCol="0">
            <a:spAutoFit/>
          </a:bodyPr>
          <a:lstStyle/>
          <a:p>
            <a:r>
              <a:rPr lang="en-US" sz="2400" dirty="0" err="1" smtClean="0"/>
              <a:t>struct</a:t>
            </a:r>
            <a:r>
              <a:rPr lang="en-US" sz="2400" dirty="0" smtClean="0"/>
              <a:t>  student</a:t>
            </a:r>
          </a:p>
          <a:p>
            <a:r>
              <a:rPr lang="en-US" sz="2400" dirty="0" smtClean="0"/>
              <a:t>{</a:t>
            </a:r>
          </a:p>
          <a:p>
            <a:r>
              <a:rPr lang="en-US" sz="2400" dirty="0" smtClean="0"/>
              <a:t>      char name[10];</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      </a:t>
            </a:r>
            <a:r>
              <a:rPr lang="en-US" sz="2400" dirty="0" err="1" smtClean="0"/>
              <a:t>struct</a:t>
            </a:r>
            <a:r>
              <a:rPr lang="en-US" sz="2400" dirty="0" smtClean="0"/>
              <a:t> student *next ;</a:t>
            </a:r>
          </a:p>
          <a:p>
            <a:r>
              <a:rPr lang="en-US" sz="2400" dirty="0" smtClean="0"/>
              <a:t>   </a:t>
            </a:r>
          </a:p>
          <a:p>
            <a:r>
              <a:rPr lang="en-US" sz="2400" dirty="0" smtClean="0"/>
              <a:t>}; </a:t>
            </a:r>
          </a:p>
        </p:txBody>
      </p:sp>
      <p:sp>
        <p:nvSpPr>
          <p:cNvPr id="9" name="Rectangle 8"/>
          <p:cNvSpPr/>
          <p:nvPr/>
        </p:nvSpPr>
        <p:spPr>
          <a:xfrm>
            <a:off x="2895600" y="2590800"/>
            <a:ext cx="41148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TextShape 1"/>
          <p:cNvSpPr txBox="1"/>
          <p:nvPr/>
        </p:nvSpPr>
        <p:spPr>
          <a:xfrm>
            <a:off x="549360" y="369360"/>
            <a:ext cx="8042040" cy="530640"/>
          </a:xfrm>
          <a:prstGeom prst="rect">
            <a:avLst/>
          </a:prstGeom>
          <a:noFill/>
          <a:ln>
            <a:noFill/>
          </a:ln>
        </p:spPr>
        <p:txBody>
          <a:bodyPr anchor="b"/>
          <a:lstStyle/>
          <a:p>
            <a:pPr algn="ctr">
              <a:spcBef>
                <a:spcPct val="0"/>
              </a:spcBef>
            </a:pPr>
            <a:r>
              <a:rPr lang="en-GB" sz="4000" spc="-1" dirty="0">
                <a:solidFill>
                  <a:srgbClr val="00B0F0"/>
                </a:solidFill>
              </a:rPr>
              <a:t>Bit fields</a:t>
            </a:r>
            <a:endParaRPr lang="en-US" sz="4000" spc="-1" dirty="0">
              <a:solidFill>
                <a:srgbClr val="00B0F0"/>
              </a:solidFill>
            </a:endParaRPr>
          </a:p>
        </p:txBody>
      </p:sp>
      <p:sp>
        <p:nvSpPr>
          <p:cNvPr id="873" name="TextShape 2"/>
          <p:cNvSpPr txBox="1"/>
          <p:nvPr/>
        </p:nvSpPr>
        <p:spPr>
          <a:xfrm>
            <a:off x="549360" y="1042200"/>
            <a:ext cx="8042040" cy="3148800"/>
          </a:xfrm>
          <a:prstGeom prst="rect">
            <a:avLst/>
          </a:prstGeom>
          <a:noFill/>
          <a:ln>
            <a:noFill/>
          </a:ln>
        </p:spPr>
        <p:txBody>
          <a:bodyPr>
            <a:normAutofit fontScale="92500" lnSpcReduction="20000"/>
          </a:bodyPr>
          <a:lstStyle/>
          <a:p>
            <a:pPr marL="349200" indent="-348840">
              <a:lnSpc>
                <a:spcPct val="100000"/>
              </a:lnSpc>
              <a:spcBef>
                <a:spcPts val="2001"/>
              </a:spcBef>
              <a:buClr>
                <a:srgbClr val="6FB7D7"/>
              </a:buClr>
              <a:buSzPct val="110000"/>
              <a:buFont typeface="Wingdings 2" charset="2"/>
              <a:buChar char=""/>
            </a:pPr>
            <a:r>
              <a:rPr lang="en-GB" sz="2000" b="0" strike="noStrike" spc="-1" dirty="0">
                <a:solidFill>
                  <a:srgbClr val="595959"/>
                </a:solidFill>
                <a:latin typeface="News Gothic MT"/>
              </a:rPr>
              <a:t>often, we have to store data with small sizes (a few bits).</a:t>
            </a:r>
            <a:endParaRPr lang="en-US" sz="20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000" b="0" strike="noStrike" spc="-1" dirty="0">
                <a:solidFill>
                  <a:srgbClr val="595959"/>
                </a:solidFill>
                <a:latin typeface="News Gothic MT"/>
              </a:rPr>
              <a:t>The smallest type that the C language provides is </a:t>
            </a:r>
            <a:r>
              <a:rPr lang="en-GB" sz="2000" b="1" strike="noStrike" spc="-1" dirty="0">
                <a:solidFill>
                  <a:srgbClr val="595959"/>
                </a:solidFill>
                <a:latin typeface="News Gothic MT"/>
              </a:rPr>
              <a:t>char</a:t>
            </a:r>
            <a:r>
              <a:rPr lang="en-GB" sz="2000" b="0" strike="noStrike" spc="-1" dirty="0">
                <a:solidFill>
                  <a:srgbClr val="595959"/>
                </a:solidFill>
                <a:latin typeface="News Gothic MT"/>
              </a:rPr>
              <a:t> (1 byte = 8 bits).</a:t>
            </a:r>
            <a:endParaRPr lang="en-US" sz="20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000" b="0" strike="noStrike" spc="-1" dirty="0">
                <a:solidFill>
                  <a:srgbClr val="595959"/>
                </a:solidFill>
                <a:latin typeface="News Gothic MT"/>
              </a:rPr>
              <a:t>But the C language </a:t>
            </a:r>
            <a:r>
              <a:rPr lang="en-GB" sz="2000" spc="-1" dirty="0" smtClean="0">
                <a:solidFill>
                  <a:srgbClr val="595959"/>
                </a:solidFill>
                <a:latin typeface="News Gothic MT"/>
              </a:rPr>
              <a:t>allows </a:t>
            </a:r>
            <a:r>
              <a:rPr lang="en-GB" sz="2000" b="0" strike="noStrike" spc="-1" dirty="0" smtClean="0">
                <a:solidFill>
                  <a:srgbClr val="595959"/>
                </a:solidFill>
                <a:latin typeface="News Gothic MT"/>
              </a:rPr>
              <a:t>to </a:t>
            </a:r>
            <a:r>
              <a:rPr lang="en-GB" sz="2000" b="0" strike="noStrike" spc="-1" dirty="0">
                <a:solidFill>
                  <a:srgbClr val="595959"/>
                </a:solidFill>
                <a:latin typeface="News Gothic MT"/>
              </a:rPr>
              <a:t>create a </a:t>
            </a:r>
            <a:r>
              <a:rPr lang="en-GB" sz="2000" b="0" strike="noStrike" spc="-1" dirty="0" smtClean="0">
                <a:solidFill>
                  <a:srgbClr val="595959"/>
                </a:solidFill>
                <a:latin typeface="News Gothic MT"/>
              </a:rPr>
              <a:t>structure </a:t>
            </a:r>
            <a:r>
              <a:rPr lang="en-GB" sz="2000" b="0" strike="noStrike" spc="-1" dirty="0">
                <a:solidFill>
                  <a:srgbClr val="595959"/>
                </a:solidFill>
                <a:latin typeface="News Gothic MT"/>
              </a:rPr>
              <a:t>of </a:t>
            </a:r>
            <a:r>
              <a:rPr lang="en-GB" sz="2000" spc="-1" dirty="0" smtClean="0">
                <a:solidFill>
                  <a:srgbClr val="595959"/>
                </a:solidFill>
                <a:latin typeface="News Gothic MT"/>
              </a:rPr>
              <a:t>bit fields where size of the member can be less than a byte  </a:t>
            </a:r>
            <a:endParaRPr lang="en-US" sz="20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000" b="0" strike="noStrike" spc="-1" dirty="0" smtClean="0">
                <a:solidFill>
                  <a:srgbClr val="595959"/>
                </a:solidFill>
                <a:latin typeface="News Gothic MT"/>
              </a:rPr>
              <a:t>The </a:t>
            </a:r>
            <a:r>
              <a:rPr lang="en-GB" sz="2000" b="0" strike="noStrike" spc="-1" dirty="0">
                <a:solidFill>
                  <a:srgbClr val="595959"/>
                </a:solidFill>
                <a:latin typeface="News Gothic MT"/>
              </a:rPr>
              <a:t>number </a:t>
            </a:r>
            <a:r>
              <a:rPr lang="en-GB" sz="2000" b="0" strike="noStrike" spc="-1" dirty="0" smtClean="0">
                <a:solidFill>
                  <a:srgbClr val="595959"/>
                </a:solidFill>
                <a:latin typeface="News Gothic MT"/>
              </a:rPr>
              <a:t>specified after </a:t>
            </a:r>
            <a:r>
              <a:rPr lang="en-GB" sz="2000" b="0" strike="noStrike" spc="-1" dirty="0">
                <a:solidFill>
                  <a:srgbClr val="595959"/>
                </a:solidFill>
                <a:latin typeface="News Gothic MT"/>
              </a:rPr>
              <a:t>the name of the field is the number of bits for </a:t>
            </a:r>
            <a:r>
              <a:rPr lang="en-GB" sz="2000" spc="-1" dirty="0" smtClean="0">
                <a:solidFill>
                  <a:srgbClr val="595959"/>
                </a:solidFill>
                <a:latin typeface="News Gothic MT"/>
              </a:rPr>
              <a:t>it</a:t>
            </a:r>
          </a:p>
          <a:p>
            <a:pPr marL="349200" indent="-348840">
              <a:lnSpc>
                <a:spcPct val="100000"/>
              </a:lnSpc>
              <a:spcBef>
                <a:spcPts val="2001"/>
              </a:spcBef>
              <a:buClr>
                <a:srgbClr val="6FB7D7"/>
              </a:buClr>
              <a:buSzPct val="110000"/>
              <a:buFont typeface="Wingdings 2" charset="2"/>
              <a:buChar char=""/>
            </a:pPr>
            <a:r>
              <a:rPr lang="en-GB" sz="2000" b="0" strike="noStrike" spc="-1" dirty="0" smtClean="0">
                <a:solidFill>
                  <a:srgbClr val="595959"/>
                </a:solidFill>
                <a:latin typeface="News Gothic MT"/>
              </a:rPr>
              <a:t>Example :</a:t>
            </a:r>
            <a:endParaRPr lang="en-US" sz="2000" b="0" strike="noStrike" spc="-1" dirty="0">
              <a:solidFill>
                <a:srgbClr val="595959"/>
              </a:solidFill>
              <a:latin typeface="News Gothic MT"/>
            </a:endParaRPr>
          </a:p>
        </p:txBody>
      </p:sp>
      <p:sp>
        <p:nvSpPr>
          <p:cNvPr id="7" name="CustomShape 6"/>
          <p:cNvSpPr/>
          <p:nvPr/>
        </p:nvSpPr>
        <p:spPr>
          <a:xfrm>
            <a:off x="2591160" y="3810000"/>
            <a:ext cx="457164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1" strike="noStrike" spc="-1" dirty="0" err="1">
                <a:solidFill>
                  <a:srgbClr val="008700"/>
                </a:solidFill>
                <a:latin typeface="TimesNewRomanPS"/>
              </a:rPr>
              <a:t>struct</a:t>
            </a:r>
            <a:r>
              <a:rPr lang="en-GB" sz="1800" b="1" strike="noStrike" spc="-1" dirty="0">
                <a:solidFill>
                  <a:srgbClr val="008700"/>
                </a:solidFill>
                <a:latin typeface="TimesNewRomanPS"/>
              </a:rPr>
              <a:t> </a:t>
            </a:r>
            <a:r>
              <a:rPr lang="en-GB" spc="-1" dirty="0" smtClean="0">
                <a:solidFill>
                  <a:srgbClr val="000000"/>
                </a:solidFill>
                <a:latin typeface="TimesNewRomanPSMT"/>
              </a:rPr>
              <a:t>event</a:t>
            </a:r>
          </a:p>
          <a:p>
            <a:pPr>
              <a:lnSpc>
                <a:spcPct val="100000"/>
              </a:lnSpc>
            </a:pPr>
            <a:r>
              <a:rPr lang="en-GB" sz="1800" b="0" strike="noStrike" spc="-1" dirty="0" smtClean="0">
                <a:solidFill>
                  <a:srgbClr val="000000"/>
                </a:solidFill>
                <a:latin typeface="TimesNewRomanPSMT"/>
              </a:rPr>
              <a:t> </a:t>
            </a:r>
            <a:r>
              <a:rPr lang="en-GB" sz="1800" b="0" strike="noStrike" spc="-1" dirty="0">
                <a:solidFill>
                  <a:srgbClr val="000000"/>
                </a:solidFill>
                <a:latin typeface="TimesNewRomanPSMT"/>
              </a:rPr>
              <a:t>{</a:t>
            </a:r>
            <a:endParaRPr lang="fr-FR" sz="1800" b="0" strike="noStrike" spc="-1" dirty="0">
              <a:latin typeface="Arial"/>
            </a:endParaRPr>
          </a:p>
          <a:p>
            <a:pPr>
              <a:lnSpc>
                <a:spcPct val="100000"/>
              </a:lnSpc>
            </a:pPr>
            <a:r>
              <a:rPr lang="en-GB" b="1" spc="-1" dirty="0">
                <a:solidFill>
                  <a:srgbClr val="333399"/>
                </a:solidFill>
                <a:latin typeface="TimesNewRomanPSMT"/>
              </a:rPr>
              <a:t> </a:t>
            </a:r>
            <a:r>
              <a:rPr lang="en-GB" b="1" spc="-1" dirty="0" smtClean="0">
                <a:solidFill>
                  <a:srgbClr val="333399"/>
                </a:solidFill>
                <a:latin typeface="TimesNewRomanPSMT"/>
              </a:rPr>
              <a:t>  </a:t>
            </a:r>
            <a:r>
              <a:rPr lang="en-GB" sz="1800" b="1" strike="noStrike" spc="-1" dirty="0" smtClean="0">
                <a:solidFill>
                  <a:srgbClr val="333399"/>
                </a:solidFill>
                <a:latin typeface="TimesNewRomanPS"/>
              </a:rPr>
              <a:t>unsigned </a:t>
            </a:r>
            <a:r>
              <a:rPr lang="en-GB" sz="1800" b="1" strike="noStrike" spc="-1" dirty="0" err="1">
                <a:solidFill>
                  <a:srgbClr val="333399"/>
                </a:solidFill>
                <a:latin typeface="TimesNewRomanPS"/>
              </a:rPr>
              <a:t>int</a:t>
            </a:r>
            <a:r>
              <a:rPr lang="en-GB" sz="1800" b="1" strike="noStrike" spc="-1" dirty="0">
                <a:solidFill>
                  <a:srgbClr val="333399"/>
                </a:solidFill>
                <a:latin typeface="TimesNewRomanPS"/>
              </a:rPr>
              <a:t> </a:t>
            </a:r>
            <a:r>
              <a:rPr lang="en-GB" spc="-1" dirty="0" smtClean="0">
                <a:solidFill>
                  <a:srgbClr val="000000"/>
                </a:solidFill>
                <a:latin typeface="TimesNewRomanPSMT"/>
              </a:rPr>
              <a:t> low </a:t>
            </a:r>
            <a:r>
              <a:rPr lang="en-GB" sz="1800" b="1" strike="noStrike" spc="-1" dirty="0" smtClean="0">
                <a:solidFill>
                  <a:srgbClr val="333333"/>
                </a:solidFill>
                <a:latin typeface="TimesNewRomanPSMT"/>
              </a:rPr>
              <a:t>:</a:t>
            </a:r>
            <a:r>
              <a:rPr lang="en-GB" sz="1800" b="1" strike="noStrike" spc="-1" dirty="0" smtClean="0">
                <a:solidFill>
                  <a:srgbClr val="0000DB"/>
                </a:solidFill>
                <a:latin typeface="TimesNewRomanPS"/>
              </a:rPr>
              <a:t>1</a:t>
            </a:r>
            <a:r>
              <a:rPr lang="en-GB" sz="1800" b="0" strike="noStrike" spc="-1" dirty="0">
                <a:solidFill>
                  <a:srgbClr val="000000"/>
                </a:solidFill>
                <a:latin typeface="TimesNewRomanPSMT"/>
              </a:rPr>
              <a:t>;</a:t>
            </a:r>
            <a:endParaRPr lang="fr-FR" sz="1800" b="0" strike="noStrike" spc="-1" dirty="0">
              <a:latin typeface="Arial"/>
            </a:endParaRPr>
          </a:p>
          <a:p>
            <a:pPr>
              <a:lnSpc>
                <a:spcPct val="100000"/>
              </a:lnSpc>
            </a:pPr>
            <a:r>
              <a:rPr lang="en-GB" sz="1800" b="1" strike="noStrike" spc="-1" dirty="0" smtClean="0">
                <a:solidFill>
                  <a:srgbClr val="333399"/>
                </a:solidFill>
                <a:latin typeface="TimesNewRomanPSMT"/>
              </a:rPr>
              <a:t>   </a:t>
            </a:r>
            <a:r>
              <a:rPr lang="en-GB" sz="1800" b="1" strike="noStrike" spc="-1" dirty="0" smtClean="0">
                <a:solidFill>
                  <a:srgbClr val="333399"/>
                </a:solidFill>
                <a:latin typeface="TimesNewRomanPS"/>
              </a:rPr>
              <a:t>unsigned </a:t>
            </a:r>
            <a:r>
              <a:rPr lang="en-GB" sz="1800" b="1" strike="noStrike" spc="-1" dirty="0" err="1">
                <a:solidFill>
                  <a:srgbClr val="333399"/>
                </a:solidFill>
                <a:latin typeface="TimesNewRomanPS"/>
              </a:rPr>
              <a:t>int</a:t>
            </a:r>
            <a:r>
              <a:rPr lang="en-GB" sz="1800" b="1" strike="noStrike" spc="-1" dirty="0">
                <a:solidFill>
                  <a:srgbClr val="333399"/>
                </a:solidFill>
                <a:latin typeface="TimesNewRomanPS"/>
              </a:rPr>
              <a:t> </a:t>
            </a:r>
            <a:r>
              <a:rPr lang="en-GB" spc="-1" dirty="0" smtClean="0">
                <a:solidFill>
                  <a:srgbClr val="000000"/>
                </a:solidFill>
                <a:latin typeface="TimesNewRomanPSMT"/>
              </a:rPr>
              <a:t>  moderate</a:t>
            </a:r>
            <a:r>
              <a:rPr lang="en-GB" sz="1800" b="1" strike="noStrike" spc="-1" dirty="0" smtClean="0">
                <a:solidFill>
                  <a:srgbClr val="333333"/>
                </a:solidFill>
                <a:latin typeface="TimesNewRomanPSMT"/>
              </a:rPr>
              <a:t>:</a:t>
            </a:r>
            <a:r>
              <a:rPr lang="en-GB" sz="1800" b="1" strike="noStrike" spc="-1" dirty="0" smtClean="0">
                <a:solidFill>
                  <a:srgbClr val="0000DB"/>
                </a:solidFill>
                <a:latin typeface="TimesNewRomanPS"/>
              </a:rPr>
              <a:t>1</a:t>
            </a:r>
            <a:r>
              <a:rPr lang="en-GB" sz="1800" b="0" strike="noStrike" spc="-1" dirty="0">
                <a:solidFill>
                  <a:srgbClr val="000000"/>
                </a:solidFill>
                <a:latin typeface="TimesNewRomanPSMT"/>
              </a:rPr>
              <a:t>;</a:t>
            </a:r>
            <a:endParaRPr lang="fr-FR" sz="1800" b="0" strike="noStrike" spc="-1" dirty="0">
              <a:latin typeface="Arial"/>
            </a:endParaRPr>
          </a:p>
          <a:p>
            <a:pPr>
              <a:lnSpc>
                <a:spcPct val="100000"/>
              </a:lnSpc>
            </a:pPr>
            <a:r>
              <a:rPr lang="en-GB" sz="1800" b="1" strike="noStrike" spc="-1" dirty="0" smtClean="0">
                <a:solidFill>
                  <a:srgbClr val="333399"/>
                </a:solidFill>
                <a:latin typeface="TimesNewRomanPSMT"/>
              </a:rPr>
              <a:t>   </a:t>
            </a:r>
            <a:r>
              <a:rPr lang="en-GB" sz="1800" b="1" strike="noStrike" spc="-1" dirty="0" smtClean="0">
                <a:solidFill>
                  <a:srgbClr val="333399"/>
                </a:solidFill>
                <a:latin typeface="TimesNewRomanPS"/>
              </a:rPr>
              <a:t>unsigned </a:t>
            </a:r>
            <a:r>
              <a:rPr lang="en-GB" sz="1800" b="1" strike="noStrike" spc="-1" dirty="0" err="1">
                <a:solidFill>
                  <a:srgbClr val="333399"/>
                </a:solidFill>
                <a:latin typeface="TimesNewRomanPS"/>
              </a:rPr>
              <a:t>int</a:t>
            </a:r>
            <a:r>
              <a:rPr lang="en-GB" sz="1800" b="1" strike="noStrike" spc="-1" dirty="0">
                <a:solidFill>
                  <a:srgbClr val="333399"/>
                </a:solidFill>
                <a:latin typeface="TimesNewRomanPS"/>
              </a:rPr>
              <a:t> </a:t>
            </a:r>
            <a:r>
              <a:rPr lang="en-GB" spc="-1" dirty="0" smtClean="0">
                <a:solidFill>
                  <a:srgbClr val="000000"/>
                </a:solidFill>
                <a:latin typeface="TimesNewRomanPSMT"/>
              </a:rPr>
              <a:t> high</a:t>
            </a:r>
            <a:r>
              <a:rPr lang="en-GB" sz="1800" b="1" strike="noStrike" spc="-1" dirty="0" smtClean="0">
                <a:solidFill>
                  <a:srgbClr val="333333"/>
                </a:solidFill>
                <a:latin typeface="TimesNewRomanPSMT"/>
              </a:rPr>
              <a:t>:</a:t>
            </a:r>
            <a:r>
              <a:rPr lang="en-GB" sz="1800" b="1" strike="noStrike" spc="-1" dirty="0" smtClean="0">
                <a:solidFill>
                  <a:srgbClr val="0000DB"/>
                </a:solidFill>
                <a:latin typeface="TimesNewRomanPS"/>
              </a:rPr>
              <a:t>1</a:t>
            </a:r>
            <a:r>
              <a:rPr lang="en-GB" sz="1800" b="0" strike="noStrike" spc="-1" dirty="0">
                <a:solidFill>
                  <a:srgbClr val="000000"/>
                </a:solidFill>
                <a:latin typeface="TimesNewRomanPSMT"/>
              </a:rPr>
              <a:t>;</a:t>
            </a:r>
            <a:endParaRPr lang="fr-FR" sz="1800" b="0" strike="noStrike" spc="-1" dirty="0">
              <a:latin typeface="Arial"/>
            </a:endParaRPr>
          </a:p>
          <a:p>
            <a:pPr>
              <a:lnSpc>
                <a:spcPct val="100000"/>
              </a:lnSpc>
            </a:pPr>
            <a:r>
              <a:rPr lang="en-GB" sz="1800" b="0" strike="noStrike" spc="-1" dirty="0" smtClean="0">
                <a:solidFill>
                  <a:srgbClr val="000000"/>
                </a:solidFill>
                <a:latin typeface="TimesNewRomanPSMT"/>
              </a:rPr>
              <a:t> }flags; </a:t>
            </a:r>
            <a:endParaRPr lang="fr-FR" sz="1800" b="0" strike="noStrike" spc="-1" dirty="0">
              <a:latin typeface="Arial"/>
            </a:endParaRPr>
          </a:p>
          <a:p>
            <a:pPr>
              <a:lnSpc>
                <a:spcPct val="100000"/>
              </a:lnSpc>
            </a:pPr>
            <a:endParaRPr lang="fr-FR" sz="1800" b="0" strike="noStrike" spc="-1" dirty="0">
              <a:latin typeface="Arial"/>
            </a:endParaRPr>
          </a:p>
        </p:txBody>
      </p:sp>
      <p:sp>
        <p:nvSpPr>
          <p:cNvPr id="8" name="Rectangle 7"/>
          <p:cNvSpPr/>
          <p:nvPr/>
        </p:nvSpPr>
        <p:spPr>
          <a:xfrm>
            <a:off x="2514600" y="3581400"/>
            <a:ext cx="3200400" cy="2743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24600" y="4800600"/>
            <a:ext cx="2431820" cy="1323439"/>
          </a:xfrm>
          <a:prstGeom prst="rect">
            <a:avLst/>
          </a:prstGeom>
          <a:noFill/>
        </p:spPr>
        <p:txBody>
          <a:bodyPr wrap="none" rtlCol="0">
            <a:spAutoFit/>
          </a:bodyPr>
          <a:lstStyle/>
          <a:p>
            <a:r>
              <a:rPr lang="en-US" sz="2000" dirty="0" smtClean="0"/>
              <a:t>Can be accessed like :</a:t>
            </a:r>
          </a:p>
          <a:p>
            <a:r>
              <a:rPr lang="en-US" sz="2000" dirty="0" err="1" smtClean="0"/>
              <a:t>flags.low</a:t>
            </a:r>
            <a:r>
              <a:rPr lang="en-US" sz="2000" dirty="0" smtClean="0"/>
              <a:t> = 1;</a:t>
            </a:r>
          </a:p>
          <a:p>
            <a:r>
              <a:rPr lang="en-US" sz="2000" dirty="0" err="1" smtClean="0"/>
              <a:t>flags.moderate</a:t>
            </a:r>
            <a:r>
              <a:rPr lang="en-US" sz="2000" dirty="0" smtClean="0"/>
              <a:t> = 0;</a:t>
            </a:r>
          </a:p>
          <a:p>
            <a:r>
              <a:rPr lang="en-US" sz="2000" dirty="0" err="1" smtClean="0"/>
              <a:t>flags.high</a:t>
            </a:r>
            <a:r>
              <a:rPr lang="en-US" sz="2000" dirty="0" smtClean="0"/>
              <a:t> = 0;</a:t>
            </a:r>
            <a:endParaRPr lang="en-US" sz="2000" dirty="0"/>
          </a:p>
        </p:txBody>
      </p:sp>
      <p:sp>
        <p:nvSpPr>
          <p:cNvPr id="10" name="Rectangle 9"/>
          <p:cNvSpPr/>
          <p:nvPr/>
        </p:nvSpPr>
        <p:spPr>
          <a:xfrm>
            <a:off x="6248400" y="4495800"/>
            <a:ext cx="2514600" cy="1828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TextShape 1"/>
          <p:cNvSpPr txBox="1"/>
          <p:nvPr/>
        </p:nvSpPr>
        <p:spPr>
          <a:xfrm>
            <a:off x="457200" y="76200"/>
            <a:ext cx="5791200" cy="691920"/>
          </a:xfrm>
          <a:prstGeom prst="rect">
            <a:avLst/>
          </a:prstGeom>
          <a:noFill/>
          <a:ln>
            <a:noFill/>
          </a:ln>
        </p:spPr>
        <p:txBody>
          <a:bodyPr anchor="b"/>
          <a:lstStyle/>
          <a:p>
            <a:pPr algn="ctr">
              <a:lnSpc>
                <a:spcPct val="100000"/>
              </a:lnSpc>
              <a:spcBef>
                <a:spcPct val="0"/>
              </a:spcBef>
            </a:pPr>
            <a:r>
              <a:rPr lang="en-GB" sz="4000" spc="-1" dirty="0" smtClean="0">
                <a:solidFill>
                  <a:srgbClr val="00B0F0"/>
                </a:solidFill>
              </a:rPr>
              <a:t>Union</a:t>
            </a:r>
            <a:endParaRPr lang="en-US" sz="4000" spc="-1" dirty="0">
              <a:solidFill>
                <a:srgbClr val="00B0F0"/>
              </a:solidFill>
            </a:endParaRPr>
          </a:p>
        </p:txBody>
      </p:sp>
      <p:sp>
        <p:nvSpPr>
          <p:cNvPr id="802" name="TextShape 2"/>
          <p:cNvSpPr txBox="1"/>
          <p:nvPr/>
        </p:nvSpPr>
        <p:spPr>
          <a:xfrm>
            <a:off x="304800" y="914400"/>
            <a:ext cx="8042040" cy="1849560"/>
          </a:xfrm>
          <a:prstGeom prst="rect">
            <a:avLst/>
          </a:prstGeom>
          <a:noFill/>
          <a:ln>
            <a:noFill/>
          </a:ln>
        </p:spPr>
        <p:txBody>
          <a:bodyPr/>
          <a:lstStyle/>
          <a:p>
            <a:pPr marL="349200" indent="-348840">
              <a:lnSpc>
                <a:spcPct val="100000"/>
              </a:lnSpc>
              <a:spcBef>
                <a:spcPts val="2001"/>
              </a:spcBef>
              <a:buClr>
                <a:srgbClr val="6FB7D7"/>
              </a:buClr>
              <a:buSzPct val="110000"/>
              <a:buFont typeface="Wingdings 2" charset="2"/>
              <a:buChar char=""/>
            </a:pPr>
            <a:r>
              <a:rPr lang="en-GB" sz="2000" b="0" strike="noStrike" spc="-1" dirty="0" smtClean="0">
                <a:solidFill>
                  <a:srgbClr val="595959"/>
                </a:solidFill>
                <a:latin typeface="News Gothic MT"/>
              </a:rPr>
              <a:t>Union contains heterogeneous or homogeneous data elements in </a:t>
            </a:r>
            <a:r>
              <a:rPr lang="en-GB" sz="2000" spc="-1" dirty="0" smtClean="0">
                <a:solidFill>
                  <a:srgbClr val="595959"/>
                </a:solidFill>
                <a:latin typeface="News Gothic MT"/>
              </a:rPr>
              <a:t>same memory space(shared)</a:t>
            </a:r>
            <a:endParaRPr lang="en-US" sz="2000" b="0" strike="noStrike" spc="-1" dirty="0">
              <a:solidFill>
                <a:srgbClr val="595959"/>
              </a:solidFill>
              <a:latin typeface="News Gothic MT"/>
            </a:endParaRPr>
          </a:p>
          <a:p>
            <a:pPr marL="349200" indent="-348840">
              <a:lnSpc>
                <a:spcPct val="100000"/>
              </a:lnSpc>
              <a:spcBef>
                <a:spcPts val="2001"/>
              </a:spcBef>
              <a:buClr>
                <a:srgbClr val="6FB7D7"/>
              </a:buClr>
              <a:buSzPct val="110000"/>
              <a:buFont typeface="Wingdings 2" charset="2"/>
              <a:buChar char=""/>
            </a:pPr>
            <a:r>
              <a:rPr lang="en-GB" sz="2000" spc="-1" dirty="0" smtClean="0">
                <a:solidFill>
                  <a:srgbClr val="595959"/>
                </a:solidFill>
                <a:latin typeface="News Gothic MT"/>
              </a:rPr>
              <a:t>The size of a union is the size of the largest element </a:t>
            </a:r>
          </a:p>
          <a:p>
            <a:pPr marL="349200" indent="-348840">
              <a:lnSpc>
                <a:spcPct val="100000"/>
              </a:lnSpc>
              <a:spcBef>
                <a:spcPts val="2001"/>
              </a:spcBef>
              <a:buClr>
                <a:srgbClr val="6FB7D7"/>
              </a:buClr>
              <a:buSzPct val="110000"/>
              <a:buFont typeface="Wingdings 2" charset="2"/>
              <a:buChar char=""/>
            </a:pPr>
            <a:r>
              <a:rPr lang="en-GB" sz="2000" spc="-1" dirty="0" smtClean="0">
                <a:solidFill>
                  <a:srgbClr val="595959"/>
                </a:solidFill>
                <a:latin typeface="News Gothic MT"/>
              </a:rPr>
              <a:t>Unions are often used to format data</a:t>
            </a:r>
          </a:p>
          <a:p>
            <a:pPr marL="349200" indent="-348840">
              <a:lnSpc>
                <a:spcPct val="100000"/>
              </a:lnSpc>
              <a:spcBef>
                <a:spcPts val="2001"/>
              </a:spcBef>
              <a:buClr>
                <a:srgbClr val="6FB7D7"/>
              </a:buClr>
              <a:buSzPct val="110000"/>
              <a:buFont typeface="Wingdings 2" charset="2"/>
              <a:buChar char=""/>
            </a:pPr>
            <a:r>
              <a:rPr lang="en-GB" sz="2000" spc="-1" dirty="0" smtClean="0">
                <a:solidFill>
                  <a:srgbClr val="595959"/>
                </a:solidFill>
                <a:latin typeface="News Gothic MT"/>
              </a:rPr>
              <a:t>Declaration of union :</a:t>
            </a:r>
            <a:endParaRPr lang="en-US" sz="2400" b="0" strike="noStrike" spc="-1" dirty="0">
              <a:solidFill>
                <a:srgbClr val="595959"/>
              </a:solidFill>
              <a:latin typeface="News Gothic MT"/>
            </a:endParaRPr>
          </a:p>
        </p:txBody>
      </p:sp>
      <p:sp>
        <p:nvSpPr>
          <p:cNvPr id="4" name="TextBox 3"/>
          <p:cNvSpPr txBox="1"/>
          <p:nvPr/>
        </p:nvSpPr>
        <p:spPr>
          <a:xfrm>
            <a:off x="1219200" y="3891677"/>
            <a:ext cx="2018501" cy="2585323"/>
          </a:xfrm>
          <a:prstGeom prst="rect">
            <a:avLst/>
          </a:prstGeom>
          <a:noFill/>
        </p:spPr>
        <p:txBody>
          <a:bodyPr wrap="none" rtlCol="0">
            <a:spAutoFit/>
          </a:bodyPr>
          <a:lstStyle/>
          <a:p>
            <a:r>
              <a:rPr lang="en-US" dirty="0" smtClean="0"/>
              <a:t>union  </a:t>
            </a:r>
            <a:r>
              <a:rPr lang="en-US" dirty="0" err="1" smtClean="0"/>
              <a:t>union_name</a:t>
            </a:r>
            <a:endParaRPr lang="en-US" dirty="0" smtClean="0"/>
          </a:p>
          <a:p>
            <a:r>
              <a:rPr lang="en-US" dirty="0" smtClean="0"/>
              <a:t>{</a:t>
            </a:r>
          </a:p>
          <a:p>
            <a:r>
              <a:rPr lang="en-US" dirty="0" smtClean="0"/>
              <a:t>      member 1</a:t>
            </a:r>
          </a:p>
          <a:p>
            <a:r>
              <a:rPr lang="en-US" dirty="0" smtClean="0"/>
              <a:t>      member 2</a:t>
            </a:r>
          </a:p>
          <a:p>
            <a:r>
              <a:rPr lang="en-US" dirty="0" smtClean="0"/>
              <a:t>      member 3</a:t>
            </a:r>
          </a:p>
          <a:p>
            <a:r>
              <a:rPr lang="en-US" dirty="0" smtClean="0"/>
              <a:t>       :</a:t>
            </a:r>
          </a:p>
          <a:p>
            <a:r>
              <a:rPr lang="en-US" dirty="0" smtClean="0"/>
              <a:t>       :</a:t>
            </a:r>
          </a:p>
          <a:p>
            <a:r>
              <a:rPr lang="en-US" dirty="0" smtClean="0"/>
              <a:t>       :</a:t>
            </a:r>
          </a:p>
          <a:p>
            <a:r>
              <a:rPr lang="en-US" dirty="0" smtClean="0"/>
              <a:t>}; </a:t>
            </a:r>
            <a:endParaRPr lang="en-US" dirty="0"/>
          </a:p>
        </p:txBody>
      </p:sp>
      <p:sp>
        <p:nvSpPr>
          <p:cNvPr id="5" name="Rectangle 4"/>
          <p:cNvSpPr/>
          <p:nvPr/>
        </p:nvSpPr>
        <p:spPr>
          <a:xfrm>
            <a:off x="762000" y="3505200"/>
            <a:ext cx="3200400" cy="3200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04435" y="3028890"/>
            <a:ext cx="1548565" cy="400110"/>
          </a:xfrm>
          <a:prstGeom prst="rect">
            <a:avLst/>
          </a:prstGeom>
          <a:noFill/>
        </p:spPr>
        <p:txBody>
          <a:bodyPr wrap="none" rtlCol="0">
            <a:spAutoFit/>
          </a:bodyPr>
          <a:lstStyle/>
          <a:p>
            <a:r>
              <a:rPr lang="en-US" sz="2000" b="1" dirty="0" smtClean="0">
                <a:solidFill>
                  <a:schemeClr val="accent6">
                    <a:lumMod val="75000"/>
                  </a:schemeClr>
                </a:solidFill>
              </a:rPr>
              <a:t>User defined</a:t>
            </a:r>
            <a:endParaRPr lang="en-US" sz="2000" b="1" dirty="0">
              <a:solidFill>
                <a:schemeClr val="accent6">
                  <a:lumMod val="75000"/>
                </a:schemeClr>
              </a:solidFill>
            </a:endParaRPr>
          </a:p>
        </p:txBody>
      </p:sp>
      <p:cxnSp>
        <p:nvCxnSpPr>
          <p:cNvPr id="7" name="Straight Arrow Connector 6"/>
          <p:cNvCxnSpPr/>
          <p:nvPr/>
        </p:nvCxnSpPr>
        <p:spPr>
          <a:xfrm rot="10800000" flipV="1">
            <a:off x="2590801" y="3428999"/>
            <a:ext cx="1219200"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38800" y="3429000"/>
            <a:ext cx="1466748" cy="2308324"/>
          </a:xfrm>
          <a:prstGeom prst="rect">
            <a:avLst/>
          </a:prstGeom>
          <a:noFill/>
        </p:spPr>
        <p:txBody>
          <a:bodyPr wrap="none" rtlCol="0">
            <a:spAutoFit/>
          </a:bodyPr>
          <a:lstStyle/>
          <a:p>
            <a:r>
              <a:rPr lang="en-US" dirty="0" smtClean="0"/>
              <a:t>union  xyz</a:t>
            </a:r>
          </a:p>
          <a:p>
            <a:r>
              <a:rPr lang="en-US" dirty="0" smtClean="0"/>
              <a:t>{</a:t>
            </a:r>
          </a:p>
          <a:p>
            <a:r>
              <a:rPr lang="en-US" dirty="0" smtClean="0"/>
              <a:t>      char  c ;</a:t>
            </a:r>
          </a:p>
          <a:p>
            <a:r>
              <a:rPr lang="en-US" dirty="0" smtClean="0"/>
              <a:t>      </a:t>
            </a:r>
            <a:r>
              <a:rPr lang="en-US" dirty="0" err="1" smtClean="0"/>
              <a:t>int</a:t>
            </a:r>
            <a:r>
              <a:rPr lang="en-US" dirty="0" smtClean="0"/>
              <a:t> x ;</a:t>
            </a:r>
          </a:p>
          <a:p>
            <a:r>
              <a:rPr lang="en-US" dirty="0" smtClean="0"/>
              <a:t> }p; </a:t>
            </a:r>
          </a:p>
          <a:p>
            <a:endParaRPr lang="en-US" dirty="0" smtClean="0"/>
          </a:p>
          <a:p>
            <a:endParaRPr lang="en-US" dirty="0" smtClean="0"/>
          </a:p>
          <a:p>
            <a:r>
              <a:rPr lang="en-US" dirty="0" smtClean="0"/>
              <a:t>union  xyz  q; </a:t>
            </a:r>
          </a:p>
        </p:txBody>
      </p:sp>
      <p:sp>
        <p:nvSpPr>
          <p:cNvPr id="10" name="TextBox 9"/>
          <p:cNvSpPr txBox="1"/>
          <p:nvPr/>
        </p:nvSpPr>
        <p:spPr>
          <a:xfrm>
            <a:off x="4495800" y="6096000"/>
            <a:ext cx="4281108" cy="707886"/>
          </a:xfrm>
          <a:prstGeom prst="rect">
            <a:avLst/>
          </a:prstGeom>
          <a:noFill/>
        </p:spPr>
        <p:txBody>
          <a:bodyPr wrap="none" rtlCol="0">
            <a:spAutoFit/>
          </a:bodyPr>
          <a:lstStyle/>
          <a:p>
            <a:r>
              <a:rPr lang="en-US" sz="2000" b="1" dirty="0" smtClean="0"/>
              <a:t>p &amp; q variables are of type union xyz</a:t>
            </a:r>
          </a:p>
          <a:p>
            <a:r>
              <a:rPr lang="en-US" sz="2000" b="1" dirty="0" smtClean="0"/>
              <a:t>Both will consume memory of </a:t>
            </a:r>
            <a:r>
              <a:rPr lang="en-US" sz="2000" b="1" dirty="0" err="1" smtClean="0"/>
              <a:t>int</a:t>
            </a:r>
            <a:r>
              <a:rPr lang="en-US" sz="2000" b="1" dirty="0" smtClean="0"/>
              <a:t> size</a:t>
            </a:r>
            <a:r>
              <a:rPr lang="en-US" dirty="0" smtClean="0"/>
              <a:t>  </a:t>
            </a:r>
            <a:endParaRPr lang="en-US" dirty="0"/>
          </a:p>
        </p:txBody>
      </p:sp>
      <p:sp>
        <p:nvSpPr>
          <p:cNvPr id="11" name="Rectangle 10"/>
          <p:cNvSpPr/>
          <p:nvPr/>
        </p:nvSpPr>
        <p:spPr>
          <a:xfrm>
            <a:off x="5029200" y="3276600"/>
            <a:ext cx="3200400" cy="2743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GB" spc="-1" dirty="0" smtClean="0">
                <a:solidFill>
                  <a:srgbClr val="00B0F0"/>
                </a:solidFill>
                <a:latin typeface="+mn-lt"/>
                <a:ea typeface="+mn-ea"/>
                <a:cs typeface="+mn-cs"/>
              </a:rPr>
              <a:t>Declaration of a structure</a:t>
            </a:r>
            <a:r>
              <a:rPr lang="en-US" spc="-1" dirty="0" smtClean="0">
                <a:solidFill>
                  <a:srgbClr val="000000"/>
                </a:solidFill>
                <a:latin typeface="News Gothic MT"/>
              </a:rPr>
              <a:t/>
            </a:r>
            <a:br>
              <a:rPr lang="en-US" spc="-1" dirty="0" smtClean="0">
                <a:solidFill>
                  <a:srgbClr val="000000"/>
                </a:solidFill>
                <a:latin typeface="News Gothic MT"/>
              </a:rPr>
            </a:br>
            <a:endParaRPr lang="en-US" dirty="0"/>
          </a:p>
        </p:txBody>
      </p:sp>
      <p:sp>
        <p:nvSpPr>
          <p:cNvPr id="4" name="TextBox 3"/>
          <p:cNvSpPr txBox="1"/>
          <p:nvPr/>
        </p:nvSpPr>
        <p:spPr>
          <a:xfrm>
            <a:off x="990600" y="1981200"/>
            <a:ext cx="2696059" cy="3416320"/>
          </a:xfrm>
          <a:prstGeom prst="rect">
            <a:avLst/>
          </a:prstGeom>
          <a:noFill/>
        </p:spPr>
        <p:txBody>
          <a:bodyPr wrap="none" rtlCol="0">
            <a:spAutoFit/>
          </a:bodyPr>
          <a:lstStyle/>
          <a:p>
            <a:r>
              <a:rPr lang="en-US" sz="2400" dirty="0" err="1" smtClean="0"/>
              <a:t>struct</a:t>
            </a:r>
            <a:r>
              <a:rPr lang="en-US" sz="2400" dirty="0" smtClean="0"/>
              <a:t>   </a:t>
            </a:r>
            <a:r>
              <a:rPr lang="en-US" sz="2400" dirty="0" err="1" smtClean="0"/>
              <a:t>struct_name</a:t>
            </a:r>
            <a:endParaRPr lang="en-US" sz="2400" dirty="0" smtClean="0"/>
          </a:p>
          <a:p>
            <a:r>
              <a:rPr lang="en-US" sz="2400" dirty="0" smtClean="0"/>
              <a:t>{</a:t>
            </a:r>
          </a:p>
          <a:p>
            <a:r>
              <a:rPr lang="en-US" sz="2400" dirty="0" smtClean="0"/>
              <a:t>      member 1</a:t>
            </a:r>
          </a:p>
          <a:p>
            <a:r>
              <a:rPr lang="en-US" sz="2400" dirty="0" smtClean="0"/>
              <a:t>      member 2</a:t>
            </a:r>
          </a:p>
          <a:p>
            <a:r>
              <a:rPr lang="en-US" sz="2400" dirty="0" smtClean="0"/>
              <a:t>      member 3</a:t>
            </a:r>
          </a:p>
          <a:p>
            <a:r>
              <a:rPr lang="en-US" sz="2400" dirty="0" smtClean="0"/>
              <a:t>       :</a:t>
            </a:r>
          </a:p>
          <a:p>
            <a:r>
              <a:rPr lang="en-US" sz="2400" dirty="0" smtClean="0"/>
              <a:t>       :</a:t>
            </a:r>
          </a:p>
          <a:p>
            <a:r>
              <a:rPr lang="en-US" sz="2400" dirty="0" smtClean="0"/>
              <a:t>       :</a:t>
            </a:r>
          </a:p>
          <a:p>
            <a:r>
              <a:rPr lang="en-US" sz="2400" dirty="0" smtClean="0"/>
              <a:t>}; </a:t>
            </a:r>
            <a:endParaRPr lang="en-US" sz="2400" dirty="0"/>
          </a:p>
        </p:txBody>
      </p:sp>
      <p:sp>
        <p:nvSpPr>
          <p:cNvPr id="5" name="Rectangle 4"/>
          <p:cNvSpPr/>
          <p:nvPr/>
        </p:nvSpPr>
        <p:spPr>
          <a:xfrm>
            <a:off x="762000" y="1752600"/>
            <a:ext cx="32004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67200" y="1066800"/>
            <a:ext cx="1548565" cy="400110"/>
          </a:xfrm>
          <a:prstGeom prst="rect">
            <a:avLst/>
          </a:prstGeom>
          <a:noFill/>
        </p:spPr>
        <p:txBody>
          <a:bodyPr wrap="none" rtlCol="0">
            <a:spAutoFit/>
          </a:bodyPr>
          <a:lstStyle/>
          <a:p>
            <a:r>
              <a:rPr lang="en-US" sz="2000" b="1" dirty="0" smtClean="0">
                <a:solidFill>
                  <a:schemeClr val="accent6">
                    <a:lumMod val="75000"/>
                  </a:schemeClr>
                </a:solidFill>
              </a:rPr>
              <a:t>User defined</a:t>
            </a:r>
            <a:endParaRPr lang="en-US" sz="2000" b="1" dirty="0">
              <a:solidFill>
                <a:schemeClr val="accent6">
                  <a:lumMod val="75000"/>
                </a:schemeClr>
              </a:solidFill>
            </a:endParaRPr>
          </a:p>
        </p:txBody>
      </p:sp>
      <p:cxnSp>
        <p:nvCxnSpPr>
          <p:cNvPr id="8" name="Straight Arrow Connector 7"/>
          <p:cNvCxnSpPr/>
          <p:nvPr/>
        </p:nvCxnSpPr>
        <p:spPr>
          <a:xfrm rot="10800000" flipV="1">
            <a:off x="3048000" y="1524000"/>
            <a:ext cx="1219200"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91200" y="1981200"/>
            <a:ext cx="2566536" cy="3416320"/>
          </a:xfrm>
          <a:prstGeom prst="rect">
            <a:avLst/>
          </a:prstGeom>
          <a:noFill/>
        </p:spPr>
        <p:txBody>
          <a:bodyPr wrap="none" rtlCol="0">
            <a:spAutoFit/>
          </a:bodyPr>
          <a:lstStyle/>
          <a:p>
            <a:r>
              <a:rPr lang="en-US" sz="2400" dirty="0" err="1" smtClean="0"/>
              <a:t>struct</a:t>
            </a:r>
            <a:r>
              <a:rPr lang="en-US" sz="2400" dirty="0" smtClean="0"/>
              <a:t>   student</a:t>
            </a:r>
          </a:p>
          <a:p>
            <a:r>
              <a:rPr lang="en-US" sz="2400" dirty="0" smtClean="0"/>
              <a:t>{</a:t>
            </a:r>
          </a:p>
          <a:p>
            <a:r>
              <a:rPr lang="en-US" sz="2400" dirty="0" smtClean="0"/>
              <a:t>      char name[10];</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}s1; </a:t>
            </a:r>
          </a:p>
          <a:p>
            <a:endParaRPr lang="en-US" sz="2400" dirty="0" smtClean="0"/>
          </a:p>
          <a:p>
            <a:endParaRPr lang="en-US" sz="2400" dirty="0" smtClean="0"/>
          </a:p>
          <a:p>
            <a:r>
              <a:rPr lang="en-US" sz="2400" dirty="0" err="1" smtClean="0"/>
              <a:t>struct</a:t>
            </a:r>
            <a:r>
              <a:rPr lang="en-US" sz="2400" dirty="0" smtClean="0"/>
              <a:t>  student  s2; </a:t>
            </a:r>
          </a:p>
        </p:txBody>
      </p:sp>
      <p:sp>
        <p:nvSpPr>
          <p:cNvPr id="10" name="Rectangle 9"/>
          <p:cNvSpPr/>
          <p:nvPr/>
        </p:nvSpPr>
        <p:spPr>
          <a:xfrm>
            <a:off x="5562600" y="1752600"/>
            <a:ext cx="32004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77000" y="1367135"/>
            <a:ext cx="1269899" cy="461665"/>
          </a:xfrm>
          <a:prstGeom prst="rect">
            <a:avLst/>
          </a:prstGeom>
          <a:noFill/>
        </p:spPr>
        <p:txBody>
          <a:bodyPr wrap="none" rtlCol="0">
            <a:spAutoFit/>
          </a:bodyPr>
          <a:lstStyle/>
          <a:p>
            <a:r>
              <a:rPr lang="en-US" sz="2400" b="1" dirty="0" smtClean="0"/>
              <a:t>Example</a:t>
            </a:r>
            <a:endParaRPr lang="en-US" sz="2400" b="1" dirty="0"/>
          </a:p>
        </p:txBody>
      </p:sp>
      <p:sp>
        <p:nvSpPr>
          <p:cNvPr id="12" name="TextBox 11"/>
          <p:cNvSpPr txBox="1"/>
          <p:nvPr/>
        </p:nvSpPr>
        <p:spPr>
          <a:xfrm>
            <a:off x="4343400" y="6172200"/>
            <a:ext cx="4828181" cy="400110"/>
          </a:xfrm>
          <a:prstGeom prst="rect">
            <a:avLst/>
          </a:prstGeom>
          <a:noFill/>
        </p:spPr>
        <p:txBody>
          <a:bodyPr wrap="none" rtlCol="0">
            <a:spAutoFit/>
          </a:bodyPr>
          <a:lstStyle/>
          <a:p>
            <a:r>
              <a:rPr lang="en-US" sz="2000" b="1" dirty="0" smtClean="0"/>
              <a:t>s1 &amp; s2 variables are of type </a:t>
            </a:r>
            <a:r>
              <a:rPr lang="en-US" sz="2000" b="1" dirty="0" err="1" smtClean="0"/>
              <a:t>struct</a:t>
            </a:r>
            <a:r>
              <a:rPr lang="en-US" sz="2000" b="1" dirty="0" smtClean="0"/>
              <a:t> student</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TextShape 2"/>
          <p:cNvSpPr txBox="1"/>
          <p:nvPr/>
        </p:nvSpPr>
        <p:spPr>
          <a:xfrm>
            <a:off x="264600" y="6275520"/>
            <a:ext cx="4840560" cy="364680"/>
          </a:xfrm>
          <a:prstGeom prst="rect">
            <a:avLst/>
          </a:prstGeom>
          <a:noFill/>
          <a:ln>
            <a:noFill/>
          </a:ln>
        </p:spPr>
        <p:txBody>
          <a:bodyPr anchor="ctr"/>
          <a:lstStyle/>
          <a:p>
            <a:pPr>
              <a:lnSpc>
                <a:spcPct val="100000"/>
              </a:lnSpc>
            </a:pPr>
            <a:r>
              <a:rPr lang="en-GB" sz="1200" b="0" strike="noStrike" spc="-1">
                <a:solidFill>
                  <a:srgbClr val="FFFFFF"/>
                </a:solidFill>
                <a:latin typeface="News Gothic MT"/>
              </a:rPr>
              <a:t>Gilles Carpentier    ISEP</a:t>
            </a:r>
            <a:endParaRPr lang="en-GB" sz="1200" b="0" strike="noStrike" spc="-1">
              <a:latin typeface="Times New Roman"/>
            </a:endParaRPr>
          </a:p>
        </p:txBody>
      </p:sp>
      <p:sp>
        <p:nvSpPr>
          <p:cNvPr id="869" name="TextShape 3"/>
          <p:cNvSpPr txBox="1"/>
          <p:nvPr/>
        </p:nvSpPr>
        <p:spPr>
          <a:xfrm>
            <a:off x="7556400" y="6275520"/>
            <a:ext cx="1331640" cy="364680"/>
          </a:xfrm>
          <a:prstGeom prst="rect">
            <a:avLst/>
          </a:prstGeom>
          <a:noFill/>
          <a:ln>
            <a:noFill/>
          </a:ln>
        </p:spPr>
        <p:txBody>
          <a:bodyPr anchor="ctr"/>
          <a:lstStyle/>
          <a:p>
            <a:pPr algn="r">
              <a:lnSpc>
                <a:spcPct val="100000"/>
              </a:lnSpc>
            </a:pPr>
            <a:fld id="{145CF014-C16E-4B33-A227-DCA86EBF8AD1}" type="slidenum">
              <a:rPr lang="en-GB" sz="3600" b="0" strike="noStrike" spc="-1">
                <a:solidFill>
                  <a:srgbClr val="FFFFFF"/>
                </a:solidFill>
                <a:latin typeface="News Gothic MT"/>
              </a:rPr>
              <a:pPr algn="r">
                <a:lnSpc>
                  <a:spcPct val="100000"/>
                </a:lnSpc>
              </a:pPr>
              <a:t>20</a:t>
            </a:fld>
            <a:endParaRPr lang="en-GB" sz="3600" b="0" strike="noStrike" spc="-1">
              <a:latin typeface="Times New Roman"/>
            </a:endParaRPr>
          </a:p>
        </p:txBody>
      </p:sp>
      <p:sp>
        <p:nvSpPr>
          <p:cNvPr id="870" name="CustomShape 4"/>
          <p:cNvSpPr/>
          <p:nvPr/>
        </p:nvSpPr>
        <p:spPr>
          <a:xfrm>
            <a:off x="152400" y="152400"/>
            <a:ext cx="8339040" cy="667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smtClean="0"/>
              <a:t>Example :  program to store &amp; display date using union</a:t>
            </a:r>
          </a:p>
          <a:p>
            <a:endParaRPr lang="en-US" sz="2000" dirty="0" smtClean="0"/>
          </a:p>
          <a:p>
            <a:pPr>
              <a:lnSpc>
                <a:spcPct val="100000"/>
              </a:lnSpc>
            </a:pPr>
            <a:r>
              <a:rPr lang="en-GB" sz="1600" strike="noStrike" spc="-1" dirty="0" smtClean="0"/>
              <a:t>#</a:t>
            </a:r>
            <a:r>
              <a:rPr lang="en-GB" sz="1600" strike="noStrike" spc="-1" dirty="0"/>
              <a:t>include &lt;</a:t>
            </a:r>
            <a:r>
              <a:rPr lang="en-GB" sz="1600" strike="noStrike" spc="-1" dirty="0" err="1"/>
              <a:t>stdio.h</a:t>
            </a:r>
            <a:r>
              <a:rPr lang="en-GB" sz="1600" strike="noStrike" spc="-1" dirty="0"/>
              <a:t>&gt;</a:t>
            </a:r>
            <a:endParaRPr lang="fr-FR" sz="1600" strike="noStrike" spc="-1" dirty="0"/>
          </a:p>
          <a:p>
            <a:pPr>
              <a:lnSpc>
                <a:spcPct val="100000"/>
              </a:lnSpc>
            </a:pPr>
            <a:r>
              <a:rPr lang="en-GB" sz="1600" strike="noStrike" spc="-1" dirty="0"/>
              <a:t>#include &lt;</a:t>
            </a:r>
            <a:r>
              <a:rPr lang="en-GB" sz="1600" strike="noStrike" spc="-1" dirty="0" err="1"/>
              <a:t>string.h</a:t>
            </a:r>
            <a:r>
              <a:rPr lang="en-GB" sz="1600" strike="noStrike" spc="-1" dirty="0"/>
              <a:t>&gt;</a:t>
            </a:r>
            <a:endParaRPr lang="fr-FR" sz="1600" strike="noStrike" spc="-1" dirty="0"/>
          </a:p>
          <a:p>
            <a:pPr>
              <a:lnSpc>
                <a:spcPct val="100000"/>
              </a:lnSpc>
            </a:pPr>
            <a:r>
              <a:rPr lang="en-GB" sz="1600" strike="noStrike" spc="-1" dirty="0" err="1"/>
              <a:t>struct</a:t>
            </a:r>
            <a:r>
              <a:rPr lang="en-GB" sz="1600" strike="noStrike" spc="-1" dirty="0"/>
              <a:t> date {</a:t>
            </a:r>
            <a:r>
              <a:rPr sz="1600"/>
              <a:t/>
            </a:r>
            <a:br>
              <a:rPr sz="1600"/>
            </a:br>
            <a:r>
              <a:rPr lang="en-GB" sz="1600" strike="noStrike" spc="-1" dirty="0"/>
              <a:t>	char </a:t>
            </a:r>
            <a:r>
              <a:rPr lang="en-GB" sz="1600" spc="-1" dirty="0" err="1" smtClean="0"/>
              <a:t>dd</a:t>
            </a:r>
            <a:r>
              <a:rPr lang="en-GB" sz="1600" strike="noStrike" spc="-1" dirty="0" smtClean="0"/>
              <a:t>[2</a:t>
            </a:r>
            <a:r>
              <a:rPr lang="en-GB" sz="1600" strike="noStrike" spc="-1" dirty="0"/>
              <a:t>]; </a:t>
            </a:r>
            <a:endParaRPr lang="fr-FR" sz="1600" strike="noStrike" spc="-1" dirty="0"/>
          </a:p>
          <a:p>
            <a:pPr>
              <a:lnSpc>
                <a:spcPct val="100000"/>
              </a:lnSpc>
            </a:pPr>
            <a:r>
              <a:rPr lang="en-GB" sz="1600" strike="noStrike" spc="-1" dirty="0"/>
              <a:t>	char slash1[1];</a:t>
            </a:r>
            <a:endParaRPr lang="fr-FR" sz="1600" strike="noStrike" spc="-1" dirty="0"/>
          </a:p>
          <a:p>
            <a:pPr>
              <a:lnSpc>
                <a:spcPct val="100000"/>
              </a:lnSpc>
            </a:pPr>
            <a:r>
              <a:rPr lang="en-GB" sz="1600" strike="noStrike" spc="-1" dirty="0"/>
              <a:t>	char </a:t>
            </a:r>
            <a:r>
              <a:rPr lang="en-GB" sz="1600" spc="-1" dirty="0" smtClean="0"/>
              <a:t>mm</a:t>
            </a:r>
            <a:r>
              <a:rPr lang="en-GB" sz="1600" strike="noStrike" spc="-1" dirty="0" smtClean="0"/>
              <a:t>[2</a:t>
            </a:r>
            <a:r>
              <a:rPr lang="en-GB" sz="1600" strike="noStrike" spc="-1" dirty="0"/>
              <a:t>];</a:t>
            </a:r>
            <a:endParaRPr lang="fr-FR" sz="1600" strike="noStrike" spc="-1" dirty="0"/>
          </a:p>
          <a:p>
            <a:pPr>
              <a:lnSpc>
                <a:spcPct val="100000"/>
              </a:lnSpc>
            </a:pPr>
            <a:r>
              <a:rPr lang="en-GB" sz="1600" strike="noStrike" spc="-1" dirty="0"/>
              <a:t>	char slash2[1];</a:t>
            </a:r>
            <a:endParaRPr lang="fr-FR" sz="1600" strike="noStrike" spc="-1" dirty="0"/>
          </a:p>
          <a:p>
            <a:pPr>
              <a:lnSpc>
                <a:spcPct val="100000"/>
              </a:lnSpc>
            </a:pPr>
            <a:r>
              <a:rPr lang="en-GB" sz="1600" strike="noStrike" spc="-1" dirty="0"/>
              <a:t>	char </a:t>
            </a:r>
            <a:r>
              <a:rPr lang="en-GB" sz="1600" spc="-1" dirty="0" err="1" smtClean="0"/>
              <a:t>yyyy</a:t>
            </a:r>
            <a:r>
              <a:rPr lang="en-GB" sz="1600" strike="noStrike" spc="-1" dirty="0" smtClean="0"/>
              <a:t>[4];</a:t>
            </a:r>
          </a:p>
          <a:p>
            <a:pPr>
              <a:lnSpc>
                <a:spcPct val="100000"/>
              </a:lnSpc>
            </a:pPr>
            <a:r>
              <a:rPr lang="en-GB" sz="1600" spc="-1" dirty="0" smtClean="0"/>
              <a:t>                    char </a:t>
            </a:r>
            <a:r>
              <a:rPr lang="en-GB" sz="1600" spc="-1" dirty="0" err="1" smtClean="0"/>
              <a:t>eos</a:t>
            </a:r>
            <a:r>
              <a:rPr lang="en-GB" sz="1600" spc="-1" dirty="0" smtClean="0"/>
              <a:t>[1];</a:t>
            </a:r>
            <a:endParaRPr lang="fr-FR" sz="1600" strike="noStrike" spc="-1" dirty="0"/>
          </a:p>
          <a:p>
            <a:pPr>
              <a:lnSpc>
                <a:spcPct val="100000"/>
              </a:lnSpc>
            </a:pPr>
            <a:r>
              <a:rPr lang="en-GB" sz="1600" strike="noStrike" spc="-1" dirty="0"/>
              <a:t>}; </a:t>
            </a:r>
            <a:endParaRPr lang="fr-FR" sz="1600" strike="noStrike" spc="-1" dirty="0"/>
          </a:p>
          <a:p>
            <a:pPr>
              <a:lnSpc>
                <a:spcPct val="100000"/>
              </a:lnSpc>
            </a:pPr>
            <a:r>
              <a:rPr lang="en-GB" sz="1600" strike="noStrike" spc="-1" dirty="0" err="1"/>
              <a:t>typedef</a:t>
            </a:r>
            <a:r>
              <a:rPr lang="en-GB" sz="1600" strike="noStrike" spc="-1" dirty="0"/>
              <a:t> </a:t>
            </a:r>
            <a:r>
              <a:rPr lang="en-GB" sz="1600" strike="noStrike" spc="-1" dirty="0" err="1"/>
              <a:t>struct</a:t>
            </a:r>
            <a:r>
              <a:rPr lang="en-GB" sz="1600" strike="noStrike" spc="-1" dirty="0"/>
              <a:t> date </a:t>
            </a:r>
            <a:r>
              <a:rPr lang="en-GB" sz="1600" strike="noStrike" spc="-1" dirty="0" err="1"/>
              <a:t>Date</a:t>
            </a:r>
            <a:r>
              <a:rPr lang="en-GB" sz="1600" strike="noStrike" spc="-1" dirty="0"/>
              <a:t>; </a:t>
            </a:r>
            <a:endParaRPr lang="fr-FR" sz="1600" strike="noStrike" spc="-1" dirty="0"/>
          </a:p>
          <a:p>
            <a:pPr>
              <a:lnSpc>
                <a:spcPct val="100000"/>
              </a:lnSpc>
            </a:pPr>
            <a:r>
              <a:rPr lang="en-GB" sz="1600" strike="noStrike" spc="-1" dirty="0" err="1"/>
              <a:t>int</a:t>
            </a:r>
            <a:r>
              <a:rPr lang="en-GB" sz="1600" strike="noStrike" spc="-1"/>
              <a:t> </a:t>
            </a:r>
            <a:r>
              <a:rPr lang="en-GB" sz="1600" strike="noStrike" spc="-1" smtClean="0"/>
              <a:t>main(void) </a:t>
            </a:r>
            <a:r>
              <a:rPr lang="en-GB" sz="1600" strike="noStrike" spc="-1" dirty="0"/>
              <a:t>{</a:t>
            </a:r>
            <a:endParaRPr lang="fr-FR" sz="1600" strike="noStrike" spc="-1" dirty="0"/>
          </a:p>
          <a:p>
            <a:pPr>
              <a:lnSpc>
                <a:spcPct val="100000"/>
              </a:lnSpc>
            </a:pPr>
            <a:r>
              <a:rPr lang="en-GB" sz="1600" strike="noStrike" spc="-1" dirty="0"/>
              <a:t>	union dates {</a:t>
            </a:r>
            <a:endParaRPr lang="fr-FR" sz="1600" strike="noStrike" spc="-1" dirty="0"/>
          </a:p>
          <a:p>
            <a:pPr>
              <a:lnSpc>
                <a:spcPct val="100000"/>
              </a:lnSpc>
            </a:pPr>
            <a:r>
              <a:rPr lang="en-GB" sz="1600" strike="noStrike" spc="-1" dirty="0"/>
              <a:t>		Date </a:t>
            </a:r>
            <a:r>
              <a:rPr lang="en-GB" sz="1600" spc="-1" dirty="0" smtClean="0"/>
              <a:t>today</a:t>
            </a:r>
            <a:r>
              <a:rPr lang="en-GB" sz="1600" strike="noStrike" spc="-1" dirty="0" smtClean="0"/>
              <a:t>;</a:t>
            </a:r>
            <a:r>
              <a:rPr sz="1600"/>
              <a:t/>
            </a:r>
            <a:br>
              <a:rPr sz="1600"/>
            </a:br>
            <a:r>
              <a:rPr lang="en-GB" sz="1600" strike="noStrike" spc="-1" dirty="0"/>
              <a:t>		char </a:t>
            </a:r>
            <a:r>
              <a:rPr lang="en-GB" sz="1600" spc="-1" dirty="0" err="1" smtClean="0"/>
              <a:t>today_string</a:t>
            </a:r>
            <a:r>
              <a:rPr lang="en-GB" sz="1600" strike="noStrike" spc="-1" dirty="0" smtClean="0"/>
              <a:t>[11];</a:t>
            </a:r>
            <a:endParaRPr lang="fr-FR" sz="1600" strike="noStrike" spc="-1" dirty="0"/>
          </a:p>
          <a:p>
            <a:pPr>
              <a:lnSpc>
                <a:spcPct val="100000"/>
              </a:lnSpc>
            </a:pPr>
            <a:r>
              <a:rPr lang="en-GB" sz="1600" strike="noStrike" spc="-1" dirty="0"/>
              <a:t>	} d1; </a:t>
            </a:r>
            <a:endParaRPr lang="en-GB" sz="1600" strike="noStrike" spc="-1" dirty="0" smtClean="0"/>
          </a:p>
          <a:p>
            <a:pPr>
              <a:lnSpc>
                <a:spcPct val="100000"/>
              </a:lnSpc>
            </a:pPr>
            <a:r>
              <a:rPr lang="en-GB" sz="1600" spc="-1" dirty="0" smtClean="0"/>
              <a:t>                     d1.today.eos[0] = ‘\0’;</a:t>
            </a:r>
            <a:endParaRPr lang="en-GB" sz="1600" strike="noStrike" spc="-1" dirty="0" smtClean="0"/>
          </a:p>
          <a:p>
            <a:pPr>
              <a:lnSpc>
                <a:spcPct val="100000"/>
              </a:lnSpc>
            </a:pPr>
            <a:r>
              <a:rPr lang="en-GB" sz="1600" strike="noStrike" spc="-1" dirty="0"/>
              <a:t>	</a:t>
            </a:r>
            <a:r>
              <a:rPr lang="en-GB" sz="1600" strike="noStrike" spc="-1" dirty="0" err="1" smtClean="0"/>
              <a:t>strncpy</a:t>
            </a:r>
            <a:r>
              <a:rPr lang="en-GB" sz="1600" strike="noStrike" spc="-1" dirty="0" smtClean="0"/>
              <a:t>(d1.today.dd, “</a:t>
            </a:r>
            <a:r>
              <a:rPr lang="en-GB" sz="1600" spc="-1" dirty="0" smtClean="0"/>
              <a:t>01</a:t>
            </a:r>
            <a:r>
              <a:rPr lang="en-GB" sz="1600" strike="noStrike" spc="-1" dirty="0" smtClean="0"/>
              <a:t>", </a:t>
            </a:r>
            <a:r>
              <a:rPr lang="en-GB" sz="1600" strike="noStrike" spc="-1" dirty="0"/>
              <a:t>2);</a:t>
            </a:r>
            <a:endParaRPr lang="fr-FR" sz="1600" strike="noStrike" spc="-1" dirty="0"/>
          </a:p>
          <a:p>
            <a:pPr>
              <a:lnSpc>
                <a:spcPct val="100000"/>
              </a:lnSpc>
            </a:pPr>
            <a:r>
              <a:rPr lang="en-GB" sz="1600" strike="noStrike" spc="-1" dirty="0"/>
              <a:t>	</a:t>
            </a:r>
            <a:r>
              <a:rPr lang="en-GB" sz="1600" strike="noStrike" spc="-1" dirty="0" err="1" smtClean="0"/>
              <a:t>strncpy</a:t>
            </a:r>
            <a:r>
              <a:rPr lang="en-GB" sz="1600" strike="noStrike" spc="-1" dirty="0" smtClean="0"/>
              <a:t>(d1.today.slash1</a:t>
            </a:r>
            <a:r>
              <a:rPr lang="en-GB" sz="1600" strike="noStrike" spc="-1" dirty="0"/>
              <a:t>, "/" , 1);</a:t>
            </a:r>
            <a:endParaRPr lang="fr-FR" sz="1600" strike="noStrike" spc="-1" dirty="0"/>
          </a:p>
          <a:p>
            <a:pPr>
              <a:lnSpc>
                <a:spcPct val="100000"/>
              </a:lnSpc>
            </a:pPr>
            <a:r>
              <a:rPr lang="en-GB" sz="1600" strike="noStrike" spc="-1" dirty="0"/>
              <a:t>	</a:t>
            </a:r>
            <a:r>
              <a:rPr lang="en-GB" sz="1600" strike="noStrike" spc="-1" dirty="0" err="1" smtClean="0"/>
              <a:t>strncpy</a:t>
            </a:r>
            <a:r>
              <a:rPr lang="en-GB" sz="1600" strike="noStrike" spc="-1" dirty="0" smtClean="0"/>
              <a:t>(d1.today.mm, “</a:t>
            </a:r>
            <a:r>
              <a:rPr lang="en-GB" sz="1600" spc="-1" dirty="0" smtClean="0"/>
              <a:t>10</a:t>
            </a:r>
            <a:r>
              <a:rPr lang="en-GB" sz="1600" strike="noStrike" spc="-1" dirty="0" smtClean="0"/>
              <a:t>" </a:t>
            </a:r>
            <a:r>
              <a:rPr lang="en-GB" sz="1600" strike="noStrike" spc="-1" dirty="0"/>
              <a:t>, 2);</a:t>
            </a:r>
            <a:endParaRPr lang="fr-FR" sz="1600" strike="noStrike" spc="-1" dirty="0"/>
          </a:p>
          <a:p>
            <a:pPr>
              <a:lnSpc>
                <a:spcPct val="100000"/>
              </a:lnSpc>
            </a:pPr>
            <a:r>
              <a:rPr lang="en-GB" sz="1600" strike="noStrike" spc="-1" dirty="0"/>
              <a:t>	</a:t>
            </a:r>
            <a:r>
              <a:rPr lang="en-GB" sz="1600" strike="noStrike" spc="-1" dirty="0" err="1" smtClean="0"/>
              <a:t>strncpy</a:t>
            </a:r>
            <a:r>
              <a:rPr lang="en-GB" sz="1600" strike="noStrike" spc="-1" dirty="0" smtClean="0"/>
              <a:t>(d1.today.slash2</a:t>
            </a:r>
            <a:r>
              <a:rPr lang="en-GB" sz="1600" strike="noStrike" spc="-1" dirty="0"/>
              <a:t>, "/" , 1);</a:t>
            </a:r>
            <a:endParaRPr lang="fr-FR" sz="1600" strike="noStrike" spc="-1" dirty="0"/>
          </a:p>
          <a:p>
            <a:pPr>
              <a:lnSpc>
                <a:spcPct val="100000"/>
              </a:lnSpc>
            </a:pPr>
            <a:r>
              <a:rPr lang="en-GB" sz="1600" strike="noStrike" spc="-1" dirty="0"/>
              <a:t>	</a:t>
            </a:r>
            <a:r>
              <a:rPr lang="en-GB" sz="1600" strike="noStrike" spc="-1" dirty="0" err="1" smtClean="0"/>
              <a:t>strncpy</a:t>
            </a:r>
            <a:r>
              <a:rPr lang="en-GB" sz="1600" strike="noStrike" spc="-1" dirty="0" smtClean="0"/>
              <a:t>(d1.today.yyyy, </a:t>
            </a:r>
            <a:r>
              <a:rPr lang="en-GB" sz="1600" strike="noStrike" spc="-1" dirty="0"/>
              <a:t>"</a:t>
            </a:r>
            <a:r>
              <a:rPr lang="en-GB" sz="1600" strike="noStrike" spc="-1" dirty="0" smtClean="0"/>
              <a:t>2021", </a:t>
            </a:r>
            <a:r>
              <a:rPr lang="en-GB" sz="1600" strike="noStrike" spc="-1" dirty="0"/>
              <a:t>4</a:t>
            </a:r>
            <a:r>
              <a:rPr lang="en-GB" sz="1600" strike="noStrike" spc="-1" dirty="0" smtClean="0"/>
              <a:t>);</a:t>
            </a:r>
          </a:p>
          <a:p>
            <a:pPr>
              <a:lnSpc>
                <a:spcPct val="100000"/>
              </a:lnSpc>
            </a:pPr>
            <a:r>
              <a:rPr lang="en-GB" sz="1600" spc="-1" dirty="0" smtClean="0"/>
              <a:t>                    </a:t>
            </a:r>
            <a:r>
              <a:rPr lang="en-GB" sz="1600" spc="-1" dirty="0" err="1" smtClean="0"/>
              <a:t>pr</a:t>
            </a:r>
            <a:r>
              <a:rPr lang="en-GB" sz="1600" strike="noStrike" spc="-1" dirty="0" err="1" smtClean="0"/>
              <a:t>intf</a:t>
            </a:r>
            <a:r>
              <a:rPr lang="en-GB" sz="1600" strike="noStrike" spc="-1" dirty="0"/>
              <a:t>("%s\n ", </a:t>
            </a:r>
            <a:r>
              <a:rPr lang="en-GB" sz="1600" strike="noStrike" spc="-1" dirty="0" smtClean="0"/>
              <a:t>d1.today_string);</a:t>
            </a:r>
            <a:endParaRPr lang="fr-FR" sz="1600" strike="noStrike" spc="-1" dirty="0"/>
          </a:p>
          <a:p>
            <a:pPr>
              <a:lnSpc>
                <a:spcPct val="100000"/>
              </a:lnSpc>
            </a:pPr>
            <a:r>
              <a:rPr lang="en-GB" sz="1600" strike="noStrike" spc="-1" dirty="0"/>
              <a:t>	return 0;</a:t>
            </a:r>
            <a:r>
              <a:rPr sz="1600"/>
              <a:t/>
            </a:r>
            <a:br>
              <a:rPr sz="1600"/>
            </a:br>
            <a:r>
              <a:rPr lang="en-GB" sz="1600" strike="noStrike" spc="-1" dirty="0"/>
              <a:t>} </a:t>
            </a:r>
            <a:endParaRPr lang="fr-FR" sz="1600" strike="noStrike" spc="-1" dirty="0"/>
          </a:p>
          <a:p>
            <a:pPr>
              <a:lnSpc>
                <a:spcPct val="100000"/>
              </a:lnSpc>
            </a:pPr>
            <a:endParaRPr lang="fr-FR" sz="1800" b="0" strike="noStrike" spc="-1" dirty="0">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fontScale="90000"/>
          </a:bodyPr>
          <a:lstStyle/>
          <a:p>
            <a:r>
              <a:rPr lang="en-GB" spc="-1" dirty="0" smtClean="0">
                <a:solidFill>
                  <a:srgbClr val="00B0F0"/>
                </a:solidFill>
                <a:latin typeface="+mn-lt"/>
                <a:ea typeface="+mn-ea"/>
                <a:cs typeface="+mn-cs"/>
              </a:rPr>
              <a:t>Initializing structure variable</a:t>
            </a:r>
            <a:r>
              <a:rPr lang="en-US" spc="-1" dirty="0" smtClean="0">
                <a:solidFill>
                  <a:srgbClr val="000000"/>
                </a:solidFill>
                <a:latin typeface="News Gothic MT"/>
              </a:rPr>
              <a:t/>
            </a:r>
            <a:br>
              <a:rPr lang="en-US" spc="-1" dirty="0" smtClean="0">
                <a:solidFill>
                  <a:srgbClr val="000000"/>
                </a:solidFill>
                <a:latin typeface="News Gothic MT"/>
              </a:rPr>
            </a:br>
            <a:endParaRPr lang="en-US" dirty="0"/>
          </a:p>
        </p:txBody>
      </p:sp>
      <p:sp>
        <p:nvSpPr>
          <p:cNvPr id="9" name="TextBox 8"/>
          <p:cNvSpPr txBox="1"/>
          <p:nvPr/>
        </p:nvSpPr>
        <p:spPr>
          <a:xfrm>
            <a:off x="2766580" y="1981200"/>
            <a:ext cx="4717382" cy="3416320"/>
          </a:xfrm>
          <a:prstGeom prst="rect">
            <a:avLst/>
          </a:prstGeom>
          <a:noFill/>
        </p:spPr>
        <p:txBody>
          <a:bodyPr wrap="none" rtlCol="0">
            <a:spAutoFit/>
          </a:bodyPr>
          <a:lstStyle/>
          <a:p>
            <a:r>
              <a:rPr lang="en-US" sz="2400" dirty="0" err="1" smtClean="0"/>
              <a:t>struct</a:t>
            </a:r>
            <a:r>
              <a:rPr lang="en-US" sz="2400" dirty="0" smtClean="0"/>
              <a:t>   student</a:t>
            </a:r>
          </a:p>
          <a:p>
            <a:r>
              <a:rPr lang="en-US" sz="2400" dirty="0" smtClean="0"/>
              <a:t>{</a:t>
            </a:r>
          </a:p>
          <a:p>
            <a:r>
              <a:rPr lang="en-US" sz="2400" dirty="0" smtClean="0"/>
              <a:t>      char name[10];</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}s1 = {“abc”,7,87.23}; </a:t>
            </a:r>
          </a:p>
          <a:p>
            <a:endParaRPr lang="en-US" sz="2400" dirty="0" smtClean="0"/>
          </a:p>
          <a:p>
            <a:endParaRPr lang="en-US" sz="2400" dirty="0" smtClean="0"/>
          </a:p>
          <a:p>
            <a:r>
              <a:rPr lang="en-US" sz="2400" dirty="0" err="1" smtClean="0"/>
              <a:t>struct</a:t>
            </a:r>
            <a:r>
              <a:rPr lang="en-US" sz="2400" dirty="0" smtClean="0"/>
              <a:t>  student  s2 = {“abc”,7,87.23}; </a:t>
            </a:r>
          </a:p>
        </p:txBody>
      </p:sp>
      <p:sp>
        <p:nvSpPr>
          <p:cNvPr id="10" name="Rectangle 9"/>
          <p:cNvSpPr/>
          <p:nvPr/>
        </p:nvSpPr>
        <p:spPr>
          <a:xfrm>
            <a:off x="2590800" y="1752600"/>
            <a:ext cx="48768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1305580"/>
            <a:ext cx="1713098" cy="523220"/>
          </a:xfrm>
          <a:prstGeom prst="rect">
            <a:avLst/>
          </a:prstGeom>
          <a:noFill/>
        </p:spPr>
        <p:txBody>
          <a:bodyPr wrap="none" rtlCol="0">
            <a:spAutoFit/>
          </a:bodyPr>
          <a:lstStyle/>
          <a:p>
            <a:r>
              <a:rPr lang="en-US" sz="2800" b="1" dirty="0" smtClean="0"/>
              <a:t>Example : </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838200"/>
          </a:xfrm>
        </p:spPr>
        <p:txBody>
          <a:bodyPr>
            <a:normAutofit fontScale="90000"/>
          </a:bodyPr>
          <a:lstStyle/>
          <a:p>
            <a:r>
              <a:rPr lang="en-GB" sz="3600" spc="-1" dirty="0" smtClean="0">
                <a:solidFill>
                  <a:srgbClr val="00B0F0"/>
                </a:solidFill>
                <a:latin typeface="+mn-lt"/>
                <a:ea typeface="+mn-ea"/>
                <a:cs typeface="+mn-cs"/>
              </a:rPr>
              <a:t>Accessing members of </a:t>
            </a:r>
            <a:br>
              <a:rPr lang="en-GB" sz="3600" spc="-1" dirty="0" smtClean="0">
                <a:solidFill>
                  <a:srgbClr val="00B0F0"/>
                </a:solidFill>
                <a:latin typeface="+mn-lt"/>
                <a:ea typeface="+mn-ea"/>
                <a:cs typeface="+mn-cs"/>
              </a:rPr>
            </a:br>
            <a:r>
              <a:rPr lang="en-GB" sz="3600" spc="-1" dirty="0" smtClean="0">
                <a:solidFill>
                  <a:srgbClr val="00B0F0"/>
                </a:solidFill>
                <a:latin typeface="+mn-lt"/>
                <a:ea typeface="+mn-ea"/>
                <a:cs typeface="+mn-cs"/>
              </a:rPr>
              <a:t>a structure variable</a:t>
            </a:r>
            <a:r>
              <a:rPr lang="en-US" spc="-1" dirty="0" smtClean="0">
                <a:solidFill>
                  <a:srgbClr val="000000"/>
                </a:solidFill>
                <a:latin typeface="News Gothic MT"/>
              </a:rPr>
              <a:t/>
            </a:r>
            <a:br>
              <a:rPr lang="en-US" spc="-1" dirty="0" smtClean="0">
                <a:solidFill>
                  <a:srgbClr val="000000"/>
                </a:solidFill>
                <a:latin typeface="News Gothic MT"/>
              </a:rPr>
            </a:br>
            <a:endParaRPr lang="en-US" dirty="0"/>
          </a:p>
        </p:txBody>
      </p:sp>
      <p:sp>
        <p:nvSpPr>
          <p:cNvPr id="9" name="TextBox 8"/>
          <p:cNvSpPr txBox="1"/>
          <p:nvPr/>
        </p:nvSpPr>
        <p:spPr>
          <a:xfrm>
            <a:off x="2766580" y="2590801"/>
            <a:ext cx="4853420" cy="4893647"/>
          </a:xfrm>
          <a:prstGeom prst="rect">
            <a:avLst/>
          </a:prstGeom>
          <a:noFill/>
        </p:spPr>
        <p:txBody>
          <a:bodyPr wrap="square" rtlCol="0">
            <a:spAutoFit/>
          </a:bodyPr>
          <a:lstStyle/>
          <a:p>
            <a:r>
              <a:rPr lang="en-US" sz="2400" dirty="0" err="1" smtClean="0"/>
              <a:t>struct</a:t>
            </a:r>
            <a:r>
              <a:rPr lang="en-US" sz="2400" dirty="0" smtClean="0"/>
              <a:t>   student</a:t>
            </a:r>
          </a:p>
          <a:p>
            <a:r>
              <a:rPr lang="en-US" sz="2400" dirty="0" smtClean="0"/>
              <a:t>{</a:t>
            </a:r>
          </a:p>
          <a:p>
            <a:r>
              <a:rPr lang="en-US" sz="2400" dirty="0" smtClean="0"/>
              <a:t>      char name[6];</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}s1 ; </a:t>
            </a:r>
          </a:p>
          <a:p>
            <a:endParaRPr lang="en-US" sz="2400" dirty="0" smtClean="0"/>
          </a:p>
          <a:p>
            <a:r>
              <a:rPr lang="en-US" sz="2400" dirty="0" err="1" smtClean="0"/>
              <a:t>strcpy</a:t>
            </a:r>
            <a:r>
              <a:rPr lang="en-US" sz="2400" dirty="0" smtClean="0"/>
              <a:t>(s1.name,”abcde”);</a:t>
            </a:r>
          </a:p>
          <a:p>
            <a:r>
              <a:rPr lang="en-US" sz="2400" dirty="0" smtClean="0"/>
              <a:t>s1.roll = 10;</a:t>
            </a:r>
          </a:p>
          <a:p>
            <a:r>
              <a:rPr lang="en-US" sz="2400" dirty="0" smtClean="0"/>
              <a:t>s1.marks = 89.21;</a:t>
            </a:r>
          </a:p>
          <a:p>
            <a:endParaRPr lang="en-US" sz="2400" dirty="0" smtClean="0"/>
          </a:p>
          <a:p>
            <a:endParaRPr lang="en-US" sz="2400" dirty="0" smtClean="0"/>
          </a:p>
          <a:p>
            <a:r>
              <a:rPr lang="en-US" sz="2400" dirty="0" smtClean="0"/>
              <a:t> </a:t>
            </a:r>
          </a:p>
        </p:txBody>
      </p:sp>
      <p:sp>
        <p:nvSpPr>
          <p:cNvPr id="10" name="Rectangle 9"/>
          <p:cNvSpPr/>
          <p:nvPr/>
        </p:nvSpPr>
        <p:spPr>
          <a:xfrm>
            <a:off x="2590800" y="2526340"/>
            <a:ext cx="48768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079320"/>
            <a:ext cx="1492716" cy="461665"/>
          </a:xfrm>
          <a:prstGeom prst="rect">
            <a:avLst/>
          </a:prstGeom>
          <a:noFill/>
        </p:spPr>
        <p:txBody>
          <a:bodyPr wrap="none" rtlCol="0">
            <a:spAutoFit/>
          </a:bodyPr>
          <a:lstStyle/>
          <a:p>
            <a:r>
              <a:rPr lang="en-US" sz="2400" b="1" dirty="0" smtClean="0"/>
              <a:t>Example : </a:t>
            </a:r>
            <a:endParaRPr lang="en-US" sz="2400" b="1" dirty="0"/>
          </a:p>
        </p:txBody>
      </p:sp>
      <p:sp>
        <p:nvSpPr>
          <p:cNvPr id="6" name="TextBox 5"/>
          <p:cNvSpPr txBox="1"/>
          <p:nvPr/>
        </p:nvSpPr>
        <p:spPr>
          <a:xfrm>
            <a:off x="304800" y="990600"/>
            <a:ext cx="8458200" cy="1200329"/>
          </a:xfrm>
          <a:prstGeom prst="rect">
            <a:avLst/>
          </a:prstGeom>
          <a:noFill/>
        </p:spPr>
        <p:txBody>
          <a:bodyPr wrap="square" rtlCol="0">
            <a:spAutoFit/>
          </a:bodyPr>
          <a:lstStyle/>
          <a:p>
            <a:pPr>
              <a:buClr>
                <a:schemeClr val="tx1"/>
              </a:buClr>
              <a:buSzPct val="120000"/>
              <a:buFont typeface="Arial" pitchFamily="34" charset="0"/>
              <a:buChar char="•"/>
            </a:pPr>
            <a:r>
              <a:rPr lang="en-US" sz="2400" dirty="0" smtClean="0"/>
              <a:t> Members of a structure variable can be accessed using  structure                                                        member (dot) operator</a:t>
            </a:r>
          </a:p>
          <a:p>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10600" cy="6553200"/>
          </a:xfrm>
        </p:spPr>
        <p:txBody>
          <a:bodyPr>
            <a:normAutofit fontScale="40000" lnSpcReduction="20000"/>
          </a:bodyPr>
          <a:lstStyle/>
          <a:p>
            <a:pPr>
              <a:buNone/>
            </a:pPr>
            <a:r>
              <a:rPr lang="en-US" sz="5000" dirty="0" smtClean="0"/>
              <a:t>Example :  program to scan &amp; display structure variable </a:t>
            </a:r>
          </a:p>
          <a:p>
            <a:pPr>
              <a:buNone/>
            </a:pPr>
            <a:r>
              <a:rPr lang="en-US" sz="5000" dirty="0" smtClean="0"/>
              <a:t>using dot operator</a:t>
            </a:r>
          </a:p>
          <a:p>
            <a:pPr>
              <a:buNone/>
            </a:pPr>
            <a:endParaRPr lang="en-US" sz="4200" dirty="0" smtClean="0"/>
          </a:p>
          <a:p>
            <a:pPr>
              <a:buNone/>
            </a:pPr>
            <a:r>
              <a:rPr lang="en-US" sz="3400" dirty="0" smtClean="0"/>
              <a:t>#include&lt;</a:t>
            </a:r>
            <a:r>
              <a:rPr lang="en-US" sz="3400" dirty="0" err="1" smtClean="0"/>
              <a:t>stdio.h</a:t>
            </a:r>
            <a:r>
              <a:rPr lang="en-US" sz="3400" dirty="0" smtClean="0"/>
              <a:t>&gt;</a:t>
            </a:r>
          </a:p>
          <a:p>
            <a:pPr>
              <a:buNone/>
            </a:pPr>
            <a:endParaRPr lang="en-US" sz="3400" dirty="0" smtClean="0"/>
          </a:p>
          <a:p>
            <a:pPr>
              <a:buNone/>
            </a:pPr>
            <a:r>
              <a:rPr lang="en-US" sz="3400" dirty="0" err="1" smtClean="0"/>
              <a:t>struct</a:t>
            </a:r>
            <a:r>
              <a:rPr lang="en-US" sz="3400" dirty="0" smtClean="0"/>
              <a:t> student</a:t>
            </a:r>
          </a:p>
          <a:p>
            <a:pPr>
              <a:buNone/>
            </a:pPr>
            <a:r>
              <a:rPr lang="en-US" sz="3400" dirty="0" smtClean="0"/>
              <a:t>{</a:t>
            </a:r>
          </a:p>
          <a:p>
            <a:pPr>
              <a:buNone/>
            </a:pPr>
            <a:r>
              <a:rPr lang="en-US" sz="3400" dirty="0" smtClean="0"/>
              <a:t>    </a:t>
            </a:r>
            <a:r>
              <a:rPr lang="en-US" sz="3400" dirty="0" err="1" smtClean="0"/>
              <a:t>int</a:t>
            </a:r>
            <a:r>
              <a:rPr lang="en-US" sz="3400" dirty="0" smtClean="0"/>
              <a:t> roll;</a:t>
            </a:r>
          </a:p>
          <a:p>
            <a:pPr>
              <a:buNone/>
            </a:pPr>
            <a:r>
              <a:rPr lang="en-US" sz="3400" dirty="0" smtClean="0"/>
              <a:t>    char name[10];</a:t>
            </a:r>
          </a:p>
          <a:p>
            <a:pPr>
              <a:buNone/>
            </a:pPr>
            <a:r>
              <a:rPr lang="en-US" sz="3400" dirty="0" smtClean="0"/>
              <a:t>    float marks ;</a:t>
            </a:r>
          </a:p>
          <a:p>
            <a:pPr>
              <a:buNone/>
            </a:pPr>
            <a:r>
              <a:rPr lang="en-US" sz="3400" dirty="0" smtClean="0"/>
              <a:t>};</a:t>
            </a:r>
          </a:p>
          <a:p>
            <a:pPr>
              <a:buNone/>
            </a:pPr>
            <a:endParaRPr lang="en-US" sz="3400" dirty="0" smtClean="0"/>
          </a:p>
          <a:p>
            <a:pPr>
              <a:buNone/>
            </a:pPr>
            <a:r>
              <a:rPr lang="en-US" sz="3400" dirty="0" err="1" smtClean="0"/>
              <a:t>int</a:t>
            </a:r>
            <a:r>
              <a:rPr lang="en-US" sz="3400" dirty="0" smtClean="0"/>
              <a:t> main(void)                  </a:t>
            </a:r>
          </a:p>
          <a:p>
            <a:pPr>
              <a:buNone/>
            </a:pPr>
            <a:r>
              <a:rPr lang="en-US" sz="3400" dirty="0" smtClean="0"/>
              <a:t>{     </a:t>
            </a:r>
          </a:p>
          <a:p>
            <a:pPr>
              <a:buNone/>
            </a:pPr>
            <a:r>
              <a:rPr lang="en-US" sz="3400" dirty="0" smtClean="0"/>
              <a:t>          </a:t>
            </a:r>
            <a:r>
              <a:rPr lang="en-US" sz="3400" dirty="0" err="1" smtClean="0"/>
              <a:t>struct</a:t>
            </a:r>
            <a:r>
              <a:rPr lang="en-US" sz="3400" dirty="0" smtClean="0"/>
              <a:t> student s;     </a:t>
            </a:r>
          </a:p>
          <a:p>
            <a:pPr>
              <a:buNone/>
            </a:pPr>
            <a:endParaRPr lang="en-US" sz="3400" dirty="0" smtClean="0"/>
          </a:p>
          <a:p>
            <a:pPr>
              <a:buNone/>
            </a:pPr>
            <a:r>
              <a:rPr lang="en-US" sz="3400" dirty="0" smtClean="0"/>
              <a:t>          </a:t>
            </a:r>
            <a:r>
              <a:rPr lang="en-US" sz="3400" dirty="0" err="1" smtClean="0"/>
              <a:t>printf</a:t>
            </a:r>
            <a:r>
              <a:rPr lang="en-US" sz="3400" dirty="0" smtClean="0"/>
              <a:t>(“ \</a:t>
            </a:r>
            <a:r>
              <a:rPr lang="en-US" sz="3400" dirty="0" err="1" smtClean="0"/>
              <a:t>nenter</a:t>
            </a:r>
            <a:r>
              <a:rPr lang="en-US" sz="3400" dirty="0" smtClean="0"/>
              <a:t> your name: ”);</a:t>
            </a:r>
          </a:p>
          <a:p>
            <a:pPr>
              <a:buNone/>
            </a:pPr>
            <a:r>
              <a:rPr lang="en-US" sz="3400" dirty="0" smtClean="0"/>
              <a:t>          </a:t>
            </a:r>
            <a:r>
              <a:rPr lang="en-US" sz="3400" dirty="0" err="1" smtClean="0"/>
              <a:t>scanf</a:t>
            </a:r>
            <a:r>
              <a:rPr lang="en-US" sz="3400" dirty="0" smtClean="0"/>
              <a:t>(“%</a:t>
            </a:r>
            <a:r>
              <a:rPr lang="en-US" sz="3400" dirty="0" err="1" smtClean="0"/>
              <a:t>s”,s.name</a:t>
            </a:r>
            <a:r>
              <a:rPr lang="en-US" sz="3400" dirty="0" smtClean="0"/>
              <a:t>);</a:t>
            </a:r>
          </a:p>
          <a:p>
            <a:pPr>
              <a:buNone/>
            </a:pPr>
            <a:r>
              <a:rPr lang="en-US" sz="3400" dirty="0" smtClean="0"/>
              <a:t>          </a:t>
            </a:r>
            <a:r>
              <a:rPr lang="en-US" sz="3400" dirty="0" err="1" smtClean="0"/>
              <a:t>printf</a:t>
            </a:r>
            <a:r>
              <a:rPr lang="en-US" sz="3400" dirty="0" smtClean="0"/>
              <a:t>(“ \</a:t>
            </a:r>
            <a:r>
              <a:rPr lang="en-US" sz="3400" dirty="0" err="1" smtClean="0"/>
              <a:t>nenter</a:t>
            </a:r>
            <a:r>
              <a:rPr lang="en-US" sz="3400" dirty="0" smtClean="0"/>
              <a:t> your roll number: ”);</a:t>
            </a:r>
          </a:p>
          <a:p>
            <a:pPr>
              <a:buNone/>
            </a:pPr>
            <a:r>
              <a:rPr lang="en-US" sz="3400" dirty="0" smtClean="0"/>
              <a:t>          </a:t>
            </a:r>
            <a:r>
              <a:rPr lang="en-US" sz="3400" dirty="0" err="1" smtClean="0"/>
              <a:t>scanf</a:t>
            </a:r>
            <a:r>
              <a:rPr lang="en-US" sz="3400" dirty="0" smtClean="0"/>
              <a:t>(“%d”, &amp;</a:t>
            </a:r>
            <a:r>
              <a:rPr lang="en-US" sz="3400" dirty="0" err="1" smtClean="0"/>
              <a:t>s.roll</a:t>
            </a:r>
            <a:r>
              <a:rPr lang="en-US" sz="3400" dirty="0" smtClean="0"/>
              <a:t>);</a:t>
            </a:r>
          </a:p>
          <a:p>
            <a:pPr>
              <a:buNone/>
            </a:pPr>
            <a:r>
              <a:rPr lang="en-US" sz="3400" dirty="0" smtClean="0"/>
              <a:t>          </a:t>
            </a:r>
            <a:r>
              <a:rPr lang="en-US" sz="3400" dirty="0" err="1" smtClean="0"/>
              <a:t>printf</a:t>
            </a:r>
            <a:r>
              <a:rPr lang="en-US" sz="3400" dirty="0" smtClean="0"/>
              <a:t>(“ \</a:t>
            </a:r>
            <a:r>
              <a:rPr lang="en-US" sz="3400" dirty="0" err="1" smtClean="0"/>
              <a:t>nenter</a:t>
            </a:r>
            <a:r>
              <a:rPr lang="en-US" sz="3400" dirty="0" smtClean="0"/>
              <a:t> your marks: ”);</a:t>
            </a:r>
          </a:p>
          <a:p>
            <a:pPr>
              <a:buNone/>
            </a:pPr>
            <a:r>
              <a:rPr lang="en-US" sz="3400" dirty="0" smtClean="0"/>
              <a:t>          </a:t>
            </a:r>
            <a:r>
              <a:rPr lang="en-US" sz="3400" dirty="0" err="1" smtClean="0"/>
              <a:t>scanf</a:t>
            </a:r>
            <a:r>
              <a:rPr lang="en-US" sz="3400" dirty="0" smtClean="0"/>
              <a:t>(“%f”, &amp;</a:t>
            </a:r>
            <a:r>
              <a:rPr lang="en-US" sz="3400" dirty="0" err="1" smtClean="0"/>
              <a:t>s.marks</a:t>
            </a:r>
            <a:r>
              <a:rPr lang="en-US" sz="3400" dirty="0" smtClean="0"/>
              <a:t>);</a:t>
            </a:r>
          </a:p>
          <a:p>
            <a:pPr>
              <a:buNone/>
            </a:pPr>
            <a:endParaRPr lang="en-US" sz="3400" dirty="0" smtClean="0"/>
          </a:p>
          <a:p>
            <a:pPr>
              <a:buNone/>
            </a:pPr>
            <a:r>
              <a:rPr lang="en-US" sz="3400" dirty="0" smtClean="0"/>
              <a:t>          </a:t>
            </a:r>
            <a:r>
              <a:rPr lang="en-US" sz="3400" dirty="0" err="1" smtClean="0"/>
              <a:t>printf</a:t>
            </a:r>
            <a:r>
              <a:rPr lang="en-US" sz="3400" dirty="0" smtClean="0"/>
              <a:t>(“\n name : %s \n roll no : %d  \n  marks :  %f ”,</a:t>
            </a:r>
            <a:r>
              <a:rPr lang="en-US" sz="3400" dirty="0" err="1" smtClean="0"/>
              <a:t>s.name,s.roll,s.marks</a:t>
            </a:r>
            <a:r>
              <a:rPr lang="en-US" sz="3400" dirty="0" smtClean="0"/>
              <a:t>);</a:t>
            </a:r>
          </a:p>
          <a:p>
            <a:pPr>
              <a:buNone/>
            </a:pPr>
            <a:endParaRPr lang="en-US" sz="3400" dirty="0" smtClean="0"/>
          </a:p>
          <a:p>
            <a:pPr>
              <a:buNone/>
            </a:pPr>
            <a:r>
              <a:rPr lang="en-US" sz="3400" dirty="0" smtClean="0"/>
              <a:t>          return 0;  </a:t>
            </a:r>
          </a:p>
          <a:p>
            <a:pPr>
              <a:buNone/>
            </a:pPr>
            <a:r>
              <a:rPr lang="en-US" sz="3400"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normAutofit fontScale="90000"/>
          </a:bodyPr>
          <a:lstStyle/>
          <a:p>
            <a:r>
              <a:rPr lang="en-GB" sz="3600" spc="-1" dirty="0" smtClean="0">
                <a:solidFill>
                  <a:srgbClr val="00B0F0"/>
                </a:solidFill>
                <a:latin typeface="+mn-lt"/>
                <a:ea typeface="+mn-ea"/>
                <a:cs typeface="+mn-cs"/>
              </a:rPr>
              <a:t>Accessing members of </a:t>
            </a:r>
            <a:br>
              <a:rPr lang="en-GB" sz="3600" spc="-1" dirty="0" smtClean="0">
                <a:solidFill>
                  <a:srgbClr val="00B0F0"/>
                </a:solidFill>
                <a:latin typeface="+mn-lt"/>
                <a:ea typeface="+mn-ea"/>
                <a:cs typeface="+mn-cs"/>
              </a:rPr>
            </a:br>
            <a:r>
              <a:rPr lang="en-GB" sz="3600" spc="-1" dirty="0" smtClean="0">
                <a:solidFill>
                  <a:srgbClr val="00B0F0"/>
                </a:solidFill>
                <a:latin typeface="+mn-lt"/>
                <a:ea typeface="+mn-ea"/>
                <a:cs typeface="+mn-cs"/>
              </a:rPr>
              <a:t>a structure variable</a:t>
            </a:r>
            <a:r>
              <a:rPr lang="en-US" spc="-1" dirty="0" smtClean="0">
                <a:solidFill>
                  <a:srgbClr val="000000"/>
                </a:solidFill>
                <a:latin typeface="News Gothic MT"/>
              </a:rPr>
              <a:t/>
            </a:r>
            <a:br>
              <a:rPr lang="en-US" spc="-1" dirty="0" smtClean="0">
                <a:solidFill>
                  <a:srgbClr val="000000"/>
                </a:solidFill>
                <a:latin typeface="News Gothic MT"/>
              </a:rPr>
            </a:br>
            <a:endParaRPr lang="en-US" dirty="0"/>
          </a:p>
        </p:txBody>
      </p:sp>
      <p:sp>
        <p:nvSpPr>
          <p:cNvPr id="9" name="TextBox 8"/>
          <p:cNvSpPr txBox="1"/>
          <p:nvPr/>
        </p:nvSpPr>
        <p:spPr>
          <a:xfrm>
            <a:off x="2766580" y="2590801"/>
            <a:ext cx="4853420" cy="3785652"/>
          </a:xfrm>
          <a:prstGeom prst="rect">
            <a:avLst/>
          </a:prstGeom>
          <a:noFill/>
        </p:spPr>
        <p:txBody>
          <a:bodyPr wrap="square" rtlCol="0">
            <a:spAutoFit/>
          </a:bodyPr>
          <a:lstStyle/>
          <a:p>
            <a:r>
              <a:rPr lang="en-US" sz="2400" dirty="0" err="1" smtClean="0"/>
              <a:t>struct</a:t>
            </a:r>
            <a:r>
              <a:rPr lang="en-US" sz="2400" dirty="0" smtClean="0"/>
              <a:t>   student</a:t>
            </a:r>
          </a:p>
          <a:p>
            <a:r>
              <a:rPr lang="en-US" sz="2400" dirty="0" smtClean="0"/>
              <a:t>{</a:t>
            </a:r>
          </a:p>
          <a:p>
            <a:r>
              <a:rPr lang="en-US" sz="2400" dirty="0" smtClean="0"/>
              <a:t>      char name[6];</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 s1 = {“abc”,7,87.23},s2; </a:t>
            </a:r>
          </a:p>
          <a:p>
            <a:endParaRPr lang="en-US" sz="2400" dirty="0" smtClean="0"/>
          </a:p>
          <a:p>
            <a:endParaRPr lang="en-US" sz="2400" dirty="0" smtClean="0"/>
          </a:p>
          <a:p>
            <a:r>
              <a:rPr lang="en-US" sz="2400" dirty="0" smtClean="0"/>
              <a:t>s2 = s1;</a:t>
            </a:r>
          </a:p>
          <a:p>
            <a:r>
              <a:rPr lang="en-US" sz="2400" dirty="0" smtClean="0"/>
              <a:t> </a:t>
            </a:r>
          </a:p>
        </p:txBody>
      </p:sp>
      <p:sp>
        <p:nvSpPr>
          <p:cNvPr id="10" name="Rectangle 9"/>
          <p:cNvSpPr/>
          <p:nvPr/>
        </p:nvSpPr>
        <p:spPr>
          <a:xfrm>
            <a:off x="2590800" y="2526340"/>
            <a:ext cx="4876800" cy="403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2079320"/>
            <a:ext cx="1492716" cy="461665"/>
          </a:xfrm>
          <a:prstGeom prst="rect">
            <a:avLst/>
          </a:prstGeom>
          <a:noFill/>
        </p:spPr>
        <p:txBody>
          <a:bodyPr wrap="none" rtlCol="0">
            <a:spAutoFit/>
          </a:bodyPr>
          <a:lstStyle/>
          <a:p>
            <a:r>
              <a:rPr lang="en-US" sz="2400" b="1" dirty="0" smtClean="0"/>
              <a:t>Example : </a:t>
            </a:r>
            <a:endParaRPr lang="en-US" sz="2400" b="1" dirty="0"/>
          </a:p>
        </p:txBody>
      </p:sp>
      <p:sp>
        <p:nvSpPr>
          <p:cNvPr id="6" name="TextBox 5"/>
          <p:cNvSpPr txBox="1"/>
          <p:nvPr/>
        </p:nvSpPr>
        <p:spPr>
          <a:xfrm>
            <a:off x="304800" y="990600"/>
            <a:ext cx="8458200" cy="830997"/>
          </a:xfrm>
          <a:prstGeom prst="rect">
            <a:avLst/>
          </a:prstGeom>
          <a:noFill/>
        </p:spPr>
        <p:txBody>
          <a:bodyPr wrap="square" rtlCol="0">
            <a:spAutoFit/>
          </a:bodyPr>
          <a:lstStyle/>
          <a:p>
            <a:pPr>
              <a:buClr>
                <a:schemeClr val="tx1"/>
              </a:buClr>
              <a:buSzPct val="120000"/>
              <a:buFont typeface="Arial" pitchFamily="34" charset="0"/>
              <a:buChar char="•"/>
            </a:pPr>
            <a:r>
              <a:rPr lang="en-US" sz="2400" dirty="0" smtClean="0"/>
              <a:t> Structure variable can be copied into another structure variable</a:t>
            </a:r>
          </a:p>
          <a:p>
            <a:endParaRPr lang="en-US" sz="2400" dirty="0" smtClean="0"/>
          </a:p>
        </p:txBody>
      </p:sp>
      <p:sp>
        <p:nvSpPr>
          <p:cNvPr id="7" name="TextBox 6"/>
          <p:cNvSpPr txBox="1"/>
          <p:nvPr/>
        </p:nvSpPr>
        <p:spPr>
          <a:xfrm>
            <a:off x="4114800" y="5410200"/>
            <a:ext cx="3510769" cy="646331"/>
          </a:xfrm>
          <a:prstGeom prst="rect">
            <a:avLst/>
          </a:prstGeom>
          <a:noFill/>
        </p:spPr>
        <p:txBody>
          <a:bodyPr wrap="none" rtlCol="0">
            <a:spAutoFit/>
          </a:bodyPr>
          <a:lstStyle/>
          <a:p>
            <a:r>
              <a:rPr lang="en-US" dirty="0" smtClean="0"/>
              <a:t>// Members of s1 will be copied to </a:t>
            </a:r>
          </a:p>
          <a:p>
            <a:r>
              <a:rPr lang="en-US" dirty="0" smtClean="0"/>
              <a:t>// corresponding members of s2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err="1" smtClean="0">
                <a:solidFill>
                  <a:srgbClr val="00B0F0"/>
                </a:solidFill>
                <a:latin typeface="+mn-lt"/>
                <a:ea typeface="+mn-ea"/>
                <a:cs typeface="+mn-cs"/>
              </a:rPr>
              <a:t>typedef</a:t>
            </a:r>
            <a:endParaRPr lang="en-US" sz="4000" spc="-1" dirty="0">
              <a:solidFill>
                <a:srgbClr val="00B0F0"/>
              </a:solidFill>
              <a:latin typeface="+mn-lt"/>
              <a:ea typeface="+mn-ea"/>
              <a:cs typeface="+mn-cs"/>
            </a:endParaRPr>
          </a:p>
        </p:txBody>
      </p:sp>
      <p:sp>
        <p:nvSpPr>
          <p:cNvPr id="4" name="TextBox 3"/>
          <p:cNvSpPr txBox="1"/>
          <p:nvPr/>
        </p:nvSpPr>
        <p:spPr>
          <a:xfrm>
            <a:off x="228600" y="1447800"/>
            <a:ext cx="8831905" cy="2677656"/>
          </a:xfrm>
          <a:prstGeom prst="rect">
            <a:avLst/>
          </a:prstGeom>
          <a:noFill/>
        </p:spPr>
        <p:txBody>
          <a:bodyPr wrap="none" rtlCol="0">
            <a:spAutoFit/>
          </a:bodyPr>
          <a:lstStyle/>
          <a:p>
            <a:pPr>
              <a:buClr>
                <a:schemeClr val="tx1"/>
              </a:buClr>
              <a:buSzPct val="120000"/>
              <a:buFont typeface="Arial" pitchFamily="34" charset="0"/>
              <a:buChar char="•"/>
            </a:pPr>
            <a:r>
              <a:rPr lang="en-US" sz="2400" dirty="0" smtClean="0"/>
              <a:t>  C allows creating new names for existing data types using </a:t>
            </a:r>
            <a:r>
              <a:rPr lang="en-US" sz="2400" dirty="0" err="1" smtClean="0"/>
              <a:t>typedef</a:t>
            </a:r>
            <a:endParaRPr lang="en-US" sz="2400" dirty="0" smtClean="0"/>
          </a:p>
          <a:p>
            <a:endParaRPr lang="en-US" sz="2400" dirty="0" smtClean="0"/>
          </a:p>
          <a:p>
            <a:r>
              <a:rPr lang="en-US" sz="2400" dirty="0" smtClean="0"/>
              <a:t>Example  1 :    </a:t>
            </a:r>
            <a:r>
              <a:rPr lang="en-US" sz="2400" dirty="0" err="1" smtClean="0"/>
              <a:t>typedef</a:t>
            </a:r>
            <a:r>
              <a:rPr lang="en-US" sz="2400" dirty="0" smtClean="0"/>
              <a:t>  </a:t>
            </a:r>
            <a:r>
              <a:rPr lang="en-US" sz="2400" dirty="0" err="1" smtClean="0"/>
              <a:t>int</a:t>
            </a:r>
            <a:r>
              <a:rPr lang="en-US" sz="2400" dirty="0" smtClean="0"/>
              <a:t>  counter;</a:t>
            </a:r>
          </a:p>
          <a:p>
            <a:r>
              <a:rPr lang="en-US" sz="2400" dirty="0" smtClean="0"/>
              <a:t>                          counter </a:t>
            </a:r>
            <a:r>
              <a:rPr lang="en-US" sz="2400" dirty="0" err="1" smtClean="0"/>
              <a:t>people_in</a:t>
            </a:r>
            <a:r>
              <a:rPr lang="en-US" sz="2400" dirty="0" smtClean="0"/>
              <a:t>=0,people_out = 0;</a:t>
            </a:r>
          </a:p>
          <a:p>
            <a:endParaRPr lang="en-US" sz="2400" dirty="0" smtClean="0"/>
          </a:p>
          <a:p>
            <a:pPr>
              <a:buFont typeface="Arial" pitchFamily="34" charset="0"/>
              <a:buChar char="•"/>
            </a:pPr>
            <a:r>
              <a:rPr lang="en-US" sz="2400" dirty="0" smtClean="0"/>
              <a:t>  Makes the name counter synonym for </a:t>
            </a:r>
            <a:r>
              <a:rPr lang="en-US" sz="2400" dirty="0" err="1" smtClean="0"/>
              <a:t>int</a:t>
            </a:r>
            <a:r>
              <a:rPr lang="en-US" sz="2400" dirty="0" smtClean="0"/>
              <a:t>, so variables </a:t>
            </a:r>
            <a:r>
              <a:rPr lang="en-US" sz="2400" dirty="0" err="1" smtClean="0"/>
              <a:t>people_in</a:t>
            </a:r>
            <a:r>
              <a:rPr lang="en-US" sz="2400" dirty="0" smtClean="0"/>
              <a:t>  &amp;</a:t>
            </a:r>
          </a:p>
          <a:p>
            <a:r>
              <a:rPr lang="en-US" sz="2400" dirty="0" err="1" smtClean="0"/>
              <a:t>people_out</a:t>
            </a:r>
            <a:r>
              <a:rPr lang="en-US" sz="2400" dirty="0" smtClean="0"/>
              <a:t>  are of type </a:t>
            </a:r>
            <a:r>
              <a:rPr lang="en-US" sz="2400" dirty="0" err="1" smtClean="0"/>
              <a:t>int</a:t>
            </a:r>
            <a:r>
              <a:rPr lang="en-US" sz="2400" dirty="0" smtClean="0"/>
              <a:t>  </a:t>
            </a:r>
            <a:endParaRPr lang="en-US" sz="2400" dirty="0"/>
          </a:p>
        </p:txBody>
      </p:sp>
      <p:sp>
        <p:nvSpPr>
          <p:cNvPr id="5" name="TextBox 4"/>
          <p:cNvSpPr txBox="1"/>
          <p:nvPr/>
        </p:nvSpPr>
        <p:spPr>
          <a:xfrm>
            <a:off x="228600" y="4191000"/>
            <a:ext cx="8596649" cy="2308324"/>
          </a:xfrm>
          <a:prstGeom prst="rect">
            <a:avLst/>
          </a:prstGeom>
          <a:noFill/>
        </p:spPr>
        <p:txBody>
          <a:bodyPr wrap="square" rtlCol="0">
            <a:spAutoFit/>
          </a:bodyPr>
          <a:lstStyle/>
          <a:p>
            <a:pPr>
              <a:buFont typeface="Arial" pitchFamily="34" charset="0"/>
              <a:buChar char="•"/>
            </a:pPr>
            <a:endParaRPr lang="en-US" sz="2400" dirty="0" smtClean="0"/>
          </a:p>
          <a:p>
            <a:r>
              <a:rPr lang="en-US" sz="2400" dirty="0" smtClean="0"/>
              <a:t>Example  2 :    </a:t>
            </a:r>
            <a:r>
              <a:rPr lang="en-US" sz="2400" dirty="0" err="1" smtClean="0"/>
              <a:t>typedef</a:t>
            </a:r>
            <a:r>
              <a:rPr lang="en-US" sz="2400" dirty="0" smtClean="0"/>
              <a:t>  </a:t>
            </a:r>
            <a:r>
              <a:rPr lang="en-US" sz="2400" dirty="0" err="1" smtClean="0"/>
              <a:t>struct</a:t>
            </a:r>
            <a:r>
              <a:rPr lang="en-US" sz="2400" dirty="0" smtClean="0"/>
              <a:t>  student  </a:t>
            </a:r>
            <a:r>
              <a:rPr lang="en-US" sz="2400" dirty="0" err="1" smtClean="0"/>
              <a:t>Student</a:t>
            </a:r>
            <a:r>
              <a:rPr lang="en-US" sz="2400" dirty="0" smtClean="0"/>
              <a:t> ;</a:t>
            </a:r>
          </a:p>
          <a:p>
            <a:r>
              <a:rPr lang="en-US" sz="2400" dirty="0" smtClean="0"/>
              <a:t>                           Student  s1 , s2 ;</a:t>
            </a:r>
          </a:p>
          <a:p>
            <a:pPr>
              <a:buFont typeface="Arial" pitchFamily="34" charset="0"/>
              <a:buChar char="•"/>
            </a:pPr>
            <a:endParaRPr lang="en-US" sz="2400" dirty="0" smtClean="0"/>
          </a:p>
          <a:p>
            <a:pPr>
              <a:buFont typeface="Arial" pitchFamily="34" charset="0"/>
              <a:buChar char="•"/>
            </a:pPr>
            <a:r>
              <a:rPr lang="en-US" sz="2400" dirty="0" smtClean="0"/>
              <a:t>  Makes the name Student synonym for </a:t>
            </a:r>
            <a:r>
              <a:rPr lang="en-US" sz="2400" dirty="0" err="1" smtClean="0"/>
              <a:t>struct</a:t>
            </a:r>
            <a:r>
              <a:rPr lang="en-US" sz="2400" dirty="0" smtClean="0"/>
              <a:t> student , so variables s1  &amp;  s2 are of type </a:t>
            </a:r>
            <a:r>
              <a:rPr lang="en-US" sz="2400" dirty="0" err="1" smtClean="0"/>
              <a:t>struct</a:t>
            </a:r>
            <a:r>
              <a:rPr lang="en-US" sz="2400" dirty="0" smtClean="0"/>
              <a:t> student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normAutofit fontScale="90000"/>
          </a:bodyPr>
          <a:lstStyle/>
          <a:p>
            <a:r>
              <a:rPr lang="en-GB" spc="-1" dirty="0" smtClean="0">
                <a:solidFill>
                  <a:srgbClr val="00B0F0"/>
                </a:solidFill>
                <a:latin typeface="+mn-lt"/>
                <a:ea typeface="+mn-ea"/>
                <a:cs typeface="+mn-cs"/>
              </a:rPr>
              <a:t>Pointer to a structure </a:t>
            </a:r>
            <a:r>
              <a:rPr lang="en-US" spc="-1" dirty="0" smtClean="0">
                <a:solidFill>
                  <a:srgbClr val="000000"/>
                </a:solidFill>
                <a:latin typeface="News Gothic MT"/>
              </a:rPr>
              <a:t/>
            </a:r>
            <a:br>
              <a:rPr lang="en-US" spc="-1" dirty="0" smtClean="0">
                <a:solidFill>
                  <a:srgbClr val="000000"/>
                </a:solidFill>
                <a:latin typeface="News Gothic MT"/>
              </a:rPr>
            </a:br>
            <a:endParaRPr lang="en-US" dirty="0"/>
          </a:p>
        </p:txBody>
      </p:sp>
      <p:sp>
        <p:nvSpPr>
          <p:cNvPr id="9" name="TextBox 8"/>
          <p:cNvSpPr txBox="1"/>
          <p:nvPr/>
        </p:nvSpPr>
        <p:spPr>
          <a:xfrm>
            <a:off x="1219200" y="2615148"/>
            <a:ext cx="7315200" cy="3785652"/>
          </a:xfrm>
          <a:prstGeom prst="rect">
            <a:avLst/>
          </a:prstGeom>
          <a:noFill/>
        </p:spPr>
        <p:txBody>
          <a:bodyPr wrap="square" rtlCol="0">
            <a:spAutoFit/>
          </a:bodyPr>
          <a:lstStyle/>
          <a:p>
            <a:r>
              <a:rPr lang="en-US" sz="2400" dirty="0" err="1" smtClean="0"/>
              <a:t>struct</a:t>
            </a:r>
            <a:r>
              <a:rPr lang="en-US" sz="2400" dirty="0" smtClean="0"/>
              <a:t>  student</a:t>
            </a:r>
          </a:p>
          <a:p>
            <a:r>
              <a:rPr lang="en-US" sz="2400" dirty="0" smtClean="0"/>
              <a:t>{</a:t>
            </a:r>
          </a:p>
          <a:p>
            <a:r>
              <a:rPr lang="en-US" sz="2400" dirty="0" smtClean="0"/>
              <a:t>      char name[6];</a:t>
            </a:r>
          </a:p>
          <a:p>
            <a:r>
              <a:rPr lang="en-US" sz="2400" dirty="0" smtClean="0"/>
              <a:t>      </a:t>
            </a:r>
            <a:r>
              <a:rPr lang="en-US" sz="2400" dirty="0" err="1" smtClean="0"/>
              <a:t>int</a:t>
            </a:r>
            <a:r>
              <a:rPr lang="en-US" sz="2400" dirty="0" smtClean="0"/>
              <a:t> </a:t>
            </a:r>
            <a:r>
              <a:rPr lang="en-US" sz="2400" dirty="0" err="1" smtClean="0"/>
              <a:t>roll_no</a:t>
            </a:r>
            <a:r>
              <a:rPr lang="en-US" sz="2400" dirty="0" smtClean="0"/>
              <a:t>;</a:t>
            </a:r>
          </a:p>
          <a:p>
            <a:r>
              <a:rPr lang="en-US" sz="2400" dirty="0" smtClean="0"/>
              <a:t>      float marks;</a:t>
            </a:r>
          </a:p>
          <a:p>
            <a:r>
              <a:rPr lang="en-US" sz="2400" dirty="0" smtClean="0"/>
              <a:t>}s1 , *p = &amp;s1 ; </a:t>
            </a:r>
          </a:p>
          <a:p>
            <a:endParaRPr lang="en-US" sz="2400" dirty="0" smtClean="0"/>
          </a:p>
          <a:p>
            <a:r>
              <a:rPr lang="en-US" sz="2400" dirty="0" err="1" smtClean="0"/>
              <a:t>strcpy</a:t>
            </a:r>
            <a:r>
              <a:rPr lang="en-US" sz="2400" dirty="0" smtClean="0"/>
              <a:t>(p-&gt;</a:t>
            </a:r>
            <a:r>
              <a:rPr lang="en-US" sz="2400" dirty="0" err="1" smtClean="0"/>
              <a:t>name,”abcde</a:t>
            </a:r>
            <a:r>
              <a:rPr lang="en-US" sz="2400" dirty="0" smtClean="0"/>
              <a:t>”);  or   </a:t>
            </a:r>
            <a:r>
              <a:rPr lang="en-US" sz="2400" dirty="0" err="1" smtClean="0"/>
              <a:t>strcpy</a:t>
            </a:r>
            <a:r>
              <a:rPr lang="en-US" sz="2400" dirty="0" smtClean="0"/>
              <a:t>((*p).</a:t>
            </a:r>
            <a:r>
              <a:rPr lang="en-US" sz="2400" dirty="0" err="1" smtClean="0"/>
              <a:t>name,”abcde</a:t>
            </a:r>
            <a:r>
              <a:rPr lang="en-US" sz="2400" dirty="0" smtClean="0"/>
              <a:t>”);</a:t>
            </a:r>
          </a:p>
          <a:p>
            <a:r>
              <a:rPr lang="en-US" sz="2400" dirty="0" smtClean="0"/>
              <a:t>p-&gt;roll = 10;                           or  (*p).roll = 10;</a:t>
            </a:r>
          </a:p>
          <a:p>
            <a:r>
              <a:rPr lang="en-US" sz="2400" dirty="0" smtClean="0"/>
              <a:t>p-&gt;marks = 89.21;                or   (*p).marks = 89.21; </a:t>
            </a:r>
          </a:p>
        </p:txBody>
      </p:sp>
      <p:sp>
        <p:nvSpPr>
          <p:cNvPr id="10" name="Rectangle 9"/>
          <p:cNvSpPr/>
          <p:nvPr/>
        </p:nvSpPr>
        <p:spPr>
          <a:xfrm>
            <a:off x="914400" y="2438400"/>
            <a:ext cx="7772400" cy="42672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1981200"/>
            <a:ext cx="1492716" cy="461665"/>
          </a:xfrm>
          <a:prstGeom prst="rect">
            <a:avLst/>
          </a:prstGeom>
          <a:noFill/>
        </p:spPr>
        <p:txBody>
          <a:bodyPr wrap="none" rtlCol="0">
            <a:spAutoFit/>
          </a:bodyPr>
          <a:lstStyle/>
          <a:p>
            <a:r>
              <a:rPr lang="en-US" sz="2400" b="1" dirty="0" smtClean="0"/>
              <a:t>Example : </a:t>
            </a:r>
            <a:endParaRPr lang="en-US" sz="2400" b="1" dirty="0"/>
          </a:p>
        </p:txBody>
      </p:sp>
      <p:sp>
        <p:nvSpPr>
          <p:cNvPr id="6" name="TextBox 5"/>
          <p:cNvSpPr txBox="1"/>
          <p:nvPr/>
        </p:nvSpPr>
        <p:spPr>
          <a:xfrm>
            <a:off x="304800" y="685800"/>
            <a:ext cx="8610600" cy="1569660"/>
          </a:xfrm>
          <a:prstGeom prst="rect">
            <a:avLst/>
          </a:prstGeom>
          <a:noFill/>
        </p:spPr>
        <p:txBody>
          <a:bodyPr wrap="square" rtlCol="0">
            <a:spAutoFit/>
          </a:bodyPr>
          <a:lstStyle/>
          <a:p>
            <a:pPr>
              <a:buClr>
                <a:schemeClr val="tx1"/>
              </a:buClr>
              <a:buSzPct val="120000"/>
              <a:buFont typeface="Arial" pitchFamily="34" charset="0"/>
              <a:buChar char="•"/>
            </a:pPr>
            <a:r>
              <a:rPr lang="en-US" sz="2400" dirty="0" smtClean="0"/>
              <a:t> Members of a structure variable can be accessed using  indirection operator (*)  or  -&gt; (minus sign followed by &gt;)operator , when accessed through pointer </a:t>
            </a:r>
          </a:p>
          <a:p>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77000"/>
          </a:xfrm>
        </p:spPr>
        <p:txBody>
          <a:bodyPr>
            <a:normAutofit fontScale="40000" lnSpcReduction="20000"/>
          </a:bodyPr>
          <a:lstStyle/>
          <a:p>
            <a:pPr>
              <a:buNone/>
            </a:pPr>
            <a:r>
              <a:rPr lang="en-US" sz="5000" dirty="0" smtClean="0"/>
              <a:t>Example :  program to scan &amp; display structure variable using pointer</a:t>
            </a:r>
          </a:p>
          <a:p>
            <a:pPr>
              <a:buNone/>
            </a:pPr>
            <a:endParaRPr lang="en-US" dirty="0" smtClean="0"/>
          </a:p>
          <a:p>
            <a:pPr>
              <a:buNone/>
            </a:pPr>
            <a:r>
              <a:rPr lang="en-US" sz="4000" dirty="0" smtClean="0"/>
              <a:t>#include&lt;</a:t>
            </a:r>
            <a:r>
              <a:rPr lang="en-US" sz="4000" dirty="0" err="1" smtClean="0"/>
              <a:t>stdio.h</a:t>
            </a:r>
            <a:r>
              <a:rPr lang="en-US" sz="4000" dirty="0" smtClean="0"/>
              <a:t>&gt;</a:t>
            </a:r>
          </a:p>
          <a:p>
            <a:pPr>
              <a:buNone/>
            </a:pPr>
            <a:endParaRPr lang="en-US" sz="4000" dirty="0" smtClean="0"/>
          </a:p>
          <a:p>
            <a:pPr>
              <a:buNone/>
            </a:pPr>
            <a:r>
              <a:rPr lang="en-US" sz="4000" dirty="0" err="1" smtClean="0"/>
              <a:t>struct</a:t>
            </a:r>
            <a:r>
              <a:rPr lang="en-US" sz="4000" dirty="0" smtClean="0"/>
              <a:t> student</a:t>
            </a:r>
          </a:p>
          <a:p>
            <a:pPr>
              <a:buNone/>
            </a:pPr>
            <a:r>
              <a:rPr lang="en-US" sz="4000" dirty="0" smtClean="0"/>
              <a:t>{</a:t>
            </a:r>
          </a:p>
          <a:p>
            <a:pPr>
              <a:buNone/>
            </a:pPr>
            <a:r>
              <a:rPr lang="en-US" sz="4000" dirty="0" smtClean="0"/>
              <a:t>    </a:t>
            </a:r>
            <a:r>
              <a:rPr lang="en-US" sz="4000" dirty="0" err="1" smtClean="0"/>
              <a:t>int</a:t>
            </a:r>
            <a:r>
              <a:rPr lang="en-US" sz="4000" dirty="0" smtClean="0"/>
              <a:t> roll;</a:t>
            </a:r>
          </a:p>
          <a:p>
            <a:pPr>
              <a:buNone/>
            </a:pPr>
            <a:r>
              <a:rPr lang="en-US" sz="4000" dirty="0" smtClean="0"/>
              <a:t>    char name[10];</a:t>
            </a:r>
          </a:p>
          <a:p>
            <a:pPr>
              <a:buNone/>
            </a:pPr>
            <a:r>
              <a:rPr lang="en-US" sz="4000" dirty="0" smtClean="0"/>
              <a:t>    float marks ;</a:t>
            </a:r>
          </a:p>
          <a:p>
            <a:pPr>
              <a:buNone/>
            </a:pPr>
            <a:r>
              <a:rPr lang="en-US" sz="4000" dirty="0" smtClean="0"/>
              <a:t>};</a:t>
            </a:r>
          </a:p>
          <a:p>
            <a:pPr>
              <a:buNone/>
            </a:pPr>
            <a:endParaRPr lang="en-US" sz="4000" dirty="0" smtClean="0"/>
          </a:p>
          <a:p>
            <a:pPr>
              <a:buNone/>
            </a:pPr>
            <a:r>
              <a:rPr lang="en-US" sz="4000" dirty="0" err="1" smtClean="0"/>
              <a:t>int</a:t>
            </a:r>
            <a:r>
              <a:rPr lang="en-US" sz="4000" dirty="0" smtClean="0"/>
              <a:t> main(void)                  </a:t>
            </a:r>
          </a:p>
          <a:p>
            <a:pPr>
              <a:buNone/>
            </a:pPr>
            <a:r>
              <a:rPr lang="en-US" sz="4000" dirty="0" smtClean="0"/>
              <a:t>{     </a:t>
            </a:r>
          </a:p>
          <a:p>
            <a:pPr>
              <a:buNone/>
            </a:pPr>
            <a:r>
              <a:rPr lang="en-US" sz="4000" dirty="0" smtClean="0"/>
              <a:t>          </a:t>
            </a:r>
            <a:r>
              <a:rPr lang="en-US" sz="4000" dirty="0" err="1" smtClean="0"/>
              <a:t>struct</a:t>
            </a:r>
            <a:r>
              <a:rPr lang="en-US" sz="4000" dirty="0" smtClean="0"/>
              <a:t> student s , *p = &amp;s;     </a:t>
            </a:r>
          </a:p>
          <a:p>
            <a:pPr>
              <a:buNone/>
            </a:pPr>
            <a:endParaRPr lang="en-US" sz="4000" dirty="0" smtClean="0"/>
          </a:p>
          <a:p>
            <a:pPr>
              <a:buNone/>
            </a:pPr>
            <a:r>
              <a:rPr lang="en-US" sz="4000" dirty="0" smtClean="0"/>
              <a:t>          </a:t>
            </a:r>
            <a:r>
              <a:rPr lang="en-US" sz="4000" dirty="0" err="1" smtClean="0"/>
              <a:t>printf</a:t>
            </a:r>
            <a:r>
              <a:rPr lang="en-US" sz="4000" dirty="0" smtClean="0"/>
              <a:t>(“ \</a:t>
            </a:r>
            <a:r>
              <a:rPr lang="en-US" sz="4000" dirty="0" err="1" smtClean="0"/>
              <a:t>nenter</a:t>
            </a:r>
            <a:r>
              <a:rPr lang="en-US" sz="4000" dirty="0" smtClean="0"/>
              <a:t> your name: ”);</a:t>
            </a:r>
          </a:p>
          <a:p>
            <a:pPr>
              <a:buNone/>
            </a:pPr>
            <a:r>
              <a:rPr lang="en-US" sz="4000" dirty="0" smtClean="0"/>
              <a:t>          </a:t>
            </a:r>
            <a:r>
              <a:rPr lang="en-US" sz="4000" dirty="0" err="1" smtClean="0"/>
              <a:t>scanf</a:t>
            </a:r>
            <a:r>
              <a:rPr lang="en-US" sz="4000" dirty="0" smtClean="0"/>
              <a:t>(“%s”, p - &gt; name);</a:t>
            </a:r>
          </a:p>
          <a:p>
            <a:pPr>
              <a:buNone/>
            </a:pPr>
            <a:r>
              <a:rPr lang="en-US" sz="4000" dirty="0" smtClean="0"/>
              <a:t>          </a:t>
            </a:r>
            <a:r>
              <a:rPr lang="en-US" sz="4000" dirty="0" err="1" smtClean="0"/>
              <a:t>printf</a:t>
            </a:r>
            <a:r>
              <a:rPr lang="en-US" sz="4000" dirty="0" smtClean="0"/>
              <a:t>(“ \</a:t>
            </a:r>
            <a:r>
              <a:rPr lang="en-US" sz="4000" dirty="0" err="1" smtClean="0"/>
              <a:t>nenter</a:t>
            </a:r>
            <a:r>
              <a:rPr lang="en-US" sz="4000" dirty="0" smtClean="0"/>
              <a:t> your roll number: ”);</a:t>
            </a:r>
          </a:p>
          <a:p>
            <a:pPr>
              <a:buNone/>
            </a:pPr>
            <a:r>
              <a:rPr lang="en-US" sz="4000" dirty="0" smtClean="0"/>
              <a:t>          </a:t>
            </a:r>
            <a:r>
              <a:rPr lang="en-US" sz="4000" dirty="0" err="1" smtClean="0"/>
              <a:t>scanf</a:t>
            </a:r>
            <a:r>
              <a:rPr lang="en-US" sz="4000" dirty="0" smtClean="0"/>
              <a:t>(“%d”, &amp; p - &gt; roll);</a:t>
            </a:r>
          </a:p>
          <a:p>
            <a:pPr>
              <a:buNone/>
            </a:pPr>
            <a:r>
              <a:rPr lang="en-US" sz="4000" dirty="0" smtClean="0"/>
              <a:t>          </a:t>
            </a:r>
            <a:r>
              <a:rPr lang="en-US" sz="4000" dirty="0" err="1" smtClean="0"/>
              <a:t>printf</a:t>
            </a:r>
            <a:r>
              <a:rPr lang="en-US" sz="4000" dirty="0" smtClean="0"/>
              <a:t>(“ \</a:t>
            </a:r>
            <a:r>
              <a:rPr lang="en-US" sz="4000" dirty="0" err="1" smtClean="0"/>
              <a:t>nenter</a:t>
            </a:r>
            <a:r>
              <a:rPr lang="en-US" sz="4000" dirty="0" smtClean="0"/>
              <a:t> your marks: ”);</a:t>
            </a:r>
          </a:p>
          <a:p>
            <a:pPr>
              <a:buNone/>
            </a:pPr>
            <a:r>
              <a:rPr lang="en-US" sz="4000" dirty="0" smtClean="0"/>
              <a:t>          </a:t>
            </a:r>
            <a:r>
              <a:rPr lang="en-US" sz="4000" dirty="0" err="1" smtClean="0"/>
              <a:t>scanf</a:t>
            </a:r>
            <a:r>
              <a:rPr lang="en-US" sz="4000" dirty="0" smtClean="0"/>
              <a:t>(“%f”, &amp;p - &gt; marks);</a:t>
            </a:r>
          </a:p>
          <a:p>
            <a:pPr>
              <a:buNone/>
            </a:pPr>
            <a:endParaRPr lang="en-US" sz="4000" dirty="0" smtClean="0"/>
          </a:p>
          <a:p>
            <a:pPr>
              <a:buNone/>
            </a:pPr>
            <a:r>
              <a:rPr lang="en-US" sz="4000" dirty="0" smtClean="0"/>
              <a:t>          </a:t>
            </a:r>
            <a:r>
              <a:rPr lang="en-US" sz="4000" dirty="0" err="1" smtClean="0"/>
              <a:t>printf</a:t>
            </a:r>
            <a:r>
              <a:rPr lang="en-US" sz="4000" dirty="0" smtClean="0"/>
              <a:t>(“\n name : %s \n roll no : %d  \n  marks :  %f ”, p - &gt; name, p - &gt; roll, p - &gt; marks);</a:t>
            </a:r>
          </a:p>
          <a:p>
            <a:pPr>
              <a:buNone/>
            </a:pPr>
            <a:r>
              <a:rPr lang="en-US" sz="4000" dirty="0" smtClean="0"/>
              <a:t>          return 0;  </a:t>
            </a:r>
          </a:p>
          <a:p>
            <a:pPr>
              <a:buNone/>
            </a:pPr>
            <a:r>
              <a:rPr lang="en-US" sz="4000" dirty="0" smtClean="0"/>
              <a: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1863</Words>
  <Application>Microsoft Office PowerPoint</Application>
  <PresentationFormat>On-screen Show (4:3)</PresentationFormat>
  <Paragraphs>411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Declaration of a structure </vt:lpstr>
      <vt:lpstr>Initializing structure variable </vt:lpstr>
      <vt:lpstr>Accessing members of  a structure variable </vt:lpstr>
      <vt:lpstr>Slide 5</vt:lpstr>
      <vt:lpstr>Accessing members of  a structure variable </vt:lpstr>
      <vt:lpstr>typedef</vt:lpstr>
      <vt:lpstr>Pointer to a structure  </vt:lpstr>
      <vt:lpstr>Slide 9</vt:lpstr>
      <vt:lpstr>Array of structures</vt:lpstr>
      <vt:lpstr>Slide 11</vt:lpstr>
      <vt:lpstr>Slide 12</vt:lpstr>
      <vt:lpstr>Structure as a  parameter &amp; return value  of a function</vt:lpstr>
      <vt:lpstr>Slide 14</vt:lpstr>
      <vt:lpstr>Slide 15</vt:lpstr>
      <vt:lpstr>Structure within the structure</vt:lpstr>
      <vt:lpstr>Self referential structure</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rushikesh kulkarni</dc:creator>
  <cp:lastModifiedBy>DELL</cp:lastModifiedBy>
  <cp:revision>139</cp:revision>
  <dcterms:created xsi:type="dcterms:W3CDTF">2006-08-16T00:00:00Z</dcterms:created>
  <dcterms:modified xsi:type="dcterms:W3CDTF">2024-02-19T07:08:49Z</dcterms:modified>
</cp:coreProperties>
</file>