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Poppins ExtraBold" charset="1" panose="00000900000000000000"/>
      <p:regular r:id="rId14"/>
    </p:embeddedFont>
    <p:embeddedFont>
      <p:font typeface="Poppins ExtraBold Bold" charset="1" panose="00000A00000000000000"/>
      <p:regular r:id="rId15"/>
    </p:embeddedFont>
    <p:embeddedFont>
      <p:font typeface="Poppins ExtraBold Italics" charset="1" panose="00000900000000000000"/>
      <p:regular r:id="rId16"/>
    </p:embeddedFont>
    <p:embeddedFont>
      <p:font typeface="Poppins ExtraBold Bold Italics" charset="1" panose="00000A00000000000000"/>
      <p:regular r:id="rId17"/>
    </p:embeddedFont>
    <p:embeddedFont>
      <p:font typeface="Poppins" charset="1" panose="00000500000000000000"/>
      <p:regular r:id="rId18"/>
    </p:embeddedFont>
    <p:embeddedFont>
      <p:font typeface="Poppins Bold" charset="1" panose="00000800000000000000"/>
      <p:regular r:id="rId19"/>
    </p:embeddedFont>
    <p:embeddedFont>
      <p:font typeface="Poppins Italics" charset="1" panose="00000500000000000000"/>
      <p:regular r:id="rId20"/>
    </p:embeddedFont>
    <p:embeddedFont>
      <p:font typeface="Poppins Bold Italics"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618527" y="-1745836"/>
            <a:ext cx="6304087" cy="6304087"/>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915273" y="5804957"/>
            <a:ext cx="2284867" cy="2284867"/>
          </a:xfrm>
          <a:prstGeom prst="rect">
            <a:avLst/>
          </a:prstGeom>
        </p:spPr>
      </p:pic>
      <p:sp>
        <p:nvSpPr>
          <p:cNvPr name="TextBox 5" id="5"/>
          <p:cNvSpPr txBox="true"/>
          <p:nvPr/>
        </p:nvSpPr>
        <p:spPr>
          <a:xfrm rot="0">
            <a:off x="2009140" y="3393029"/>
            <a:ext cx="8507318" cy="1590465"/>
          </a:xfrm>
          <a:prstGeom prst="rect">
            <a:avLst/>
          </a:prstGeom>
        </p:spPr>
        <p:txBody>
          <a:bodyPr anchor="t" rtlCol="false" tIns="0" lIns="0" bIns="0" rIns="0">
            <a:spAutoFit/>
          </a:bodyPr>
          <a:lstStyle/>
          <a:p>
            <a:pPr>
              <a:lnSpc>
                <a:spcPts val="12257"/>
              </a:lnSpc>
              <a:spcBef>
                <a:spcPct val="0"/>
              </a:spcBef>
            </a:pPr>
            <a:r>
              <a:rPr lang="en-US" sz="8755">
                <a:solidFill>
                  <a:srgbClr val="FFFFFF"/>
                </a:solidFill>
                <a:latin typeface="Poppins"/>
              </a:rPr>
              <a:t>Project </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1028700"/>
            <a:ext cx="546184" cy="546184"/>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05735" y="1178928"/>
            <a:ext cx="192115" cy="245728"/>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193410" y="4082284"/>
            <a:ext cx="951933" cy="951933"/>
          </a:xfrm>
          <a:prstGeom prst="rect">
            <a:avLst/>
          </a:prstGeom>
        </p:spPr>
      </p:pic>
      <p:sp>
        <p:nvSpPr>
          <p:cNvPr name="TextBox 9" id="9"/>
          <p:cNvSpPr txBox="true"/>
          <p:nvPr/>
        </p:nvSpPr>
        <p:spPr>
          <a:xfrm rot="0">
            <a:off x="2009140" y="4886325"/>
            <a:ext cx="8507318" cy="1590465"/>
          </a:xfrm>
          <a:prstGeom prst="rect">
            <a:avLst/>
          </a:prstGeom>
        </p:spPr>
        <p:txBody>
          <a:bodyPr anchor="t" rtlCol="false" tIns="0" lIns="0" bIns="0" rIns="0">
            <a:spAutoFit/>
          </a:bodyPr>
          <a:lstStyle/>
          <a:p>
            <a:pPr>
              <a:lnSpc>
                <a:spcPts val="12257"/>
              </a:lnSpc>
              <a:spcBef>
                <a:spcPct val="0"/>
              </a:spcBef>
            </a:pPr>
            <a:r>
              <a:rPr lang="en-US" sz="8755">
                <a:solidFill>
                  <a:srgbClr val="FFFFFF"/>
                </a:solidFill>
                <a:latin typeface="Poppins"/>
              </a:rPr>
              <a:t>Discussion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546184" cy="5461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5735" y="1178928"/>
            <a:ext cx="192115" cy="245728"/>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31787" y="5143500"/>
            <a:ext cx="6304087" cy="6304087"/>
          </a:xfrm>
          <a:prstGeom prst="rect">
            <a:avLst/>
          </a:prstGeom>
        </p:spPr>
      </p:pic>
      <p:sp>
        <p:nvSpPr>
          <p:cNvPr name="TextBox 5" id="5"/>
          <p:cNvSpPr txBox="true"/>
          <p:nvPr/>
        </p:nvSpPr>
        <p:spPr>
          <a:xfrm rot="0">
            <a:off x="6016514" y="670009"/>
            <a:ext cx="6726842" cy="904875"/>
          </a:xfrm>
          <a:prstGeom prst="rect">
            <a:avLst/>
          </a:prstGeom>
        </p:spPr>
        <p:txBody>
          <a:bodyPr anchor="t" rtlCol="false" tIns="0" lIns="0" bIns="0" rIns="0">
            <a:spAutoFit/>
          </a:bodyPr>
          <a:lstStyle/>
          <a:p>
            <a:pPr>
              <a:lnSpc>
                <a:spcPts val="6720"/>
              </a:lnSpc>
            </a:pPr>
            <a:r>
              <a:rPr lang="en-US" sz="5600">
                <a:solidFill>
                  <a:srgbClr val="171616"/>
                </a:solidFill>
                <a:latin typeface="Poppins Bold"/>
              </a:rPr>
              <a:t>Team Members</a:t>
            </a:r>
          </a:p>
        </p:txBody>
      </p:sp>
      <p:sp>
        <p:nvSpPr>
          <p:cNvPr name="TextBox 6" id="6"/>
          <p:cNvSpPr txBox="true"/>
          <p:nvPr/>
        </p:nvSpPr>
        <p:spPr>
          <a:xfrm rot="0">
            <a:off x="7358724" y="2096280"/>
            <a:ext cx="4723546" cy="7909524"/>
          </a:xfrm>
          <a:prstGeom prst="rect">
            <a:avLst/>
          </a:prstGeom>
        </p:spPr>
        <p:txBody>
          <a:bodyPr anchor="t" rtlCol="false" tIns="0" lIns="0" bIns="0" rIns="0">
            <a:spAutoFit/>
          </a:bodyPr>
          <a:lstStyle/>
          <a:p>
            <a:pPr marL="661149" indent="-330575" lvl="1">
              <a:lnSpc>
                <a:spcPts val="4287"/>
              </a:lnSpc>
              <a:buFont typeface="Arial"/>
              <a:buChar char="•"/>
            </a:pPr>
            <a:r>
              <a:rPr lang="en-US" sz="3062">
                <a:solidFill>
                  <a:srgbClr val="171616"/>
                </a:solidFill>
                <a:latin typeface="Open Sans"/>
              </a:rPr>
              <a:t>Shreyash Shete</a:t>
            </a:r>
          </a:p>
          <a:p>
            <a:pPr marL="661149" indent="-330575" lvl="1">
              <a:lnSpc>
                <a:spcPts val="4287"/>
              </a:lnSpc>
              <a:buFont typeface="Arial"/>
              <a:buChar char="•"/>
            </a:pPr>
            <a:r>
              <a:rPr lang="en-US" sz="3062">
                <a:solidFill>
                  <a:srgbClr val="171616"/>
                </a:solidFill>
                <a:latin typeface="Open Sans"/>
              </a:rPr>
              <a:t>Ahilya Bandgar</a:t>
            </a:r>
          </a:p>
          <a:p>
            <a:pPr marL="661149" indent="-330575" lvl="1">
              <a:lnSpc>
                <a:spcPts val="4287"/>
              </a:lnSpc>
              <a:buFont typeface="Arial"/>
              <a:buChar char="•"/>
            </a:pPr>
            <a:r>
              <a:rPr lang="en-US" sz="3062">
                <a:solidFill>
                  <a:srgbClr val="171616"/>
                </a:solidFill>
                <a:latin typeface="Open Sans"/>
              </a:rPr>
              <a:t>Alisha Shaikh</a:t>
            </a:r>
          </a:p>
          <a:p>
            <a:pPr marL="661149" indent="-330575" lvl="1">
              <a:lnSpc>
                <a:spcPts val="4287"/>
              </a:lnSpc>
              <a:buFont typeface="Arial"/>
              <a:buChar char="•"/>
            </a:pPr>
            <a:r>
              <a:rPr lang="en-US" sz="3062">
                <a:solidFill>
                  <a:srgbClr val="171616"/>
                </a:solidFill>
                <a:latin typeface="Open Sans"/>
              </a:rPr>
              <a:t>Gauri Pingat</a:t>
            </a:r>
          </a:p>
          <a:p>
            <a:pPr marL="661149" indent="-330575" lvl="1">
              <a:lnSpc>
                <a:spcPts val="4287"/>
              </a:lnSpc>
              <a:buFont typeface="Arial"/>
              <a:buChar char="•"/>
            </a:pPr>
            <a:r>
              <a:rPr lang="en-US" sz="3062">
                <a:solidFill>
                  <a:srgbClr val="171616"/>
                </a:solidFill>
                <a:latin typeface="Open Sans"/>
              </a:rPr>
              <a:t>Komal More</a:t>
            </a:r>
          </a:p>
          <a:p>
            <a:pPr marL="661149" indent="-330575" lvl="1">
              <a:lnSpc>
                <a:spcPts val="4287"/>
              </a:lnSpc>
              <a:buFont typeface="Arial"/>
              <a:buChar char="•"/>
            </a:pPr>
            <a:r>
              <a:rPr lang="en-US" sz="3062">
                <a:solidFill>
                  <a:srgbClr val="171616"/>
                </a:solidFill>
                <a:latin typeface="Open Sans"/>
              </a:rPr>
              <a:t>Mrunal Nigade</a:t>
            </a:r>
          </a:p>
          <a:p>
            <a:pPr marL="661149" indent="-330575" lvl="1">
              <a:lnSpc>
                <a:spcPts val="4287"/>
              </a:lnSpc>
              <a:buFont typeface="Arial"/>
              <a:buChar char="•"/>
            </a:pPr>
            <a:r>
              <a:rPr lang="en-US" sz="3062">
                <a:solidFill>
                  <a:srgbClr val="171616"/>
                </a:solidFill>
                <a:latin typeface="Open Sans"/>
              </a:rPr>
              <a:t>Nikhil Chavan</a:t>
            </a:r>
          </a:p>
          <a:p>
            <a:pPr marL="661149" indent="-330575" lvl="1">
              <a:lnSpc>
                <a:spcPts val="4287"/>
              </a:lnSpc>
              <a:buFont typeface="Arial"/>
              <a:buChar char="•"/>
            </a:pPr>
            <a:r>
              <a:rPr lang="en-US" sz="3062">
                <a:solidFill>
                  <a:srgbClr val="171616"/>
                </a:solidFill>
                <a:latin typeface="Open Sans"/>
              </a:rPr>
              <a:t>Ruchira Kadam</a:t>
            </a:r>
          </a:p>
          <a:p>
            <a:pPr marL="661149" indent="-330575" lvl="1">
              <a:lnSpc>
                <a:spcPts val="4287"/>
              </a:lnSpc>
              <a:buFont typeface="Arial"/>
              <a:buChar char="•"/>
            </a:pPr>
            <a:r>
              <a:rPr lang="en-US" sz="3062">
                <a:solidFill>
                  <a:srgbClr val="171616"/>
                </a:solidFill>
                <a:latin typeface="Open Sans"/>
              </a:rPr>
              <a:t>Rutuja Pawale</a:t>
            </a:r>
          </a:p>
          <a:p>
            <a:pPr marL="661149" indent="-330575" lvl="1">
              <a:lnSpc>
                <a:spcPts val="4287"/>
              </a:lnSpc>
              <a:buFont typeface="Arial"/>
              <a:buChar char="•"/>
            </a:pPr>
            <a:r>
              <a:rPr lang="en-US" sz="3062">
                <a:solidFill>
                  <a:srgbClr val="171616"/>
                </a:solidFill>
                <a:latin typeface="Open Sans"/>
              </a:rPr>
              <a:t>Saurabh Gaikwad</a:t>
            </a:r>
          </a:p>
          <a:p>
            <a:pPr marL="661149" indent="-330575" lvl="1">
              <a:lnSpc>
                <a:spcPts val="4287"/>
              </a:lnSpc>
              <a:buFont typeface="Arial"/>
              <a:buChar char="•"/>
            </a:pPr>
            <a:r>
              <a:rPr lang="en-US" sz="3062">
                <a:solidFill>
                  <a:srgbClr val="171616"/>
                </a:solidFill>
                <a:latin typeface="Open Sans"/>
              </a:rPr>
              <a:t>Shubham Gaikwad</a:t>
            </a:r>
          </a:p>
          <a:p>
            <a:pPr marL="661149" indent="-330575" lvl="1">
              <a:lnSpc>
                <a:spcPts val="4287"/>
              </a:lnSpc>
              <a:buFont typeface="Arial"/>
              <a:buChar char="•"/>
            </a:pPr>
            <a:r>
              <a:rPr lang="en-US" sz="3062">
                <a:solidFill>
                  <a:srgbClr val="171616"/>
                </a:solidFill>
                <a:latin typeface="Open Sans"/>
              </a:rPr>
              <a:t>Vaishnavi Katore</a:t>
            </a:r>
          </a:p>
          <a:p>
            <a:pPr marL="661149" indent="-330575" lvl="1">
              <a:lnSpc>
                <a:spcPts val="4287"/>
              </a:lnSpc>
              <a:buFont typeface="Arial"/>
              <a:buChar char="•"/>
            </a:pPr>
            <a:r>
              <a:rPr lang="en-US" sz="3062">
                <a:solidFill>
                  <a:srgbClr val="171616"/>
                </a:solidFill>
                <a:latin typeface="Open Sans"/>
              </a:rPr>
              <a:t>Vimukta Rokade</a:t>
            </a:r>
          </a:p>
          <a:p>
            <a:pPr>
              <a:lnSpc>
                <a:spcPts val="4287"/>
              </a:lnSpc>
            </a:pPr>
          </a:p>
          <a:p>
            <a:pPr>
              <a:lnSpc>
                <a:spcPts val="428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546184" cy="5461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5735" y="1178928"/>
            <a:ext cx="192115" cy="245728"/>
          </a:xfrm>
          <a:prstGeom prst="rect">
            <a:avLst/>
          </a:prstGeom>
        </p:spPr>
      </p:pic>
      <p:grpSp>
        <p:nvGrpSpPr>
          <p:cNvPr name="Group 4" id="4"/>
          <p:cNvGrpSpPr>
            <a:grpSpLocks noChangeAspect="true"/>
          </p:cNvGrpSpPr>
          <p:nvPr/>
        </p:nvGrpSpPr>
        <p:grpSpPr>
          <a:xfrm rot="0">
            <a:off x="8001000" y="0"/>
            <a:ext cx="10287000" cy="10287000"/>
            <a:chOff x="0" y="0"/>
            <a:chExt cx="6350000" cy="6350000"/>
          </a:xfrm>
        </p:grpSpPr>
        <p:sp>
          <p:nvSpPr>
            <p:cNvPr name="Freeform 5" id="5"/>
            <p:cNvSpPr/>
            <p:nvPr/>
          </p:nvSpPr>
          <p:spPr>
            <a:xfrm>
              <a:off x="0" y="0"/>
              <a:ext cx="6350000" cy="6350000"/>
            </a:xfrm>
            <a:custGeom>
              <a:avLst/>
              <a:gdLst/>
              <a:ahLst/>
              <a:cxnLst/>
              <a:rect r="r" b="b" t="t" l="l"/>
              <a:pathLst>
                <a:path h="6350000" w="6350000">
                  <a:moveTo>
                    <a:pt x="0" y="6350000"/>
                  </a:moveTo>
                  <a:lnTo>
                    <a:pt x="6350000" y="6350000"/>
                  </a:lnTo>
                  <a:lnTo>
                    <a:pt x="6350000" y="0"/>
                  </a:lnTo>
                  <a:cubicBezTo>
                    <a:pt x="2843530" y="0"/>
                    <a:pt x="0" y="2843530"/>
                    <a:pt x="0" y="6350000"/>
                  </a:cubicBezTo>
                  <a:close/>
                </a:path>
              </a:pathLst>
            </a:custGeom>
            <a:blipFill>
              <a:blip r:embed="rId6"/>
              <a:stretch>
                <a:fillRect l="-30906" r="-30906" t="0" b="0"/>
              </a:stretch>
            </a:blipFill>
          </p:spPr>
        </p:sp>
      </p:grpSp>
      <p:sp>
        <p:nvSpPr>
          <p:cNvPr name="TextBox 6" id="6"/>
          <p:cNvSpPr txBox="true"/>
          <p:nvPr/>
        </p:nvSpPr>
        <p:spPr>
          <a:xfrm rot="0">
            <a:off x="375783" y="3054991"/>
            <a:ext cx="8909734" cy="1291755"/>
          </a:xfrm>
          <a:prstGeom prst="rect">
            <a:avLst/>
          </a:prstGeom>
        </p:spPr>
        <p:txBody>
          <a:bodyPr anchor="t" rtlCol="false" tIns="0" lIns="0" bIns="0" rIns="0">
            <a:spAutoFit/>
          </a:bodyPr>
          <a:lstStyle/>
          <a:p>
            <a:pPr>
              <a:lnSpc>
                <a:spcPts val="9635"/>
              </a:lnSpc>
            </a:pPr>
            <a:r>
              <a:rPr lang="en-US" sz="8029">
                <a:solidFill>
                  <a:srgbClr val="171616"/>
                </a:solidFill>
                <a:latin typeface="Poppins Bold"/>
              </a:rPr>
              <a:t>Medicines for all</a:t>
            </a:r>
          </a:p>
        </p:txBody>
      </p:sp>
      <p:sp>
        <p:nvSpPr>
          <p:cNvPr name="TextBox 7" id="7"/>
          <p:cNvSpPr txBox="true"/>
          <p:nvPr/>
        </p:nvSpPr>
        <p:spPr>
          <a:xfrm rot="0">
            <a:off x="375783" y="7124234"/>
            <a:ext cx="7660579" cy="1065113"/>
          </a:xfrm>
          <a:prstGeom prst="rect">
            <a:avLst/>
          </a:prstGeom>
        </p:spPr>
        <p:txBody>
          <a:bodyPr anchor="t" rtlCol="false" tIns="0" lIns="0" bIns="0" rIns="0">
            <a:spAutoFit/>
          </a:bodyPr>
          <a:lstStyle/>
          <a:p>
            <a:pPr>
              <a:lnSpc>
                <a:spcPts val="4293"/>
              </a:lnSpc>
              <a:spcBef>
                <a:spcPct val="0"/>
              </a:spcBef>
            </a:pPr>
            <a:r>
              <a:rPr lang="en-US" sz="3066">
                <a:solidFill>
                  <a:srgbClr val="171616"/>
                </a:solidFill>
                <a:latin typeface="Open Sans"/>
              </a:rPr>
              <a:t>Medicine price comparing website and suggest the lowest price website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546184" cy="5461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5735" y="1178928"/>
            <a:ext cx="192115" cy="245728"/>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2850" y="2889072"/>
            <a:ext cx="16822300" cy="16822300"/>
          </a:xfrm>
          <a:prstGeom prst="rect">
            <a:avLst/>
          </a:prstGeom>
        </p:spPr>
      </p:pic>
      <p:sp>
        <p:nvSpPr>
          <p:cNvPr name="TextBox 5" id="5"/>
          <p:cNvSpPr txBox="true"/>
          <p:nvPr/>
        </p:nvSpPr>
        <p:spPr>
          <a:xfrm rot="0">
            <a:off x="3134980" y="653520"/>
            <a:ext cx="10874807" cy="1003191"/>
          </a:xfrm>
          <a:prstGeom prst="rect">
            <a:avLst/>
          </a:prstGeom>
        </p:spPr>
        <p:txBody>
          <a:bodyPr anchor="t" rtlCol="false" tIns="0" lIns="0" bIns="0" rIns="0">
            <a:spAutoFit/>
          </a:bodyPr>
          <a:lstStyle/>
          <a:p>
            <a:pPr algn="ctr">
              <a:lnSpc>
                <a:spcPts val="7574"/>
              </a:lnSpc>
            </a:pPr>
            <a:r>
              <a:rPr lang="en-US" sz="6312">
                <a:solidFill>
                  <a:srgbClr val="000000"/>
                </a:solidFill>
                <a:latin typeface="Poppins Bold"/>
              </a:rPr>
              <a:t>Synopsis </a:t>
            </a:r>
          </a:p>
        </p:txBody>
      </p:sp>
      <p:sp>
        <p:nvSpPr>
          <p:cNvPr name="TextBox 6" id="6"/>
          <p:cNvSpPr txBox="true"/>
          <p:nvPr/>
        </p:nvSpPr>
        <p:spPr>
          <a:xfrm rot="0">
            <a:off x="3403408" y="4851162"/>
            <a:ext cx="11037506" cy="4835919"/>
          </a:xfrm>
          <a:prstGeom prst="rect">
            <a:avLst/>
          </a:prstGeom>
        </p:spPr>
        <p:txBody>
          <a:bodyPr anchor="t" rtlCol="false" tIns="0" lIns="0" bIns="0" rIns="0">
            <a:spAutoFit/>
          </a:bodyPr>
          <a:lstStyle/>
          <a:p>
            <a:pPr algn="ctr" marL="590379" indent="-295189" lvl="1">
              <a:lnSpc>
                <a:spcPts val="3828"/>
              </a:lnSpc>
              <a:buFont typeface="Arial"/>
              <a:buChar char="•"/>
            </a:pPr>
            <a:r>
              <a:rPr lang="en-US" sz="2734">
                <a:solidFill>
                  <a:srgbClr val="FFFFFF"/>
                </a:solidFill>
                <a:latin typeface="Open Sans"/>
              </a:rPr>
              <a:t>Our Website will check the availability of medicine,  compare it's price on other websites like pharm-easy, netmeds.</a:t>
            </a:r>
          </a:p>
          <a:p>
            <a:pPr algn="ctr">
              <a:lnSpc>
                <a:spcPts val="3828"/>
              </a:lnSpc>
            </a:pPr>
          </a:p>
          <a:p>
            <a:pPr algn="ctr" marL="590379" indent="-295189" lvl="1">
              <a:lnSpc>
                <a:spcPts val="3828"/>
              </a:lnSpc>
              <a:buFont typeface="Arial"/>
              <a:buChar char="•"/>
            </a:pPr>
            <a:r>
              <a:rPr lang="en-US" sz="2734">
                <a:solidFill>
                  <a:srgbClr val="FFFFFF"/>
                </a:solidFill>
                <a:latin typeface="Open Sans"/>
              </a:rPr>
              <a:t> Suggest the lowest price available on a particular website.</a:t>
            </a:r>
          </a:p>
          <a:p>
            <a:pPr algn="ctr">
              <a:lnSpc>
                <a:spcPts val="3828"/>
              </a:lnSpc>
            </a:pPr>
          </a:p>
          <a:p>
            <a:pPr algn="ctr" marL="590379" indent="-295189" lvl="1">
              <a:lnSpc>
                <a:spcPts val="3828"/>
              </a:lnSpc>
              <a:buFont typeface="Arial"/>
              <a:buChar char="•"/>
            </a:pPr>
            <a:r>
              <a:rPr lang="en-US" sz="2734">
                <a:solidFill>
                  <a:srgbClr val="FFFFFF"/>
                </a:solidFill>
                <a:latin typeface="Open Sans"/>
              </a:rPr>
              <a:t>Check the contents of the particular medicine and suggest similar medicine if original or prescribed is not available.</a:t>
            </a:r>
          </a:p>
          <a:p>
            <a:pPr algn="ctr">
              <a:lnSpc>
                <a:spcPts val="3828"/>
              </a:lnSpc>
            </a:pPr>
          </a:p>
          <a:p>
            <a:pPr algn="ctr" marL="590379" indent="-295189" lvl="1">
              <a:lnSpc>
                <a:spcPts val="3828"/>
              </a:lnSpc>
              <a:buFont typeface="Arial"/>
              <a:buChar char="•"/>
            </a:pPr>
            <a:r>
              <a:rPr lang="en-US" sz="2734">
                <a:solidFill>
                  <a:srgbClr val="FFFFFF"/>
                </a:solidFill>
                <a:latin typeface="Open Sans"/>
              </a:rPr>
              <a:t>Our website will work just like trivago.</a:t>
            </a:r>
          </a:p>
          <a:p>
            <a:pPr algn="ctr">
              <a:lnSpc>
                <a:spcPts val="382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2D7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546184" cy="5461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5735" y="1178928"/>
            <a:ext cx="192115" cy="245728"/>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35956" y="1991456"/>
            <a:ext cx="6304087" cy="6304087"/>
          </a:xfrm>
          <a:prstGeom prst="rect">
            <a:avLst/>
          </a:prstGeom>
        </p:spPr>
      </p:pic>
      <p:sp>
        <p:nvSpPr>
          <p:cNvPr name="TextBox 5" id="5"/>
          <p:cNvSpPr txBox="true"/>
          <p:nvPr/>
        </p:nvSpPr>
        <p:spPr>
          <a:xfrm rot="0">
            <a:off x="2258544" y="668380"/>
            <a:ext cx="8531656" cy="1190625"/>
          </a:xfrm>
          <a:prstGeom prst="rect">
            <a:avLst/>
          </a:prstGeom>
        </p:spPr>
        <p:txBody>
          <a:bodyPr anchor="t" rtlCol="false" tIns="0" lIns="0" bIns="0" rIns="0">
            <a:spAutoFit/>
          </a:bodyPr>
          <a:lstStyle/>
          <a:p>
            <a:pPr>
              <a:lnSpc>
                <a:spcPts val="8825"/>
              </a:lnSpc>
            </a:pPr>
            <a:r>
              <a:rPr lang="en-US" sz="7354">
                <a:solidFill>
                  <a:srgbClr val="FFFFFF"/>
                </a:solidFill>
                <a:latin typeface="Poppins Bold"/>
              </a:rPr>
              <a:t>Why this topic ?</a:t>
            </a:r>
          </a:p>
        </p:txBody>
      </p:sp>
      <p:sp>
        <p:nvSpPr>
          <p:cNvPr name="TextBox 6" id="6"/>
          <p:cNvSpPr txBox="true"/>
          <p:nvPr/>
        </p:nvSpPr>
        <p:spPr>
          <a:xfrm rot="0">
            <a:off x="1907049" y="2991021"/>
            <a:ext cx="10628043" cy="7295979"/>
          </a:xfrm>
          <a:prstGeom prst="rect">
            <a:avLst/>
          </a:prstGeom>
        </p:spPr>
        <p:txBody>
          <a:bodyPr anchor="t" rtlCol="false" tIns="0" lIns="0" bIns="0" rIns="0">
            <a:spAutoFit/>
          </a:bodyPr>
          <a:lstStyle/>
          <a:p>
            <a:pPr marL="537866" indent="-268933" lvl="1">
              <a:lnSpc>
                <a:spcPts val="3487"/>
              </a:lnSpc>
              <a:buFont typeface="Arial"/>
              <a:buChar char="•"/>
            </a:pPr>
            <a:r>
              <a:rPr lang="en-US" sz="2491">
                <a:solidFill>
                  <a:srgbClr val="FFFFFF"/>
                </a:solidFill>
                <a:latin typeface="Open Sans"/>
              </a:rPr>
              <a:t>Our E-pharmacy website will save the time and money of the consumer by comparing it's live price to the other available websites  like pharm - easy or 1mg.</a:t>
            </a:r>
          </a:p>
          <a:p>
            <a:pPr>
              <a:lnSpc>
                <a:spcPts val="3487"/>
              </a:lnSpc>
            </a:pPr>
          </a:p>
          <a:p>
            <a:pPr marL="537866" indent="-268933" lvl="1">
              <a:lnSpc>
                <a:spcPts val="3487"/>
              </a:lnSpc>
              <a:buFont typeface="Arial"/>
              <a:buChar char="•"/>
            </a:pPr>
            <a:r>
              <a:rPr lang="en-US" sz="2491">
                <a:solidFill>
                  <a:srgbClr val="FFFFFF"/>
                </a:solidFill>
                <a:latin typeface="Open Sans"/>
              </a:rPr>
              <a:t>Because E-pharmacy model is the lack of physical availability, if the preferred medicine is not currently available. We cannot suggest another similar but the medicine with similar contents and of another company authorized by IMA.</a:t>
            </a:r>
          </a:p>
          <a:p>
            <a:pPr>
              <a:lnSpc>
                <a:spcPts val="3487"/>
              </a:lnSpc>
            </a:pPr>
            <a:r>
              <a:rPr lang="en-US" sz="2491">
                <a:solidFill>
                  <a:srgbClr val="FFFFFF"/>
                </a:solidFill>
                <a:latin typeface="Open Sans"/>
              </a:rPr>
              <a:t>       Our website will recommend a similar medicine to the user if the </a:t>
            </a:r>
          </a:p>
          <a:p>
            <a:pPr>
              <a:lnSpc>
                <a:spcPts val="3487"/>
              </a:lnSpc>
            </a:pPr>
            <a:r>
              <a:rPr lang="en-US" sz="2491">
                <a:solidFill>
                  <a:srgbClr val="FFFFFF"/>
                </a:solidFill>
                <a:latin typeface="Open Sans"/>
              </a:rPr>
              <a:t>       preferred medicine is not available on these websites.</a:t>
            </a:r>
          </a:p>
          <a:p>
            <a:pPr>
              <a:lnSpc>
                <a:spcPts val="3487"/>
              </a:lnSpc>
            </a:pPr>
          </a:p>
          <a:p>
            <a:pPr marL="537866" indent="-268933" lvl="1">
              <a:lnSpc>
                <a:spcPts val="3487"/>
              </a:lnSpc>
              <a:buFont typeface="Arial"/>
              <a:buChar char="•"/>
            </a:pPr>
            <a:r>
              <a:rPr lang="en-US" sz="2491">
                <a:solidFill>
                  <a:srgbClr val="FFFFFF"/>
                </a:solidFill>
                <a:latin typeface="Open Sans"/>
              </a:rPr>
              <a:t>Content may not be copied, reproduced, distributed, displayed, downloaded or otherwise used for any purpose without the prior written consent of owners</a:t>
            </a:r>
          </a:p>
          <a:p>
            <a:pPr>
              <a:lnSpc>
                <a:spcPts val="3487"/>
              </a:lnSpc>
            </a:pPr>
          </a:p>
          <a:p>
            <a:pPr>
              <a:lnSpc>
                <a:spcPts val="3487"/>
              </a:lnSpc>
            </a:pPr>
          </a:p>
          <a:p>
            <a:pPr>
              <a:lnSpc>
                <a:spcPts val="348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546184" cy="5461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5735" y="1178928"/>
            <a:ext cx="192115" cy="245728"/>
          </a:xfrm>
          <a:prstGeom prst="rect">
            <a:avLst/>
          </a:prstGeom>
        </p:spPr>
      </p:pic>
      <p:grpSp>
        <p:nvGrpSpPr>
          <p:cNvPr name="Group 4" id="4"/>
          <p:cNvGrpSpPr>
            <a:grpSpLocks noChangeAspect="true"/>
          </p:cNvGrpSpPr>
          <p:nvPr/>
        </p:nvGrpSpPr>
        <p:grpSpPr>
          <a:xfrm rot="0">
            <a:off x="0" y="2303563"/>
            <a:ext cx="7983437" cy="7983437"/>
            <a:chOff x="0" y="0"/>
            <a:chExt cx="3282950" cy="3282950"/>
          </a:xfrm>
        </p:grpSpPr>
        <p:sp>
          <p:nvSpPr>
            <p:cNvPr name="Freeform 5" id="5"/>
            <p:cNvSpPr/>
            <p:nvPr/>
          </p:nvSpPr>
          <p:spPr>
            <a:xfrm>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6"/>
              <a:stretch>
                <a:fillRect l="0" r="-84848" t="0" b="0"/>
              </a:stretch>
            </a:blipFill>
          </p:spPr>
        </p:sp>
      </p:grpSp>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5400000">
            <a:off x="9891809" y="5165867"/>
            <a:ext cx="3685457" cy="5944286"/>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5400000">
            <a:off x="9823615" y="1024853"/>
            <a:ext cx="3821846" cy="6164268"/>
          </a:xfrm>
          <a:prstGeom prst="rect">
            <a:avLst/>
          </a:prstGeom>
        </p:spPr>
      </p:pic>
      <p:sp>
        <p:nvSpPr>
          <p:cNvPr name="TextBox 8" id="8"/>
          <p:cNvSpPr txBox="true"/>
          <p:nvPr/>
        </p:nvSpPr>
        <p:spPr>
          <a:xfrm rot="0">
            <a:off x="9144000" y="6970410"/>
            <a:ext cx="5010749" cy="2369821"/>
          </a:xfrm>
          <a:prstGeom prst="rect">
            <a:avLst/>
          </a:prstGeom>
        </p:spPr>
        <p:txBody>
          <a:bodyPr anchor="t" rtlCol="false" tIns="0" lIns="0" bIns="0" rIns="0">
            <a:spAutoFit/>
          </a:bodyPr>
          <a:lstStyle/>
          <a:p>
            <a:pPr marL="582924" indent="-291462" lvl="1">
              <a:lnSpc>
                <a:spcPts val="3779"/>
              </a:lnSpc>
              <a:buFont typeface="Arial"/>
              <a:buChar char="•"/>
            </a:pPr>
            <a:r>
              <a:rPr lang="en-US" sz="2699">
                <a:solidFill>
                  <a:srgbClr val="FFFFFF"/>
                </a:solidFill>
                <a:latin typeface="Open Sans"/>
              </a:rPr>
              <a:t>Manually adding the data into the webiste.</a:t>
            </a:r>
          </a:p>
          <a:p>
            <a:pPr>
              <a:lnSpc>
                <a:spcPts val="3779"/>
              </a:lnSpc>
            </a:pPr>
          </a:p>
          <a:p>
            <a:pPr marL="582924" indent="-291462" lvl="1">
              <a:lnSpc>
                <a:spcPts val="3779"/>
              </a:lnSpc>
              <a:buFont typeface="Arial"/>
              <a:buChar char="•"/>
            </a:pPr>
            <a:r>
              <a:rPr lang="en-US" sz="2699">
                <a:solidFill>
                  <a:srgbClr val="FFFFFF"/>
                </a:solidFill>
                <a:latin typeface="Open Sans"/>
              </a:rPr>
              <a:t>use of on demand data.</a:t>
            </a:r>
          </a:p>
          <a:p>
            <a:pPr>
              <a:lnSpc>
                <a:spcPts val="3779"/>
              </a:lnSpc>
              <a:spcBef>
                <a:spcPct val="0"/>
              </a:spcBef>
            </a:pPr>
          </a:p>
        </p:txBody>
      </p:sp>
      <p:sp>
        <p:nvSpPr>
          <p:cNvPr name="TextBox 9" id="9"/>
          <p:cNvSpPr txBox="true"/>
          <p:nvPr/>
        </p:nvSpPr>
        <p:spPr>
          <a:xfrm rot="0">
            <a:off x="9144000" y="2557781"/>
            <a:ext cx="5010749" cy="3041264"/>
          </a:xfrm>
          <a:prstGeom prst="rect">
            <a:avLst/>
          </a:prstGeom>
        </p:spPr>
        <p:txBody>
          <a:bodyPr anchor="t" rtlCol="false" tIns="0" lIns="0" bIns="0" rIns="0">
            <a:spAutoFit/>
          </a:bodyPr>
          <a:lstStyle/>
          <a:p>
            <a:pPr marL="634793" indent="-317396" lvl="1">
              <a:lnSpc>
                <a:spcPts val="4116"/>
              </a:lnSpc>
              <a:buFont typeface="Arial"/>
              <a:buChar char="•"/>
            </a:pPr>
            <a:r>
              <a:rPr lang="en-US" sz="2940">
                <a:solidFill>
                  <a:srgbClr val="FFFFFF"/>
                </a:solidFill>
                <a:latin typeface="Open Sans"/>
              </a:rPr>
              <a:t>Web scrapping (Scrap the data from web platform)</a:t>
            </a:r>
          </a:p>
          <a:p>
            <a:pPr>
              <a:lnSpc>
                <a:spcPts val="3976"/>
              </a:lnSpc>
            </a:pPr>
          </a:p>
          <a:p>
            <a:pPr marL="613202" indent="-306601" lvl="1">
              <a:lnSpc>
                <a:spcPts val="3976"/>
              </a:lnSpc>
              <a:spcBef>
                <a:spcPct val="0"/>
              </a:spcBef>
              <a:buFont typeface="Arial"/>
              <a:buChar char="•"/>
            </a:pPr>
            <a:r>
              <a:rPr lang="en-US" sz="2840">
                <a:solidFill>
                  <a:srgbClr val="FFFFFF"/>
                </a:solidFill>
                <a:latin typeface="Open Sans"/>
              </a:rPr>
              <a:t>Use of API ( application programming interface )</a:t>
            </a:r>
          </a:p>
        </p:txBody>
      </p:sp>
      <p:sp>
        <p:nvSpPr>
          <p:cNvPr name="TextBox 10" id="10"/>
          <p:cNvSpPr txBox="true"/>
          <p:nvPr/>
        </p:nvSpPr>
        <p:spPr>
          <a:xfrm rot="0">
            <a:off x="6905519" y="697916"/>
            <a:ext cx="6970960" cy="904875"/>
          </a:xfrm>
          <a:prstGeom prst="rect">
            <a:avLst/>
          </a:prstGeom>
        </p:spPr>
        <p:txBody>
          <a:bodyPr anchor="t" rtlCol="false" tIns="0" lIns="0" bIns="0" rIns="0">
            <a:spAutoFit/>
          </a:bodyPr>
          <a:lstStyle/>
          <a:p>
            <a:pPr>
              <a:lnSpc>
                <a:spcPts val="6720"/>
              </a:lnSpc>
            </a:pPr>
            <a:r>
              <a:rPr lang="en-US" sz="5600">
                <a:solidFill>
                  <a:srgbClr val="171616"/>
                </a:solidFill>
                <a:latin typeface="Poppins Bold"/>
              </a:rPr>
              <a:t>Plan of Action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2D70"/>
        </a:solidFill>
      </p:bgPr>
    </p:bg>
    <p:spTree>
      <p:nvGrpSpPr>
        <p:cNvPr id="1" name=""/>
        <p:cNvGrpSpPr/>
        <p:nvPr/>
      </p:nvGrpSpPr>
      <p:grpSpPr>
        <a:xfrm>
          <a:off x="0" y="0"/>
          <a:ext cx="0" cy="0"/>
          <a:chOff x="0" y="0"/>
          <a:chExt cx="0" cy="0"/>
        </a:xfrm>
      </p:grpSpPr>
      <p:sp>
        <p:nvSpPr>
          <p:cNvPr name="TextBox 2" id="2"/>
          <p:cNvSpPr txBox="true"/>
          <p:nvPr/>
        </p:nvSpPr>
        <p:spPr>
          <a:xfrm rot="0">
            <a:off x="1028700" y="5381188"/>
            <a:ext cx="16230600" cy="2564923"/>
          </a:xfrm>
          <a:prstGeom prst="rect">
            <a:avLst/>
          </a:prstGeom>
        </p:spPr>
        <p:txBody>
          <a:bodyPr anchor="t" rtlCol="false" tIns="0" lIns="0" bIns="0" rIns="0">
            <a:spAutoFit/>
          </a:bodyPr>
          <a:lstStyle/>
          <a:p>
            <a:pPr marL="537866" indent="-268933" lvl="1">
              <a:lnSpc>
                <a:spcPts val="3487"/>
              </a:lnSpc>
              <a:buFont typeface="Arial"/>
              <a:buChar char="•"/>
            </a:pPr>
            <a:r>
              <a:rPr lang="en-US" sz="2491">
                <a:solidFill>
                  <a:srgbClr val="FFFFFF"/>
                </a:solidFill>
                <a:latin typeface="Open Sans"/>
              </a:rPr>
              <a:t>https://agilie.com/blog/guide-on-how-to-create-a-price-comparison-website</a:t>
            </a:r>
          </a:p>
          <a:p>
            <a:pPr marL="537866" indent="-268933" lvl="1">
              <a:lnSpc>
                <a:spcPts val="3487"/>
              </a:lnSpc>
              <a:buFont typeface="Arial"/>
              <a:buChar char="•"/>
            </a:pPr>
            <a:r>
              <a:rPr lang="en-US" sz="2491">
                <a:solidFill>
                  <a:srgbClr val="FFFFFF"/>
                </a:solidFill>
                <a:latin typeface="Open Sans"/>
              </a:rPr>
              <a:t>https://davaninja.com/tabs/search</a:t>
            </a:r>
          </a:p>
          <a:p>
            <a:pPr marL="537866" indent="-268933" lvl="1">
              <a:lnSpc>
                <a:spcPts val="3487"/>
              </a:lnSpc>
              <a:buFont typeface="Arial"/>
              <a:buChar char="•"/>
            </a:pPr>
            <a:r>
              <a:rPr lang="en-US" sz="2491">
                <a:solidFill>
                  <a:srgbClr val="FFFFFF"/>
                </a:solidFill>
                <a:latin typeface="Open Sans"/>
              </a:rPr>
              <a:t>https://www.1mg.com/</a:t>
            </a:r>
          </a:p>
          <a:p>
            <a:pPr marL="537866" indent="-268933" lvl="1">
              <a:lnSpc>
                <a:spcPts val="3487"/>
              </a:lnSpc>
              <a:buFont typeface="Arial"/>
              <a:buChar char="•"/>
            </a:pPr>
            <a:r>
              <a:rPr lang="en-US" sz="2491">
                <a:solidFill>
                  <a:srgbClr val="FFFFFF"/>
                </a:solidFill>
                <a:latin typeface="Open Sans"/>
              </a:rPr>
              <a:t>https://www.trivago.com/</a:t>
            </a:r>
          </a:p>
          <a:p>
            <a:pPr>
              <a:lnSpc>
                <a:spcPts val="3487"/>
              </a:lnSpc>
            </a:pPr>
          </a:p>
          <a:p>
            <a:pPr>
              <a:lnSpc>
                <a:spcPts val="3487"/>
              </a:lnSpc>
              <a:spcBef>
                <a:spcPct val="0"/>
              </a:spcBef>
            </a:pPr>
          </a:p>
        </p:txBody>
      </p:sp>
      <p:sp>
        <p:nvSpPr>
          <p:cNvPr name="TextBox 3" id="3"/>
          <p:cNvSpPr txBox="true"/>
          <p:nvPr/>
        </p:nvSpPr>
        <p:spPr>
          <a:xfrm rot="0">
            <a:off x="1216164" y="2358481"/>
            <a:ext cx="8531656" cy="1190625"/>
          </a:xfrm>
          <a:prstGeom prst="rect">
            <a:avLst/>
          </a:prstGeom>
        </p:spPr>
        <p:txBody>
          <a:bodyPr anchor="t" rtlCol="false" tIns="0" lIns="0" bIns="0" rIns="0">
            <a:spAutoFit/>
          </a:bodyPr>
          <a:lstStyle/>
          <a:p>
            <a:pPr>
              <a:lnSpc>
                <a:spcPts val="8825"/>
              </a:lnSpc>
            </a:pPr>
            <a:r>
              <a:rPr lang="en-US" sz="7354">
                <a:solidFill>
                  <a:srgbClr val="FFFFFF"/>
                </a:solidFill>
                <a:latin typeface="Poppins"/>
              </a:rPr>
              <a:t>Sources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06" r="0" b="7706"/>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1028700"/>
            <a:ext cx="546184" cy="546184"/>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05735" y="1178928"/>
            <a:ext cx="192115" cy="245728"/>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923308" y="-1307292"/>
            <a:ext cx="4671984" cy="4671984"/>
          </a:xfrm>
          <a:prstGeom prst="rect">
            <a:avLst/>
          </a:prstGeom>
        </p:spPr>
      </p:pic>
      <p:sp>
        <p:nvSpPr>
          <p:cNvPr name="TextBox 6" id="6"/>
          <p:cNvSpPr txBox="true"/>
          <p:nvPr/>
        </p:nvSpPr>
        <p:spPr>
          <a:xfrm rot="0">
            <a:off x="2526091" y="3751666"/>
            <a:ext cx="13235817" cy="2067224"/>
          </a:xfrm>
          <a:prstGeom prst="rect">
            <a:avLst/>
          </a:prstGeom>
        </p:spPr>
        <p:txBody>
          <a:bodyPr anchor="t" rtlCol="false" tIns="0" lIns="0" bIns="0" rIns="0">
            <a:spAutoFit/>
          </a:bodyPr>
          <a:lstStyle/>
          <a:p>
            <a:pPr algn="ctr">
              <a:lnSpc>
                <a:spcPts val="15976"/>
              </a:lnSpc>
              <a:spcBef>
                <a:spcPct val="0"/>
              </a:spcBef>
            </a:pPr>
            <a:r>
              <a:rPr lang="en-US" sz="11411">
                <a:solidFill>
                  <a:srgbClr val="FFFFFF"/>
                </a:solidFill>
                <a:latin typeface="Poppins ExtraBold"/>
              </a:rPr>
              <a:t>Thank You</a:t>
            </a:r>
          </a:p>
        </p:txBody>
      </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07292" y="6922308"/>
            <a:ext cx="4671984" cy="4671984"/>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856594" y="1028700"/>
            <a:ext cx="1391836" cy="1391836"/>
          </a:xfrm>
          <a:prstGeom prst="rect">
            <a:avLst/>
          </a:prstGeom>
        </p:spPr>
      </p:pic>
      <p:pic>
        <p:nvPicPr>
          <p:cNvPr name="Picture 9" id="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465163" y="3776299"/>
            <a:ext cx="593492" cy="593492"/>
          </a:xfrm>
          <a:prstGeom prst="rect">
            <a:avLst/>
          </a:prstGeom>
        </p:spPr>
      </p:pic>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039570" y="7866464"/>
            <a:ext cx="1391836" cy="1391836"/>
          </a:xfrm>
          <a:prstGeom prst="rect">
            <a:avLst/>
          </a:prstGeom>
        </p:spPr>
      </p:pic>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229345" y="5917209"/>
            <a:ext cx="593492" cy="5934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DAFRqrs4G-0</dc:identifier>
  <dcterms:modified xsi:type="dcterms:W3CDTF">2011-08-01T06:04:30Z</dcterms:modified>
  <cp:revision>1</cp:revision>
  <dc:title>Blue Modern Technology Business Presentation</dc:title>
</cp:coreProperties>
</file>