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4" r:id="rId3"/>
    <p:sldId id="265" r:id="rId4"/>
    <p:sldId id="257" r:id="rId5"/>
    <p:sldId id="258" r:id="rId6"/>
    <p:sldId id="266" r:id="rId7"/>
    <p:sldId id="263" r:id="rId8"/>
  </p:sldIdLst>
  <p:sldSz cx="10972800" cy="8229600"/>
  <p:notesSz cx="8229600" cy="14630400"/>
  <p:embeddedFontLst>
    <p:embeddedFont>
      <p:font typeface="Dela Gothic One" pitchFamily="2" charset="-128"/>
      <p:regular r:id="rId10"/>
    </p:embeddedFont>
    <p:embeddedFont>
      <p:font typeface="DM Sans" pitchFamily="2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0"/>
    <p:restoredTop sz="94610"/>
  </p:normalViewPr>
  <p:slideViewPr>
    <p:cSldViewPr snapToGrid="0" snapToObjects="1">
      <p:cViewPr varScale="1">
        <p:scale>
          <a:sx n="127" d="100"/>
          <a:sy n="12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5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AE5F-A764-AE5E-14AC-DFEF49E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318B0-6240-D2BB-396F-618A47A48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98F21-F857-559A-AAF7-2F793F470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10FD1-68EE-6DBC-E8D3-793A28B7E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7001-21E2-AF77-C80D-F7F33B99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3053A-8B33-E58B-3068-9C2782C3B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51E9D-5AD6-3CAD-43A5-B8DEC3476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0C41-5135-6734-9FCE-97425AD99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8F374-971A-B746-41ED-D885658C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C4379F-71AE-BA8B-D863-8C7392694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A3EBB-8F42-7540-B881-03256FE7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B56C-A8A5-7EA4-F5E2-1F6E01B80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61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1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14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42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9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35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5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03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72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0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70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27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16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76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11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7" r:id="rId15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22730" y="2307624"/>
            <a:ext cx="6927339" cy="1664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00"/>
              </a:lnSpc>
            </a:pPr>
            <a:r>
              <a:rPr lang="en-US" sz="40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Normal Distribution</a:t>
            </a:r>
          </a:p>
          <a:p>
            <a:pPr algn="ctr">
              <a:lnSpc>
                <a:spcPts val="4200"/>
              </a:lnSpc>
            </a:pPr>
            <a:r>
              <a:rPr lang="en-US" sz="40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&amp; </a:t>
            </a:r>
          </a:p>
          <a:p>
            <a:pPr algn="ctr">
              <a:lnSpc>
                <a:spcPts val="4200"/>
              </a:lnSpc>
            </a:pPr>
            <a:r>
              <a:rPr lang="en-US" sz="40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Outlier Detection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4708597" y="4421888"/>
            <a:ext cx="5720537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endParaRPr lang="en-US" sz="127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EDA21-564E-09BB-E4E9-044F8068EBCB}"/>
              </a:ext>
            </a:extLst>
          </p:cNvPr>
          <p:cNvSpPr txBox="1"/>
          <p:nvPr/>
        </p:nvSpPr>
        <p:spPr>
          <a:xfrm>
            <a:off x="7275007" y="442188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02/03/2025</a:t>
            </a:r>
          </a:p>
          <a:p>
            <a:r>
              <a:rPr lang="en-US" dirty="0">
                <a:solidFill>
                  <a:schemeClr val="bg1"/>
                </a:solidFill>
              </a:rPr>
              <a:t>-Vecna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A755-4047-B75D-117E-C8B4855A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8B6EC6B-02AE-400B-FBD7-2DD27883E991}"/>
              </a:ext>
            </a:extLst>
          </p:cNvPr>
          <p:cNvSpPr/>
          <p:nvPr/>
        </p:nvSpPr>
        <p:spPr>
          <a:xfrm>
            <a:off x="4683532" y="1966853"/>
            <a:ext cx="5720537" cy="10690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200"/>
              </a:lnSpc>
            </a:pPr>
            <a:endParaRPr lang="en-US" sz="3338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E9A5F6D-51A7-B4F7-0DC9-16B7AA1EBF8A}"/>
              </a:ext>
            </a:extLst>
          </p:cNvPr>
          <p:cNvSpPr/>
          <p:nvPr/>
        </p:nvSpPr>
        <p:spPr>
          <a:xfrm>
            <a:off x="1116367" y="1650948"/>
            <a:ext cx="6409848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US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Heights: [174.96   168.61   176.47 ....... 162.94    174.95]</a:t>
            </a:r>
            <a:endParaRPr lang="en-US" b="1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4D1DA19-9516-4373-9FCD-2B9AC6A7588E}"/>
              </a:ext>
            </a:extLst>
          </p:cNvPr>
          <p:cNvSpPr/>
          <p:nvPr/>
        </p:nvSpPr>
        <p:spPr>
          <a:xfrm>
            <a:off x="4708597" y="4421888"/>
            <a:ext cx="5720537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endParaRPr lang="en-US" sz="127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4994C-6BA6-EFDA-C2C7-7D6332874847}"/>
              </a:ext>
            </a:extLst>
          </p:cNvPr>
          <p:cNvSpPr txBox="1"/>
          <p:nvPr/>
        </p:nvSpPr>
        <p:spPr>
          <a:xfrm>
            <a:off x="2384700" y="634796"/>
            <a:ext cx="6940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Height of 10000 People in a Country</a:t>
            </a:r>
          </a:p>
        </p:txBody>
      </p:sp>
      <p:pic>
        <p:nvPicPr>
          <p:cNvPr id="13" name="ezgif-695965db6b55a5.mp4">
            <a:hlinkClick r:id="" action="ppaction://media"/>
            <a:extLst>
              <a:ext uri="{FF2B5EF4-FFF2-40B4-BE49-F238E27FC236}">
                <a16:creationId xmlns:a16="http://schemas.microsoft.com/office/drawing/2014/main" id="{9347EB08-9850-0A9E-1C7B-374874D00A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9411" r="5806"/>
          <a:stretch/>
        </p:blipFill>
        <p:spPr>
          <a:xfrm>
            <a:off x="950965" y="2061093"/>
            <a:ext cx="8373905" cy="57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6693B-FB16-A5E7-FCEA-B2AD5492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BE7F4605-9272-5AAE-53DE-CC984AE7AAB4}"/>
              </a:ext>
            </a:extLst>
          </p:cNvPr>
          <p:cNvSpPr/>
          <p:nvPr/>
        </p:nvSpPr>
        <p:spPr>
          <a:xfrm>
            <a:off x="857626" y="1187130"/>
            <a:ext cx="9743385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Also known as the Gaussian distribution or bell curve.</a:t>
            </a: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is a symmetrical distribution where the mean=median=mode.</a:t>
            </a: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Defined by two parameters: mean (</a:t>
            </a:r>
            <a:r>
              <a:rPr lang="en-US" sz="24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μ</a:t>
            </a: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 and standard deviation (</a:t>
            </a:r>
            <a:r>
              <a:rPr lang="en-US" sz="24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σ</a:t>
            </a: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).</a:t>
            </a: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Examples: Human heights, exam scores, IQ etc.</a:t>
            </a:r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14313" indent="-214313">
              <a:lnSpc>
                <a:spcPts val="2025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D71640E-F45E-38DB-6DA3-2ABB24914498}"/>
              </a:ext>
            </a:extLst>
          </p:cNvPr>
          <p:cNvSpPr/>
          <p:nvPr/>
        </p:nvSpPr>
        <p:spPr>
          <a:xfrm>
            <a:off x="4708597" y="4421888"/>
            <a:ext cx="5720537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endParaRPr lang="en-US" sz="1275" dirty="0"/>
          </a:p>
        </p:txBody>
      </p:sp>
      <p:pic>
        <p:nvPicPr>
          <p:cNvPr id="1028" name="Picture 4" descr="Learn More about Normal Distribution">
            <a:extLst>
              <a:ext uri="{FF2B5EF4-FFF2-40B4-BE49-F238E27FC236}">
                <a16:creationId xmlns:a16="http://schemas.microsoft.com/office/drawing/2014/main" id="{97A503F0-A464-33F4-6175-1BC57E5A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2" b="92398" l="9375" r="89931">
                        <a14:foregroundMark x1="18750" y1="90058" x2="18750" y2="90058"/>
                        <a14:foregroundMark x1="70139" y1="92398" x2="70139" y2="92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40" y="2704849"/>
            <a:ext cx="6787198" cy="40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85BB14-F5E6-3036-A021-54FD66716BEE}"/>
              </a:ext>
            </a:extLst>
          </p:cNvPr>
          <p:cNvSpPr txBox="1"/>
          <p:nvPr/>
        </p:nvSpPr>
        <p:spPr>
          <a:xfrm>
            <a:off x="4984442" y="6336936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" dirty="0">
                <a:solidFill>
                  <a:schemeClr val="bg1"/>
                </a:solidFill>
              </a:rPr>
              <a:t>μ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41328-5FEC-37B8-7CE5-B0F7095CB2EF}"/>
              </a:ext>
            </a:extLst>
          </p:cNvPr>
          <p:cNvSpPr txBox="1"/>
          <p:nvPr/>
        </p:nvSpPr>
        <p:spPr>
          <a:xfrm>
            <a:off x="5948624" y="6457695"/>
            <a:ext cx="548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σ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D27C7-3362-506F-4EB2-1C011F080B94}"/>
              </a:ext>
            </a:extLst>
          </p:cNvPr>
          <p:cNvSpPr txBox="1"/>
          <p:nvPr/>
        </p:nvSpPr>
        <p:spPr>
          <a:xfrm>
            <a:off x="4033886" y="6457695"/>
            <a:ext cx="5486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l-GR" sz="3200" dirty="0">
                <a:solidFill>
                  <a:schemeClr val="bg1"/>
                </a:solidFill>
              </a:rPr>
              <a:t>σ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765" y="1717048"/>
            <a:ext cx="9733270" cy="534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00"/>
              </a:lnSpc>
            </a:pPr>
            <a:r>
              <a:rPr lang="en-US" sz="333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Theoretical Vs Empirical Distributions</a:t>
            </a:r>
            <a:endParaRPr lang="en-US" sz="3338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C9F036-68A5-4FEB-A142-7B4043A39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58507"/>
              </p:ext>
            </p:extLst>
          </p:nvPr>
        </p:nvGraphicFramePr>
        <p:xfrm>
          <a:off x="428144" y="2639799"/>
          <a:ext cx="5935677" cy="4185505"/>
        </p:xfrm>
        <a:graphic>
          <a:graphicData uri="http://schemas.openxmlformats.org/drawingml/2006/table">
            <a:tbl>
              <a:tblPr/>
              <a:tblGrid>
                <a:gridCol w="1978559">
                  <a:extLst>
                    <a:ext uri="{9D8B030D-6E8A-4147-A177-3AD203B41FA5}">
                      <a16:colId xmlns:a16="http://schemas.microsoft.com/office/drawing/2014/main" val="2859812159"/>
                    </a:ext>
                  </a:extLst>
                </a:gridCol>
                <a:gridCol w="1978559">
                  <a:extLst>
                    <a:ext uri="{9D8B030D-6E8A-4147-A177-3AD203B41FA5}">
                      <a16:colId xmlns:a16="http://schemas.microsoft.com/office/drawing/2014/main" val="3272173498"/>
                    </a:ext>
                  </a:extLst>
                </a:gridCol>
                <a:gridCol w="1978559">
                  <a:extLst>
                    <a:ext uri="{9D8B030D-6E8A-4147-A177-3AD203B41FA5}">
                      <a16:colId xmlns:a16="http://schemas.microsoft.com/office/drawing/2014/main" val="1201388814"/>
                    </a:ext>
                  </a:extLst>
                </a:gridCol>
              </a:tblGrid>
              <a:tr h="475079"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</a:rPr>
                        <a:t>Theoretical Distribution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rgbClr val="FF0000"/>
                          </a:solidFill>
                        </a:rPr>
                        <a:t>Empirical Distribution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20261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rgbClr val="00B050"/>
                          </a:solidFill>
                        </a:rPr>
                        <a:t>Definition</a:t>
                      </a:r>
                      <a:endParaRPr lang="en-IN" sz="15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Mathematically defined probability distribution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chemeClr val="bg1"/>
                          </a:solidFill>
                        </a:rPr>
                        <a:t>Based on real-world data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047280"/>
                  </a:ext>
                </a:extLst>
              </a:tr>
              <a:tr h="686225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rgbClr val="00B050"/>
                          </a:solidFill>
                        </a:rPr>
                        <a:t>Data Source</a:t>
                      </a:r>
                      <a:endParaRPr lang="en-IN" sz="15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Assumed (infinite population)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Collected from experiments/surveys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480089"/>
                  </a:ext>
                </a:extLst>
              </a:tr>
              <a:tr h="897371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rgbClr val="00B050"/>
                          </a:solidFill>
                        </a:rPr>
                        <a:t>Examples</a:t>
                      </a:r>
                      <a:endParaRPr lang="en-IN" sz="15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Height measurements, customer purchase patterns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11874"/>
                  </a:ext>
                </a:extLst>
              </a:tr>
              <a:tr h="686225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rgbClr val="00B050"/>
                          </a:solidFill>
                        </a:rPr>
                        <a:t>Shape</a:t>
                      </a:r>
                      <a:endParaRPr lang="en-IN" sz="15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chemeClr val="bg1"/>
                          </a:solidFill>
                        </a:rPr>
                        <a:t>Smooth and perfect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chemeClr val="bg1"/>
                          </a:solidFill>
                        </a:rPr>
                        <a:t>May have irregularities and noise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87776"/>
                  </a:ext>
                </a:extLst>
              </a:tr>
              <a:tr h="686225"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rgbClr val="00B050"/>
                          </a:solidFill>
                        </a:rPr>
                        <a:t>Used For</a:t>
                      </a:r>
                      <a:endParaRPr lang="en-IN" sz="15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solidFill>
                            <a:schemeClr val="bg1"/>
                          </a:solidFill>
                        </a:rPr>
                        <a:t>Modeling and predictions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 err="1">
                          <a:solidFill>
                            <a:schemeClr val="bg1"/>
                          </a:solidFill>
                        </a:rPr>
                        <a:t>Analyzing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</a:rPr>
                        <a:t> real data and deviations from theory</a:t>
                      </a:r>
                    </a:p>
                  </a:txBody>
                  <a:tcPr marL="68580" marR="68580" marT="34290" marB="34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97214"/>
                  </a:ext>
                </a:extLst>
              </a:tr>
            </a:tbl>
          </a:graphicData>
        </a:graphic>
      </p:graphicFrame>
      <p:sp>
        <p:nvSpPr>
          <p:cNvPr id="10" name="AutoShape 4" descr="Output image">
            <a:extLst>
              <a:ext uri="{FF2B5EF4-FFF2-40B4-BE49-F238E27FC236}">
                <a16:creationId xmlns:a16="http://schemas.microsoft.com/office/drawing/2014/main" id="{65EC489B-7F6C-BDCC-CAD1-9EA6468DD2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2100" y="40005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AutoShape 6" descr="Output image">
            <a:extLst>
              <a:ext uri="{FF2B5EF4-FFF2-40B4-BE49-F238E27FC236}">
                <a16:creationId xmlns:a16="http://schemas.microsoft.com/office/drawing/2014/main" id="{C5E9C37B-0AC0-0206-0194-E1966F668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813547"/>
            <a:ext cx="3529853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13" name="Picture 1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BF47403D-3F85-8E87-D671-A8D2E785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20" y="3174331"/>
            <a:ext cx="4318637" cy="2856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6092" y="1028700"/>
            <a:ext cx="4637723" cy="534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00"/>
              </a:lnSpc>
            </a:pPr>
            <a:r>
              <a:rPr lang="en-US" sz="333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Empirical Rule (68-95-97.7 rule)</a:t>
            </a:r>
            <a:endParaRPr lang="en-US" sz="3338" dirty="0"/>
          </a:p>
        </p:txBody>
      </p:sp>
      <p:sp>
        <p:nvSpPr>
          <p:cNvPr id="4" name="Shape 1"/>
          <p:cNvSpPr/>
          <p:nvPr/>
        </p:nvSpPr>
        <p:spPr>
          <a:xfrm>
            <a:off x="332373" y="2321589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5" name="Text 2"/>
          <p:cNvSpPr/>
          <p:nvPr/>
        </p:nvSpPr>
        <p:spPr>
          <a:xfrm>
            <a:off x="439708" y="2376061"/>
            <a:ext cx="150823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88" dirty="0"/>
          </a:p>
        </p:txBody>
      </p:sp>
      <p:sp>
        <p:nvSpPr>
          <p:cNvPr id="6" name="Text 3"/>
          <p:cNvSpPr/>
          <p:nvPr/>
        </p:nvSpPr>
        <p:spPr>
          <a:xfrm>
            <a:off x="860386" y="2321589"/>
            <a:ext cx="4967658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IN" sz="2000" b="1" dirty="0">
                <a:solidFill>
                  <a:schemeClr val="bg1"/>
                </a:solidFill>
              </a:rPr>
              <a:t>68%</a:t>
            </a:r>
            <a:r>
              <a:rPr lang="en-IN" sz="2000" dirty="0">
                <a:solidFill>
                  <a:schemeClr val="bg1"/>
                </a:solidFill>
              </a:rPr>
              <a:t> of data lies within </a:t>
            </a:r>
            <a:r>
              <a:rPr lang="en-IN" sz="2000" b="1" dirty="0">
                <a:solidFill>
                  <a:schemeClr val="bg1"/>
                </a:solidFill>
              </a:rPr>
              <a:t>1</a:t>
            </a:r>
            <a:r>
              <a:rPr lang="el-GR" sz="2000" b="1" dirty="0">
                <a:solidFill>
                  <a:schemeClr val="bg1"/>
                </a:solidFill>
              </a:rPr>
              <a:t>σ</a:t>
            </a:r>
            <a:r>
              <a:rPr lang="el-GR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bg1"/>
                </a:solidFill>
              </a:rPr>
              <a:t>from the mean.</a:t>
            </a:r>
            <a:endParaRPr lang="en-US" sz="1275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332373" y="3870513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8" name="Text 5"/>
          <p:cNvSpPr/>
          <p:nvPr/>
        </p:nvSpPr>
        <p:spPr>
          <a:xfrm>
            <a:off x="408008" y="3924985"/>
            <a:ext cx="214223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88" dirty="0"/>
          </a:p>
        </p:txBody>
      </p:sp>
      <p:sp>
        <p:nvSpPr>
          <p:cNvPr id="9" name="Text 6"/>
          <p:cNvSpPr/>
          <p:nvPr/>
        </p:nvSpPr>
        <p:spPr>
          <a:xfrm>
            <a:off x="894430" y="3873772"/>
            <a:ext cx="3697667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IN" sz="2000" b="1" dirty="0">
                <a:solidFill>
                  <a:schemeClr val="bg1"/>
                </a:solidFill>
              </a:rPr>
              <a:t>95%</a:t>
            </a:r>
            <a:r>
              <a:rPr lang="en-IN" sz="2000" dirty="0">
                <a:solidFill>
                  <a:schemeClr val="bg1"/>
                </a:solidFill>
              </a:rPr>
              <a:t> of data lies within </a:t>
            </a:r>
            <a:r>
              <a:rPr lang="en-IN" sz="2000" b="1" dirty="0">
                <a:solidFill>
                  <a:schemeClr val="bg1"/>
                </a:solidFill>
              </a:rPr>
              <a:t>2</a:t>
            </a:r>
            <a:r>
              <a:rPr lang="el-GR" sz="2000" b="1" dirty="0">
                <a:solidFill>
                  <a:schemeClr val="bg1"/>
                </a:solidFill>
              </a:rPr>
              <a:t>σ</a:t>
            </a:r>
            <a:r>
              <a:rPr lang="el-GR" sz="20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344959" y="5282287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" name="Text 8"/>
          <p:cNvSpPr/>
          <p:nvPr/>
        </p:nvSpPr>
        <p:spPr>
          <a:xfrm>
            <a:off x="414700" y="5336759"/>
            <a:ext cx="226010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88" dirty="0"/>
          </a:p>
        </p:txBody>
      </p:sp>
      <p:sp>
        <p:nvSpPr>
          <p:cNvPr id="12" name="Text 9"/>
          <p:cNvSpPr/>
          <p:nvPr/>
        </p:nvSpPr>
        <p:spPr>
          <a:xfrm>
            <a:off x="866899" y="5282397"/>
            <a:ext cx="5192524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IN" sz="2000" b="1" dirty="0">
                <a:solidFill>
                  <a:schemeClr val="bg1"/>
                </a:solidFill>
              </a:rPr>
              <a:t>99.7%</a:t>
            </a:r>
            <a:r>
              <a:rPr lang="en-IN" sz="2000" dirty="0">
                <a:solidFill>
                  <a:schemeClr val="bg1"/>
                </a:solidFill>
              </a:rPr>
              <a:t> of data lies within </a:t>
            </a:r>
            <a:r>
              <a:rPr lang="en-IN" sz="2000" b="1" dirty="0">
                <a:solidFill>
                  <a:schemeClr val="bg1"/>
                </a:solidFill>
              </a:rPr>
              <a:t>3</a:t>
            </a:r>
            <a:r>
              <a:rPr lang="el-GR" sz="2000" b="1" dirty="0">
                <a:solidFill>
                  <a:schemeClr val="bg1"/>
                </a:solidFill>
              </a:rPr>
              <a:t>σ</a:t>
            </a:r>
            <a:r>
              <a:rPr lang="el-GR" sz="2000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F83167-55E5-2A7E-A89D-8AD77719547C}"/>
              </a:ext>
            </a:extLst>
          </p:cNvPr>
          <p:cNvGrpSpPr/>
          <p:nvPr/>
        </p:nvGrpSpPr>
        <p:grpSpPr>
          <a:xfrm>
            <a:off x="3882138" y="2792952"/>
            <a:ext cx="6919840" cy="4073930"/>
            <a:chOff x="4108576" y="2356258"/>
            <a:chExt cx="6919840" cy="40739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A7C8F7-F629-B5F0-F508-5E9C2A6D2913}"/>
                </a:ext>
              </a:extLst>
            </p:cNvPr>
            <p:cNvGrpSpPr/>
            <p:nvPr/>
          </p:nvGrpSpPr>
          <p:grpSpPr>
            <a:xfrm>
              <a:off x="4108576" y="2356258"/>
              <a:ext cx="6864224" cy="4073930"/>
              <a:chOff x="4038272" y="2205533"/>
              <a:chExt cx="6864224" cy="4073930"/>
            </a:xfrm>
          </p:grpSpPr>
          <p:pic>
            <p:nvPicPr>
              <p:cNvPr id="14" name="Picture 13" descr="A diagram of a function&#10;&#10;Description automatically generated">
                <a:extLst>
                  <a:ext uri="{FF2B5EF4-FFF2-40B4-BE49-F238E27FC236}">
                    <a16:creationId xmlns:a16="http://schemas.microsoft.com/office/drawing/2014/main" id="{7686E5C0-2FFA-900E-D352-B79BE2CBD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272" y="2205533"/>
                <a:ext cx="6638035" cy="407393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19FBA1-D36F-24CE-D9D0-4F90E27EFB8F}"/>
                  </a:ext>
                </a:extLst>
              </p:cNvPr>
              <p:cNvSpPr/>
              <p:nvPr/>
            </p:nvSpPr>
            <p:spPr>
              <a:xfrm>
                <a:off x="4264461" y="2415622"/>
                <a:ext cx="2024808" cy="9342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490E2A-72DD-AEBA-C75D-1EB0EE5A7302}"/>
                  </a:ext>
                </a:extLst>
              </p:cNvPr>
              <p:cNvSpPr/>
              <p:nvPr/>
            </p:nvSpPr>
            <p:spPr>
              <a:xfrm>
                <a:off x="8877688" y="2286668"/>
                <a:ext cx="2024808" cy="9342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9E13CA-F36A-BB88-2CF8-242CDCF23622}"/>
                </a:ext>
              </a:extLst>
            </p:cNvPr>
            <p:cNvSpPr/>
            <p:nvPr/>
          </p:nvSpPr>
          <p:spPr>
            <a:xfrm>
              <a:off x="9003608" y="3345757"/>
              <a:ext cx="2024808" cy="9342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 3">
            <a:extLst>
              <a:ext uri="{FF2B5EF4-FFF2-40B4-BE49-F238E27FC236}">
                <a16:creationId xmlns:a16="http://schemas.microsoft.com/office/drawing/2014/main" id="{914C4D49-96A4-3519-DD25-C63832BC3169}"/>
              </a:ext>
            </a:extLst>
          </p:cNvPr>
          <p:cNvSpPr/>
          <p:nvPr/>
        </p:nvSpPr>
        <p:spPr>
          <a:xfrm>
            <a:off x="6750395" y="7042951"/>
            <a:ext cx="1087319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IN" sz="2000" b="1" dirty="0">
                <a:solidFill>
                  <a:schemeClr val="bg1"/>
                </a:solidFill>
              </a:rPr>
              <a:t>Shoe size</a:t>
            </a:r>
            <a:endParaRPr lang="en-US" sz="1275" dirty="0">
              <a:solidFill>
                <a:schemeClr val="bg1"/>
              </a:solidFill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E6A18235-E18D-648F-3C58-B00AE23803EB}"/>
              </a:ext>
            </a:extLst>
          </p:cNvPr>
          <p:cNvSpPr/>
          <p:nvPr/>
        </p:nvSpPr>
        <p:spPr>
          <a:xfrm>
            <a:off x="4717326" y="6760398"/>
            <a:ext cx="5331026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IN" sz="2000" b="1" dirty="0">
                <a:solidFill>
                  <a:schemeClr val="bg1"/>
                </a:solidFill>
              </a:rPr>
              <a:t>5           6           7             8             9          10         11</a:t>
            </a:r>
            <a:endParaRPr lang="en-US" sz="127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0F90F-457A-0DB3-1CBC-9C15559B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4EB462-9566-8772-6B06-B08D2CDD2DB0}"/>
              </a:ext>
            </a:extLst>
          </p:cNvPr>
          <p:cNvGrpSpPr/>
          <p:nvPr/>
        </p:nvGrpSpPr>
        <p:grpSpPr>
          <a:xfrm>
            <a:off x="5085211" y="2434503"/>
            <a:ext cx="5878128" cy="4073930"/>
            <a:chOff x="4108576" y="2356258"/>
            <a:chExt cx="6919840" cy="407393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7BBD69F-FD5E-0034-B78E-19289518D744}"/>
                </a:ext>
              </a:extLst>
            </p:cNvPr>
            <p:cNvGrpSpPr/>
            <p:nvPr/>
          </p:nvGrpSpPr>
          <p:grpSpPr>
            <a:xfrm>
              <a:off x="4108576" y="2356258"/>
              <a:ext cx="6864224" cy="4073930"/>
              <a:chOff x="4038272" y="2205533"/>
              <a:chExt cx="6864224" cy="4073930"/>
            </a:xfrm>
          </p:grpSpPr>
          <p:pic>
            <p:nvPicPr>
              <p:cNvPr id="23" name="Picture 22" descr="A diagram of a function&#10;&#10;Description automatically generated">
                <a:extLst>
                  <a:ext uri="{FF2B5EF4-FFF2-40B4-BE49-F238E27FC236}">
                    <a16:creationId xmlns:a16="http://schemas.microsoft.com/office/drawing/2014/main" id="{2821C371-EDD2-058A-D8FD-58969DB2B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272" y="2205533"/>
                <a:ext cx="6638035" cy="407393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7B1CC8B-B7DA-AC1F-E826-9EFFAC8E525B}"/>
                  </a:ext>
                </a:extLst>
              </p:cNvPr>
              <p:cNvSpPr/>
              <p:nvPr/>
            </p:nvSpPr>
            <p:spPr>
              <a:xfrm>
                <a:off x="4264461" y="2415622"/>
                <a:ext cx="2024808" cy="9342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009817-DC07-B2FD-FE25-4EF62A2808FA}"/>
                  </a:ext>
                </a:extLst>
              </p:cNvPr>
              <p:cNvSpPr/>
              <p:nvPr/>
            </p:nvSpPr>
            <p:spPr>
              <a:xfrm>
                <a:off x="8877688" y="2286668"/>
                <a:ext cx="2024808" cy="9342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FA5808B-8339-207B-A231-B7914F1AC548}"/>
                </a:ext>
              </a:extLst>
            </p:cNvPr>
            <p:cNvSpPr/>
            <p:nvPr/>
          </p:nvSpPr>
          <p:spPr>
            <a:xfrm>
              <a:off x="9003608" y="3345757"/>
              <a:ext cx="2024808" cy="93426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0">
            <a:extLst>
              <a:ext uri="{FF2B5EF4-FFF2-40B4-BE49-F238E27FC236}">
                <a16:creationId xmlns:a16="http://schemas.microsoft.com/office/drawing/2014/main" id="{96C4B2C5-F696-8A4E-3E39-7B5610C918EC}"/>
              </a:ext>
            </a:extLst>
          </p:cNvPr>
          <p:cNvSpPr/>
          <p:nvPr/>
        </p:nvSpPr>
        <p:spPr>
          <a:xfrm>
            <a:off x="526092" y="1028700"/>
            <a:ext cx="4637723" cy="534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00"/>
              </a:lnSpc>
            </a:pPr>
            <a:r>
              <a:rPr lang="en-IN" sz="3600" b="1" dirty="0">
                <a:solidFill>
                  <a:schemeClr val="bg1"/>
                </a:solidFill>
              </a:rPr>
              <a:t>Exam Scores &amp; Student Performance Analysis</a:t>
            </a:r>
            <a:endParaRPr lang="en-US" sz="3338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72CB642-FB63-8C81-706B-347BFA743004}"/>
              </a:ext>
            </a:extLst>
          </p:cNvPr>
          <p:cNvSpPr/>
          <p:nvPr/>
        </p:nvSpPr>
        <p:spPr>
          <a:xfrm>
            <a:off x="332373" y="2321589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88189CC-6CD4-ADD3-8AEC-BCA6A2A02FD7}"/>
              </a:ext>
            </a:extLst>
          </p:cNvPr>
          <p:cNvSpPr/>
          <p:nvPr/>
        </p:nvSpPr>
        <p:spPr>
          <a:xfrm>
            <a:off x="439708" y="2376061"/>
            <a:ext cx="150823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1988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5809799-6B76-0FCD-C1CE-0EAF84B4CDB5}"/>
              </a:ext>
            </a:extLst>
          </p:cNvPr>
          <p:cNvSpPr/>
          <p:nvPr/>
        </p:nvSpPr>
        <p:spPr>
          <a:xfrm>
            <a:off x="860386" y="2321589"/>
            <a:ext cx="5379640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2000" b="1" dirty="0">
                <a:solidFill>
                  <a:schemeClr val="bg1"/>
                </a:solidFill>
              </a:rPr>
              <a:t>68% of students score between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67 and 83 (±1</a:t>
            </a:r>
            <a:r>
              <a:rPr lang="el-GR" sz="2000" b="1" dirty="0">
                <a:solidFill>
                  <a:schemeClr val="bg1"/>
                </a:solidFill>
              </a:rPr>
              <a:t>σ).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928548D2-016A-FF99-BB27-A7290B6CB7F2}"/>
              </a:ext>
            </a:extLst>
          </p:cNvPr>
          <p:cNvSpPr/>
          <p:nvPr/>
        </p:nvSpPr>
        <p:spPr>
          <a:xfrm>
            <a:off x="332373" y="3870513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3B2D2F4-754B-AC26-69E3-10A2B11230CE}"/>
              </a:ext>
            </a:extLst>
          </p:cNvPr>
          <p:cNvSpPr/>
          <p:nvPr/>
        </p:nvSpPr>
        <p:spPr>
          <a:xfrm>
            <a:off x="408008" y="3924985"/>
            <a:ext cx="214223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1988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9923BCA-978E-24C5-40F2-0C2DA29B2595}"/>
              </a:ext>
            </a:extLst>
          </p:cNvPr>
          <p:cNvSpPr/>
          <p:nvPr/>
        </p:nvSpPr>
        <p:spPr>
          <a:xfrm>
            <a:off x="894430" y="3873772"/>
            <a:ext cx="5556612" cy="78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l-GR" sz="2000" b="1" dirty="0">
                <a:solidFill>
                  <a:schemeClr val="bg1"/>
                </a:solidFill>
              </a:rPr>
              <a:t>95% </a:t>
            </a:r>
            <a:r>
              <a:rPr lang="en-IN" sz="2000" b="1" dirty="0">
                <a:solidFill>
                  <a:schemeClr val="bg1"/>
                </a:solidFill>
              </a:rPr>
              <a:t>of students score between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59 and 91 (±2</a:t>
            </a:r>
            <a:r>
              <a:rPr lang="el-GR" sz="2000" b="1" dirty="0">
                <a:solidFill>
                  <a:schemeClr val="bg1"/>
                </a:solidFill>
              </a:rPr>
              <a:t>σ).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B11393D-0E42-562B-EF57-1B646B859F8F}"/>
              </a:ext>
            </a:extLst>
          </p:cNvPr>
          <p:cNvSpPr/>
          <p:nvPr/>
        </p:nvSpPr>
        <p:spPr>
          <a:xfrm>
            <a:off x="344959" y="5282287"/>
            <a:ext cx="365582" cy="365582"/>
          </a:xfrm>
          <a:prstGeom prst="roundRect">
            <a:avLst>
              <a:gd name="adj" fmla="val 18669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ADCE0AE-120D-7E33-518D-D08F4F43278E}"/>
              </a:ext>
            </a:extLst>
          </p:cNvPr>
          <p:cNvSpPr/>
          <p:nvPr/>
        </p:nvSpPr>
        <p:spPr>
          <a:xfrm>
            <a:off x="414700" y="5336759"/>
            <a:ext cx="226010" cy="256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88"/>
              </a:lnSpc>
            </a:pPr>
            <a:r>
              <a:rPr lang="en-US" sz="198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19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DED9CAA-B552-7E94-E54B-DABF61A135F3}"/>
              </a:ext>
            </a:extLst>
          </p:cNvPr>
          <p:cNvSpPr/>
          <p:nvPr/>
        </p:nvSpPr>
        <p:spPr>
          <a:xfrm>
            <a:off x="866899" y="5282397"/>
            <a:ext cx="5192524" cy="520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l-GR" sz="2000" b="1" dirty="0">
                <a:solidFill>
                  <a:schemeClr val="bg1"/>
                </a:solidFill>
              </a:rPr>
              <a:t>99.7% </a:t>
            </a:r>
            <a:r>
              <a:rPr lang="en-IN" sz="2000" b="1" dirty="0">
                <a:solidFill>
                  <a:schemeClr val="bg1"/>
                </a:solidFill>
              </a:rPr>
              <a:t>of students score between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51 and 99 (±3</a:t>
            </a:r>
            <a:r>
              <a:rPr lang="el-GR" sz="2000" b="1" dirty="0">
                <a:solidFill>
                  <a:schemeClr val="bg1"/>
                </a:solidFill>
              </a:rPr>
              <a:t>σ).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E2E1D-F2C2-CBC4-5AD6-E4BAB58F4DD7}"/>
              </a:ext>
            </a:extLst>
          </p:cNvPr>
          <p:cNvSpPr txBox="1"/>
          <p:nvPr/>
        </p:nvSpPr>
        <p:spPr>
          <a:xfrm>
            <a:off x="7674046" y="633345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75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4BE24-003B-C5E1-30DD-FF80DCCA682D}"/>
              </a:ext>
            </a:extLst>
          </p:cNvPr>
          <p:cNvSpPr txBox="1"/>
          <p:nvPr/>
        </p:nvSpPr>
        <p:spPr>
          <a:xfrm>
            <a:off x="8382957" y="6350269"/>
            <a:ext cx="197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83       91       99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82D05-BED0-A3D9-B9BE-AA4F5FBBB7F6}"/>
              </a:ext>
            </a:extLst>
          </p:cNvPr>
          <p:cNvSpPr txBox="1"/>
          <p:nvPr/>
        </p:nvSpPr>
        <p:spPr>
          <a:xfrm>
            <a:off x="5474039" y="6350269"/>
            <a:ext cx="3229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51        59      67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53C79D-A3B5-4103-A690-7E9F4CF2E6B3}"/>
              </a:ext>
            </a:extLst>
          </p:cNvPr>
          <p:cNvSpPr txBox="1"/>
          <p:nvPr/>
        </p:nvSpPr>
        <p:spPr>
          <a:xfrm>
            <a:off x="515119" y="7172243"/>
            <a:ext cx="9573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Action:</a:t>
            </a:r>
            <a:r>
              <a:rPr lang="en-IN" dirty="0">
                <a:solidFill>
                  <a:schemeClr val="bg1"/>
                </a:solidFill>
              </a:rPr>
              <a:t> If a student scores </a:t>
            </a:r>
            <a:r>
              <a:rPr lang="en-IN" b="1" dirty="0">
                <a:solidFill>
                  <a:schemeClr val="bg1"/>
                </a:solidFill>
              </a:rPr>
              <a:t>below 51</a:t>
            </a:r>
            <a:r>
              <a:rPr lang="en-IN" dirty="0">
                <a:solidFill>
                  <a:schemeClr val="bg1"/>
                </a:solidFill>
              </a:rPr>
              <a:t> or </a:t>
            </a:r>
            <a:r>
              <a:rPr lang="en-IN" b="1" dirty="0">
                <a:solidFill>
                  <a:schemeClr val="bg1"/>
                </a:solidFill>
              </a:rPr>
              <a:t>above 100</a:t>
            </a:r>
            <a:r>
              <a:rPr lang="en-IN" dirty="0">
                <a:solidFill>
                  <a:schemeClr val="bg1"/>
                </a:solidFill>
              </a:rPr>
              <a:t>, they are extreme outliers. Helps teachers </a:t>
            </a:r>
            <a:r>
              <a:rPr lang="en-IN" b="1" dirty="0">
                <a:solidFill>
                  <a:schemeClr val="bg1"/>
                </a:solidFill>
              </a:rPr>
              <a:t>understand student performance patterns</a:t>
            </a:r>
            <a:r>
              <a:rPr lang="en-IN" dirty="0">
                <a:solidFill>
                  <a:schemeClr val="bg1"/>
                </a:solidFill>
              </a:rPr>
              <a:t> and provide necessary academic support.</a:t>
            </a:r>
          </a:p>
        </p:txBody>
      </p:sp>
    </p:spTree>
    <p:extLst>
      <p:ext uri="{BB962C8B-B14F-4D97-AF65-F5344CB8AC3E}">
        <p14:creationId xmlns:p14="http://schemas.microsoft.com/office/powerpoint/2010/main" val="333516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732" y="1232922"/>
            <a:ext cx="8899952" cy="534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00"/>
              </a:lnSpc>
            </a:pPr>
            <a:r>
              <a:rPr lang="en-US" sz="333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Applications of Normal Distribution</a:t>
            </a:r>
            <a:endParaRPr lang="en-US" sz="3338" dirty="0"/>
          </a:p>
        </p:txBody>
      </p:sp>
      <p:sp>
        <p:nvSpPr>
          <p:cNvPr id="3" name="Text 1"/>
          <p:cNvSpPr/>
          <p:nvPr/>
        </p:nvSpPr>
        <p:spPr>
          <a:xfrm>
            <a:off x="568731" y="2122547"/>
            <a:ext cx="9148025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25"/>
              </a:lnSpc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Understanding normal distribution and its applications is essential for various fields,</a:t>
            </a:r>
          </a:p>
          <a:p>
            <a:pPr>
              <a:lnSpc>
                <a:spcPts val="2025"/>
              </a:lnSpc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including: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568731" y="3057741"/>
            <a:ext cx="983533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57175" indent="-257175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science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68731" y="3475046"/>
            <a:ext cx="983533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57175" indent="-257175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Finance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68731" y="3892352"/>
            <a:ext cx="983533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57175" indent="-257175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Engineering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68731" y="4329753"/>
            <a:ext cx="983533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57175" indent="-257175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Quality control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68731" y="4787250"/>
            <a:ext cx="9835337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57175" indent="-257175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Medicine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7850</TotalTime>
  <Words>304</Words>
  <Application>Microsoft Macintosh PowerPoint</Application>
  <PresentationFormat>Custom</PresentationFormat>
  <Paragraphs>71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Dela Gothic One</vt:lpstr>
      <vt:lpstr>DM Sans</vt:lpstr>
      <vt:lpstr>Calibri Light</vt:lpstr>
      <vt:lpstr>Arial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SANNY KUMAR</cp:lastModifiedBy>
  <cp:revision>4</cp:revision>
  <dcterms:created xsi:type="dcterms:W3CDTF">2025-02-25T03:18:15Z</dcterms:created>
  <dcterms:modified xsi:type="dcterms:W3CDTF">2025-03-02T14:08:35Z</dcterms:modified>
</cp:coreProperties>
</file>