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6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64" r:id="rId6"/>
    <p:sldId id="259" r:id="rId7"/>
    <p:sldId id="265" r:id="rId8"/>
    <p:sldId id="266" r:id="rId9"/>
    <p:sldId id="260" r:id="rId10"/>
    <p:sldId id="267" r:id="rId11"/>
    <p:sldId id="261" r:id="rId12"/>
  </p:sldIdLst>
  <p:sldSz cx="10972800" cy="8229600"/>
  <p:notesSz cx="8229600" cy="14630400"/>
  <p:embeddedFontLst>
    <p:embeddedFont>
      <p:font typeface="Anton" pitchFamily="2" charset="77"/>
      <p:regular r:id="rId14"/>
    </p:embeddedFont>
    <p:embeddedFont>
      <p:font typeface="Century" panose="02040604050505020304" pitchFamily="18" charset="0"/>
      <p:regular r:id="rId15"/>
    </p:embeddedFont>
    <p:embeddedFont>
      <p:font typeface="Fira Sans" panose="020B05030500000200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4610"/>
  </p:normalViewPr>
  <p:slideViewPr>
    <p:cSldViewPr snapToGrid="0" snapToObjects="1">
      <p:cViewPr>
        <p:scale>
          <a:sx n="102" d="100"/>
          <a:sy n="102" d="100"/>
        </p:scale>
        <p:origin x="12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71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DD3F5-CB24-5324-C81B-1E3A0AAFD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60CF1F-9DFA-A2DB-636A-AEA60CFA3B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904BB4-DA22-8250-CDC9-29C4FFEA1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96EE2-0489-A132-28E5-535DDDF94E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54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E23B2-408A-9405-1202-4BC120BC7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8F9DF-0ADD-9D52-94E6-4FA81AA80F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A3ED24-4113-FF45-3116-3B09D8652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DFFB0-916C-7C94-629A-10867CEC4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29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BF591-8699-908F-B998-235695319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85FD9C-01BC-15CC-80BB-EF7E96A085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5936A9-B162-7253-7C2B-4444DD586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C948D-0F76-B57D-24C8-87A7E41D41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8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2EF8A-F3E6-8A3D-0A5F-5C06DECFE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74DBBA-1915-BF76-E02E-398CD15C7C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0F2245-8DC2-D295-6538-F721FC57E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4B5F6-7B48-DBCE-98E7-D695F4176F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61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1DDF9-ED96-C2AC-6B7D-6FF97E565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040541-65DA-C05F-ABAD-485E1315B1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C8C3FF-B260-8140-1F16-B5FA40581E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B3780-CE92-51EA-D7EF-E55CBA709A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46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346836"/>
            <a:ext cx="932688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2446"/>
            <a:ext cx="82296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956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20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38150"/>
            <a:ext cx="2366010" cy="697420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438150"/>
            <a:ext cx="6960870" cy="697420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143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961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808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580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044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4636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52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565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051688"/>
            <a:ext cx="946404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5507358"/>
            <a:ext cx="946404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6778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190750"/>
            <a:ext cx="4663440" cy="52216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190750"/>
            <a:ext cx="4663440" cy="52216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083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38152"/>
            <a:ext cx="9464040" cy="15906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017396"/>
            <a:ext cx="464200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3006090"/>
            <a:ext cx="4642008" cy="44215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017396"/>
            <a:ext cx="4664869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006090"/>
            <a:ext cx="4664869" cy="44215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527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0419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6155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48640"/>
            <a:ext cx="353901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184912"/>
            <a:ext cx="555498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468880"/>
            <a:ext cx="353901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47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48640"/>
            <a:ext cx="353901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184912"/>
            <a:ext cx="555498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468880"/>
            <a:ext cx="353901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698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38152"/>
            <a:ext cx="946404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190750"/>
            <a:ext cx="946404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7627622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649238" y="2152042"/>
            <a:ext cx="5191507" cy="39255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6600" kern="0" spc="-34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Understanding Data Distribution and Skewness</a:t>
            </a:r>
            <a:endParaRPr lang="en-US" sz="6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4400C7-105F-CE85-46B1-20C6E5B69707}"/>
              </a:ext>
            </a:extLst>
          </p:cNvPr>
          <p:cNvSpPr/>
          <p:nvPr/>
        </p:nvSpPr>
        <p:spPr>
          <a:xfrm>
            <a:off x="9562563" y="6737261"/>
            <a:ext cx="1400578" cy="453980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5330E972-0368-14BD-67EC-DA33221D3B70}"/>
              </a:ext>
            </a:extLst>
          </p:cNvPr>
          <p:cNvSpPr/>
          <p:nvPr/>
        </p:nvSpPr>
        <p:spPr>
          <a:xfrm>
            <a:off x="5868800" y="6737261"/>
            <a:ext cx="2126426" cy="586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063"/>
              </a:lnSpc>
            </a:pPr>
            <a:r>
              <a:rPr lang="en-US" sz="2400" kern="0" spc="-17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Name- Shweta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8E206-5B44-8A5E-C548-CDB24E712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E70DD54-737E-3B49-8DFE-E9DC498CC3FB}"/>
              </a:ext>
            </a:extLst>
          </p:cNvPr>
          <p:cNvSpPr/>
          <p:nvPr/>
        </p:nvSpPr>
        <p:spPr>
          <a:xfrm>
            <a:off x="2247713" y="610300"/>
            <a:ext cx="6477374" cy="53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163"/>
              </a:lnSpc>
            </a:pPr>
            <a:r>
              <a:rPr lang="en-US" sz="4400" kern="0" spc="-34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Why is Skewness Important?</a:t>
            </a:r>
            <a:endParaRPr lang="en-US" sz="4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22E1694C-1497-7619-E264-5CD26663D0AC}"/>
              </a:ext>
            </a:extLst>
          </p:cNvPr>
          <p:cNvSpPr/>
          <p:nvPr/>
        </p:nvSpPr>
        <p:spPr>
          <a:xfrm>
            <a:off x="-2794052" y="3062213"/>
            <a:ext cx="2126426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2063"/>
              </a:lnSpc>
            </a:pPr>
            <a:r>
              <a:rPr lang="en-US" sz="2000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Decision-Making</a:t>
            </a:r>
            <a:endParaRPr lang="en-US" sz="20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C02EC4A4-C689-DDC6-5A98-D95E153B7657}"/>
              </a:ext>
            </a:extLst>
          </p:cNvPr>
          <p:cNvSpPr/>
          <p:nvPr/>
        </p:nvSpPr>
        <p:spPr>
          <a:xfrm>
            <a:off x="11592210" y="3062213"/>
            <a:ext cx="2126426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63"/>
              </a:lnSpc>
            </a:pPr>
            <a:r>
              <a:rPr lang="en-US" sz="2000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Statistical Measures</a:t>
            </a:r>
            <a:endParaRPr lang="en-US" sz="2000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4EC45B8B-CF58-469B-EDB7-9DC3B73D19C8}"/>
              </a:ext>
            </a:extLst>
          </p:cNvPr>
          <p:cNvSpPr/>
          <p:nvPr/>
        </p:nvSpPr>
        <p:spPr>
          <a:xfrm>
            <a:off x="11592210" y="4901639"/>
            <a:ext cx="2126426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63"/>
              </a:lnSpc>
            </a:pPr>
            <a:r>
              <a:rPr lang="en-US" sz="2000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Financial Risk</a:t>
            </a:r>
            <a:endParaRPr lang="en-US" sz="2000" dirty="0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2BD0ED23-3CED-3F39-D4F3-5240489F138B}"/>
              </a:ext>
            </a:extLst>
          </p:cNvPr>
          <p:cNvSpPr/>
          <p:nvPr/>
        </p:nvSpPr>
        <p:spPr>
          <a:xfrm>
            <a:off x="-2794052" y="4901639"/>
            <a:ext cx="2126426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2063"/>
              </a:lnSpc>
            </a:pPr>
            <a:r>
              <a:rPr lang="en-US" sz="2000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Medical Studies</a:t>
            </a:r>
            <a:endParaRPr lang="en-US" sz="2000" dirty="0"/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946258D-93B8-6F97-0830-AB9553EB4C27}"/>
              </a:ext>
            </a:extLst>
          </p:cNvPr>
          <p:cNvSpPr/>
          <p:nvPr/>
        </p:nvSpPr>
        <p:spPr>
          <a:xfrm>
            <a:off x="2683488" y="6469794"/>
            <a:ext cx="5605823" cy="9670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buFont typeface="Wingdings" pitchFamily="2" charset="2"/>
              <a:buChar char="Ø"/>
            </a:pPr>
            <a:r>
              <a:rPr lang="en-US" kern="0" spc="-27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Skewness affects mean and standard deviation.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kern="0" spc="-27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Understand skewness for financial risk analysis.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kern="0" spc="-27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Skewness matters for medical studies and forecasting.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661EA2-C0BE-68CA-2FD2-81BFBC286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78" y="2411111"/>
            <a:ext cx="9355241" cy="340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1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47713" y="610300"/>
            <a:ext cx="6477374" cy="53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163"/>
              </a:lnSpc>
            </a:pPr>
            <a:r>
              <a:rPr lang="en-US" sz="4400" kern="0" spc="-34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Why is Skewness Important?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1368879" y="3062213"/>
            <a:ext cx="2126426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2063"/>
              </a:lnSpc>
            </a:pPr>
            <a:r>
              <a:rPr lang="en-US" sz="2000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Decision-Making</a:t>
            </a:r>
            <a:endParaRPr lang="en-US" sz="20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426" y="2402934"/>
            <a:ext cx="3423731" cy="342373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739121" y="2964254"/>
            <a:ext cx="68134" cy="340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63"/>
              </a:lnSpc>
            </a:pPr>
            <a:r>
              <a:rPr lang="en-US" sz="1650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7429279" y="3062213"/>
            <a:ext cx="2126426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63"/>
              </a:lnSpc>
            </a:pPr>
            <a:r>
              <a:rPr lang="en-US" sz="2000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Statistical Measures</a:t>
            </a:r>
            <a:endParaRPr lang="en-US" sz="20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426" y="2402934"/>
            <a:ext cx="3423731" cy="342373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391113" y="3255630"/>
            <a:ext cx="102959" cy="340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63"/>
              </a:lnSpc>
            </a:pPr>
            <a:r>
              <a:rPr lang="en-US" sz="1650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1650" dirty="0"/>
          </a:p>
        </p:txBody>
      </p:sp>
      <p:sp>
        <p:nvSpPr>
          <p:cNvPr id="9" name="Text 5"/>
          <p:cNvSpPr/>
          <p:nvPr/>
        </p:nvSpPr>
        <p:spPr>
          <a:xfrm>
            <a:off x="7429279" y="4901639"/>
            <a:ext cx="2126426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63"/>
              </a:lnSpc>
            </a:pPr>
            <a:r>
              <a:rPr lang="en-US" sz="2000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Financial Risk</a:t>
            </a:r>
            <a:endParaRPr lang="en-US" sz="20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0426" y="2402934"/>
            <a:ext cx="3423731" cy="3423731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099738" y="4925035"/>
            <a:ext cx="102959" cy="340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63"/>
              </a:lnSpc>
            </a:pPr>
            <a:r>
              <a:rPr lang="en-US" sz="1650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3</a:t>
            </a:r>
            <a:endParaRPr lang="en-US" sz="1650" dirty="0"/>
          </a:p>
        </p:txBody>
      </p:sp>
      <p:sp>
        <p:nvSpPr>
          <p:cNvPr id="12" name="Text 7"/>
          <p:cNvSpPr/>
          <p:nvPr/>
        </p:nvSpPr>
        <p:spPr>
          <a:xfrm>
            <a:off x="1368879" y="4901639"/>
            <a:ext cx="2126426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2063"/>
              </a:lnSpc>
            </a:pPr>
            <a:r>
              <a:rPr lang="en-US" sz="2000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Medical Studies</a:t>
            </a:r>
            <a:endParaRPr lang="en-US" sz="20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0426" y="2402934"/>
            <a:ext cx="3423731" cy="342373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4430333" y="4633660"/>
            <a:ext cx="102959" cy="340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63"/>
              </a:lnSpc>
            </a:pPr>
            <a:r>
              <a:rPr lang="en-US" sz="1650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4</a:t>
            </a:r>
            <a:endParaRPr lang="en-US" sz="1650" dirty="0"/>
          </a:p>
        </p:txBody>
      </p:sp>
      <p:sp>
        <p:nvSpPr>
          <p:cNvPr id="15" name="Text 9"/>
          <p:cNvSpPr/>
          <p:nvPr/>
        </p:nvSpPr>
        <p:spPr>
          <a:xfrm>
            <a:off x="2683488" y="9222211"/>
            <a:ext cx="5605823" cy="9670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buFont typeface="Wingdings" pitchFamily="2" charset="2"/>
              <a:buChar char="Ø"/>
            </a:pPr>
            <a:r>
              <a:rPr lang="en-US" kern="0" spc="-27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Skewness affects mean and standard deviation.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kern="0" spc="-27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Understand skewness for financial risk analysis.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kern="0" spc="-27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Skewness matters for medical studies and forecasting.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51692D6-673B-D2CA-47D4-02104ED7C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670" y="8848085"/>
            <a:ext cx="9355241" cy="34073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5343" y="1517687"/>
            <a:ext cx="4252943" cy="53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163"/>
              </a:lnSpc>
            </a:pPr>
            <a:r>
              <a:rPr lang="en-US" sz="4400" kern="0" spc="-34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What is a Distribution?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595342" y="2529844"/>
            <a:ext cx="2126426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63"/>
              </a:lnSpc>
            </a:pPr>
            <a:r>
              <a:rPr lang="en-US" sz="2400" kern="0" spc="-17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Data Spread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595342" y="2990414"/>
            <a:ext cx="2983587" cy="11243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400" kern="0" spc="-27" dirty="0">
                <a:solidFill>
                  <a:srgbClr val="E0D6DE"/>
                </a:solidFill>
                <a:latin typeface="Century" panose="02040604050505020304" pitchFamily="18" charset="0"/>
                <a:ea typeface="Fira Sans" pitchFamily="34" charset="-122"/>
                <a:cs typeface="Fira Sans" pitchFamily="34" charset="-120"/>
              </a:rPr>
              <a:t>A distribution shows how data points spread across values.</a:t>
            </a:r>
            <a:endParaRPr lang="en-US" sz="2400" dirty="0">
              <a:latin typeface="Century" panose="020406040505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3999696" y="2529844"/>
            <a:ext cx="2126426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63"/>
              </a:lnSpc>
            </a:pPr>
            <a:r>
              <a:rPr lang="en-US" sz="2400" kern="0" spc="-17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Visualizations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7404050" y="2529844"/>
            <a:ext cx="2126426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63"/>
              </a:lnSpc>
            </a:pPr>
            <a:r>
              <a:rPr lang="en-US" sz="2400" kern="0" spc="-17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Shoe Size Example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7404049" y="2990413"/>
            <a:ext cx="2983587" cy="1124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400" kern="0" spc="-27" dirty="0">
                <a:solidFill>
                  <a:srgbClr val="E0D6DE"/>
                </a:solidFill>
                <a:latin typeface="Century" panose="02040604050505020304" pitchFamily="18" charset="0"/>
                <a:ea typeface="Fira Sans" pitchFamily="34" charset="-122"/>
                <a:cs typeface="Fira Sans" pitchFamily="34" charset="-120"/>
              </a:rPr>
              <a:t>Distributions help us see shoe sales range and concentrations.</a:t>
            </a:r>
            <a:endParaRPr lang="en-US" sz="2400" dirty="0">
              <a:latin typeface="Century" panose="020406040505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C681C4-FB53-6F53-ED49-66359CFB6512}"/>
              </a:ext>
            </a:extLst>
          </p:cNvPr>
          <p:cNvSpPr/>
          <p:nvPr/>
        </p:nvSpPr>
        <p:spPr>
          <a:xfrm>
            <a:off x="9562563" y="6737261"/>
            <a:ext cx="1400578" cy="453980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74B5EA-66A7-6EC2-911C-546992B4B7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69"/>
          <a:stretch/>
        </p:blipFill>
        <p:spPr>
          <a:xfrm>
            <a:off x="447187" y="4694833"/>
            <a:ext cx="9940449" cy="2981314"/>
          </a:xfrm>
          <a:prstGeom prst="rect">
            <a:avLst/>
          </a:prstGeom>
        </p:spPr>
      </p:pic>
      <p:sp>
        <p:nvSpPr>
          <p:cNvPr id="11" name="Text 4">
            <a:extLst>
              <a:ext uri="{FF2B5EF4-FFF2-40B4-BE49-F238E27FC236}">
                <a16:creationId xmlns:a16="http://schemas.microsoft.com/office/drawing/2014/main" id="{544D0700-2FA5-753D-C549-DF502182E8E6}"/>
              </a:ext>
            </a:extLst>
          </p:cNvPr>
          <p:cNvSpPr/>
          <p:nvPr/>
        </p:nvSpPr>
        <p:spPr>
          <a:xfrm>
            <a:off x="3999695" y="2990414"/>
            <a:ext cx="2983587" cy="14563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400" kern="0" spc="-27" dirty="0">
                <a:solidFill>
                  <a:srgbClr val="E0D6DE"/>
                </a:solidFill>
                <a:latin typeface="Century" panose="02040604050505020304" pitchFamily="18" charset="0"/>
                <a:ea typeface="Fira Sans" pitchFamily="34" charset="-122"/>
                <a:cs typeface="Fira Sans" pitchFamily="34" charset="-120"/>
              </a:rPr>
              <a:t>Histograms, PDFs, PMFs and tables visualize data distributions.</a:t>
            </a:r>
            <a:endParaRPr lang="en-US" sz="24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17133-187E-8BD7-BAA2-E1B9A89C5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4B53287-3768-36F9-3523-2113BD4E1C53}"/>
              </a:ext>
            </a:extLst>
          </p:cNvPr>
          <p:cNvSpPr/>
          <p:nvPr/>
        </p:nvSpPr>
        <p:spPr>
          <a:xfrm>
            <a:off x="595343" y="1517687"/>
            <a:ext cx="4252943" cy="53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163"/>
              </a:lnSpc>
            </a:pPr>
            <a:r>
              <a:rPr lang="en-US" sz="4400" kern="0" spc="-34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What is a Distribution?</a:t>
            </a:r>
            <a:endParaRPr lang="en-US" sz="4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86ACA039-AC63-97BF-E0A7-4BA187CD78FE}"/>
              </a:ext>
            </a:extLst>
          </p:cNvPr>
          <p:cNvSpPr/>
          <p:nvPr/>
        </p:nvSpPr>
        <p:spPr>
          <a:xfrm>
            <a:off x="595342" y="2529844"/>
            <a:ext cx="2126426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63"/>
              </a:lnSpc>
            </a:pPr>
            <a:r>
              <a:rPr lang="en-US" sz="2400" kern="0" spc="-17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Data Spread</a:t>
            </a:r>
            <a:endParaRPr lang="en-US" sz="24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E5EFE51C-85FE-BEAA-C231-D2EE90E081C4}"/>
              </a:ext>
            </a:extLst>
          </p:cNvPr>
          <p:cNvSpPr/>
          <p:nvPr/>
        </p:nvSpPr>
        <p:spPr>
          <a:xfrm>
            <a:off x="595342" y="2990414"/>
            <a:ext cx="2983587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400" kern="0" spc="-27" dirty="0">
                <a:solidFill>
                  <a:srgbClr val="E0D6DE"/>
                </a:solidFill>
                <a:latin typeface="Century" panose="02040604050505020304" pitchFamily="18" charset="0"/>
                <a:ea typeface="Fira Sans" pitchFamily="34" charset="-122"/>
                <a:cs typeface="Fira Sans" pitchFamily="34" charset="-120"/>
              </a:rPr>
              <a:t>A distribution shows how data points spread across values.</a:t>
            </a:r>
            <a:endParaRPr lang="en-US" sz="2400" dirty="0">
              <a:latin typeface="Century" panose="02040604050505020304" pitchFamily="18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D52E4446-853B-839E-6A34-E0F307591143}"/>
              </a:ext>
            </a:extLst>
          </p:cNvPr>
          <p:cNvSpPr/>
          <p:nvPr/>
        </p:nvSpPr>
        <p:spPr>
          <a:xfrm>
            <a:off x="3999696" y="2529844"/>
            <a:ext cx="2126426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63"/>
              </a:lnSpc>
            </a:pPr>
            <a:r>
              <a:rPr lang="en-US" sz="2400" kern="0" spc="-17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Visualizations</a:t>
            </a:r>
            <a:endParaRPr lang="en-US" sz="24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45599591-BCC6-3556-DE3E-172FE442EE2D}"/>
              </a:ext>
            </a:extLst>
          </p:cNvPr>
          <p:cNvSpPr/>
          <p:nvPr/>
        </p:nvSpPr>
        <p:spPr>
          <a:xfrm>
            <a:off x="3999695" y="2990414"/>
            <a:ext cx="2983587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400" kern="0" spc="-27" dirty="0">
                <a:solidFill>
                  <a:srgbClr val="E0D6DE"/>
                </a:solidFill>
                <a:latin typeface="Century" panose="02040604050505020304" pitchFamily="18" charset="0"/>
                <a:ea typeface="Fira Sans" pitchFamily="34" charset="-122"/>
                <a:cs typeface="Fira Sans" pitchFamily="34" charset="-120"/>
              </a:rPr>
              <a:t>Histograms, PDFs, PMFs and tables visualize data distributions.</a:t>
            </a:r>
            <a:endParaRPr lang="en-US" sz="2400" dirty="0">
              <a:latin typeface="Century" panose="02040604050505020304" pitchFamily="18" charset="0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83128CD0-8578-AAFE-0E85-76CFBDA3A1E3}"/>
              </a:ext>
            </a:extLst>
          </p:cNvPr>
          <p:cNvSpPr/>
          <p:nvPr/>
        </p:nvSpPr>
        <p:spPr>
          <a:xfrm>
            <a:off x="7404050" y="2529844"/>
            <a:ext cx="2126426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63"/>
              </a:lnSpc>
            </a:pPr>
            <a:r>
              <a:rPr lang="en-US" sz="2400" kern="0" spc="-17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Shoe Size Example</a:t>
            </a:r>
            <a:endParaRPr lang="en-US" sz="24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BC49EE1B-BE76-5F5A-53B2-9D8A0F98D1D4}"/>
              </a:ext>
            </a:extLst>
          </p:cNvPr>
          <p:cNvSpPr/>
          <p:nvPr/>
        </p:nvSpPr>
        <p:spPr>
          <a:xfrm>
            <a:off x="7404049" y="2990414"/>
            <a:ext cx="2983587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400" kern="0" spc="-27" dirty="0">
                <a:solidFill>
                  <a:srgbClr val="E0D6DE"/>
                </a:solidFill>
                <a:latin typeface="Century" panose="02040604050505020304" pitchFamily="18" charset="0"/>
                <a:ea typeface="Fira Sans" pitchFamily="34" charset="-122"/>
                <a:cs typeface="Fira Sans" pitchFamily="34" charset="-120"/>
              </a:rPr>
              <a:t>Distributions help us see shoe sales range and concentrations.</a:t>
            </a:r>
            <a:endParaRPr lang="en-US" sz="2400" dirty="0">
              <a:latin typeface="Century" panose="020406040505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C12F32-D9D0-3739-E4FA-110BE33AECD4}"/>
              </a:ext>
            </a:extLst>
          </p:cNvPr>
          <p:cNvSpPr/>
          <p:nvPr/>
        </p:nvSpPr>
        <p:spPr>
          <a:xfrm>
            <a:off x="9562563" y="6737261"/>
            <a:ext cx="1400578" cy="453980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963CEC-73B7-5208-675A-F0912D6159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69"/>
          <a:stretch/>
        </p:blipFill>
        <p:spPr>
          <a:xfrm>
            <a:off x="447187" y="8869798"/>
            <a:ext cx="9940449" cy="29813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13FC40-19D8-A137-7FF2-9583C0A42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560" y="4534439"/>
            <a:ext cx="5355631" cy="3335687"/>
          </a:xfrm>
          <a:prstGeom prst="rect">
            <a:avLst/>
          </a:prstGeom>
        </p:spPr>
      </p:pic>
      <p:sp>
        <p:nvSpPr>
          <p:cNvPr id="13" name="Text 4">
            <a:extLst>
              <a:ext uri="{FF2B5EF4-FFF2-40B4-BE49-F238E27FC236}">
                <a16:creationId xmlns:a16="http://schemas.microsoft.com/office/drawing/2014/main" id="{866F89A7-6930-AC26-063C-7D2ED20A0037}"/>
              </a:ext>
            </a:extLst>
          </p:cNvPr>
          <p:cNvSpPr/>
          <p:nvPr/>
        </p:nvSpPr>
        <p:spPr>
          <a:xfrm>
            <a:off x="6983282" y="4915180"/>
            <a:ext cx="3616539" cy="24481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000" kern="0" spc="-27" dirty="0">
                <a:solidFill>
                  <a:srgbClr val="E0D6DE"/>
                </a:solidFill>
                <a:latin typeface="Century" panose="02040604050505020304" pitchFamily="18" charset="0"/>
                <a:ea typeface="Fira Sans" pitchFamily="34" charset="-122"/>
                <a:cs typeface="Fira Sans" pitchFamily="34" charset="-120"/>
              </a:rPr>
              <a:t>PDFs- Probability Density Functions (Continuous Data)</a:t>
            </a:r>
          </a:p>
          <a:p>
            <a:r>
              <a:rPr lang="en-US" sz="2000" kern="0" spc="-27" dirty="0">
                <a:solidFill>
                  <a:srgbClr val="E0D6DE"/>
                </a:solidFill>
                <a:latin typeface="Century" panose="02040604050505020304" pitchFamily="18" charset="0"/>
                <a:ea typeface="Fira Sans" pitchFamily="34" charset="-122"/>
                <a:cs typeface="Fira Sans" pitchFamily="34" charset="-120"/>
              </a:rPr>
              <a:t> </a:t>
            </a:r>
          </a:p>
          <a:p>
            <a:r>
              <a:rPr lang="en-US" sz="2000" kern="0" spc="-27" dirty="0">
                <a:solidFill>
                  <a:srgbClr val="E0D6DE"/>
                </a:solidFill>
                <a:latin typeface="Century" panose="02040604050505020304" pitchFamily="18" charset="0"/>
                <a:ea typeface="Fira Sans" pitchFamily="34" charset="-122"/>
                <a:cs typeface="Fira Sans" pitchFamily="34" charset="-120"/>
              </a:rPr>
              <a:t>PMFs- Probability Mass Functions (Discrete Data)</a:t>
            </a:r>
            <a:endParaRPr lang="en-US" sz="20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29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5F1D78C-87A7-2C98-EED1-E9BE5097FD13}"/>
              </a:ext>
            </a:extLst>
          </p:cNvPr>
          <p:cNvSpPr/>
          <p:nvPr/>
        </p:nvSpPr>
        <p:spPr>
          <a:xfrm>
            <a:off x="9562563" y="6737261"/>
            <a:ext cx="1400578" cy="453980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 0"/>
          <p:cNvSpPr/>
          <p:nvPr/>
        </p:nvSpPr>
        <p:spPr>
          <a:xfrm>
            <a:off x="595342" y="1225891"/>
            <a:ext cx="4252943" cy="53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163"/>
              </a:lnSpc>
            </a:pPr>
            <a:r>
              <a:rPr lang="en-US" sz="4400" kern="0" spc="-34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Types of Distributions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0995" y="2383658"/>
            <a:ext cx="382727" cy="382727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n-US" sz="1600"/>
          </a:p>
        </p:txBody>
      </p:sp>
      <p:sp>
        <p:nvSpPr>
          <p:cNvPr id="5" name="Text 2"/>
          <p:cNvSpPr/>
          <p:nvPr/>
        </p:nvSpPr>
        <p:spPr>
          <a:xfrm>
            <a:off x="781461" y="2471480"/>
            <a:ext cx="81796" cy="2552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88"/>
              </a:lnSpc>
            </a:pPr>
            <a:r>
              <a:rPr lang="en-US" sz="2400" kern="0" spc="-2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1183833" y="2383658"/>
            <a:ext cx="2126426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63"/>
              </a:lnSpc>
            </a:pPr>
            <a:r>
              <a:rPr lang="en-US" sz="2000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Uniform Distribution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1183832" y="2751472"/>
            <a:ext cx="3845368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38"/>
              </a:lnSpc>
            </a:pPr>
            <a:r>
              <a:rPr lang="en-US" sz="1600" kern="0" spc="-27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All outcomes have equal probability. </a:t>
            </a:r>
          </a:p>
          <a:p>
            <a:pPr>
              <a:lnSpc>
                <a:spcPts val="2138"/>
              </a:lnSpc>
            </a:pPr>
            <a:r>
              <a:rPr lang="en-US" sz="1600" kern="0" spc="-27" dirty="0">
                <a:solidFill>
                  <a:srgbClr val="E0D6DE"/>
                </a:solidFill>
                <a:latin typeface="Fira Sans" pitchFamily="34" charset="0"/>
              </a:rPr>
              <a:t>Ex: Fair Dice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628759" y="4097304"/>
            <a:ext cx="382727" cy="382727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n-US" sz="1600"/>
          </a:p>
        </p:txBody>
      </p:sp>
      <p:sp>
        <p:nvSpPr>
          <p:cNvPr id="9" name="Text 6"/>
          <p:cNvSpPr/>
          <p:nvPr/>
        </p:nvSpPr>
        <p:spPr>
          <a:xfrm>
            <a:off x="758329" y="4185126"/>
            <a:ext cx="123587" cy="2552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88"/>
              </a:lnSpc>
            </a:pPr>
            <a:r>
              <a:rPr lang="en-US" sz="2400" kern="0" spc="-2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1181597" y="4097304"/>
            <a:ext cx="2126426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63"/>
              </a:lnSpc>
            </a:pPr>
            <a:r>
              <a:rPr lang="en-US" sz="2000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Normal Distribution</a:t>
            </a:r>
            <a:endParaRPr lang="en-US" sz="2000" dirty="0"/>
          </a:p>
        </p:txBody>
      </p:sp>
      <p:sp>
        <p:nvSpPr>
          <p:cNvPr id="11" name="Text 8"/>
          <p:cNvSpPr/>
          <p:nvPr/>
        </p:nvSpPr>
        <p:spPr>
          <a:xfrm>
            <a:off x="1181596" y="4465118"/>
            <a:ext cx="2945235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38"/>
              </a:lnSpc>
            </a:pPr>
            <a:r>
              <a:rPr lang="en-US" sz="1600" kern="0" spc="-27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Symmetrical, bell-shaped curve.</a:t>
            </a:r>
          </a:p>
          <a:p>
            <a:pPr>
              <a:lnSpc>
                <a:spcPts val="2138"/>
              </a:lnSpc>
            </a:pPr>
            <a:r>
              <a:rPr lang="en-US" sz="1600" kern="0" spc="-27" dirty="0">
                <a:solidFill>
                  <a:srgbClr val="E0D6DE"/>
                </a:solidFill>
                <a:latin typeface="Fira Sans" pitchFamily="34" charset="0"/>
              </a:rPr>
              <a:t>Ex: Shoe Size</a:t>
            </a:r>
            <a:endParaRPr lang="en-US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CA6868C-1AA2-5BE5-1F80-F148D15F9D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03" t="5352" r="7157" b="7637"/>
          <a:stretch/>
        </p:blipFill>
        <p:spPr>
          <a:xfrm>
            <a:off x="4848285" y="3023649"/>
            <a:ext cx="5435732" cy="32625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D85D3-F58C-10AD-CFBA-2F3A8F3CF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826764C-F8C0-002C-80F4-E7EA6890162C}"/>
              </a:ext>
            </a:extLst>
          </p:cNvPr>
          <p:cNvSpPr/>
          <p:nvPr/>
        </p:nvSpPr>
        <p:spPr>
          <a:xfrm>
            <a:off x="595342" y="1225891"/>
            <a:ext cx="4252943" cy="53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163"/>
              </a:lnSpc>
            </a:pPr>
            <a:r>
              <a:rPr lang="en-US" sz="4400" kern="0" spc="-34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Types of Distributions</a:t>
            </a:r>
            <a:endParaRPr lang="en-US" sz="44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80D8DAAE-2B57-7529-2F1F-D9438BCD52AB}"/>
              </a:ext>
            </a:extLst>
          </p:cNvPr>
          <p:cNvSpPr/>
          <p:nvPr/>
        </p:nvSpPr>
        <p:spPr>
          <a:xfrm>
            <a:off x="630995" y="2383658"/>
            <a:ext cx="382727" cy="382727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n-US" sz="160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6BC06856-D9EE-9A5A-04F8-92C1EC60B983}"/>
              </a:ext>
            </a:extLst>
          </p:cNvPr>
          <p:cNvSpPr/>
          <p:nvPr/>
        </p:nvSpPr>
        <p:spPr>
          <a:xfrm>
            <a:off x="781461" y="2471480"/>
            <a:ext cx="81796" cy="2552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88"/>
              </a:lnSpc>
            </a:pPr>
            <a:r>
              <a:rPr lang="en-US" sz="2400" kern="0" spc="-2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4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CAFBB7B-EB99-7A18-BFC2-073585159101}"/>
              </a:ext>
            </a:extLst>
          </p:cNvPr>
          <p:cNvSpPr/>
          <p:nvPr/>
        </p:nvSpPr>
        <p:spPr>
          <a:xfrm>
            <a:off x="1183833" y="2383658"/>
            <a:ext cx="2126426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63"/>
              </a:lnSpc>
            </a:pPr>
            <a:r>
              <a:rPr lang="en-US" sz="2000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Uniform Distribution</a:t>
            </a:r>
            <a:endParaRPr lang="en-US" sz="20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CFE475E3-4434-EB4B-C2B0-3A26CB9E38AF}"/>
              </a:ext>
            </a:extLst>
          </p:cNvPr>
          <p:cNvSpPr/>
          <p:nvPr/>
        </p:nvSpPr>
        <p:spPr>
          <a:xfrm>
            <a:off x="1183832" y="2751472"/>
            <a:ext cx="3845368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38"/>
              </a:lnSpc>
            </a:pPr>
            <a:r>
              <a:rPr lang="en-US" sz="1600" kern="0" spc="-27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All outcomes have equal probability. </a:t>
            </a:r>
          </a:p>
          <a:p>
            <a:pPr>
              <a:lnSpc>
                <a:spcPts val="2138"/>
              </a:lnSpc>
            </a:pPr>
            <a:r>
              <a:rPr lang="en-US" sz="1600" kern="0" spc="-27" dirty="0">
                <a:solidFill>
                  <a:srgbClr val="E0D6DE"/>
                </a:solidFill>
                <a:latin typeface="Fira Sans" pitchFamily="34" charset="0"/>
              </a:rPr>
              <a:t>Ex: Fair Dice</a:t>
            </a:r>
            <a:endParaRPr lang="en-US" sz="160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15256FB1-7B2D-D368-04E6-AA0B173A6A98}"/>
              </a:ext>
            </a:extLst>
          </p:cNvPr>
          <p:cNvSpPr/>
          <p:nvPr/>
        </p:nvSpPr>
        <p:spPr>
          <a:xfrm>
            <a:off x="628759" y="4097304"/>
            <a:ext cx="382727" cy="382727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n-US" sz="160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C02626E1-BA8F-5369-BBC8-28599BAE11C7}"/>
              </a:ext>
            </a:extLst>
          </p:cNvPr>
          <p:cNvSpPr/>
          <p:nvPr/>
        </p:nvSpPr>
        <p:spPr>
          <a:xfrm>
            <a:off x="758329" y="4185126"/>
            <a:ext cx="123587" cy="2552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88"/>
              </a:lnSpc>
            </a:pPr>
            <a:r>
              <a:rPr lang="en-US" sz="2400" kern="0" spc="-2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240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8FE3EC7D-9EDA-5912-BFB2-6C625864B05D}"/>
              </a:ext>
            </a:extLst>
          </p:cNvPr>
          <p:cNvSpPr/>
          <p:nvPr/>
        </p:nvSpPr>
        <p:spPr>
          <a:xfrm>
            <a:off x="1181597" y="4097304"/>
            <a:ext cx="2126426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63"/>
              </a:lnSpc>
            </a:pPr>
            <a:r>
              <a:rPr lang="en-US" sz="2000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Normal Distribution</a:t>
            </a:r>
            <a:endParaRPr lang="en-US" sz="200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BD3910EB-B0AC-9DC1-0236-ED0D25718280}"/>
              </a:ext>
            </a:extLst>
          </p:cNvPr>
          <p:cNvSpPr/>
          <p:nvPr/>
        </p:nvSpPr>
        <p:spPr>
          <a:xfrm>
            <a:off x="1181596" y="4465118"/>
            <a:ext cx="2945235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38"/>
              </a:lnSpc>
            </a:pPr>
            <a:r>
              <a:rPr lang="en-US" sz="1600" kern="0" spc="-27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Symmetrical, bell-shaped curve.</a:t>
            </a:r>
          </a:p>
          <a:p>
            <a:pPr>
              <a:lnSpc>
                <a:spcPts val="2138"/>
              </a:lnSpc>
            </a:pPr>
            <a:r>
              <a:rPr lang="en-US" sz="1600" kern="0" spc="-27" dirty="0">
                <a:solidFill>
                  <a:srgbClr val="E0D6DE"/>
                </a:solidFill>
                <a:latin typeface="Fira Sans" pitchFamily="34" charset="0"/>
              </a:rPr>
              <a:t>Ex: Shoe Size</a:t>
            </a:r>
            <a:endParaRPr lang="en-US" sz="1600" dirty="0"/>
          </a:p>
        </p:txBody>
      </p:sp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85EF49D7-8460-2022-F446-2CE776350D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008" t="17455" b="28686"/>
          <a:stretch/>
        </p:blipFill>
        <p:spPr>
          <a:xfrm>
            <a:off x="6280484" y="1984430"/>
            <a:ext cx="3282079" cy="4911814"/>
          </a:xfrm>
          <a:prstGeom prst="rect">
            <a:avLst/>
          </a:prstGeom>
        </p:spPr>
      </p:pic>
      <p:sp>
        <p:nvSpPr>
          <p:cNvPr id="12" name="Text 8">
            <a:extLst>
              <a:ext uri="{FF2B5EF4-FFF2-40B4-BE49-F238E27FC236}">
                <a16:creationId xmlns:a16="http://schemas.microsoft.com/office/drawing/2014/main" id="{6B017AED-83F7-29B3-D893-F3A3E6C05B17}"/>
              </a:ext>
            </a:extLst>
          </p:cNvPr>
          <p:cNvSpPr/>
          <p:nvPr/>
        </p:nvSpPr>
        <p:spPr>
          <a:xfrm>
            <a:off x="6280485" y="6964251"/>
            <a:ext cx="3282078" cy="363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38"/>
              </a:lnSpc>
            </a:pPr>
            <a:r>
              <a:rPr lang="en-US" sz="1600" kern="0" spc="-27" dirty="0">
                <a:solidFill>
                  <a:srgbClr val="E0D6DE"/>
                </a:solidFill>
                <a:latin typeface="Fira Sans" pitchFamily="34" charset="0"/>
              </a:rPr>
              <a:t>5.5     6     6.5     7     7.5     8      8.5   9</a:t>
            </a:r>
            <a:endParaRPr lang="en-US" sz="1600" dirty="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21D1313D-89A5-D173-981D-E2E18813CA0E}"/>
              </a:ext>
            </a:extLst>
          </p:cNvPr>
          <p:cNvSpPr/>
          <p:nvPr/>
        </p:nvSpPr>
        <p:spPr>
          <a:xfrm>
            <a:off x="6382781" y="7555061"/>
            <a:ext cx="3282078" cy="363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38"/>
              </a:lnSpc>
            </a:pPr>
            <a:r>
              <a:rPr lang="en-US" sz="1600" kern="0" spc="-27" dirty="0">
                <a:solidFill>
                  <a:srgbClr val="E0D6DE"/>
                </a:solidFill>
                <a:latin typeface="Fira Sans" pitchFamily="34" charset="0"/>
              </a:rPr>
              <a:t>Shoe Size</a:t>
            </a:r>
          </a:p>
        </p:txBody>
      </p:sp>
    </p:spTree>
    <p:extLst>
      <p:ext uri="{BB962C8B-B14F-4D97-AF65-F5344CB8AC3E}">
        <p14:creationId xmlns:p14="http://schemas.microsoft.com/office/powerpoint/2010/main" val="3159780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624546" y="1033404"/>
            <a:ext cx="5723707" cy="53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163"/>
              </a:lnSpc>
            </a:pPr>
            <a:r>
              <a:rPr lang="en-US" sz="4400" kern="0" spc="-34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Understanding Skewness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16" y="2002817"/>
            <a:ext cx="425232" cy="42523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816" y="2598159"/>
            <a:ext cx="1718965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63"/>
              </a:lnSpc>
            </a:pPr>
            <a:r>
              <a:rPr lang="en-US" sz="2000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Right/ Positive Skew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775816" y="2965973"/>
            <a:ext cx="1718965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38"/>
              </a:lnSpc>
            </a:pPr>
            <a:r>
              <a:rPr lang="en-US" sz="1600" kern="0" spc="-27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Tail is longer on the right.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590778" y="2015392"/>
            <a:ext cx="425232" cy="42523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590778" y="2610734"/>
            <a:ext cx="1719054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63"/>
              </a:lnSpc>
            </a:pPr>
            <a:r>
              <a:rPr lang="en-US" sz="2000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Left/ Negative Skew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4590778" y="2978548"/>
            <a:ext cx="1719054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38"/>
              </a:lnSpc>
            </a:pPr>
            <a:r>
              <a:rPr lang="en-US" sz="1600" kern="0" spc="-27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Tail is longer on the left.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829" y="2015392"/>
            <a:ext cx="425232" cy="42523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405829" y="2610734"/>
            <a:ext cx="1718965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63"/>
              </a:lnSpc>
            </a:pPr>
            <a:r>
              <a:rPr lang="en-US" sz="2000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No Skewness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8405829" y="2978548"/>
            <a:ext cx="1718965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38"/>
              </a:lnSpc>
            </a:pPr>
            <a:r>
              <a:rPr lang="en-US" sz="1600" kern="0" spc="-27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Distribution is symmetrical.</a:t>
            </a:r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46EA19-9308-9582-5C23-D8B0ACD52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3474" y="3772790"/>
            <a:ext cx="7772400" cy="40323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2D347-5E26-9F4D-F05B-7AD88F854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F0276E13-F1AC-33C6-F70D-A740F178EE9B}"/>
              </a:ext>
            </a:extLst>
          </p:cNvPr>
          <p:cNvSpPr/>
          <p:nvPr/>
        </p:nvSpPr>
        <p:spPr>
          <a:xfrm>
            <a:off x="2624546" y="1033404"/>
            <a:ext cx="5723707" cy="53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163"/>
              </a:lnSpc>
            </a:pPr>
            <a:r>
              <a:rPr lang="en-US" sz="4400" kern="0" spc="-34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Understanding Skewness</a:t>
            </a:r>
            <a:endParaRPr lang="en-US" sz="4400" dirty="0"/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E31EDA01-FC19-0C45-21A0-258BCF0A7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16" y="2002817"/>
            <a:ext cx="425232" cy="425232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9C10998A-B8B0-F9A7-412D-AE54BD1B7D7B}"/>
              </a:ext>
            </a:extLst>
          </p:cNvPr>
          <p:cNvSpPr/>
          <p:nvPr/>
        </p:nvSpPr>
        <p:spPr>
          <a:xfrm>
            <a:off x="775816" y="2598159"/>
            <a:ext cx="1718965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63"/>
              </a:lnSpc>
            </a:pPr>
            <a:r>
              <a:rPr lang="en-US" sz="2000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Right/ Positive Skew</a:t>
            </a:r>
            <a:endParaRPr lang="en-US" sz="20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E12C10B5-2C99-278F-B8F3-1DA54DCB0566}"/>
              </a:ext>
            </a:extLst>
          </p:cNvPr>
          <p:cNvSpPr/>
          <p:nvPr/>
        </p:nvSpPr>
        <p:spPr>
          <a:xfrm>
            <a:off x="775816" y="2965973"/>
            <a:ext cx="1718965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38"/>
              </a:lnSpc>
            </a:pPr>
            <a:r>
              <a:rPr lang="en-US" sz="1600" kern="0" spc="-27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Tail is longer on the right.</a:t>
            </a:r>
            <a:endParaRPr lang="en-US" sz="1600" dirty="0"/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D30EE9BA-6464-1490-7D31-492A373B0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590778" y="2015392"/>
            <a:ext cx="425232" cy="425232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54BE9840-B7F9-BDAF-B7ED-3AE9689610E1}"/>
              </a:ext>
            </a:extLst>
          </p:cNvPr>
          <p:cNvSpPr/>
          <p:nvPr/>
        </p:nvSpPr>
        <p:spPr>
          <a:xfrm>
            <a:off x="4590778" y="2610734"/>
            <a:ext cx="1719054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63"/>
              </a:lnSpc>
            </a:pPr>
            <a:r>
              <a:rPr lang="en-US" sz="2000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Left/ Negative Skew</a:t>
            </a:r>
            <a:endParaRPr lang="en-US" sz="20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0C617623-CC36-CB60-CCA8-70E98903C933}"/>
              </a:ext>
            </a:extLst>
          </p:cNvPr>
          <p:cNvSpPr/>
          <p:nvPr/>
        </p:nvSpPr>
        <p:spPr>
          <a:xfrm>
            <a:off x="4590778" y="2978548"/>
            <a:ext cx="1719054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38"/>
              </a:lnSpc>
            </a:pPr>
            <a:r>
              <a:rPr lang="en-US" sz="1600" kern="0" spc="-27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Tail is longer on the left.</a:t>
            </a:r>
            <a:endParaRPr lang="en-US" sz="1600" dirty="0"/>
          </a:p>
        </p:txBody>
      </p:sp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D5F706B9-EF76-F99C-B59E-EFC7C6FEA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829" y="2015392"/>
            <a:ext cx="425232" cy="425232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D4AEB6AE-3B0C-E7BF-2517-83D2BC888841}"/>
              </a:ext>
            </a:extLst>
          </p:cNvPr>
          <p:cNvSpPr/>
          <p:nvPr/>
        </p:nvSpPr>
        <p:spPr>
          <a:xfrm>
            <a:off x="8405829" y="2610734"/>
            <a:ext cx="1718965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63"/>
              </a:lnSpc>
            </a:pPr>
            <a:r>
              <a:rPr lang="en-US" sz="2000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No Skewness</a:t>
            </a:r>
            <a:endParaRPr lang="en-US" sz="20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E4F0FCB5-E1C9-7F9B-795F-382294E25DB6}"/>
              </a:ext>
            </a:extLst>
          </p:cNvPr>
          <p:cNvSpPr/>
          <p:nvPr/>
        </p:nvSpPr>
        <p:spPr>
          <a:xfrm>
            <a:off x="8405829" y="2978548"/>
            <a:ext cx="1718965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38"/>
              </a:lnSpc>
            </a:pPr>
            <a:r>
              <a:rPr lang="en-US" sz="1600" kern="0" spc="-27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Distribution is symmetrical.</a:t>
            </a: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9EB86B-799B-B6CD-C93E-D557FB8547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105" y="3673486"/>
            <a:ext cx="7772400" cy="423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15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37E9D-270A-10D4-2F4B-9F8A75DEA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2E76B51E-65AD-3DDA-6FEF-205580BFF137}"/>
              </a:ext>
            </a:extLst>
          </p:cNvPr>
          <p:cNvSpPr/>
          <p:nvPr/>
        </p:nvSpPr>
        <p:spPr>
          <a:xfrm>
            <a:off x="2624546" y="1033404"/>
            <a:ext cx="5723707" cy="53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163"/>
              </a:lnSpc>
            </a:pPr>
            <a:r>
              <a:rPr lang="en-US" sz="4400" kern="0" spc="-34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Understanding Skewness</a:t>
            </a:r>
            <a:endParaRPr lang="en-US" sz="4400" dirty="0"/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484E7EDE-9D79-2365-9C1D-19D7F8B00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16" y="2002817"/>
            <a:ext cx="425232" cy="425232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8C28E212-AD25-9CF1-2C77-6412595123AB}"/>
              </a:ext>
            </a:extLst>
          </p:cNvPr>
          <p:cNvSpPr/>
          <p:nvPr/>
        </p:nvSpPr>
        <p:spPr>
          <a:xfrm>
            <a:off x="775816" y="2598159"/>
            <a:ext cx="1718965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63"/>
              </a:lnSpc>
            </a:pPr>
            <a:r>
              <a:rPr lang="en-US" sz="2000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Right/ Positive Skew</a:t>
            </a:r>
            <a:endParaRPr lang="en-US" sz="20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EC557C1B-45FC-097E-79E8-4BE296629C1A}"/>
              </a:ext>
            </a:extLst>
          </p:cNvPr>
          <p:cNvSpPr/>
          <p:nvPr/>
        </p:nvSpPr>
        <p:spPr>
          <a:xfrm>
            <a:off x="775816" y="2965973"/>
            <a:ext cx="1718965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38"/>
              </a:lnSpc>
            </a:pPr>
            <a:r>
              <a:rPr lang="en-US" sz="1600" kern="0" spc="-27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Tail is longer on the right.</a:t>
            </a:r>
            <a:endParaRPr lang="en-US" sz="1600" dirty="0"/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A4236FA2-B5A8-87C4-E102-EC515EEEB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590778" y="2015392"/>
            <a:ext cx="425232" cy="425232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934D200E-2A5D-FE11-A9B0-C227A288B5E7}"/>
              </a:ext>
            </a:extLst>
          </p:cNvPr>
          <p:cNvSpPr/>
          <p:nvPr/>
        </p:nvSpPr>
        <p:spPr>
          <a:xfrm>
            <a:off x="4590778" y="2610734"/>
            <a:ext cx="1719054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63"/>
              </a:lnSpc>
            </a:pPr>
            <a:r>
              <a:rPr lang="en-US" sz="2000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Left/ Negative Skew</a:t>
            </a:r>
            <a:endParaRPr lang="en-US" sz="20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65301023-E96B-C1B3-AE46-2D3C455048A0}"/>
              </a:ext>
            </a:extLst>
          </p:cNvPr>
          <p:cNvSpPr/>
          <p:nvPr/>
        </p:nvSpPr>
        <p:spPr>
          <a:xfrm>
            <a:off x="4590778" y="2978548"/>
            <a:ext cx="1719054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38"/>
              </a:lnSpc>
            </a:pPr>
            <a:r>
              <a:rPr lang="en-US" sz="1600" kern="0" spc="-27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Tail is longer on the left.</a:t>
            </a:r>
            <a:endParaRPr lang="en-US" sz="1600" dirty="0"/>
          </a:p>
        </p:txBody>
      </p:sp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3CE6EE9B-5254-4E5C-1064-AD0D005B5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829" y="2015392"/>
            <a:ext cx="425232" cy="425232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A57C8D3D-CD17-E827-AD49-AC42224C8838}"/>
              </a:ext>
            </a:extLst>
          </p:cNvPr>
          <p:cNvSpPr/>
          <p:nvPr/>
        </p:nvSpPr>
        <p:spPr>
          <a:xfrm>
            <a:off x="8405829" y="2610734"/>
            <a:ext cx="1718965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63"/>
              </a:lnSpc>
            </a:pPr>
            <a:r>
              <a:rPr lang="en-US" sz="2000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No Skewness</a:t>
            </a:r>
            <a:endParaRPr lang="en-US" sz="20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C7380787-2B9D-EACD-4EB5-4441E07C7087}"/>
              </a:ext>
            </a:extLst>
          </p:cNvPr>
          <p:cNvSpPr/>
          <p:nvPr/>
        </p:nvSpPr>
        <p:spPr>
          <a:xfrm>
            <a:off x="8405829" y="2978548"/>
            <a:ext cx="1718965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38"/>
              </a:lnSpc>
            </a:pPr>
            <a:r>
              <a:rPr lang="en-US" sz="1600" kern="0" spc="-27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Distribution is symmetrical.</a:t>
            </a:r>
            <a:endParaRPr lang="en-US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E9952D-A0CA-E347-874B-33BECF01AC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6243" y="3624968"/>
            <a:ext cx="6299534" cy="439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02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8700"/>
            <a:ext cx="10972800" cy="18996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31852" y="3346222"/>
            <a:ext cx="5081171" cy="474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713"/>
              </a:lnSpc>
            </a:pPr>
            <a:r>
              <a:rPr lang="en-US" sz="2963" kern="0" spc="-3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Real-World Examples of Skewness</a:t>
            </a:r>
            <a:endParaRPr lang="en-US" sz="2963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53" y="4048989"/>
            <a:ext cx="759827" cy="91181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19566" y="4200882"/>
            <a:ext cx="1899613" cy="237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38"/>
              </a:lnSpc>
            </a:pPr>
            <a:r>
              <a:rPr lang="en-US" sz="2400" kern="0" spc="-15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Right-Skewed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1519566" y="4529406"/>
            <a:ext cx="8921383" cy="243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13"/>
              </a:lnSpc>
            </a:pP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Salaries, housing prices.</a:t>
            </a:r>
            <a:endParaRPr lang="en-US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53" y="5129247"/>
            <a:ext cx="759827" cy="91181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519566" y="5281140"/>
            <a:ext cx="1899613" cy="237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38"/>
              </a:lnSpc>
            </a:pPr>
            <a:r>
              <a:rPr lang="en-US" sz="2400" kern="0" spc="-15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Left-Skewed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1519566" y="5609664"/>
            <a:ext cx="8921383" cy="243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13"/>
              </a:lnSpc>
            </a:pP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Retirement age.</a:t>
            </a:r>
            <a:endParaRPr lang="en-US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53" y="6185440"/>
            <a:ext cx="759827" cy="91181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519566" y="6337334"/>
            <a:ext cx="1899613" cy="237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38"/>
              </a:lnSpc>
            </a:pPr>
            <a:r>
              <a:rPr lang="en-US" sz="2400" kern="0" spc="-15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Symmetric</a:t>
            </a:r>
            <a:endParaRPr lang="en-US" sz="2400" dirty="0"/>
          </a:p>
        </p:txBody>
      </p:sp>
      <p:sp>
        <p:nvSpPr>
          <p:cNvPr id="12" name="Text 6"/>
          <p:cNvSpPr/>
          <p:nvPr/>
        </p:nvSpPr>
        <p:spPr>
          <a:xfrm>
            <a:off x="1519566" y="6665858"/>
            <a:ext cx="8921383" cy="243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13"/>
              </a:lnSpc>
            </a:pPr>
            <a:r>
              <a:rPr lang="en-US" kern="0" spc="-24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IQ scores, height.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1253</TotalTime>
  <Words>367</Words>
  <Application>Microsoft Macintosh PowerPoint</Application>
  <PresentationFormat>Custom</PresentationFormat>
  <Paragraphs>98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 Light</vt:lpstr>
      <vt:lpstr>Arial</vt:lpstr>
      <vt:lpstr>Anton</vt:lpstr>
      <vt:lpstr>Fira Sans</vt:lpstr>
      <vt:lpstr>Calibri</vt:lpstr>
      <vt:lpstr>Century</vt:lpstr>
      <vt:lpstr>Wingdings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SHWETA ASHWA</cp:lastModifiedBy>
  <cp:revision>3</cp:revision>
  <dcterms:created xsi:type="dcterms:W3CDTF">2025-03-01T11:55:03Z</dcterms:created>
  <dcterms:modified xsi:type="dcterms:W3CDTF">2025-03-02T08:48:50Z</dcterms:modified>
</cp:coreProperties>
</file>