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analysis: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C93B8D98-28C4-38A8-06AE-234582AC936F}"/>
              </a:ext>
            </a:extLst>
          </p:cNvPr>
          <p:cNvSpPr/>
          <p:nvPr/>
        </p:nvSpPr>
        <p:spPr>
          <a:xfrm>
            <a:off x="205025" y="2164723"/>
            <a:ext cx="7418519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bike related purchases in 3 years / percentages purchases.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17930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Customer’s age distribution:</a:t>
            </a:r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D00E8656-1F0E-D5D3-33A6-8C7A65505942}"/>
              </a:ext>
            </a:extLst>
          </p:cNvPr>
          <p:cNvSpPr/>
          <p:nvPr/>
        </p:nvSpPr>
        <p:spPr>
          <a:xfrm>
            <a:off x="205025" y="2047219"/>
            <a:ext cx="4599353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almost similar to the old customer group.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 compared to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of the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new customers in the age group &gt;=65.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99260-AE77-37F1-CCB5-2F050355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52" y="2814728"/>
            <a:ext cx="3772223" cy="2357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58964-8CC2-D87F-FC12-0DA0BE65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52" y="730616"/>
            <a:ext cx="3772223" cy="23576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purchases within the last 3 years: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1F6C862B-9839-601C-3E86-513C5304E1FC}"/>
              </a:ext>
            </a:extLst>
          </p:cNvPr>
          <p:cNvSpPr/>
          <p:nvPr/>
        </p:nvSpPr>
        <p:spPr>
          <a:xfrm>
            <a:off x="205025" y="1879347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group, there are slightly more female buyers (50.6% or 25,212 bikes) compared to male buyers (47.7% or 23,765 bikes).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of the two group is very similar. So, depending on the marketing strategy, you could either try to attract more male buyers or focus on female retention rate.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D127C-6368-8E47-78D5-73E0B122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47" y="696116"/>
            <a:ext cx="3464978" cy="2309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9FCAE-96C3-448F-7FF5-C665A5D61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46" y="2876970"/>
            <a:ext cx="3464978" cy="23099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326118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category:</a:t>
            </a:r>
          </a:p>
        </p:txBody>
      </p:sp>
      <p:sp>
        <p:nvSpPr>
          <p:cNvPr id="2" name="Shape 100">
            <a:extLst>
              <a:ext uri="{FF2B5EF4-FFF2-40B4-BE49-F238E27FC236}">
                <a16:creationId xmlns:a16="http://schemas.microsoft.com/office/drawing/2014/main" id="{24715D55-DD00-4A56-E1F8-52E67D05DD5D}"/>
              </a:ext>
            </a:extLst>
          </p:cNvPr>
          <p:cNvSpPr/>
          <p:nvPr/>
        </p:nvSpPr>
        <p:spPr>
          <a:xfrm>
            <a:off x="119965" y="1922197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job industry profile of the new customers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Manufacturing, Financial services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2B823-FFAA-B7AF-7EF4-79BEC88E2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98" y="670381"/>
            <a:ext cx="4932041" cy="2466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0855A-7AEC-C2B8-90A6-1C138C86F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98" y="2802872"/>
            <a:ext cx="4932041" cy="24660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326118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segment:</a:t>
            </a:r>
          </a:p>
        </p:txBody>
      </p:sp>
      <p:sp>
        <p:nvSpPr>
          <p:cNvPr id="3" name="Shape 100">
            <a:extLst>
              <a:ext uri="{FF2B5EF4-FFF2-40B4-BE49-F238E27FC236}">
                <a16:creationId xmlns:a16="http://schemas.microsoft.com/office/drawing/2014/main" id="{216D0965-2DE0-1E57-B574-091BD82D39D4}"/>
              </a:ext>
            </a:extLst>
          </p:cNvPr>
          <p:cNvSpPr/>
          <p:nvPr/>
        </p:nvSpPr>
        <p:spPr>
          <a:xfrm>
            <a:off x="205025" y="1660209"/>
            <a:ext cx="4366975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almost all the age group, the number of ‘Mass customers’ makes up the largest group.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 customers’ compared with ‘High Net Worth’ and ‘Affluent customers’ in the new groups than Old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more on the two group, ‘High Net Worth’ and ‘Affluent customers’.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624D9-E977-6F53-EEEC-7196364A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88" y="852160"/>
            <a:ext cx="2881422" cy="2134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377FA-7FFA-572D-996D-0205BB848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87" y="3061134"/>
            <a:ext cx="2881422" cy="21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31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19965" y="1056630"/>
            <a:ext cx="468441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Numbers of cars owned in each state:</a:t>
            </a:r>
          </a:p>
        </p:txBody>
      </p:sp>
      <p:sp>
        <p:nvSpPr>
          <p:cNvPr id="2" name="Shape 100">
            <a:extLst>
              <a:ext uri="{FF2B5EF4-FFF2-40B4-BE49-F238E27FC236}">
                <a16:creationId xmlns:a16="http://schemas.microsoft.com/office/drawing/2014/main" id="{24715D55-DD00-4A56-E1F8-52E67D05DD5D}"/>
              </a:ext>
            </a:extLst>
          </p:cNvPr>
          <p:cNvSpPr/>
          <p:nvPr/>
        </p:nvSpPr>
        <p:spPr>
          <a:xfrm>
            <a:off x="119965" y="1922197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QLD has the least number of owned cars, so we could target this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CC7AF-1D43-CCDB-7B3C-09B1FE9E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607051"/>
            <a:ext cx="3857625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2AB45-8316-1E31-9DDF-AFDFCD6A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2763136"/>
            <a:ext cx="3857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44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426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Bhavin Sheth</cp:lastModifiedBy>
  <cp:revision>37</cp:revision>
  <dcterms:modified xsi:type="dcterms:W3CDTF">2022-10-14T12:50:06Z</dcterms:modified>
</cp:coreProperties>
</file>