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1" r:id="rId4"/>
    <p:sldId id="273" r:id="rId5"/>
    <p:sldId id="258" r:id="rId6"/>
    <p:sldId id="274" r:id="rId7"/>
    <p:sldId id="275" r:id="rId8"/>
    <p:sldId id="276" r:id="rId9"/>
    <p:sldId id="270" r:id="rId10"/>
    <p:sldId id="259" r:id="rId11"/>
    <p:sldId id="265" r:id="rId12"/>
    <p:sldId id="271" r:id="rId13"/>
    <p:sldId id="263" r:id="rId14"/>
    <p:sldId id="272" r:id="rId15"/>
    <p:sldId id="262" r:id="rId16"/>
    <p:sldId id="264" r:id="rId17"/>
    <p:sldId id="266" r:id="rId18"/>
    <p:sldId id="268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2219"/>
  </p:normalViewPr>
  <p:slideViewPr>
    <p:cSldViewPr snapToGrid="0">
      <p:cViewPr varScale="1">
        <p:scale>
          <a:sx n="92" d="100"/>
          <a:sy n="9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4B6D3-9965-4C49-92A3-C049116BA66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2185-E8AF-3942-B433-FC73E004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for loop: </a:t>
            </a:r>
          </a:p>
          <a:p>
            <a:r>
              <a:rPr lang="en-US" dirty="0" smtClean="0"/>
              <a:t>creating</a:t>
            </a:r>
            <a:r>
              <a:rPr lang="en-US" baseline="0" dirty="0" smtClean="0"/>
              <a:t> the data frame to store the results</a:t>
            </a:r>
          </a:p>
          <a:p>
            <a:r>
              <a:rPr lang="en-US" baseline="0" dirty="0" smtClean="0"/>
              <a:t>create the headers</a:t>
            </a:r>
          </a:p>
          <a:p>
            <a:r>
              <a:rPr lang="en-US" baseline="0" dirty="0" smtClean="0"/>
              <a:t>For loop that ran through every zip code in the CA zip code list to pull Yelp API data for each zip code</a:t>
            </a:r>
          </a:p>
          <a:p>
            <a:r>
              <a:rPr lang="en-US" baseline="0" dirty="0" smtClean="0"/>
              <a:t>Calculate the weighted average review and review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for loop: </a:t>
            </a:r>
          </a:p>
          <a:p>
            <a:r>
              <a:rPr lang="en-US" dirty="0" smtClean="0"/>
              <a:t>The get requests</a:t>
            </a:r>
            <a:r>
              <a:rPr lang="en-US" baseline="0" dirty="0" smtClean="0"/>
              <a:t>: used the Census column library to find the label we should use for our get request</a:t>
            </a:r>
          </a:p>
          <a:p>
            <a:r>
              <a:rPr lang="en-US" baseline="0" dirty="0" smtClean="0"/>
              <a:t>Convert to a </a:t>
            </a:r>
            <a:r>
              <a:rPr lang="en-US" baseline="0" dirty="0" err="1" smtClean="0"/>
              <a:t>dataframe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Merged on zip code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10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67752-1D9F-4C78-9122-67FCAF12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51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latin typeface="Century Gothic" panose="020B0502020202020204" pitchFamily="34" charset="0"/>
              </a:rPr>
              <a:t>Demographic Correlations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>in Consumer Behavior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/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Case Study: Yelp API Data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Ken, Sarah, Alan, </a:t>
            </a:r>
            <a:r>
              <a:rPr lang="en-US" sz="3600" dirty="0" err="1">
                <a:latin typeface="Century Gothic" panose="020B0502020202020204" pitchFamily="34" charset="0"/>
              </a:rPr>
              <a:t>Monali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1126FB5-E774-419D-86D2-A5907D959604}"/>
              </a:ext>
            </a:extLst>
          </p:cNvPr>
          <p:cNvCxnSpPr>
            <a:cxnSpLocks/>
          </p:cNvCxnSpPr>
          <p:nvPr/>
        </p:nvCxnSpPr>
        <p:spPr>
          <a:xfrm>
            <a:off x="3559277" y="3906433"/>
            <a:ext cx="5073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8859D-ECEC-4CE4-9EAC-540EF73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035E2B-F335-4844-8AA4-CB0CDAFE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60" y="285750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Quantity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Ethnicity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Population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3DD68-D09D-4BBF-A7F4-21FB142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9" y="-2413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Population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359C768-6D82-4D02-9418-70CCC34C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7" y="1511299"/>
            <a:ext cx="4290825" cy="4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12" y="151129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44" y="0"/>
            <a:ext cx="10018713" cy="1752599"/>
          </a:xfrm>
        </p:spPr>
        <p:txBody>
          <a:bodyPr/>
          <a:lstStyle/>
          <a:p>
            <a:r>
              <a:rPr lang="en-US" smtClean="0"/>
              <a:t>Ethnicity of Yelp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" b="5766"/>
          <a:stretch/>
        </p:blipFill>
        <p:spPr>
          <a:xfrm>
            <a:off x="201385" y="2024743"/>
            <a:ext cx="58674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2" y="2024743"/>
            <a:ext cx="5803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399436"/>
            <a:ext cx="10018713" cy="1752599"/>
          </a:xfrm>
        </p:spPr>
        <p:txBody>
          <a:bodyPr/>
          <a:lstStyle/>
          <a:p>
            <a:r>
              <a:rPr lang="en-US" dirty="0"/>
              <a:t>Ethnicity vs. Review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B56FBC-1D9C-524D-B3B4-DD1F5AED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95" y="3501078"/>
            <a:ext cx="3569684" cy="335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64C5D0D-B6B5-8E49-BAD1-0DA19679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7" y="3500224"/>
            <a:ext cx="3775514" cy="329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4BE1FC0-81A9-944A-8983-15022CC05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6" y="767947"/>
            <a:ext cx="4054862" cy="270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4F0C83D-4C0D-784C-A2D6-51CE10AE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0" y="767948"/>
            <a:ext cx="4066511" cy="2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Age of Yelp Users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11" y="1752599"/>
            <a:ext cx="5613512" cy="3907972"/>
          </a:xfrm>
        </p:spPr>
      </p:pic>
    </p:spTree>
    <p:extLst>
      <p:ext uri="{BB962C8B-B14F-4D97-AF65-F5344CB8AC3E}">
        <p14:creationId xmlns:p14="http://schemas.microsoft.com/office/powerpoint/2010/main" val="20023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 Count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7B87EBF-A137-4D3E-A7C3-BE0AC57D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0403" y="2002389"/>
            <a:ext cx="4487864" cy="301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196D0B-DD7F-45B7-BE74-8F04EBB5B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62" y="2035694"/>
            <a:ext cx="4479538" cy="298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8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5291A-65CF-40FE-A36D-B336FB0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96" y="-247923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Income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71456401-D887-4448-9B53-9B5E37C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5" y="1265575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04F2277-8F6B-4C66-87BC-14185AA1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82F3900B-580E-4BA6-BC04-B023E1FA1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1265575"/>
            <a:ext cx="3683289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3921484"/>
            <a:ext cx="3689604" cy="2459736"/>
          </a:xfrm>
          <a:prstGeom prst="rect">
            <a:avLst/>
          </a:prstGeom>
          <a:effectLst>
            <a:outerShdw blurRad="50800" dist="50800" dir="5400000" sx="86000" sy="86000" algn="ctr" rotWithShape="0">
              <a:srgbClr val="000000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62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873F8A-B9B9-4681-9621-F04857B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386C01-56BC-4FA6-B5EE-0FA42BD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537010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Users were more likely to provide above average reviews that were favorable.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Businesses in affluent zip codes were more likely to receive favorable reviews.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Yelp ratings were more consistent than expected and represent the typical user experience rather than being skewed by extremes.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5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53E2E-0C7F-452F-90B5-BFCD63D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D2F90-85B9-4216-AACD-7D62A3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We were unable to segment by price (</a:t>
            </a:r>
            <a:r>
              <a:rPr lang="en-US" dirty="0" err="1">
                <a:latin typeface="Century Gothic" panose="020B0502020202020204" pitchFamily="34" charset="0"/>
              </a:rPr>
              <a:t>ie</a:t>
            </a:r>
            <a:r>
              <a:rPr lang="en-US" dirty="0">
                <a:latin typeface="Century Gothic" panose="020B0502020202020204" pitchFamily="34" charset="0"/>
              </a:rPr>
              <a:t>. Burger King vs. Steak House)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and Census data are not necessarily aligned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has a selection bias (user-generated vs. random sample)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=""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374ED-C5B3-4193-9645-7240C7F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Further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5A3171B-8B66-4271-BE06-FE8E5B4868A1}"/>
              </a:ext>
            </a:extLst>
          </p:cNvPr>
          <p:cNvGrpSpPr/>
          <p:nvPr/>
        </p:nvGrpSpPr>
        <p:grpSpPr>
          <a:xfrm>
            <a:off x="4739281" y="685800"/>
            <a:ext cx="7122520" cy="5473701"/>
            <a:chOff x="5423493" y="110781"/>
            <a:chExt cx="6768506" cy="5418366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8762A01-CA5F-40BA-913D-4478CB715FCA}"/>
                </a:ext>
              </a:extLst>
            </p:cNvPr>
            <p:cNvSpPr/>
            <p:nvPr/>
          </p:nvSpPr>
          <p:spPr>
            <a:xfrm>
              <a:off x="5423493" y="110781"/>
              <a:ext cx="1008223" cy="1440319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2" rIns="7621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Genre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6C018BCF-28A0-4BE0-8B7D-B39070BC74DF}"/>
                </a:ext>
              </a:extLst>
            </p:cNvPr>
            <p:cNvSpPr/>
            <p:nvPr/>
          </p:nvSpPr>
          <p:spPr>
            <a:xfrm>
              <a:off x="6431714" y="11078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Segmenting ethnicity data by genre of cuisine.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C0526B25-ED06-47DE-86AB-EF929E2743C5}"/>
                </a:ext>
              </a:extLst>
            </p:cNvPr>
            <p:cNvSpPr/>
            <p:nvPr/>
          </p:nvSpPr>
          <p:spPr>
            <a:xfrm>
              <a:off x="5423493" y="1436798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fillRef>
            <a:effectRef idx="0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Cultures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10425E2-B05A-4B98-A786-6316FC57F959}"/>
                </a:ext>
              </a:extLst>
            </p:cNvPr>
            <p:cNvSpPr/>
            <p:nvPr/>
          </p:nvSpPr>
          <p:spPr>
            <a:xfrm>
              <a:off x="6431714" y="143679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Looking at other languages or countries.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23D7973-123A-4089-A550-11DA271381C2}"/>
                </a:ext>
              </a:extLst>
            </p:cNvPr>
            <p:cNvSpPr/>
            <p:nvPr/>
          </p:nvSpPr>
          <p:spPr>
            <a:xfrm>
              <a:off x="5423493" y="2762814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>
                  <a:latin typeface="Century Gothic" panose="020B0502020202020204" pitchFamily="34" charset="0"/>
                </a:rPr>
                <a:t>Device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C6162BB-429A-41B6-863B-BBD30C147452}"/>
                </a:ext>
              </a:extLst>
            </p:cNvPr>
            <p:cNvSpPr/>
            <p:nvPr/>
          </p:nvSpPr>
          <p:spPr>
            <a:xfrm>
              <a:off x="6431714" y="276281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the app vs. website version.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5D02B93-4BA9-4DF8-BC81-0A98360901DC}"/>
                </a:ext>
              </a:extLst>
            </p:cNvPr>
            <p:cNvSpPr/>
            <p:nvPr/>
          </p:nvSpPr>
          <p:spPr>
            <a:xfrm>
              <a:off x="5423493" y="4088829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Franc</a:t>
              </a:r>
              <a:r>
                <a:rPr lang="en-US" sz="1600" dirty="0">
                  <a:latin typeface="Century Gothic" panose="020B0502020202020204" pitchFamily="34" charset="0"/>
                </a:rPr>
                <a:t>hise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1A00006A-B46E-491A-B2A2-75118584B73F}"/>
                </a:ext>
              </a:extLst>
            </p:cNvPr>
            <p:cNvSpPr/>
            <p:nvPr/>
          </p:nvSpPr>
          <p:spPr>
            <a:xfrm>
              <a:off x="6431714" y="408882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data trends for franchise vs. </a:t>
              </a:r>
              <a:r>
                <a:rPr lang="en-US" sz="1600" dirty="0">
                  <a:latin typeface="Century Gothic" panose="020B0502020202020204" pitchFamily="34" charset="0"/>
                </a:rPr>
                <a:t>independent.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8643778-7F6C-4E8D-84D1-D5CDB992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22F88D-6907-48AF-B024-346E855E0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3842748-48B5-4DD0-A06A-A31C74024A9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548E99BE-1071-4690-9B9C-07926CEE5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9301F039-B467-413A-B25C-770E51069D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F06AEC1-5558-49E8-8CAC-FEBD00DF00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D10B76B9-BA68-471E-B58C-ED91198A9F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EB3913B-54A3-490E-BA4B-5D0330990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F75DC961-08A4-46F8-8A80-2E1FB977E1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25F95-D404-43FE-95A8-7DD20BE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FC5ED0-6992-4706-9407-179981B6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API &amp; Census Data</a:t>
            </a: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Data Analysis &amp;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5759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C68C8-BCA4-49B4-A92E-62F84F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48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Why Yelp?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Nationwide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Available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Robust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Mainstream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15960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Main Question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Question:  How does median household income per capita affect the count of Yelp reviews and the subsequent ratings               Do </a:t>
            </a:r>
            <a:r>
              <a:rPr lang="en-US" dirty="0" smtClean="0">
                <a:latin typeface="Century Gothic" panose="020B0502020202020204" pitchFamily="34" charset="0"/>
              </a:rPr>
              <a:t>restaurants </a:t>
            </a:r>
            <a:r>
              <a:rPr lang="en-US" dirty="0">
                <a:latin typeface="Century Gothic" panose="020B0502020202020204" pitchFamily="34" charset="0"/>
              </a:rPr>
              <a:t>in zip codes where the per capita income is higher have higher rankings as well?              </a:t>
            </a:r>
            <a:endParaRPr lang="en-US" dirty="0" smtClean="0">
              <a:latin typeface="Century Gothic" panose="020B0502020202020204" pitchFamily="34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How do population </a:t>
            </a:r>
            <a:r>
              <a:rPr lang="en-US" dirty="0" smtClean="0">
                <a:latin typeface="Century Gothic" panose="020B0502020202020204" pitchFamily="34" charset="0"/>
              </a:rPr>
              <a:t>demographics </a:t>
            </a:r>
            <a:r>
              <a:rPr lang="en-US" dirty="0">
                <a:latin typeface="Century Gothic" panose="020B0502020202020204" pitchFamily="34" charset="0"/>
              </a:rPr>
              <a:t>affect Yelp review count and ratings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Is </a:t>
            </a:r>
            <a:r>
              <a:rPr lang="en-US" dirty="0">
                <a:latin typeface="Century Gothic" panose="020B0502020202020204" pitchFamily="34" charset="0"/>
              </a:rPr>
              <a:t>there a </a:t>
            </a:r>
            <a:r>
              <a:rPr lang="en-US" dirty="0" smtClean="0">
                <a:latin typeface="Century Gothic" panose="020B0502020202020204" pitchFamily="34" charset="0"/>
              </a:rPr>
              <a:t>difference </a:t>
            </a:r>
            <a:r>
              <a:rPr lang="en-US" dirty="0">
                <a:latin typeface="Century Gothic" panose="020B0502020202020204" pitchFamily="34" charset="0"/>
              </a:rPr>
              <a:t>in review patterns by race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By age?</a:t>
            </a:r>
          </a:p>
        </p:txBody>
      </p:sp>
    </p:spTree>
    <p:extLst>
      <p:ext uri="{BB962C8B-B14F-4D97-AF65-F5344CB8AC3E}">
        <p14:creationId xmlns:p14="http://schemas.microsoft.com/office/powerpoint/2010/main" val="20864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Which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Yelp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Census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Data Analysis (Available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Pandas for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Seaborn and Matplotlib for Data Visualization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9807143" cy="1066800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Code: Main For Loop for Yelp Requests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8" y="831457"/>
            <a:ext cx="6885708" cy="6026544"/>
          </a:xfrm>
        </p:spPr>
      </p:pic>
    </p:spTree>
    <p:extLst>
      <p:ext uri="{BB962C8B-B14F-4D97-AF65-F5344CB8AC3E}">
        <p14:creationId xmlns:p14="http://schemas.microsoft.com/office/powerpoint/2010/main" val="1535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9807143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Code: Census Data Requests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15" y="1302327"/>
            <a:ext cx="9238304" cy="5167746"/>
          </a:xfrm>
        </p:spPr>
      </p:pic>
    </p:spTree>
    <p:extLst>
      <p:ext uri="{BB962C8B-B14F-4D97-AF65-F5344CB8AC3E}">
        <p14:creationId xmlns:p14="http://schemas.microsoft.com/office/powerpoint/2010/main" val="11142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9807143" cy="1066800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Code: Merging the DataFrames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942110"/>
            <a:ext cx="6915201" cy="5668999"/>
          </a:xfrm>
        </p:spPr>
      </p:pic>
    </p:spTree>
    <p:extLst>
      <p:ext uri="{BB962C8B-B14F-4D97-AF65-F5344CB8AC3E}">
        <p14:creationId xmlns:p14="http://schemas.microsoft.com/office/powerpoint/2010/main" val="16943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 Challenges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entury Gothic" panose="020B0502020202020204" pitchFamily="34" charset="0"/>
              </a:rPr>
              <a:t>What went wrong?</a:t>
            </a:r>
            <a:endParaRPr 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Large data set so API requests took longer to run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Were not able to pull price from Yelp API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Too many data points; there were too many zip codes and the data was not conclusive so we restricted it to the top 200 zip codes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889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944</TotalTime>
  <Words>616</Words>
  <Application>Microsoft Macintosh PowerPoint</Application>
  <PresentationFormat>Widescreen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Corbel</vt:lpstr>
      <vt:lpstr>Wingdings</vt:lpstr>
      <vt:lpstr>Arial</vt:lpstr>
      <vt:lpstr>Parallax</vt:lpstr>
      <vt:lpstr>Demographic Correlations  in Consumer Behavior   Case Study: Yelp API Data Ken, Sarah, Alan, Monali</vt:lpstr>
      <vt:lpstr>Overview</vt:lpstr>
      <vt:lpstr>Purpose</vt:lpstr>
      <vt:lpstr>Main Question</vt:lpstr>
      <vt:lpstr>Methods</vt:lpstr>
      <vt:lpstr>Code: Main For Loop for Yelp Requests</vt:lpstr>
      <vt:lpstr>Code: Census Data Requests</vt:lpstr>
      <vt:lpstr>Code: Merging the DataFrames</vt:lpstr>
      <vt:lpstr>Code Challenges</vt:lpstr>
      <vt:lpstr>Metrics</vt:lpstr>
      <vt:lpstr>Population</vt:lpstr>
      <vt:lpstr>Ethnicity of Yelp Users</vt:lpstr>
      <vt:lpstr>Ethnicity vs. Review Count</vt:lpstr>
      <vt:lpstr>Age of Yelp Users</vt:lpstr>
      <vt:lpstr>Review Count by Age</vt:lpstr>
      <vt:lpstr>Income</vt:lpstr>
      <vt:lpstr>Conclusion</vt:lpstr>
      <vt:lpstr>Limitations</vt:lpstr>
      <vt:lpstr>Further Research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Correlations  in Consumer Behavior   Case Study: Yelp API Data</dc:title>
  <dc:creator>Alan Roof</dc:creator>
  <cp:lastModifiedBy>Microsoft Office User</cp:lastModifiedBy>
  <cp:revision>28</cp:revision>
  <dcterms:created xsi:type="dcterms:W3CDTF">2018-03-19T04:05:45Z</dcterms:created>
  <dcterms:modified xsi:type="dcterms:W3CDTF">2018-03-21T02:18:16Z</dcterms:modified>
</cp:coreProperties>
</file>