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61" r:id="rId4"/>
    <p:sldId id="273" r:id="rId5"/>
    <p:sldId id="258" r:id="rId6"/>
    <p:sldId id="270" r:id="rId7"/>
    <p:sldId id="274" r:id="rId8"/>
    <p:sldId id="259" r:id="rId9"/>
    <p:sldId id="260" r:id="rId10"/>
    <p:sldId id="265" r:id="rId11"/>
    <p:sldId id="271" r:id="rId12"/>
    <p:sldId id="263" r:id="rId13"/>
    <p:sldId id="272" r:id="rId14"/>
    <p:sldId id="262" r:id="rId15"/>
    <p:sldId id="264" r:id="rId16"/>
    <p:sldId id="266" r:id="rId17"/>
    <p:sldId id="268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82217"/>
  </p:normalViewPr>
  <p:slideViewPr>
    <p:cSldViewPr snapToGrid="0">
      <p:cViewPr varScale="1">
        <p:scale>
          <a:sx n="94" d="100"/>
          <a:sy n="94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4B6D3-9965-4C49-92A3-C049116BA66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F2185-E8AF-3942-B433-FC73E0042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younger</a:t>
            </a:r>
            <a:r>
              <a:rPr lang="en-US" baseline="0" dirty="0" smtClean="0"/>
              <a:t> than 30 tend to be harsher with their average rating; &lt;20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rating is 4.1; 20-24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rating is 4.05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People between 25-35 and 65+ have the highest ratings for restaurants,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for both age groups is 4.19</a:t>
            </a:r>
          </a:p>
          <a:p>
            <a:endParaRPr lang="en-US" baseline="0" dirty="0" smtClean="0"/>
          </a:p>
          <a:p>
            <a:r>
              <a:rPr lang="en-US" baseline="0" dirty="0" smtClean="0"/>
              <a:t>Older people write more than younger people; people over 55 have a review count rate higher than 1; review count rate is the number of reviews/population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2185-E8AF-3942-B433-FC73E0042E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 younger</a:t>
            </a:r>
            <a:r>
              <a:rPr lang="en-US" baseline="0" dirty="0" smtClean="0"/>
              <a:t> than 30 tend to be harsher with their average rating; &lt;20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rating is 4.1; 20-24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rating is 4.05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People between 25-35 and 65+ have the highest ratings for restaurants, </a:t>
            </a:r>
            <a:r>
              <a:rPr lang="en-US" baseline="0" dirty="0" err="1" smtClean="0"/>
              <a:t>avg</a:t>
            </a:r>
            <a:r>
              <a:rPr lang="en-US" baseline="0" dirty="0" smtClean="0"/>
              <a:t> for both age groups is 4.19</a:t>
            </a:r>
          </a:p>
          <a:p>
            <a:endParaRPr lang="en-US" baseline="0" dirty="0" smtClean="0"/>
          </a:p>
          <a:p>
            <a:r>
              <a:rPr lang="en-US" baseline="0" dirty="0" smtClean="0"/>
              <a:t>Older people write more than younger people; people over 55 have a review count rate higher than 1; review count rate is the number of reviews/population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F2185-E8AF-3942-B433-FC73E0042E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08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4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1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8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9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4E4974-AECE-46D3-9A1A-E361C545344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562C-5A29-4E6E-9083-4A6F820F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15655827-B42D-4180-88D3-D83F25E4B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8">
            <a:extLst>
              <a:ext uri="{FF2B5EF4-FFF2-40B4-BE49-F238E27FC236}">
                <a16:creationId xmlns:a16="http://schemas.microsoft.com/office/drawing/2014/main" xmlns="" id="{24ACCB06-563C-4ADE-B4D6-1FE9F723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xmlns="" id="{40761ECD-D92B-46AE-82CA-640023D282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A928607-C55C-40FD-B2DF-6CD6A7226A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00A20C1-29A4-43E0-AB15-7931F76F8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67752-1D9F-4C78-9122-67FCAF12B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9551"/>
            <a:ext cx="9144000" cy="361889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dirty="0">
                <a:latin typeface="Century Gothic" panose="020B0502020202020204" pitchFamily="34" charset="0"/>
              </a:rPr>
              <a:t>Demographic Correlations </a:t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5000" dirty="0">
                <a:latin typeface="Century Gothic" panose="020B0502020202020204" pitchFamily="34" charset="0"/>
              </a:rPr>
              <a:t>in Consumer Behavior </a:t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5000" dirty="0">
                <a:latin typeface="Century Gothic" panose="020B0502020202020204" pitchFamily="34" charset="0"/>
              </a:rPr>
              <a:t/>
            </a:r>
            <a:br>
              <a:rPr lang="en-US" sz="50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Case Study: Yelp API Data</a:t>
            </a:r>
            <a:br>
              <a:rPr lang="en-US" sz="3600" dirty="0">
                <a:latin typeface="Century Gothic" panose="020B0502020202020204" pitchFamily="34" charset="0"/>
              </a:rPr>
            </a:br>
            <a:r>
              <a:rPr lang="en-US" sz="3600" dirty="0">
                <a:latin typeface="Century Gothic" panose="020B0502020202020204" pitchFamily="34" charset="0"/>
              </a:rPr>
              <a:t>Ken, Sarah, Alan, </a:t>
            </a:r>
            <a:r>
              <a:rPr lang="en-US" sz="3600" dirty="0" err="1">
                <a:latin typeface="Century Gothic" panose="020B0502020202020204" pitchFamily="34" charset="0"/>
              </a:rPr>
              <a:t>Monali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1126FB5-E774-419D-86D2-A5907D959604}"/>
              </a:ext>
            </a:extLst>
          </p:cNvPr>
          <p:cNvCxnSpPr>
            <a:cxnSpLocks/>
          </p:cNvCxnSpPr>
          <p:nvPr/>
        </p:nvCxnSpPr>
        <p:spPr>
          <a:xfrm>
            <a:off x="3559277" y="3906433"/>
            <a:ext cx="50734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63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63DD68-D09D-4BBF-A7F4-21FB142D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39" y="-24130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Population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9359C768-6D82-4D02-9418-70CCC34C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47" y="1511299"/>
            <a:ext cx="4290825" cy="4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712" y="1511299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1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E46B2-DE65-4A6A-B6D3-62E94E56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544" y="0"/>
            <a:ext cx="10018713" cy="1752599"/>
          </a:xfrm>
        </p:spPr>
        <p:txBody>
          <a:bodyPr/>
          <a:lstStyle/>
          <a:p>
            <a:r>
              <a:rPr lang="en-US" smtClean="0"/>
              <a:t>Ethnicity of Yelp Users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" b="5766"/>
          <a:stretch/>
        </p:blipFill>
        <p:spPr>
          <a:xfrm>
            <a:off x="201385" y="2024743"/>
            <a:ext cx="5867400" cy="270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42" y="2024743"/>
            <a:ext cx="58039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1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E46B2-DE65-4A6A-B6D3-62E94E56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-399436"/>
            <a:ext cx="10018713" cy="1752599"/>
          </a:xfrm>
        </p:spPr>
        <p:txBody>
          <a:bodyPr/>
          <a:lstStyle/>
          <a:p>
            <a:r>
              <a:rPr lang="en-US" dirty="0"/>
              <a:t>Ethnicity vs. Review 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B56FBC-1D9C-524D-B3B4-DD1F5AED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95" y="3501078"/>
            <a:ext cx="3569684" cy="3356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4C5D0D-B6B5-8E49-BAD1-0DA19679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47" y="3500224"/>
            <a:ext cx="3775514" cy="3292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4BE1FC0-81A9-944A-8983-15022CC05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006" y="767947"/>
            <a:ext cx="4054862" cy="27028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4F0C83D-4C0D-784C-A2D6-51CE10AEF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50" y="767948"/>
            <a:ext cx="4066511" cy="27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6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0A59C-57FE-4DE3-844B-7B8D5734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11" y="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Age of Yelp Users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11" y="1752599"/>
            <a:ext cx="5613512" cy="3907972"/>
          </a:xfrm>
        </p:spPr>
      </p:pic>
    </p:spTree>
    <p:extLst>
      <p:ext uri="{BB962C8B-B14F-4D97-AF65-F5344CB8AC3E}">
        <p14:creationId xmlns:p14="http://schemas.microsoft.com/office/powerpoint/2010/main" val="200237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0A59C-57FE-4DE3-844B-7B8D5734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11" y="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Review Count by 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7B87EBF-A137-4D3E-A7C3-BE0AC57D8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0403" y="2002389"/>
            <a:ext cx="4487864" cy="3014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196D0B-DD7F-45B7-BE74-8F04EBB5B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562" y="2035694"/>
            <a:ext cx="4479538" cy="2980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728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5291A-65CF-40FE-A36D-B336FB0B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496" y="-247923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Income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71456401-D887-4448-9B53-9B5E37CE7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65" y="1265575"/>
            <a:ext cx="3683288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C04F2277-8F6B-4C66-87BC-14185AA17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66" y="3921484"/>
            <a:ext cx="3683288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82F3900B-580E-4BA6-BC04-B023E1FA1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5" y="1265575"/>
            <a:ext cx="3683289" cy="245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075" y="3921484"/>
            <a:ext cx="3689604" cy="2459736"/>
          </a:xfrm>
          <a:prstGeom prst="rect">
            <a:avLst/>
          </a:prstGeom>
          <a:effectLst>
            <a:outerShdw blurRad="50800" dist="50800" dir="5400000" sx="86000" sy="86000" algn="ctr" rotWithShape="0">
              <a:srgbClr val="000000">
                <a:alpha val="8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622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73F8A-B9B9-4681-9621-F04857B4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86C01-56BC-4FA6-B5EE-0FA42BDB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537010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Do consumers skew towards ratings that are more favorable or unfavorable?</a:t>
            </a:r>
          </a:p>
          <a:p>
            <a:pPr marL="0" indent="0">
              <a:buNone/>
            </a:pPr>
            <a:r>
              <a:rPr lang="en-US" sz="1800" i="1" dirty="0">
                <a:latin typeface="Century Gothic" panose="020B0502020202020204" pitchFamily="34" charset="0"/>
              </a:rPr>
              <a:t>Users were more likely to provide above average reviews that were favorable.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Demographics: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Do socio-economic factors of an area affect the local business ratings and reviews?</a:t>
            </a:r>
          </a:p>
          <a:p>
            <a:pPr marL="0" indent="0">
              <a:buNone/>
            </a:pPr>
            <a:r>
              <a:rPr lang="en-US" sz="1800" i="1" dirty="0">
                <a:latin typeface="Century Gothic" panose="020B0502020202020204" pitchFamily="34" charset="0"/>
              </a:rPr>
              <a:t>Businesses in affluent zip codes were more likely to receive favorable reviews.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entury Gothic" panose="020B0502020202020204" pitchFamily="34" charset="0"/>
              </a:rPr>
              <a:t>Yelp ratings were more consistent than expected and represent the typical user experience rather than being skewed by extremes.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56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53E2E-0C7F-452F-90B5-BFCD63D4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1D2F90-85B9-4216-AACD-7D62A357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Price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We were unable to segment by price (</a:t>
            </a:r>
            <a:r>
              <a:rPr lang="en-US" dirty="0" err="1">
                <a:latin typeface="Century Gothic" panose="020B0502020202020204" pitchFamily="34" charset="0"/>
              </a:rPr>
              <a:t>ie</a:t>
            </a:r>
            <a:r>
              <a:rPr lang="en-US" dirty="0">
                <a:latin typeface="Century Gothic" panose="020B0502020202020204" pitchFamily="34" charset="0"/>
              </a:rPr>
              <a:t>. Burger King vs. Steak House)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Data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Yelp data and Census data are not necessarily aligned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Yelp data has a selection bias (user-generated vs. random sample)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3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xmlns="" id="{94C52C56-BEF2-4E22-8C8E-A7AC96B03A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xmlns="" id="{42285737-90EE-47DC-AC80-8AE156B119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28">
            <a:extLst>
              <a:ext uri="{FF2B5EF4-FFF2-40B4-BE49-F238E27FC236}">
                <a16:creationId xmlns:a16="http://schemas.microsoft.com/office/drawing/2014/main" xmlns="" id="{B57BDC17-F1B3-455F-BBF1-680AA1F25C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xmlns="" id="{64E2FA9A-FEF7-4501-B0EB-5E45EDD21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xmlns="" id="{BC38192B-B4CB-47D4-A3B1-10010247F1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xmlns="" id="{96330E33-E171-4B0F-82B5-AF7230399B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xmlns="" id="{332B1723-69BF-42D7-B757-0FA059E152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xmlns="" id="{F115D62D-1E96-48D1-A78D-D370A0BFB9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xmlns="" id="{91C2876A-169D-4822-A766-C00578C88B4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374ED-C5B3-4193-9645-7240C7FD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Gothic" panose="020B0502020202020204" pitchFamily="34" charset="0"/>
              </a:rPr>
              <a:t>Further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5A3171B-8B66-4271-BE06-FE8E5B4868A1}"/>
              </a:ext>
            </a:extLst>
          </p:cNvPr>
          <p:cNvGrpSpPr/>
          <p:nvPr/>
        </p:nvGrpSpPr>
        <p:grpSpPr>
          <a:xfrm>
            <a:off x="4739281" y="685800"/>
            <a:ext cx="7122520" cy="5473701"/>
            <a:chOff x="5423493" y="110781"/>
            <a:chExt cx="6768506" cy="541836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28762A01-CA5F-40BA-913D-4478CB715FCA}"/>
                </a:ext>
              </a:extLst>
            </p:cNvPr>
            <p:cNvSpPr/>
            <p:nvPr/>
          </p:nvSpPr>
          <p:spPr>
            <a:xfrm>
              <a:off x="5423493" y="110781"/>
              <a:ext cx="1008223" cy="1440319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2" rIns="7621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Genre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6C018BCF-28A0-4BE0-8B7D-B39070BC74DF}"/>
                </a:ext>
              </a:extLst>
            </p:cNvPr>
            <p:cNvSpPr/>
            <p:nvPr/>
          </p:nvSpPr>
          <p:spPr>
            <a:xfrm>
              <a:off x="6431714" y="110783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Segmenting ethnicity data by genre of cuisine.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C0526B25-ED06-47DE-86AB-EF929E2743C5}"/>
                </a:ext>
              </a:extLst>
            </p:cNvPr>
            <p:cNvSpPr/>
            <p:nvPr/>
          </p:nvSpPr>
          <p:spPr>
            <a:xfrm>
              <a:off x="5423493" y="1436798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lnRef>
            <a:fillRef idx="1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fillRef>
            <a:effectRef idx="0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Cultures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10425E2-B05A-4B98-A786-6316FC57F959}"/>
                </a:ext>
              </a:extLst>
            </p:cNvPr>
            <p:cNvSpPr/>
            <p:nvPr/>
          </p:nvSpPr>
          <p:spPr>
            <a:xfrm>
              <a:off x="6431714" y="1436799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198590"/>
                <a:satOff val="2833"/>
                <a:lumOff val="1731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Looking at other languages or countries.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23D7973-123A-4089-A550-11DA271381C2}"/>
                </a:ext>
              </a:extLst>
            </p:cNvPr>
            <p:cNvSpPr/>
            <p:nvPr/>
          </p:nvSpPr>
          <p:spPr>
            <a:xfrm>
              <a:off x="5423493" y="2762814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fillRef>
            <a:effectRef idx="0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>
                  <a:latin typeface="Century Gothic" panose="020B0502020202020204" pitchFamily="34" charset="0"/>
                </a:rPr>
                <a:t>Device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1C6162BB-429A-41B6-863B-BBD30C147452}"/>
                </a:ext>
              </a:extLst>
            </p:cNvPr>
            <p:cNvSpPr/>
            <p:nvPr/>
          </p:nvSpPr>
          <p:spPr>
            <a:xfrm>
              <a:off x="6431714" y="2762813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Comparing the app vs. website version.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5D02B93-4BA9-4DF8-BC81-0A98360901DC}"/>
                </a:ext>
              </a:extLst>
            </p:cNvPr>
            <p:cNvSpPr/>
            <p:nvPr/>
          </p:nvSpPr>
          <p:spPr>
            <a:xfrm>
              <a:off x="5423493" y="4088829"/>
              <a:ext cx="1008222" cy="1440318"/>
            </a:xfrm>
            <a:custGeom>
              <a:avLst/>
              <a:gdLst>
                <a:gd name="connsiteX0" fmla="*/ 0 w 1440318"/>
                <a:gd name="connsiteY0" fmla="*/ 0 h 1008222"/>
                <a:gd name="connsiteX1" fmla="*/ 936207 w 1440318"/>
                <a:gd name="connsiteY1" fmla="*/ 0 h 1008222"/>
                <a:gd name="connsiteX2" fmla="*/ 1440318 w 1440318"/>
                <a:gd name="connsiteY2" fmla="*/ 504111 h 1008222"/>
                <a:gd name="connsiteX3" fmla="*/ 936207 w 1440318"/>
                <a:gd name="connsiteY3" fmla="*/ 1008222 h 1008222"/>
                <a:gd name="connsiteX4" fmla="*/ 0 w 1440318"/>
                <a:gd name="connsiteY4" fmla="*/ 1008222 h 1008222"/>
                <a:gd name="connsiteX5" fmla="*/ 504111 w 1440318"/>
                <a:gd name="connsiteY5" fmla="*/ 504111 h 1008222"/>
                <a:gd name="connsiteX6" fmla="*/ 0 w 1440318"/>
                <a:gd name="connsiteY6" fmla="*/ 0 h 100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318" h="1008222">
                  <a:moveTo>
                    <a:pt x="1440318" y="0"/>
                  </a:moveTo>
                  <a:lnTo>
                    <a:pt x="1440318" y="655345"/>
                  </a:lnTo>
                  <a:lnTo>
                    <a:pt x="720159" y="1008222"/>
                  </a:lnTo>
                  <a:lnTo>
                    <a:pt x="0" y="655345"/>
                  </a:lnTo>
                  <a:lnTo>
                    <a:pt x="0" y="0"/>
                  </a:lnTo>
                  <a:lnTo>
                    <a:pt x="720159" y="352877"/>
                  </a:lnTo>
                  <a:lnTo>
                    <a:pt x="1440318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fillRef>
            <a:effectRef idx="0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511731" rIns="7620" bIns="511731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Gothic" panose="020B0502020202020204" pitchFamily="34" charset="0"/>
                </a:rPr>
                <a:t>Franc</a:t>
              </a:r>
              <a:r>
                <a:rPr lang="en-US" sz="1600" dirty="0">
                  <a:latin typeface="Century Gothic" panose="020B0502020202020204" pitchFamily="34" charset="0"/>
                </a:rPr>
                <a:t>hise</a:t>
              </a:r>
              <a:endParaRPr lang="en-US" sz="1600" kern="1200" dirty="0">
                <a:latin typeface="Century Gothic" panose="020B0502020202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1A00006A-B46E-491A-B2A2-75118584B73F}"/>
                </a:ext>
              </a:extLst>
            </p:cNvPr>
            <p:cNvSpPr/>
            <p:nvPr/>
          </p:nvSpPr>
          <p:spPr>
            <a:xfrm>
              <a:off x="6431714" y="4088829"/>
              <a:ext cx="5760285" cy="936208"/>
            </a:xfrm>
            <a:custGeom>
              <a:avLst/>
              <a:gdLst>
                <a:gd name="connsiteX0" fmla="*/ 156038 w 936207"/>
                <a:gd name="connsiteY0" fmla="*/ 0 h 5760284"/>
                <a:gd name="connsiteX1" fmla="*/ 780169 w 936207"/>
                <a:gd name="connsiteY1" fmla="*/ 0 h 5760284"/>
                <a:gd name="connsiteX2" fmla="*/ 936207 w 936207"/>
                <a:gd name="connsiteY2" fmla="*/ 156038 h 5760284"/>
                <a:gd name="connsiteX3" fmla="*/ 936207 w 936207"/>
                <a:gd name="connsiteY3" fmla="*/ 5760284 h 5760284"/>
                <a:gd name="connsiteX4" fmla="*/ 936207 w 936207"/>
                <a:gd name="connsiteY4" fmla="*/ 5760284 h 5760284"/>
                <a:gd name="connsiteX5" fmla="*/ 0 w 936207"/>
                <a:gd name="connsiteY5" fmla="*/ 5760284 h 5760284"/>
                <a:gd name="connsiteX6" fmla="*/ 0 w 936207"/>
                <a:gd name="connsiteY6" fmla="*/ 5760284 h 5760284"/>
                <a:gd name="connsiteX7" fmla="*/ 0 w 936207"/>
                <a:gd name="connsiteY7" fmla="*/ 156038 h 5760284"/>
                <a:gd name="connsiteX8" fmla="*/ 156038 w 936207"/>
                <a:gd name="connsiteY8" fmla="*/ 0 h 57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207" h="5760284">
                  <a:moveTo>
                    <a:pt x="936207" y="960071"/>
                  </a:moveTo>
                  <a:lnTo>
                    <a:pt x="936207" y="4800213"/>
                  </a:lnTo>
                  <a:cubicBezTo>
                    <a:pt x="936207" y="5330441"/>
                    <a:pt x="924853" y="5760281"/>
                    <a:pt x="910846" y="5760281"/>
                  </a:cubicBezTo>
                  <a:lnTo>
                    <a:pt x="0" y="5760281"/>
                  </a:lnTo>
                  <a:lnTo>
                    <a:pt x="0" y="5760281"/>
                  </a:lnTo>
                  <a:lnTo>
                    <a:pt x="0" y="3"/>
                  </a:lnTo>
                  <a:lnTo>
                    <a:pt x="0" y="3"/>
                  </a:lnTo>
                  <a:lnTo>
                    <a:pt x="910846" y="3"/>
                  </a:lnTo>
                  <a:cubicBezTo>
                    <a:pt x="924853" y="3"/>
                    <a:pt x="936207" y="429843"/>
                    <a:pt x="936207" y="96007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  <a:hueOff val="397179"/>
                <a:satOff val="5666"/>
                <a:lumOff val="3463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55227" rIns="55227" bIns="55228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en-US" sz="1600" kern="1200" dirty="0">
                  <a:latin typeface="Century Gothic" panose="020B0502020202020204" pitchFamily="34" charset="0"/>
                </a:rPr>
                <a:t> Comparing data trends for franchise vs. </a:t>
              </a:r>
              <a:r>
                <a:rPr lang="en-US" sz="1600" dirty="0">
                  <a:latin typeface="Century Gothic" panose="020B0502020202020204" pitchFamily="34" charset="0"/>
                </a:rPr>
                <a:t>independent.</a:t>
              </a:r>
              <a:endParaRPr lang="en-US" sz="1600" kern="12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14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9D059B6-ADD8-488A-B346-63289E90D1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F69B42B4-BC82-4495-A6F9-A28167B56A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83CC168C-2AD4-4FFB-9F25-420ED6514C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xmlns="" id="{6C9F369A-6158-4AE8-BA04-138A9DFFAE0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xmlns="" id="{FC7B1DF4-AD98-42A8-820F-667A3DCC40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61C58B74-3656-4FD5-AC47-EE3A59EBB81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xmlns="" id="{8B349A01-D803-4A18-B608-47BFCED434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15655827-B42D-4180-88D3-D83F25E4BD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4ACCB06-563C-4ADE-B4D6-1FE9F723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40761ECD-D92B-46AE-82CA-640023D282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9A928607-C55C-40FD-B2DF-6CD6A7226A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400A20C1-29A4-43E0-AB15-7931F76F8C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DC68C8-BCA4-49B4-A92E-62F84F2F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latin typeface="Century Gothic" panose="020B0502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048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8643778-7F6C-4E8D-84D1-D5CDB99281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D22F88D-6907-48AF-B024-346E855E0D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3842748-48B5-4DD0-A06A-A31C74024A9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548E99BE-1071-4690-9B9C-07926CEE555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9301F039-B467-413A-B25C-770E51069D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9F06AEC1-5558-49E8-8CAC-FEBD00DF00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D10B76B9-BA68-471E-B58C-ED91198A9F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FEB3913B-54A3-490E-BA4B-5D0330990F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F75DC961-08A4-46F8-8A80-2E1FB977E1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25F95-D404-43FE-95A8-7DD20BE0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FC5ED0-6992-4706-9407-179981B6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Yelp API &amp; Census Data</a:t>
            </a:r>
          </a:p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Data Analysis &amp; Trends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Ethnicity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357591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9ED34-EDAF-4F6A-89F2-60A19D6C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CC6E24-E4E6-4A1A-92FF-49CB85C7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Why Yelp?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Nationwide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Available API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Robust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Mainstream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Consumer Behavior</a:t>
            </a:r>
          </a:p>
        </p:txBody>
      </p:sp>
    </p:spTree>
    <p:extLst>
      <p:ext uri="{BB962C8B-B14F-4D97-AF65-F5344CB8AC3E}">
        <p14:creationId xmlns:p14="http://schemas.microsoft.com/office/powerpoint/2010/main" val="159600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9ED34-EDAF-4F6A-89F2-60A19D6C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Main Question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CC6E24-E4E6-4A1A-92FF-49CB85C7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Main Question:  How does median household income per capita affect the count of Yelp reviews and the subsequent ratings               Do </a:t>
            </a:r>
            <a:r>
              <a:rPr lang="en-US" dirty="0" smtClean="0">
                <a:latin typeface="Century Gothic" panose="020B0502020202020204" pitchFamily="34" charset="0"/>
              </a:rPr>
              <a:t>restaurants </a:t>
            </a:r>
            <a:r>
              <a:rPr lang="en-US" dirty="0">
                <a:latin typeface="Century Gothic" panose="020B0502020202020204" pitchFamily="34" charset="0"/>
              </a:rPr>
              <a:t>in zip codes where the per capita income is higher have higher rankings as well?              </a:t>
            </a:r>
            <a:endParaRPr lang="en-US" dirty="0" smtClean="0">
              <a:latin typeface="Century Gothic" panose="020B0502020202020204" pitchFamily="34" charset="0"/>
            </a:endParaRPr>
          </a:p>
          <a:p>
            <a:pPr>
              <a:buFont typeface="Wingdings" charset="2"/>
              <a:buChar char="q"/>
            </a:pP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How do population </a:t>
            </a:r>
            <a:r>
              <a:rPr lang="en-US" dirty="0" smtClean="0">
                <a:latin typeface="Century Gothic" panose="020B0502020202020204" pitchFamily="34" charset="0"/>
              </a:rPr>
              <a:t>demographics </a:t>
            </a:r>
            <a:r>
              <a:rPr lang="en-US" dirty="0">
                <a:latin typeface="Century Gothic" panose="020B0502020202020204" pitchFamily="34" charset="0"/>
              </a:rPr>
              <a:t>affect Yelp review count and ratings</a:t>
            </a:r>
            <a:r>
              <a:rPr lang="en-US" dirty="0" smtClean="0">
                <a:latin typeface="Century Gothic" panose="020B0502020202020204" pitchFamily="34" charset="0"/>
              </a:rPr>
              <a:t>?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latin typeface="Century Gothic" panose="020B0502020202020204" pitchFamily="34" charset="0"/>
              </a:rPr>
              <a:t> Is </a:t>
            </a:r>
            <a:r>
              <a:rPr lang="en-US" dirty="0">
                <a:latin typeface="Century Gothic" panose="020B0502020202020204" pitchFamily="34" charset="0"/>
              </a:rPr>
              <a:t>there a </a:t>
            </a:r>
            <a:r>
              <a:rPr lang="en-US" dirty="0" smtClean="0">
                <a:latin typeface="Century Gothic" panose="020B0502020202020204" pitchFamily="34" charset="0"/>
              </a:rPr>
              <a:t>difference </a:t>
            </a:r>
            <a:r>
              <a:rPr lang="en-US" dirty="0">
                <a:latin typeface="Century Gothic" panose="020B0502020202020204" pitchFamily="34" charset="0"/>
              </a:rPr>
              <a:t>in review patterns by race</a:t>
            </a:r>
            <a:r>
              <a:rPr lang="en-US" dirty="0" smtClean="0">
                <a:latin typeface="Century Gothic" panose="020B0502020202020204" pitchFamily="34" charset="0"/>
              </a:rPr>
              <a:t>?</a:t>
            </a:r>
          </a:p>
          <a:p>
            <a:pPr>
              <a:buFont typeface="Wingdings" charset="2"/>
              <a:buChar char="q"/>
            </a:pP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By age?</a:t>
            </a:r>
          </a:p>
        </p:txBody>
      </p:sp>
    </p:spTree>
    <p:extLst>
      <p:ext uri="{BB962C8B-B14F-4D97-AF65-F5344CB8AC3E}">
        <p14:creationId xmlns:p14="http://schemas.microsoft.com/office/powerpoint/2010/main" val="208645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2B35A-48CB-485A-9558-03004C38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04E32B-0C43-4ADB-83F3-C4FD2C5E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Which data?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Yelp Data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Census Data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Data Analysis (Available Metrics)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Pandas for Data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Seaborn and Matplotlib for Data Visualization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4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2B35A-48CB-485A-9558-03004C38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Code Challenges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04E32B-0C43-4ADB-83F3-C4FD2C5E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Century Gothic" panose="020B0502020202020204" pitchFamily="34" charset="0"/>
              </a:rPr>
              <a:t>What went wrong?</a:t>
            </a:r>
            <a:endParaRPr lang="en-US" sz="32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 Gothic" panose="020B0502020202020204" pitchFamily="34" charset="0"/>
              </a:rPr>
              <a:t>Large data set so API requests took longer to run</a:t>
            </a:r>
            <a:endParaRPr lang="en-US" sz="2000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 Gothic" panose="020B0502020202020204" pitchFamily="34" charset="0"/>
              </a:rPr>
              <a:t>Were not able to pull price from Yelp API output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entury Gothic" panose="020B0502020202020204" pitchFamily="34" charset="0"/>
              </a:rPr>
              <a:t>Too many data points; there were too many zip codes and the data was not conclusive so we restricted it to the top 200 zip codes by population</a:t>
            </a:r>
          </a:p>
        </p:txBody>
      </p:sp>
    </p:spTree>
    <p:extLst>
      <p:ext uri="{BB962C8B-B14F-4D97-AF65-F5344CB8AC3E}">
        <p14:creationId xmlns:p14="http://schemas.microsoft.com/office/powerpoint/2010/main" val="8895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2B35A-48CB-485A-9558-03004C38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Code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04E32B-0C43-4ADB-83F3-C4FD2C5E5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8859D-ECEC-4CE4-9EAC-540EF73A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035E2B-F335-4844-8AA4-CB0CDAFE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560" y="2857501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Yelp Metrics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Review 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Review Quantity</a:t>
            </a:r>
          </a:p>
          <a:p>
            <a:pPr marL="0" indent="0">
              <a:buNone/>
            </a:pPr>
            <a:endParaRPr lang="en-US" sz="6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entury Gothic" panose="020B0502020202020204" pitchFamily="34" charset="0"/>
              </a:rPr>
              <a:t>Demographics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Ethnicity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Income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Century Gothic" panose="020B0502020202020204" pitchFamily="34" charset="0"/>
              </a:rPr>
              <a:t>Population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6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8AF37-0410-4CBB-A859-7A57AB6A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Are reviews an accurate representation?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76DC7-BF44-4509-8C54-E0D70904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331" y="3926149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Ratings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Do consumers skew towards ratings that are more favorable or unfavorable?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Demographics: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entury Gothic" panose="020B0502020202020204" pitchFamily="34" charset="0"/>
              </a:rPr>
              <a:t>Do socio-economic factors of an area affect the local business ratings and reviews?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3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936</TotalTime>
  <Words>553</Words>
  <Application>Microsoft Macintosh PowerPoint</Application>
  <PresentationFormat>Widescreen</PresentationFormat>
  <Paragraphs>100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Corbel</vt:lpstr>
      <vt:lpstr>Wingdings</vt:lpstr>
      <vt:lpstr>Arial</vt:lpstr>
      <vt:lpstr>Parallax</vt:lpstr>
      <vt:lpstr>Demographic Correlations  in Consumer Behavior   Case Study: Yelp API Data Ken, Sarah, Alan, Monali</vt:lpstr>
      <vt:lpstr>Overview</vt:lpstr>
      <vt:lpstr>Purpose</vt:lpstr>
      <vt:lpstr>Main Question</vt:lpstr>
      <vt:lpstr>Methods</vt:lpstr>
      <vt:lpstr>Code Challenges</vt:lpstr>
      <vt:lpstr>Code</vt:lpstr>
      <vt:lpstr>Metrics</vt:lpstr>
      <vt:lpstr>Are reviews an accurate representation?</vt:lpstr>
      <vt:lpstr>Population</vt:lpstr>
      <vt:lpstr>Ethnicity of Yelp Users</vt:lpstr>
      <vt:lpstr>Ethnicity vs. Review Count</vt:lpstr>
      <vt:lpstr>Age of Yelp Users</vt:lpstr>
      <vt:lpstr>Review Count by Age</vt:lpstr>
      <vt:lpstr>Income</vt:lpstr>
      <vt:lpstr>Conclusion</vt:lpstr>
      <vt:lpstr>Limitations</vt:lpstr>
      <vt:lpstr>Further Research</vt:lpstr>
      <vt:lpstr>Thank you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Correlations  in Consumer Behavior   Case Study: Yelp API Data</dc:title>
  <dc:creator>Alan Roof</dc:creator>
  <cp:lastModifiedBy>Kenneth Kim</cp:lastModifiedBy>
  <cp:revision>23</cp:revision>
  <dcterms:created xsi:type="dcterms:W3CDTF">2018-03-19T04:05:45Z</dcterms:created>
  <dcterms:modified xsi:type="dcterms:W3CDTF">2018-03-21T02:08:49Z</dcterms:modified>
</cp:coreProperties>
</file>