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11" r:id="rId3"/>
    <p:sldId id="257" r:id="rId4"/>
    <p:sldId id="258" r:id="rId5"/>
    <p:sldId id="263" r:id="rId6"/>
    <p:sldId id="260" r:id="rId7"/>
    <p:sldId id="312" r:id="rId8"/>
    <p:sldId id="319" r:id="rId9"/>
    <p:sldId id="265" r:id="rId10"/>
    <p:sldId id="315" r:id="rId11"/>
    <p:sldId id="316" r:id="rId12"/>
    <p:sldId id="314" r:id="rId13"/>
    <p:sldId id="317" r:id="rId14"/>
    <p:sldId id="320" r:id="rId15"/>
    <p:sldId id="318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Assistant Medium" panose="020B0604020202020204" charset="-79"/>
      <p:regular r:id="rId20"/>
      <p:bold r:id="rId21"/>
    </p:embeddedFont>
    <p:embeddedFont>
      <p:font typeface="Cuprum" panose="020B0604020202020204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613E5-5B21-4835-848B-762D0FEE4015}">
  <a:tblStyle styleId="{805613E5-5B21-4835-848B-762D0FEE40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1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78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40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01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9cda8039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29cda8039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2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9a6084f5a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9a6084f5a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9a6084f5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9a6084f5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9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97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 flipH="1">
            <a:off x="838001" y="175465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 flipH="1">
            <a:off x="1490051" y="2924643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40" name="Google Shape;140;p1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615223" y="2205483"/>
            <a:ext cx="3267900" cy="603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4615223" y="2809083"/>
            <a:ext cx="3267900" cy="11583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193" name="Google Shape;193;p2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" name="Google Shape;194;p2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" name="Google Shape;195;p2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96" name="Google Shape;196;p2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title" idx="2"/>
          </p:nvPr>
        </p:nvSpPr>
        <p:spPr>
          <a:xfrm>
            <a:off x="3599548" y="338390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1"/>
          </p:nvPr>
        </p:nvSpPr>
        <p:spPr>
          <a:xfrm>
            <a:off x="3599552" y="3911617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 idx="3"/>
          </p:nvPr>
        </p:nvSpPr>
        <p:spPr>
          <a:xfrm>
            <a:off x="720000" y="2693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4"/>
          </p:nvPr>
        </p:nvSpPr>
        <p:spPr>
          <a:xfrm>
            <a:off x="720025" y="3221413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title" idx="5"/>
          </p:nvPr>
        </p:nvSpPr>
        <p:spPr>
          <a:xfrm>
            <a:off x="6486000" y="2693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6"/>
          </p:nvPr>
        </p:nvSpPr>
        <p:spPr>
          <a:xfrm>
            <a:off x="6486007" y="3221413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57" name="Google Shape;257;p2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62" name="Google Shape;262;p25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3" name="Google Shape;263;p25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3599550" y="2941694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3599550" y="3469413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title" idx="2"/>
          </p:nvPr>
        </p:nvSpPr>
        <p:spPr>
          <a:xfrm>
            <a:off x="1017609" y="2941706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1017609" y="3469406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title" idx="4"/>
          </p:nvPr>
        </p:nvSpPr>
        <p:spPr>
          <a:xfrm>
            <a:off x="6174000" y="2941706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subTitle" idx="5"/>
          </p:nvPr>
        </p:nvSpPr>
        <p:spPr>
          <a:xfrm>
            <a:off x="6174000" y="3469406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73" name="Google Shape;273;p26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26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5" name="Google Shape;275;p26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76" name="Google Shape;276;p26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6" r:id="rId6"/>
    <p:sldLayoutId id="2147483668" r:id="rId7"/>
    <p:sldLayoutId id="2147483671" r:id="rId8"/>
    <p:sldLayoutId id="2147483672" r:id="rId9"/>
    <p:sldLayoutId id="2147483678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607850" y="878958"/>
            <a:ext cx="7250552" cy="2934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SU safety campus shuttle management system</a:t>
            </a:r>
            <a:endParaRPr sz="44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1513650" y="2681225"/>
            <a:ext cx="6096799" cy="5176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Orbitron;90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0C12E-C15F-C05A-E7B9-AF01F6CE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14" y="2688854"/>
            <a:ext cx="1717136" cy="2128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F844E-A86C-D7E6-547A-17327DB7D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855" y="335765"/>
            <a:ext cx="788339" cy="675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589028" y="1509312"/>
            <a:ext cx="3267900" cy="38096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TOP PICKUP LOCATIONS</a:t>
            </a:r>
            <a:endParaRPr sz="1200"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89028" y="2096262"/>
            <a:ext cx="3267900" cy="2490864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Implemented windows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Displayed the top 5 locations which had the most number of bookings</a:t>
            </a:r>
            <a:endParaRPr dirty="0"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589031" y="1158462"/>
            <a:ext cx="3267900" cy="267300"/>
            <a:chOff x="2730445" y="1757725"/>
            <a:chExt cx="3267900" cy="267300"/>
          </a:xfrm>
        </p:grpSpPr>
        <p:sp>
          <p:nvSpPr>
            <p:cNvPr id="634" name="Google Shape;634;p47"/>
            <p:cNvSpPr/>
            <p:nvPr/>
          </p:nvSpPr>
          <p:spPr>
            <a:xfrm>
              <a:off x="2730445" y="1757725"/>
              <a:ext cx="32679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7"/>
          <p:cNvSpPr/>
          <p:nvPr/>
        </p:nvSpPr>
        <p:spPr>
          <a:xfrm>
            <a:off x="7968688" y="4248504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8A1B60D4-FE81-106A-2287-E5C508193BF5}"/>
              </a:ext>
            </a:extLst>
          </p:cNvPr>
          <p:cNvSpPr txBox="1">
            <a:spLocks/>
          </p:cNvSpPr>
          <p:nvPr/>
        </p:nvSpPr>
        <p:spPr>
          <a:xfrm>
            <a:off x="720000" y="395406"/>
            <a:ext cx="7704000" cy="572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</a:rPr>
              <a:t>Problem Statement 2</a:t>
            </a:r>
            <a:endParaRPr lang="en-IN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EF345-5E0D-9A69-585E-2E5E5D11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62EA1-BC70-BC30-A1E1-B90E0016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90" y="1212706"/>
            <a:ext cx="4523079" cy="1432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1F90D-8225-F7FE-4E78-8BABF4054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059" r="-1114" b="56578"/>
          <a:stretch/>
        </p:blipFill>
        <p:spPr>
          <a:xfrm>
            <a:off x="4031890" y="2826009"/>
            <a:ext cx="4604964" cy="18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589028" y="1425762"/>
            <a:ext cx="3267900" cy="4032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Implemented Trigger</a:t>
            </a:r>
            <a:endParaRPr sz="1400"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89028" y="1828962"/>
            <a:ext cx="3267900" cy="2594182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rate their overall experience with the shuttle.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rating is a field that should accept only ratings from 1-10.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Created a trigger to raise an error if a students rates beyond the range of accepted values </a:t>
            </a:r>
            <a:endParaRPr sz="1600" dirty="0"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589031" y="1158462"/>
            <a:ext cx="3267900" cy="267300"/>
            <a:chOff x="2730445" y="1757725"/>
            <a:chExt cx="3267900" cy="267300"/>
          </a:xfrm>
        </p:grpSpPr>
        <p:sp>
          <p:nvSpPr>
            <p:cNvPr id="634" name="Google Shape;634;p47"/>
            <p:cNvSpPr/>
            <p:nvPr/>
          </p:nvSpPr>
          <p:spPr>
            <a:xfrm>
              <a:off x="2730445" y="1757725"/>
              <a:ext cx="32679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7"/>
          <p:cNvSpPr/>
          <p:nvPr/>
        </p:nvSpPr>
        <p:spPr>
          <a:xfrm>
            <a:off x="7968688" y="4248504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8A1B60D4-FE81-106A-2287-E5C508193BF5}"/>
              </a:ext>
            </a:extLst>
          </p:cNvPr>
          <p:cNvSpPr txBox="1">
            <a:spLocks/>
          </p:cNvSpPr>
          <p:nvPr/>
        </p:nvSpPr>
        <p:spPr>
          <a:xfrm>
            <a:off x="720000" y="395406"/>
            <a:ext cx="7704000" cy="572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</a:rPr>
              <a:t>Problem Statement 3</a:t>
            </a:r>
            <a:endParaRPr lang="en-IN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B9BD2-50F4-4233-6219-49EE430B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EC75A-5DE5-3F12-295D-049D468C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51" y="1155729"/>
            <a:ext cx="4501116" cy="1971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B23A0-9449-F59C-150B-F59A68EDE0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98"/>
          <a:stretch/>
        </p:blipFill>
        <p:spPr>
          <a:xfrm>
            <a:off x="4175051" y="3210401"/>
            <a:ext cx="4501116" cy="15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589027" y="1425761"/>
            <a:ext cx="2880419" cy="920489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Calculating estimated arrival time for the shuttle</a:t>
            </a:r>
            <a:endParaRPr sz="1400"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89027" y="2395870"/>
            <a:ext cx="2880419" cy="2055628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booking is associated with a booking time.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calculate the estimated arrival time of the shuttle we calculated the difference of the booking time and arrival time estimates </a:t>
            </a:r>
            <a:endParaRPr dirty="0"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589031" y="1158462"/>
            <a:ext cx="2880416" cy="267300"/>
            <a:chOff x="2730445" y="1757725"/>
            <a:chExt cx="3267900" cy="267300"/>
          </a:xfrm>
        </p:grpSpPr>
        <p:sp>
          <p:nvSpPr>
            <p:cNvPr id="634" name="Google Shape;634;p47"/>
            <p:cNvSpPr/>
            <p:nvPr/>
          </p:nvSpPr>
          <p:spPr>
            <a:xfrm>
              <a:off x="2730445" y="1757725"/>
              <a:ext cx="32679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8A1B60D4-FE81-106A-2287-E5C508193BF5}"/>
              </a:ext>
            </a:extLst>
          </p:cNvPr>
          <p:cNvSpPr txBox="1">
            <a:spLocks/>
          </p:cNvSpPr>
          <p:nvPr/>
        </p:nvSpPr>
        <p:spPr>
          <a:xfrm>
            <a:off x="720000" y="395406"/>
            <a:ext cx="7704000" cy="572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</a:rPr>
              <a:t>Problem Statement 4</a:t>
            </a:r>
            <a:endParaRPr lang="en-IN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3BA74-98E1-6CE1-D213-55675508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31B9B-6140-99D7-32A0-122CEF8D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893" y="1158461"/>
            <a:ext cx="5167931" cy="1308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8E1C7-5FF1-424A-8A8A-F0174DA60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972" y="2466752"/>
            <a:ext cx="5175010" cy="21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589028" y="1425762"/>
            <a:ext cx="3267900" cy="4032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Implementing Procedure</a:t>
            </a:r>
            <a:endParaRPr sz="1200"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89028" y="1828962"/>
            <a:ext cx="3267900" cy="13587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smallest planet in the Solar System. Its name has nothing to do with the liquid metal</a:t>
            </a:r>
            <a:endParaRPr dirty="0"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589031" y="1158462"/>
            <a:ext cx="3267900" cy="267300"/>
            <a:chOff x="2730445" y="1757725"/>
            <a:chExt cx="3267900" cy="267300"/>
          </a:xfrm>
        </p:grpSpPr>
        <p:sp>
          <p:nvSpPr>
            <p:cNvPr id="634" name="Google Shape;634;p47"/>
            <p:cNvSpPr/>
            <p:nvPr/>
          </p:nvSpPr>
          <p:spPr>
            <a:xfrm>
              <a:off x="2730445" y="1757725"/>
              <a:ext cx="32679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7"/>
          <p:cNvSpPr/>
          <p:nvPr/>
        </p:nvSpPr>
        <p:spPr>
          <a:xfrm>
            <a:off x="7968688" y="4248504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8A1B60D4-FE81-106A-2287-E5C508193BF5}"/>
              </a:ext>
            </a:extLst>
          </p:cNvPr>
          <p:cNvSpPr txBox="1">
            <a:spLocks/>
          </p:cNvSpPr>
          <p:nvPr/>
        </p:nvSpPr>
        <p:spPr>
          <a:xfrm>
            <a:off x="720000" y="395406"/>
            <a:ext cx="7704000" cy="572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</a:rPr>
              <a:t>Problem Statement 5</a:t>
            </a:r>
            <a:endParaRPr lang="en-IN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16612-134D-38A6-B274-13B99D5A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F265E-7DE2-0C76-593A-31DFBAF3A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0"/>
          <a:stretch/>
        </p:blipFill>
        <p:spPr>
          <a:xfrm>
            <a:off x="4231758" y="1128211"/>
            <a:ext cx="4317357" cy="3029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D3753-5A66-AB9C-6560-BDDB0CF76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28" y="3304497"/>
            <a:ext cx="3372321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48D84-23F4-B02C-8275-EBE6E1A0E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81" y="4278703"/>
            <a:ext cx="8248143" cy="4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"/>
          <p:cNvSpPr/>
          <p:nvPr/>
        </p:nvSpPr>
        <p:spPr>
          <a:xfrm>
            <a:off x="522514" y="1127094"/>
            <a:ext cx="1944900" cy="28318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857" name="Google Shape;857;p5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Logical Design of UT Layout</a:t>
            </a:r>
            <a:endParaRPr lang="en-IN" dirty="0">
              <a:solidFill>
                <a:schemeClr val="dk2"/>
              </a:solidFill>
            </a:endParaRPr>
          </a:p>
        </p:txBody>
      </p:sp>
      <p:sp>
        <p:nvSpPr>
          <p:cNvPr id="858" name="Google Shape;858;p56"/>
          <p:cNvSpPr txBox="1">
            <a:spLocks noGrp="1"/>
          </p:cNvSpPr>
          <p:nvPr>
            <p:ph type="title"/>
          </p:nvPr>
        </p:nvSpPr>
        <p:spPr>
          <a:xfrm>
            <a:off x="2476215" y="398897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2</a:t>
            </a:r>
            <a:endParaRPr dirty="0"/>
          </a:p>
        </p:txBody>
      </p:sp>
      <p:sp>
        <p:nvSpPr>
          <p:cNvPr id="860" name="Google Shape;860;p56"/>
          <p:cNvSpPr txBox="1">
            <a:spLocks noGrp="1"/>
          </p:cNvSpPr>
          <p:nvPr>
            <p:ph type="title" idx="2"/>
          </p:nvPr>
        </p:nvSpPr>
        <p:spPr>
          <a:xfrm>
            <a:off x="429231" y="395897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1</a:t>
            </a:r>
            <a:endParaRPr dirty="0"/>
          </a:p>
        </p:txBody>
      </p:sp>
      <p:sp>
        <p:nvSpPr>
          <p:cNvPr id="862" name="Google Shape;862;p56"/>
          <p:cNvSpPr txBox="1">
            <a:spLocks noGrp="1"/>
          </p:cNvSpPr>
          <p:nvPr>
            <p:ph type="title" idx="4"/>
          </p:nvPr>
        </p:nvSpPr>
        <p:spPr>
          <a:xfrm>
            <a:off x="4661396" y="4016408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 3</a:t>
            </a:r>
          </a:p>
        </p:txBody>
      </p:sp>
      <p:sp>
        <p:nvSpPr>
          <p:cNvPr id="879" name="Google Shape;879;p56"/>
          <p:cNvSpPr/>
          <p:nvPr/>
        </p:nvSpPr>
        <p:spPr>
          <a:xfrm>
            <a:off x="7665150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6"/>
          <p:cNvSpPr/>
          <p:nvPr/>
        </p:nvSpPr>
        <p:spPr>
          <a:xfrm>
            <a:off x="7947331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56"/>
          <p:cNvSpPr/>
          <p:nvPr/>
        </p:nvSpPr>
        <p:spPr>
          <a:xfrm>
            <a:off x="8229513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56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883" name="Google Shape;883;p56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E2AC075-145F-4741-23C1-8BF12C35B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340128-0350-F8E7-FDAE-DF0012D21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68" t="34808" r="48319" b="18281"/>
          <a:stretch/>
        </p:blipFill>
        <p:spPr>
          <a:xfrm>
            <a:off x="677555" y="1336637"/>
            <a:ext cx="1654131" cy="2412787"/>
          </a:xfrm>
          <a:prstGeom prst="rect">
            <a:avLst/>
          </a:prstGeom>
        </p:spPr>
      </p:pic>
      <p:sp>
        <p:nvSpPr>
          <p:cNvPr id="7" name="Google Shape;854;p56">
            <a:extLst>
              <a:ext uri="{FF2B5EF4-FFF2-40B4-BE49-F238E27FC236}">
                <a16:creationId xmlns:a16="http://schemas.microsoft.com/office/drawing/2014/main" id="{969BF653-75D3-369C-512D-4675ACE69DF0}"/>
              </a:ext>
            </a:extLst>
          </p:cNvPr>
          <p:cNvSpPr/>
          <p:nvPr/>
        </p:nvSpPr>
        <p:spPr>
          <a:xfrm>
            <a:off x="2569498" y="1127091"/>
            <a:ext cx="1944900" cy="28318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9" name="Google Shape;854;p56">
            <a:extLst>
              <a:ext uri="{FF2B5EF4-FFF2-40B4-BE49-F238E27FC236}">
                <a16:creationId xmlns:a16="http://schemas.microsoft.com/office/drawing/2014/main" id="{48A202E3-5625-61BB-4DC0-6124A39ED185}"/>
              </a:ext>
            </a:extLst>
          </p:cNvPr>
          <p:cNvSpPr/>
          <p:nvPr/>
        </p:nvSpPr>
        <p:spPr>
          <a:xfrm>
            <a:off x="4638562" y="1127092"/>
            <a:ext cx="1944900" cy="28318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" name="Google Shape;854;p56">
            <a:extLst>
              <a:ext uri="{FF2B5EF4-FFF2-40B4-BE49-F238E27FC236}">
                <a16:creationId xmlns:a16="http://schemas.microsoft.com/office/drawing/2014/main" id="{63A94F62-68FC-737C-B72B-8538BE778355}"/>
              </a:ext>
            </a:extLst>
          </p:cNvPr>
          <p:cNvSpPr/>
          <p:nvPr/>
        </p:nvSpPr>
        <p:spPr>
          <a:xfrm>
            <a:off x="6707626" y="1127094"/>
            <a:ext cx="1944900" cy="28318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50131-DDC6-C23B-10D0-26E0A5D53DA8}"/>
              </a:ext>
            </a:extLst>
          </p:cNvPr>
          <p:cNvSpPr txBox="1"/>
          <p:nvPr/>
        </p:nvSpPr>
        <p:spPr>
          <a:xfrm>
            <a:off x="5368611" y="410081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latin typeface="Orbitron" panose="020B0604020202020204" charset="0"/>
              </a:rPr>
              <a:t>Page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A5C1A-0798-0519-8A2A-5F9426D94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09" t="35555" r="30956" b="20148"/>
          <a:stretch/>
        </p:blipFill>
        <p:spPr>
          <a:xfrm>
            <a:off x="2679588" y="1336637"/>
            <a:ext cx="1741527" cy="24127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9DCF91-4C65-D1B8-1834-BFBA10B51F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023" t="35864" r="36782" b="18957"/>
          <a:stretch/>
        </p:blipFill>
        <p:spPr>
          <a:xfrm>
            <a:off x="4719614" y="1336636"/>
            <a:ext cx="1792504" cy="2412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5ED907-D746-F86F-69BC-70B4AE374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913" t="35710" r="18522" b="18956"/>
          <a:stretch/>
        </p:blipFill>
        <p:spPr>
          <a:xfrm>
            <a:off x="6798365" y="1337469"/>
            <a:ext cx="1765190" cy="2411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5FA224-D4B4-40BD-A7BA-94573F4E46C9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54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9"/>
          <p:cNvSpPr/>
          <p:nvPr/>
        </p:nvSpPr>
        <p:spPr>
          <a:xfrm flipH="1">
            <a:off x="6071675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69"/>
          <p:cNvSpPr txBox="1">
            <a:spLocks noGrp="1"/>
          </p:cNvSpPr>
          <p:nvPr>
            <p:ph type="title"/>
          </p:nvPr>
        </p:nvSpPr>
        <p:spPr>
          <a:xfrm flipH="1">
            <a:off x="547378" y="101880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Team: The Quad Squad</a:t>
            </a:r>
            <a:endParaRPr sz="2800" dirty="0"/>
          </a:p>
        </p:txBody>
      </p:sp>
      <p:sp>
        <p:nvSpPr>
          <p:cNvPr id="1308" name="Google Shape;1308;p69"/>
          <p:cNvSpPr txBox="1">
            <a:spLocks noGrp="1"/>
          </p:cNvSpPr>
          <p:nvPr>
            <p:ph type="title" idx="2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10" name="Google Shape;1310;p6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11" name="Google Shape;1311;p6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69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1316" name="Google Shape;1316;p69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9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1320" name="Google Shape;1320;p69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1" name="Google Shape;1321;p69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85B0674-5408-A1D4-B33E-275BEF03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31087" y="2206880"/>
            <a:ext cx="3969489" cy="15227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DIYA SHAH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HIRAL PAGHADAL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PRIYANKA SHETH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TARUN TALREJA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D7C52-D479-7EF9-A5BE-412FBEE3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55" y="335765"/>
            <a:ext cx="788339" cy="6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9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Contents</a:t>
            </a:r>
            <a:endParaRPr sz="3200" dirty="0">
              <a:solidFill>
                <a:schemeClr val="dk2"/>
              </a:solidFill>
            </a:endParaRPr>
          </a:p>
        </p:txBody>
      </p:sp>
      <p:graphicFrame>
        <p:nvGraphicFramePr>
          <p:cNvPr id="487" name="Google Shape;487;p39"/>
          <p:cNvGraphicFramePr/>
          <p:nvPr>
            <p:extLst>
              <p:ext uri="{D42A27DB-BD31-4B8C-83A1-F6EECF244321}">
                <p14:modId xmlns:p14="http://schemas.microsoft.com/office/powerpoint/2010/main" val="2699606665"/>
              </p:ext>
            </p:extLst>
          </p:nvPr>
        </p:nvGraphicFramePr>
        <p:xfrm>
          <a:off x="900223" y="1584875"/>
          <a:ext cx="3303182" cy="2774947"/>
        </p:xfrm>
        <a:graphic>
          <a:graphicData uri="http://schemas.openxmlformats.org/drawingml/2006/table">
            <a:tbl>
              <a:tblPr>
                <a:noFill/>
                <a:tableStyleId>{805613E5-5B21-4835-848B-762D0FEE4015}</a:tableStyleId>
              </a:tblPr>
              <a:tblGrid>
                <a:gridCol w="66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0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1.  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Project overview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2.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Goals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3. 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E-R diagram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4. 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Conceptual model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5.  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Logical Model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6. </a:t>
                      </a:r>
                      <a:endParaRPr sz="16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Problem Statement 1</a:t>
                      </a:r>
                      <a:endParaRPr sz="16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0" name="Google Shape;490;p39"/>
          <p:cNvSpPr/>
          <p:nvPr/>
        </p:nvSpPr>
        <p:spPr>
          <a:xfrm>
            <a:off x="8119613" y="435982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E4C2F2-0BC6-2A1A-BC80-D1B623DD7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25005"/>
              </p:ext>
            </p:extLst>
          </p:nvPr>
        </p:nvGraphicFramePr>
        <p:xfrm>
          <a:off x="4519243" y="1587795"/>
          <a:ext cx="3540235" cy="2774948"/>
        </p:xfrm>
        <a:graphic>
          <a:graphicData uri="http://schemas.openxmlformats.org/drawingml/2006/table">
            <a:tbl>
              <a:tblPr>
                <a:noFill/>
                <a:tableStyleId>{805613E5-5B21-4835-848B-762D0FEE4015}</a:tableStyleId>
              </a:tblPr>
              <a:tblGrid>
                <a:gridCol w="759707">
                  <a:extLst>
                    <a:ext uri="{9D8B030D-6E8A-4147-A177-3AD203B41FA5}">
                      <a16:colId xmlns:a16="http://schemas.microsoft.com/office/drawing/2014/main" val="819823860"/>
                    </a:ext>
                  </a:extLst>
                </a:gridCol>
                <a:gridCol w="2780528">
                  <a:extLst>
                    <a:ext uri="{9D8B030D-6E8A-4147-A177-3AD203B41FA5}">
                      <a16:colId xmlns:a16="http://schemas.microsoft.com/office/drawing/2014/main" val="318996212"/>
                    </a:ext>
                  </a:extLst>
                </a:gridCol>
              </a:tblGrid>
              <a:tr h="432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7.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Problem Statement 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24226"/>
                  </a:ext>
                </a:extLst>
              </a:tr>
              <a:tr h="4890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8.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Problem Statement 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61527"/>
                  </a:ext>
                </a:extLst>
              </a:tr>
              <a:tr h="38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9. 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Problem Statement 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40575"/>
                  </a:ext>
                </a:extLst>
              </a:tr>
              <a:tr h="38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10. 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Problem Statement 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036202"/>
                  </a:ext>
                </a:extLst>
              </a:tr>
              <a:tr h="4560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11.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Logical Design of UI Layout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75022"/>
                  </a:ext>
                </a:extLst>
              </a:tr>
              <a:tr h="4560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12. </a:t>
                      </a:r>
                      <a:endParaRPr sz="1800" b="1" dirty="0">
                        <a:solidFill>
                          <a:schemeClr val="dk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Conclusion</a:t>
                      </a:r>
                      <a:endParaRPr sz="1800" dirty="0">
                        <a:solidFill>
                          <a:schemeClr val="lt2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1055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2B0346-4E08-DFE7-AB39-62EED072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951" y="202662"/>
            <a:ext cx="788339" cy="675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subTitle" idx="1"/>
          </p:nvPr>
        </p:nvSpPr>
        <p:spPr>
          <a:xfrm>
            <a:off x="1418093" y="1831745"/>
            <a:ext cx="6609188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purpose of developing the SU safety shuttle system is to provide students with an efficient system to book a safety escort shuttle anywhere around the campus. The system will manage bookings, track rides, store student information, and provide real-time tracking and arrival estimation.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Project 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8270537" y="4359853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775BE-9A43-A852-669C-81B3B8CB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81" y="297933"/>
            <a:ext cx="788339" cy="675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"/>
          <p:cNvSpPr/>
          <p:nvPr/>
        </p:nvSpPr>
        <p:spPr>
          <a:xfrm>
            <a:off x="1119750" y="1467663"/>
            <a:ext cx="1131600" cy="11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4009663" y="2157863"/>
            <a:ext cx="1131600" cy="11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6885738" y="1467663"/>
            <a:ext cx="1131600" cy="11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Goals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title" idx="2"/>
          </p:nvPr>
        </p:nvSpPr>
        <p:spPr>
          <a:xfrm>
            <a:off x="3599548" y="338390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98" name="Google Shape;598;p45"/>
          <p:cNvSpPr txBox="1">
            <a:spLocks noGrp="1"/>
          </p:cNvSpPr>
          <p:nvPr>
            <p:ph type="subTitle" idx="1"/>
          </p:nvPr>
        </p:nvSpPr>
        <p:spPr>
          <a:xfrm>
            <a:off x="3599552" y="3911617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title" idx="3"/>
          </p:nvPr>
        </p:nvSpPr>
        <p:spPr>
          <a:xfrm>
            <a:off x="720000" y="2693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subTitle" idx="4"/>
          </p:nvPr>
        </p:nvSpPr>
        <p:spPr>
          <a:xfrm>
            <a:off x="720025" y="3221413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</p:txBody>
      </p:sp>
      <p:sp>
        <p:nvSpPr>
          <p:cNvPr id="601" name="Google Shape;601;p45"/>
          <p:cNvSpPr txBox="1">
            <a:spLocks noGrp="1"/>
          </p:cNvSpPr>
          <p:nvPr>
            <p:ph type="title" idx="5"/>
          </p:nvPr>
        </p:nvSpPr>
        <p:spPr>
          <a:xfrm>
            <a:off x="6486000" y="2693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</a:t>
            </a:r>
            <a:endParaRPr/>
          </a:p>
        </p:txBody>
      </p:sp>
      <p:sp>
        <p:nvSpPr>
          <p:cNvPr id="602" name="Google Shape;602;p45"/>
          <p:cNvSpPr txBox="1">
            <a:spLocks noGrp="1"/>
          </p:cNvSpPr>
          <p:nvPr>
            <p:ph type="subTitle" idx="6"/>
          </p:nvPr>
        </p:nvSpPr>
        <p:spPr>
          <a:xfrm>
            <a:off x="6486007" y="3221413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being red, Mars is actually a cold place</a:t>
            </a:r>
            <a:endParaRPr dirty="0"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4367176" y="2515421"/>
            <a:ext cx="416526" cy="416492"/>
            <a:chOff x="4003189" y="3407083"/>
            <a:chExt cx="416526" cy="416492"/>
          </a:xfrm>
        </p:grpSpPr>
        <p:sp>
          <p:nvSpPr>
            <p:cNvPr id="604" name="Google Shape;604;p45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45"/>
          <p:cNvGrpSpPr/>
          <p:nvPr/>
        </p:nvGrpSpPr>
        <p:grpSpPr>
          <a:xfrm>
            <a:off x="7242869" y="1839794"/>
            <a:ext cx="417357" cy="387351"/>
            <a:chOff x="3338019" y="3421532"/>
            <a:chExt cx="417357" cy="387351"/>
          </a:xfrm>
        </p:grpSpPr>
        <p:sp>
          <p:nvSpPr>
            <p:cNvPr id="608" name="Google Shape;608;p45"/>
            <p:cNvSpPr/>
            <p:nvPr/>
          </p:nvSpPr>
          <p:spPr>
            <a:xfrm>
              <a:off x="3575025" y="3631679"/>
              <a:ext cx="180350" cy="177203"/>
            </a:xfrm>
            <a:custGeom>
              <a:avLst/>
              <a:gdLst/>
              <a:ahLst/>
              <a:cxnLst/>
              <a:rect l="l" t="t" r="r" b="b"/>
              <a:pathLst>
                <a:path w="5043" h="4955" extrusionOk="0">
                  <a:moveTo>
                    <a:pt x="379" y="0"/>
                  </a:moveTo>
                  <a:cubicBezTo>
                    <a:pt x="170" y="0"/>
                    <a:pt x="1" y="194"/>
                    <a:pt x="66" y="388"/>
                  </a:cubicBezTo>
                  <a:lnTo>
                    <a:pt x="1209" y="4675"/>
                  </a:lnTo>
                  <a:cubicBezTo>
                    <a:pt x="1249" y="4821"/>
                    <a:pt x="1378" y="4901"/>
                    <a:pt x="1509" y="4901"/>
                  </a:cubicBezTo>
                  <a:cubicBezTo>
                    <a:pt x="1612" y="4901"/>
                    <a:pt x="1717" y="4851"/>
                    <a:pt x="1780" y="4746"/>
                  </a:cubicBezTo>
                  <a:lnTo>
                    <a:pt x="2280" y="3913"/>
                  </a:lnTo>
                  <a:lnTo>
                    <a:pt x="3233" y="4865"/>
                  </a:lnTo>
                  <a:cubicBezTo>
                    <a:pt x="3292" y="4925"/>
                    <a:pt x="3370" y="4954"/>
                    <a:pt x="3447" y="4954"/>
                  </a:cubicBezTo>
                  <a:cubicBezTo>
                    <a:pt x="3525" y="4954"/>
                    <a:pt x="3602" y="4925"/>
                    <a:pt x="3662" y="4865"/>
                  </a:cubicBezTo>
                  <a:lnTo>
                    <a:pt x="4924" y="3603"/>
                  </a:lnTo>
                  <a:cubicBezTo>
                    <a:pt x="5043" y="3484"/>
                    <a:pt x="5043" y="3293"/>
                    <a:pt x="4924" y="3174"/>
                  </a:cubicBezTo>
                  <a:lnTo>
                    <a:pt x="3971" y="2222"/>
                  </a:lnTo>
                  <a:lnTo>
                    <a:pt x="4805" y="1722"/>
                  </a:lnTo>
                  <a:cubicBezTo>
                    <a:pt x="5043" y="1603"/>
                    <a:pt x="4995" y="1245"/>
                    <a:pt x="4733" y="1174"/>
                  </a:cubicBezTo>
                  <a:lnTo>
                    <a:pt x="447" y="7"/>
                  </a:lnTo>
                  <a:cubicBezTo>
                    <a:pt x="424" y="2"/>
                    <a:pt x="401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412121" y="3588477"/>
              <a:ext cx="60510" cy="23889"/>
            </a:xfrm>
            <a:custGeom>
              <a:avLst/>
              <a:gdLst/>
              <a:ahLst/>
              <a:cxnLst/>
              <a:rect l="l" t="t" r="r" b="b"/>
              <a:pathLst>
                <a:path w="1692" h="668" extrusionOk="0"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cubicBezTo>
                    <a:pt x="1" y="524"/>
                    <a:pt x="143" y="667"/>
                    <a:pt x="334" y="667"/>
                  </a:cubicBezTo>
                  <a:lnTo>
                    <a:pt x="1358" y="667"/>
                  </a:lnTo>
                  <a:cubicBezTo>
                    <a:pt x="1548" y="667"/>
                    <a:pt x="1691" y="524"/>
                    <a:pt x="1691" y="334"/>
                  </a:cubicBezTo>
                  <a:cubicBezTo>
                    <a:pt x="1691" y="143"/>
                    <a:pt x="1548" y="0"/>
                    <a:pt x="1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446204" y="3648846"/>
              <a:ext cx="52821" cy="50175"/>
            </a:xfrm>
            <a:custGeom>
              <a:avLst/>
              <a:gdLst/>
              <a:ahLst/>
              <a:cxnLst/>
              <a:rect l="l" t="t" r="r" b="b"/>
              <a:pathLst>
                <a:path w="1477" h="1403" extrusionOk="0">
                  <a:moveTo>
                    <a:pt x="1116" y="0"/>
                  </a:moveTo>
                  <a:cubicBezTo>
                    <a:pt x="1026" y="0"/>
                    <a:pt x="932" y="36"/>
                    <a:pt x="857" y="99"/>
                  </a:cubicBezTo>
                  <a:lnTo>
                    <a:pt x="143" y="813"/>
                  </a:lnTo>
                  <a:cubicBezTo>
                    <a:pt x="0" y="956"/>
                    <a:pt x="0" y="1170"/>
                    <a:pt x="143" y="1313"/>
                  </a:cubicBezTo>
                  <a:cubicBezTo>
                    <a:pt x="203" y="1373"/>
                    <a:pt x="286" y="1402"/>
                    <a:pt x="372" y="1402"/>
                  </a:cubicBezTo>
                  <a:cubicBezTo>
                    <a:pt x="459" y="1402"/>
                    <a:pt x="548" y="1373"/>
                    <a:pt x="619" y="1313"/>
                  </a:cubicBezTo>
                  <a:lnTo>
                    <a:pt x="1334" y="575"/>
                  </a:lnTo>
                  <a:cubicBezTo>
                    <a:pt x="1477" y="456"/>
                    <a:pt x="1477" y="241"/>
                    <a:pt x="1334" y="99"/>
                  </a:cubicBezTo>
                  <a:cubicBezTo>
                    <a:pt x="1277" y="30"/>
                    <a:pt x="1198" y="0"/>
                    <a:pt x="1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338019" y="3421532"/>
              <a:ext cx="416490" cy="227450"/>
            </a:xfrm>
            <a:custGeom>
              <a:avLst/>
              <a:gdLst/>
              <a:ahLst/>
              <a:cxnLst/>
              <a:rect l="l" t="t" r="r" b="b"/>
              <a:pathLst>
                <a:path w="11646" h="6360" extrusionOk="0">
                  <a:moveTo>
                    <a:pt x="1358" y="1"/>
                  </a:moveTo>
                  <a:cubicBezTo>
                    <a:pt x="596" y="1"/>
                    <a:pt x="1" y="620"/>
                    <a:pt x="1" y="1358"/>
                  </a:cubicBezTo>
                  <a:cubicBezTo>
                    <a:pt x="1" y="2120"/>
                    <a:pt x="596" y="2716"/>
                    <a:pt x="1358" y="2716"/>
                  </a:cubicBezTo>
                  <a:cubicBezTo>
                    <a:pt x="1668" y="2716"/>
                    <a:pt x="1930" y="2620"/>
                    <a:pt x="2168" y="2454"/>
                  </a:cubicBezTo>
                  <a:lnTo>
                    <a:pt x="4573" y="4430"/>
                  </a:lnTo>
                  <a:cubicBezTo>
                    <a:pt x="4502" y="4597"/>
                    <a:pt x="4454" y="4788"/>
                    <a:pt x="4454" y="5002"/>
                  </a:cubicBezTo>
                  <a:cubicBezTo>
                    <a:pt x="4454" y="5764"/>
                    <a:pt x="5073" y="6359"/>
                    <a:pt x="5811" y="6359"/>
                  </a:cubicBezTo>
                  <a:cubicBezTo>
                    <a:pt x="6573" y="6359"/>
                    <a:pt x="7169" y="5764"/>
                    <a:pt x="7169" y="5002"/>
                  </a:cubicBezTo>
                  <a:cubicBezTo>
                    <a:pt x="7169" y="4788"/>
                    <a:pt x="7145" y="4597"/>
                    <a:pt x="7050" y="4430"/>
                  </a:cubicBezTo>
                  <a:lnTo>
                    <a:pt x="9479" y="2454"/>
                  </a:lnTo>
                  <a:cubicBezTo>
                    <a:pt x="9693" y="2620"/>
                    <a:pt x="9979" y="2716"/>
                    <a:pt x="10265" y="2716"/>
                  </a:cubicBezTo>
                  <a:cubicBezTo>
                    <a:pt x="11027" y="2716"/>
                    <a:pt x="11646" y="2120"/>
                    <a:pt x="11646" y="1358"/>
                  </a:cubicBezTo>
                  <a:cubicBezTo>
                    <a:pt x="11646" y="620"/>
                    <a:pt x="11027" y="1"/>
                    <a:pt x="10265" y="1"/>
                  </a:cubicBezTo>
                  <a:cubicBezTo>
                    <a:pt x="9526" y="1"/>
                    <a:pt x="8907" y="620"/>
                    <a:pt x="8907" y="1358"/>
                  </a:cubicBezTo>
                  <a:cubicBezTo>
                    <a:pt x="8907" y="1573"/>
                    <a:pt x="8955" y="1763"/>
                    <a:pt x="9026" y="1930"/>
                  </a:cubicBezTo>
                  <a:lnTo>
                    <a:pt x="6621" y="3906"/>
                  </a:lnTo>
                  <a:cubicBezTo>
                    <a:pt x="6383" y="3728"/>
                    <a:pt x="6103" y="3638"/>
                    <a:pt x="5820" y="3638"/>
                  </a:cubicBezTo>
                  <a:cubicBezTo>
                    <a:pt x="5538" y="3638"/>
                    <a:pt x="5252" y="3728"/>
                    <a:pt x="5002" y="3906"/>
                  </a:cubicBezTo>
                  <a:lnTo>
                    <a:pt x="2596" y="1930"/>
                  </a:lnTo>
                  <a:cubicBezTo>
                    <a:pt x="2668" y="1763"/>
                    <a:pt x="2715" y="1573"/>
                    <a:pt x="2715" y="1358"/>
                  </a:cubicBezTo>
                  <a:cubicBezTo>
                    <a:pt x="2715" y="620"/>
                    <a:pt x="2096" y="1"/>
                    <a:pt x="1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533897" y="3673630"/>
              <a:ext cx="24748" cy="60510"/>
            </a:xfrm>
            <a:custGeom>
              <a:avLst/>
              <a:gdLst/>
              <a:ahLst/>
              <a:cxnLst/>
              <a:rect l="l" t="t" r="r" b="b"/>
              <a:pathLst>
                <a:path w="692" h="1692" extrusionOk="0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1358"/>
                  </a:lnTo>
                  <a:cubicBezTo>
                    <a:pt x="1" y="1549"/>
                    <a:pt x="144" y="1692"/>
                    <a:pt x="334" y="1692"/>
                  </a:cubicBezTo>
                  <a:cubicBezTo>
                    <a:pt x="525" y="1692"/>
                    <a:pt x="692" y="1549"/>
                    <a:pt x="692" y="1358"/>
                  </a:cubicBezTo>
                  <a:lnTo>
                    <a:pt x="692" y="334"/>
                  </a:lnTo>
                  <a:cubicBezTo>
                    <a:pt x="692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5"/>
          <p:cNvGrpSpPr/>
          <p:nvPr/>
        </p:nvGrpSpPr>
        <p:grpSpPr>
          <a:xfrm>
            <a:off x="1477294" y="1824799"/>
            <a:ext cx="416496" cy="417348"/>
            <a:chOff x="3338019" y="2075887"/>
            <a:chExt cx="416496" cy="417348"/>
          </a:xfrm>
        </p:grpSpPr>
        <p:sp>
          <p:nvSpPr>
            <p:cNvPr id="614" name="Google Shape;614;p45"/>
            <p:cNvSpPr/>
            <p:nvPr/>
          </p:nvSpPr>
          <p:spPr>
            <a:xfrm>
              <a:off x="3338019" y="2075887"/>
              <a:ext cx="90300" cy="90300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2525" y="0"/>
                  </a:moveTo>
                  <a:cubicBezTo>
                    <a:pt x="2430" y="0"/>
                    <a:pt x="2334" y="48"/>
                    <a:pt x="2287" y="119"/>
                  </a:cubicBezTo>
                  <a:lnTo>
                    <a:pt x="96" y="2286"/>
                  </a:lnTo>
                  <a:cubicBezTo>
                    <a:pt x="24" y="2358"/>
                    <a:pt x="1" y="2453"/>
                    <a:pt x="1" y="2524"/>
                  </a:cubicBezTo>
                  <a:lnTo>
                    <a:pt x="2525" y="2524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338019" y="2076709"/>
              <a:ext cx="305805" cy="416526"/>
            </a:xfrm>
            <a:custGeom>
              <a:avLst/>
              <a:gdLst/>
              <a:ahLst/>
              <a:cxnLst/>
              <a:rect l="l" t="t" r="r" b="b"/>
              <a:pathLst>
                <a:path w="8551" h="11647" extrusionOk="0">
                  <a:moveTo>
                    <a:pt x="3097" y="3883"/>
                  </a:moveTo>
                  <a:cubicBezTo>
                    <a:pt x="3287" y="3883"/>
                    <a:pt x="3454" y="4026"/>
                    <a:pt x="3454" y="4216"/>
                  </a:cubicBezTo>
                  <a:cubicBezTo>
                    <a:pt x="3454" y="4407"/>
                    <a:pt x="3287" y="4550"/>
                    <a:pt x="3097" y="4550"/>
                  </a:cubicBezTo>
                  <a:lnTo>
                    <a:pt x="1025" y="4550"/>
                  </a:lnTo>
                  <a:cubicBezTo>
                    <a:pt x="834" y="4550"/>
                    <a:pt x="691" y="4407"/>
                    <a:pt x="691" y="4216"/>
                  </a:cubicBezTo>
                  <a:cubicBezTo>
                    <a:pt x="691" y="4026"/>
                    <a:pt x="834" y="3883"/>
                    <a:pt x="1025" y="3883"/>
                  </a:cubicBezTo>
                  <a:close/>
                  <a:moveTo>
                    <a:pt x="3097" y="5240"/>
                  </a:moveTo>
                  <a:cubicBezTo>
                    <a:pt x="3287" y="5240"/>
                    <a:pt x="3454" y="5383"/>
                    <a:pt x="3454" y="5574"/>
                  </a:cubicBezTo>
                  <a:cubicBezTo>
                    <a:pt x="3454" y="5764"/>
                    <a:pt x="3287" y="5931"/>
                    <a:pt x="3097" y="5931"/>
                  </a:cubicBezTo>
                  <a:lnTo>
                    <a:pt x="1025" y="5931"/>
                  </a:lnTo>
                  <a:cubicBezTo>
                    <a:pt x="834" y="5931"/>
                    <a:pt x="691" y="5764"/>
                    <a:pt x="691" y="5574"/>
                  </a:cubicBezTo>
                  <a:cubicBezTo>
                    <a:pt x="691" y="5383"/>
                    <a:pt x="834" y="5240"/>
                    <a:pt x="1025" y="5240"/>
                  </a:cubicBezTo>
                  <a:close/>
                  <a:moveTo>
                    <a:pt x="3097" y="6598"/>
                  </a:moveTo>
                  <a:cubicBezTo>
                    <a:pt x="3287" y="6598"/>
                    <a:pt x="3454" y="6764"/>
                    <a:pt x="3454" y="6955"/>
                  </a:cubicBezTo>
                  <a:cubicBezTo>
                    <a:pt x="3454" y="7145"/>
                    <a:pt x="3287" y="7288"/>
                    <a:pt x="3097" y="7288"/>
                  </a:cubicBezTo>
                  <a:lnTo>
                    <a:pt x="1025" y="7288"/>
                  </a:lnTo>
                  <a:cubicBezTo>
                    <a:pt x="834" y="7288"/>
                    <a:pt x="691" y="7145"/>
                    <a:pt x="691" y="6955"/>
                  </a:cubicBezTo>
                  <a:cubicBezTo>
                    <a:pt x="691" y="6764"/>
                    <a:pt x="834" y="6598"/>
                    <a:pt x="1025" y="6598"/>
                  </a:cubicBezTo>
                  <a:close/>
                  <a:moveTo>
                    <a:pt x="3097" y="7979"/>
                  </a:moveTo>
                  <a:cubicBezTo>
                    <a:pt x="3287" y="7979"/>
                    <a:pt x="3454" y="8122"/>
                    <a:pt x="3454" y="8312"/>
                  </a:cubicBezTo>
                  <a:cubicBezTo>
                    <a:pt x="3454" y="8503"/>
                    <a:pt x="3287" y="8646"/>
                    <a:pt x="3097" y="8646"/>
                  </a:cubicBezTo>
                  <a:lnTo>
                    <a:pt x="1025" y="8646"/>
                  </a:lnTo>
                  <a:cubicBezTo>
                    <a:pt x="834" y="8646"/>
                    <a:pt x="691" y="8503"/>
                    <a:pt x="691" y="8312"/>
                  </a:cubicBezTo>
                  <a:cubicBezTo>
                    <a:pt x="691" y="8122"/>
                    <a:pt x="834" y="7979"/>
                    <a:pt x="1025" y="7979"/>
                  </a:cubicBezTo>
                  <a:close/>
                  <a:moveTo>
                    <a:pt x="3097" y="9336"/>
                  </a:moveTo>
                  <a:cubicBezTo>
                    <a:pt x="3287" y="9336"/>
                    <a:pt x="3454" y="9479"/>
                    <a:pt x="3454" y="9670"/>
                  </a:cubicBezTo>
                  <a:cubicBezTo>
                    <a:pt x="3454" y="9860"/>
                    <a:pt x="3287" y="10027"/>
                    <a:pt x="3097" y="10027"/>
                  </a:cubicBezTo>
                  <a:lnTo>
                    <a:pt x="1025" y="10027"/>
                  </a:lnTo>
                  <a:cubicBezTo>
                    <a:pt x="834" y="10027"/>
                    <a:pt x="691" y="9860"/>
                    <a:pt x="691" y="9670"/>
                  </a:cubicBezTo>
                  <a:cubicBezTo>
                    <a:pt x="691" y="9479"/>
                    <a:pt x="834" y="9336"/>
                    <a:pt x="1025" y="9336"/>
                  </a:cubicBezTo>
                  <a:close/>
                  <a:moveTo>
                    <a:pt x="3192" y="1"/>
                  </a:moveTo>
                  <a:lnTo>
                    <a:pt x="3192" y="2859"/>
                  </a:lnTo>
                  <a:cubicBezTo>
                    <a:pt x="3192" y="3049"/>
                    <a:pt x="3049" y="3192"/>
                    <a:pt x="2858" y="3192"/>
                  </a:cubicBezTo>
                  <a:lnTo>
                    <a:pt x="1" y="3192"/>
                  </a:lnTo>
                  <a:lnTo>
                    <a:pt x="1" y="11289"/>
                  </a:lnTo>
                  <a:cubicBezTo>
                    <a:pt x="1" y="11479"/>
                    <a:pt x="144" y="11646"/>
                    <a:pt x="334" y="11646"/>
                  </a:cubicBezTo>
                  <a:lnTo>
                    <a:pt x="8217" y="11646"/>
                  </a:lnTo>
                  <a:cubicBezTo>
                    <a:pt x="8407" y="11646"/>
                    <a:pt x="8550" y="11479"/>
                    <a:pt x="8550" y="11289"/>
                  </a:cubicBezTo>
                  <a:lnTo>
                    <a:pt x="8550" y="9908"/>
                  </a:lnTo>
                  <a:lnTo>
                    <a:pt x="7645" y="9908"/>
                  </a:lnTo>
                  <a:cubicBezTo>
                    <a:pt x="7264" y="9908"/>
                    <a:pt x="6907" y="9693"/>
                    <a:pt x="6740" y="9384"/>
                  </a:cubicBezTo>
                  <a:cubicBezTo>
                    <a:pt x="6645" y="9408"/>
                    <a:pt x="6550" y="9431"/>
                    <a:pt x="6454" y="9431"/>
                  </a:cubicBezTo>
                  <a:cubicBezTo>
                    <a:pt x="6169" y="9431"/>
                    <a:pt x="5930" y="9312"/>
                    <a:pt x="5740" y="9122"/>
                  </a:cubicBezTo>
                  <a:lnTo>
                    <a:pt x="4906" y="8312"/>
                  </a:lnTo>
                  <a:cubicBezTo>
                    <a:pt x="4644" y="8050"/>
                    <a:pt x="4549" y="7645"/>
                    <a:pt x="4644" y="7288"/>
                  </a:cubicBezTo>
                  <a:cubicBezTo>
                    <a:pt x="4335" y="7121"/>
                    <a:pt x="4121" y="6788"/>
                    <a:pt x="4121" y="6383"/>
                  </a:cubicBezTo>
                  <a:lnTo>
                    <a:pt x="4121" y="5240"/>
                  </a:lnTo>
                  <a:cubicBezTo>
                    <a:pt x="4121" y="4859"/>
                    <a:pt x="4335" y="4502"/>
                    <a:pt x="4644" y="4335"/>
                  </a:cubicBezTo>
                  <a:cubicBezTo>
                    <a:pt x="4549" y="3978"/>
                    <a:pt x="4621" y="3597"/>
                    <a:pt x="4906" y="3335"/>
                  </a:cubicBezTo>
                  <a:lnTo>
                    <a:pt x="5716" y="2501"/>
                  </a:lnTo>
                  <a:cubicBezTo>
                    <a:pt x="5907" y="2311"/>
                    <a:pt x="6169" y="2216"/>
                    <a:pt x="6431" y="2216"/>
                  </a:cubicBezTo>
                  <a:cubicBezTo>
                    <a:pt x="6550" y="2216"/>
                    <a:pt x="6645" y="2216"/>
                    <a:pt x="6740" y="2240"/>
                  </a:cubicBezTo>
                  <a:cubicBezTo>
                    <a:pt x="6907" y="1930"/>
                    <a:pt x="7240" y="1716"/>
                    <a:pt x="7645" y="1716"/>
                  </a:cubicBezTo>
                  <a:lnTo>
                    <a:pt x="8550" y="1716"/>
                  </a:lnTo>
                  <a:lnTo>
                    <a:pt x="8550" y="334"/>
                  </a:lnTo>
                  <a:cubicBezTo>
                    <a:pt x="8550" y="144"/>
                    <a:pt x="8407" y="1"/>
                    <a:pt x="8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509220" y="2161899"/>
              <a:ext cx="245295" cy="24529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30" y="2144"/>
                  </a:moveTo>
                  <a:cubicBezTo>
                    <a:pt x="4144" y="2144"/>
                    <a:pt x="4716" y="2715"/>
                    <a:pt x="4716" y="3430"/>
                  </a:cubicBezTo>
                  <a:cubicBezTo>
                    <a:pt x="4716" y="4144"/>
                    <a:pt x="4144" y="4716"/>
                    <a:pt x="3430" y="4716"/>
                  </a:cubicBezTo>
                  <a:cubicBezTo>
                    <a:pt x="2715" y="4716"/>
                    <a:pt x="2144" y="4144"/>
                    <a:pt x="2144" y="3430"/>
                  </a:cubicBezTo>
                  <a:cubicBezTo>
                    <a:pt x="2144" y="2715"/>
                    <a:pt x="2715" y="2144"/>
                    <a:pt x="3430" y="2144"/>
                  </a:cubicBezTo>
                  <a:close/>
                  <a:moveTo>
                    <a:pt x="2858" y="0"/>
                  </a:moveTo>
                  <a:cubicBezTo>
                    <a:pt x="2668" y="0"/>
                    <a:pt x="2525" y="143"/>
                    <a:pt x="2525" y="310"/>
                  </a:cubicBezTo>
                  <a:lnTo>
                    <a:pt x="2429" y="1024"/>
                  </a:lnTo>
                  <a:lnTo>
                    <a:pt x="1858" y="572"/>
                  </a:lnTo>
                  <a:cubicBezTo>
                    <a:pt x="1802" y="527"/>
                    <a:pt x="1724" y="503"/>
                    <a:pt x="1646" y="503"/>
                  </a:cubicBezTo>
                  <a:cubicBezTo>
                    <a:pt x="1558" y="503"/>
                    <a:pt x="1468" y="533"/>
                    <a:pt x="1405" y="596"/>
                  </a:cubicBezTo>
                  <a:lnTo>
                    <a:pt x="596" y="1429"/>
                  </a:lnTo>
                  <a:cubicBezTo>
                    <a:pt x="477" y="1548"/>
                    <a:pt x="453" y="1739"/>
                    <a:pt x="572" y="1882"/>
                  </a:cubicBezTo>
                  <a:lnTo>
                    <a:pt x="1024" y="2429"/>
                  </a:lnTo>
                  <a:lnTo>
                    <a:pt x="310" y="2525"/>
                  </a:lnTo>
                  <a:cubicBezTo>
                    <a:pt x="143" y="2525"/>
                    <a:pt x="0" y="2691"/>
                    <a:pt x="0" y="2858"/>
                  </a:cubicBezTo>
                  <a:lnTo>
                    <a:pt x="0" y="4001"/>
                  </a:lnTo>
                  <a:cubicBezTo>
                    <a:pt x="0" y="4192"/>
                    <a:pt x="143" y="4335"/>
                    <a:pt x="310" y="4335"/>
                  </a:cubicBezTo>
                  <a:lnTo>
                    <a:pt x="1024" y="4430"/>
                  </a:lnTo>
                  <a:lnTo>
                    <a:pt x="572" y="5001"/>
                  </a:lnTo>
                  <a:cubicBezTo>
                    <a:pt x="477" y="5120"/>
                    <a:pt x="477" y="5335"/>
                    <a:pt x="596" y="5454"/>
                  </a:cubicBezTo>
                  <a:lnTo>
                    <a:pt x="1429" y="6264"/>
                  </a:lnTo>
                  <a:cubicBezTo>
                    <a:pt x="1495" y="6329"/>
                    <a:pt x="1582" y="6366"/>
                    <a:pt x="1670" y="6366"/>
                  </a:cubicBezTo>
                  <a:cubicBezTo>
                    <a:pt x="1743" y="6366"/>
                    <a:pt x="1817" y="6341"/>
                    <a:pt x="1882" y="6287"/>
                  </a:cubicBezTo>
                  <a:lnTo>
                    <a:pt x="2429" y="5835"/>
                  </a:lnTo>
                  <a:lnTo>
                    <a:pt x="2525" y="6549"/>
                  </a:lnTo>
                  <a:cubicBezTo>
                    <a:pt x="2525" y="6716"/>
                    <a:pt x="2691" y="6859"/>
                    <a:pt x="2858" y="6859"/>
                  </a:cubicBezTo>
                  <a:lnTo>
                    <a:pt x="4001" y="6859"/>
                  </a:lnTo>
                  <a:cubicBezTo>
                    <a:pt x="4192" y="6859"/>
                    <a:pt x="4335" y="6716"/>
                    <a:pt x="4335" y="6549"/>
                  </a:cubicBezTo>
                  <a:lnTo>
                    <a:pt x="4430" y="5835"/>
                  </a:lnTo>
                  <a:lnTo>
                    <a:pt x="5001" y="6287"/>
                  </a:lnTo>
                  <a:cubicBezTo>
                    <a:pt x="5058" y="6332"/>
                    <a:pt x="5135" y="6356"/>
                    <a:pt x="5214" y="6356"/>
                  </a:cubicBezTo>
                  <a:cubicBezTo>
                    <a:pt x="5302" y="6356"/>
                    <a:pt x="5391" y="6326"/>
                    <a:pt x="5454" y="6264"/>
                  </a:cubicBezTo>
                  <a:lnTo>
                    <a:pt x="6264" y="5430"/>
                  </a:lnTo>
                  <a:cubicBezTo>
                    <a:pt x="6383" y="5311"/>
                    <a:pt x="6406" y="5120"/>
                    <a:pt x="6287" y="4978"/>
                  </a:cubicBezTo>
                  <a:lnTo>
                    <a:pt x="5835" y="4430"/>
                  </a:lnTo>
                  <a:lnTo>
                    <a:pt x="6549" y="4335"/>
                  </a:lnTo>
                  <a:cubicBezTo>
                    <a:pt x="6716" y="4335"/>
                    <a:pt x="6859" y="4192"/>
                    <a:pt x="6859" y="4001"/>
                  </a:cubicBezTo>
                  <a:lnTo>
                    <a:pt x="6859" y="2858"/>
                  </a:lnTo>
                  <a:cubicBezTo>
                    <a:pt x="6859" y="2691"/>
                    <a:pt x="6716" y="2525"/>
                    <a:pt x="6549" y="2525"/>
                  </a:cubicBezTo>
                  <a:lnTo>
                    <a:pt x="5835" y="2429"/>
                  </a:lnTo>
                  <a:lnTo>
                    <a:pt x="6287" y="1858"/>
                  </a:lnTo>
                  <a:cubicBezTo>
                    <a:pt x="6383" y="1739"/>
                    <a:pt x="6383" y="1525"/>
                    <a:pt x="6264" y="1405"/>
                  </a:cubicBezTo>
                  <a:lnTo>
                    <a:pt x="5430" y="596"/>
                  </a:lnTo>
                  <a:cubicBezTo>
                    <a:pt x="5365" y="530"/>
                    <a:pt x="5278" y="494"/>
                    <a:pt x="5189" y="494"/>
                  </a:cubicBezTo>
                  <a:cubicBezTo>
                    <a:pt x="5116" y="494"/>
                    <a:pt x="5042" y="518"/>
                    <a:pt x="4978" y="572"/>
                  </a:cubicBezTo>
                  <a:lnTo>
                    <a:pt x="4430" y="1024"/>
                  </a:lnTo>
                  <a:lnTo>
                    <a:pt x="4335" y="310"/>
                  </a:lnTo>
                  <a:cubicBezTo>
                    <a:pt x="4335" y="143"/>
                    <a:pt x="4192" y="0"/>
                    <a:pt x="4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45"/>
          <p:cNvSpPr/>
          <p:nvPr/>
        </p:nvSpPr>
        <p:spPr>
          <a:xfrm>
            <a:off x="8119613" y="435982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713100" y="4237063"/>
            <a:ext cx="181800" cy="181800"/>
          </a:xfrm>
          <a:prstGeom prst="star4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3EB90-0DA4-0BCA-88ED-2E6BBA81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81" y="297933"/>
            <a:ext cx="788339" cy="675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/>
          <p:nvPr/>
        </p:nvSpPr>
        <p:spPr>
          <a:xfrm>
            <a:off x="978195" y="1155405"/>
            <a:ext cx="6968380" cy="333153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2085230" y="7197"/>
            <a:ext cx="4322659" cy="1198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</a:rPr>
              <a:t>E-R Diagram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BB49-0DC9-2647-C00D-0820BE013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 b="3944"/>
          <a:stretch/>
        </p:blipFill>
        <p:spPr>
          <a:xfrm>
            <a:off x="1651591" y="1155405"/>
            <a:ext cx="5642343" cy="3331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34A07-FA45-239C-466D-21406037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550" y="317996"/>
            <a:ext cx="788339" cy="6757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/>
          <p:nvPr/>
        </p:nvSpPr>
        <p:spPr>
          <a:xfrm>
            <a:off x="1027814" y="1078454"/>
            <a:ext cx="7329631" cy="332342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2085230" y="7197"/>
            <a:ext cx="4322659" cy="1198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Conceptual Diagram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453B4-19C1-5525-6F76-24F7234A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05" y="317996"/>
            <a:ext cx="788339" cy="67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9DBAB-BF51-2BEB-36DE-157007CBF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86" y="1147407"/>
            <a:ext cx="6571839" cy="31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/>
          <p:nvPr/>
        </p:nvSpPr>
        <p:spPr>
          <a:xfrm>
            <a:off x="978195" y="1155405"/>
            <a:ext cx="6968380" cy="333153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2085230" y="7197"/>
            <a:ext cx="4322659" cy="1198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Logical Diagram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573E3-875C-5F25-822D-9D0D3CEC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05" y="317996"/>
            <a:ext cx="788339" cy="67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02C85B-2EB0-289F-0614-9017B2E48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8" t="35228" r="10698" b="12765"/>
          <a:stretch/>
        </p:blipFill>
        <p:spPr>
          <a:xfrm>
            <a:off x="1217995" y="1317095"/>
            <a:ext cx="6488780" cy="30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>
            <a:spLocks noGrp="1"/>
          </p:cNvSpPr>
          <p:nvPr>
            <p:ph type="title"/>
          </p:nvPr>
        </p:nvSpPr>
        <p:spPr>
          <a:xfrm>
            <a:off x="598855" y="1491613"/>
            <a:ext cx="3829290" cy="55234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AVERAGE ACCORDING TO BOOKING STATUS</a:t>
            </a:r>
            <a:endParaRPr sz="1200"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98855" y="2083405"/>
            <a:ext cx="3829290" cy="2661308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Implemented sub query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report to display average for different booking statuses (Pending, dispatched, arriving, completed, no call no show)</a:t>
            </a:r>
            <a:endParaRPr dirty="0"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598855" y="1132851"/>
            <a:ext cx="3829290" cy="273327"/>
            <a:chOff x="2730445" y="1757725"/>
            <a:chExt cx="3267900" cy="267300"/>
          </a:xfrm>
        </p:grpSpPr>
        <p:sp>
          <p:nvSpPr>
            <p:cNvPr id="634" name="Google Shape;634;p47"/>
            <p:cNvSpPr/>
            <p:nvPr/>
          </p:nvSpPr>
          <p:spPr>
            <a:xfrm>
              <a:off x="2730445" y="1757725"/>
              <a:ext cx="32679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7"/>
          <p:cNvSpPr/>
          <p:nvPr/>
        </p:nvSpPr>
        <p:spPr>
          <a:xfrm>
            <a:off x="7968688" y="4248504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0;p49">
            <a:extLst>
              <a:ext uri="{FF2B5EF4-FFF2-40B4-BE49-F238E27FC236}">
                <a16:creationId xmlns:a16="http://schemas.microsoft.com/office/drawing/2014/main" id="{8A1B60D4-FE81-106A-2287-E5C508193BF5}"/>
              </a:ext>
            </a:extLst>
          </p:cNvPr>
          <p:cNvSpPr txBox="1">
            <a:spLocks/>
          </p:cNvSpPr>
          <p:nvPr/>
        </p:nvSpPr>
        <p:spPr>
          <a:xfrm>
            <a:off x="720000" y="395406"/>
            <a:ext cx="7704000" cy="572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dirty="0">
                <a:solidFill>
                  <a:schemeClr val="dk2"/>
                </a:solidFill>
              </a:rPr>
              <a:t>Problem Statement 1</a:t>
            </a:r>
            <a:endParaRPr lang="en-IN"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16EF9-F255-B0C2-F6B6-A64AC688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5" y="335656"/>
            <a:ext cx="788339" cy="67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664EE3-73A5-9435-2E67-E5E7D1DDC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83"/>
          <a:stretch/>
        </p:blipFill>
        <p:spPr>
          <a:xfrm>
            <a:off x="4525696" y="1129675"/>
            <a:ext cx="4069458" cy="171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B7AB8-622B-3CCD-9FA3-7DDDA6CE0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72"/>
          <a:stretch/>
        </p:blipFill>
        <p:spPr>
          <a:xfrm>
            <a:off x="4525696" y="2962094"/>
            <a:ext cx="4069458" cy="1893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340</Words>
  <Application>Microsoft Office PowerPoint</Application>
  <PresentationFormat>On-screen Show (16:9)</PresentationFormat>
  <Paragraphs>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Assistant</vt:lpstr>
      <vt:lpstr>Orbitron;900</vt:lpstr>
      <vt:lpstr>Assistant Medium</vt:lpstr>
      <vt:lpstr>Roboto Condensed Light</vt:lpstr>
      <vt:lpstr>Cuprum</vt:lpstr>
      <vt:lpstr>Orbitron</vt:lpstr>
      <vt:lpstr>Data Integration Project Plan by Slidesgo</vt:lpstr>
      <vt:lpstr>SU safety campus shuttle management system</vt:lpstr>
      <vt:lpstr>Team: The Quad Squad</vt:lpstr>
      <vt:lpstr>Contents</vt:lpstr>
      <vt:lpstr>Project Overview</vt:lpstr>
      <vt:lpstr>Goals</vt:lpstr>
      <vt:lpstr>E-R Diagram</vt:lpstr>
      <vt:lpstr>Conceptual Diagram</vt:lpstr>
      <vt:lpstr>Logical Diagram</vt:lpstr>
      <vt:lpstr>AVERAGE ACCORDING TO BOOKING STATUS</vt:lpstr>
      <vt:lpstr>TOP PICKUP LOCATIONS</vt:lpstr>
      <vt:lpstr>Implemented Trigger</vt:lpstr>
      <vt:lpstr>Calculating estimated arrival time for the shuttle</vt:lpstr>
      <vt:lpstr>Implementing Procedure</vt:lpstr>
      <vt:lpstr>Logical Design of UT Layout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safety campus shuttle management system</dc:title>
  <cp:lastModifiedBy>Hiral Paghadal</cp:lastModifiedBy>
  <cp:revision>4</cp:revision>
  <dcterms:modified xsi:type="dcterms:W3CDTF">2022-12-05T01:43:16Z</dcterms:modified>
</cp:coreProperties>
</file>