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0" roundtripDataSignature="AMtx7mi7s3P5oRUHAXjGIAAAJuwwF9sl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0: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6: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8: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1"/>
          <p:cNvSpPr txBox="1"/>
          <p:nvPr>
            <p:ph type="ctrTitle"/>
          </p:nvPr>
        </p:nvSpPr>
        <p:spPr>
          <a:xfrm>
            <a:off x="3195574" y="2067305"/>
            <a:ext cx="7015226" cy="509114"/>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rPr lang="en-US"/>
              <a:t>                             SHETHRA</a:t>
            </a:r>
            <a:endParaRPr/>
          </a:p>
        </p:txBody>
      </p:sp>
      <p:sp>
        <p:nvSpPr>
          <p:cNvPr id="59" name="Google Shape;59;p1"/>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2D936B"/>
                </a:solidFill>
                <a:latin typeface="Trebuchet MS"/>
                <a:ea typeface="Trebuchet MS"/>
                <a:cs typeface="Trebuchet MS"/>
                <a:sym typeface="Trebuchet MS"/>
              </a:rPr>
              <a:t>Final Project</a:t>
            </a:r>
            <a:endParaRPr b="0" i="0" sz="2400" u="none" cap="none" strike="noStrike">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98" name="Google Shape;198;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1" name="Google Shape;201;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2" name="Google Shape;202;p10"/>
          <p:cNvSpPr txBox="1"/>
          <p:nvPr>
            <p:ph type="title"/>
          </p:nvPr>
        </p:nvSpPr>
        <p:spPr>
          <a:xfrm>
            <a:off x="755332" y="385444"/>
            <a:ext cx="106812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3" name="Google Shape;203;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04" name="Google Shape;204;p10"/>
          <p:cNvPicPr preferRelativeResize="0"/>
          <p:nvPr/>
        </p:nvPicPr>
        <p:blipFill>
          <a:blip r:embed="rId4">
            <a:alphaModFix/>
          </a:blip>
          <a:stretch>
            <a:fillRect/>
          </a:stretch>
        </p:blipFill>
        <p:spPr>
          <a:xfrm>
            <a:off x="1100450" y="1466600"/>
            <a:ext cx="9024900" cy="367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0" y="4825"/>
            <a:ext cx="123444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8" name="Google Shape;7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txBox="1"/>
          <p:nvPr>
            <p:ph type="title"/>
          </p:nvPr>
        </p:nvSpPr>
        <p:spPr>
          <a:xfrm>
            <a:off x="739775" y="2831479"/>
            <a:ext cx="11815800" cy="11250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600"/>
              <a:t>EMPLOYEE TURNOVER PREDICTION AND RETENTION </a:t>
            </a:r>
            <a:endParaRPr sz="3600"/>
          </a:p>
          <a:p>
            <a:pPr indent="0" lvl="0" marL="12700" rtl="0" algn="l">
              <a:lnSpc>
                <a:spcPct val="100000"/>
              </a:lnSpc>
              <a:spcBef>
                <a:spcPts val="0"/>
              </a:spcBef>
              <a:spcAft>
                <a:spcPts val="0"/>
              </a:spcAft>
              <a:buSzPts val="1400"/>
              <a:buNone/>
            </a:pPr>
            <a:r>
              <a:rPr lang="en-US" sz="3600"/>
              <a:t>     STRATEGIES WITH DECISION TREES</a:t>
            </a:r>
            <a:endParaRPr sz="360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87" name="Google Shape;87;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grpSp>
        <p:nvGrpSpPr>
          <p:cNvPr id="92" name="Google Shape;92;p3"/>
          <p:cNvGrpSpPr/>
          <p:nvPr/>
        </p:nvGrpSpPr>
        <p:grpSpPr>
          <a:xfrm>
            <a:off x="7448612" y="0"/>
            <a:ext cx="4743796" cy="6858466"/>
            <a:chOff x="7448612" y="0"/>
            <a:chExt cx="4743796" cy="6858466"/>
          </a:xfrm>
        </p:grpSpPr>
        <p:sp>
          <p:nvSpPr>
            <p:cNvPr id="93" name="Google Shape;93;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2" name="Google Shape;102;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4" name="Google Shape;104;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6" name="Google Shape;106;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7" name="Google Shape;107;p3"/>
          <p:cNvGrpSpPr/>
          <p:nvPr/>
        </p:nvGrpSpPr>
        <p:grpSpPr>
          <a:xfrm>
            <a:off x="47625" y="3819523"/>
            <a:ext cx="4124325" cy="3009898"/>
            <a:chOff x="47625" y="3819523"/>
            <a:chExt cx="4124325" cy="3009898"/>
          </a:xfrm>
        </p:grpSpPr>
        <p:pic>
          <p:nvPicPr>
            <p:cNvPr id="108" name="Google Shape;108;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9" name="Google Shape;109;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0" name="Google Shape;110;p3"/>
          <p:cNvSpPr txBox="1"/>
          <p:nvPr>
            <p:ph type="title"/>
          </p:nvPr>
        </p:nvSpPr>
        <p:spPr>
          <a:xfrm>
            <a:off x="527125" y="447675"/>
            <a:ext cx="25824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1" name="Google Shape;111;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2" name="Google Shape;112;p3"/>
          <p:cNvSpPr txBox="1"/>
          <p:nvPr/>
        </p:nvSpPr>
        <p:spPr>
          <a:xfrm>
            <a:off x="2461260" y="2133600"/>
            <a:ext cx="5263515" cy="447558"/>
          </a:xfrm>
          <a:prstGeom prst="rect">
            <a:avLst/>
          </a:prstGeom>
          <a:noFill/>
          <a:ln>
            <a:noFill/>
          </a:ln>
        </p:spPr>
        <p:txBody>
          <a:bodyPr anchorCtr="0" anchor="t" bIns="0" lIns="0" spcFirstLastPara="1" rIns="0" wrap="square" tIns="16500">
            <a:spAutoFit/>
          </a:bodyPr>
          <a:lstStyle/>
          <a:p>
            <a:pPr indent="0" lvl="0" marL="1270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rebuchet MS"/>
                <a:ea typeface="Trebuchet MS"/>
                <a:cs typeface="Trebuchet MS"/>
                <a:sym typeface="Trebuchet MS"/>
              </a:rPr>
              <a:t>         </a:t>
            </a:r>
            <a:endParaRPr b="1" i="0" sz="2800" u="none" cap="none" strike="noStrike">
              <a:solidFill>
                <a:schemeClr val="dk1"/>
              </a:solidFill>
              <a:latin typeface="Trebuchet MS"/>
              <a:ea typeface="Trebuchet MS"/>
              <a:cs typeface="Trebuchet MS"/>
              <a:sym typeface="Trebuchet MS"/>
            </a:endParaRPr>
          </a:p>
        </p:txBody>
      </p:sp>
      <p:sp>
        <p:nvSpPr>
          <p:cNvPr id="113" name="Google Shape;113;p3"/>
          <p:cNvSpPr txBox="1"/>
          <p:nvPr/>
        </p:nvSpPr>
        <p:spPr>
          <a:xfrm>
            <a:off x="2906850" y="1695525"/>
            <a:ext cx="7780200" cy="32016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00000"/>
              </a:lnSpc>
              <a:spcBef>
                <a:spcPts val="0"/>
              </a:spcBef>
              <a:spcAft>
                <a:spcPts val="0"/>
              </a:spcAft>
              <a:buClr>
                <a:srgbClr val="000000"/>
              </a:buClr>
              <a:buSzPts val="2800"/>
              <a:buFont typeface="Calibri"/>
              <a:buChar char="❏"/>
            </a:pPr>
            <a:r>
              <a:rPr b="1" i="0" lang="en-US" sz="2800" u="none" cap="none" strike="noStrike">
                <a:solidFill>
                  <a:srgbClr val="000000"/>
                </a:solidFill>
                <a:latin typeface="Calibri"/>
                <a:ea typeface="Calibri"/>
                <a:cs typeface="Calibri"/>
                <a:sym typeface="Calibri"/>
              </a:rPr>
              <a:t>PROBLEM  STATEMENT</a:t>
            </a:r>
            <a:endParaRPr b="1" i="0" sz="2800" u="none" cap="none" strike="noStrike">
              <a:solidFill>
                <a:srgbClr val="000000"/>
              </a:solidFill>
              <a:latin typeface="Calibri"/>
              <a:ea typeface="Calibri"/>
              <a:cs typeface="Calibri"/>
              <a:sym typeface="Calibri"/>
            </a:endParaRPr>
          </a:p>
          <a:p>
            <a:pPr indent="-406400" lvl="0" marL="457200" marR="0" rtl="0" algn="l">
              <a:lnSpc>
                <a:spcPct val="100000"/>
              </a:lnSpc>
              <a:spcBef>
                <a:spcPts val="0"/>
              </a:spcBef>
              <a:spcAft>
                <a:spcPts val="0"/>
              </a:spcAft>
              <a:buClr>
                <a:srgbClr val="000000"/>
              </a:buClr>
              <a:buSzPts val="2800"/>
              <a:buFont typeface="Calibri"/>
              <a:buChar char="❏"/>
            </a:pPr>
            <a:r>
              <a:rPr b="1" i="0" lang="en-US" sz="2800" u="none" cap="none" strike="noStrike">
                <a:solidFill>
                  <a:srgbClr val="000000"/>
                </a:solidFill>
                <a:latin typeface="Calibri"/>
                <a:ea typeface="Calibri"/>
                <a:cs typeface="Calibri"/>
                <a:sym typeface="Calibri"/>
              </a:rPr>
              <a:t>PROJECT OVERVIEW</a:t>
            </a:r>
            <a:endParaRPr b="1" i="0" sz="2800" u="none" cap="none" strike="noStrike">
              <a:solidFill>
                <a:srgbClr val="000000"/>
              </a:solidFill>
              <a:latin typeface="Calibri"/>
              <a:ea typeface="Calibri"/>
              <a:cs typeface="Calibri"/>
              <a:sym typeface="Calibri"/>
            </a:endParaRPr>
          </a:p>
          <a:p>
            <a:pPr indent="-406400" lvl="0" marL="457200" marR="0" rtl="0" algn="l">
              <a:lnSpc>
                <a:spcPct val="100000"/>
              </a:lnSpc>
              <a:spcBef>
                <a:spcPts val="0"/>
              </a:spcBef>
              <a:spcAft>
                <a:spcPts val="0"/>
              </a:spcAft>
              <a:buClr>
                <a:srgbClr val="000000"/>
              </a:buClr>
              <a:buSzPts val="2800"/>
              <a:buFont typeface="Calibri"/>
              <a:buChar char="❏"/>
            </a:pPr>
            <a:r>
              <a:rPr b="1" i="0" lang="en-US" sz="2800" u="none" cap="none" strike="noStrike">
                <a:solidFill>
                  <a:srgbClr val="000000"/>
                </a:solidFill>
                <a:latin typeface="Calibri"/>
                <a:ea typeface="Calibri"/>
                <a:cs typeface="Calibri"/>
                <a:sym typeface="Calibri"/>
              </a:rPr>
              <a:t>WHO ARE THE END USERS ?</a:t>
            </a:r>
            <a:endParaRPr b="1" i="0" sz="2800" u="none" cap="none" strike="noStrike">
              <a:solidFill>
                <a:srgbClr val="000000"/>
              </a:solidFill>
              <a:latin typeface="Calibri"/>
              <a:ea typeface="Calibri"/>
              <a:cs typeface="Calibri"/>
              <a:sym typeface="Calibri"/>
            </a:endParaRPr>
          </a:p>
          <a:p>
            <a:pPr indent="-406400" lvl="0" marL="457200" marR="0" rtl="0" algn="l">
              <a:lnSpc>
                <a:spcPct val="100000"/>
              </a:lnSpc>
              <a:spcBef>
                <a:spcPts val="0"/>
              </a:spcBef>
              <a:spcAft>
                <a:spcPts val="0"/>
              </a:spcAft>
              <a:buClr>
                <a:srgbClr val="000000"/>
              </a:buClr>
              <a:buSzPts val="2800"/>
              <a:buFont typeface="Calibri"/>
              <a:buChar char="❏"/>
            </a:pPr>
            <a:r>
              <a:rPr b="1" i="0" lang="en-US" sz="2800" u="none" cap="none" strike="noStrike">
                <a:solidFill>
                  <a:srgbClr val="000000"/>
                </a:solidFill>
                <a:latin typeface="Calibri"/>
                <a:ea typeface="Calibri"/>
                <a:cs typeface="Calibri"/>
                <a:sym typeface="Calibri"/>
              </a:rPr>
              <a:t>YOUR SOLUTION AND ITS VALUE PROPOSITION</a:t>
            </a:r>
            <a:endParaRPr b="1" i="0" sz="2800" u="none" cap="none" strike="noStrike">
              <a:solidFill>
                <a:srgbClr val="000000"/>
              </a:solidFill>
              <a:latin typeface="Calibri"/>
              <a:ea typeface="Calibri"/>
              <a:cs typeface="Calibri"/>
              <a:sym typeface="Calibri"/>
            </a:endParaRPr>
          </a:p>
          <a:p>
            <a:pPr indent="-406400" lvl="0" marL="457200" marR="0" rtl="0" algn="l">
              <a:lnSpc>
                <a:spcPct val="100000"/>
              </a:lnSpc>
              <a:spcBef>
                <a:spcPts val="0"/>
              </a:spcBef>
              <a:spcAft>
                <a:spcPts val="0"/>
              </a:spcAft>
              <a:buClr>
                <a:srgbClr val="000000"/>
              </a:buClr>
              <a:buSzPts val="2800"/>
              <a:buFont typeface="Calibri"/>
              <a:buChar char="❏"/>
            </a:pPr>
            <a:r>
              <a:rPr b="1" i="0" lang="en-US" sz="2800" u="none" cap="none" strike="noStrike">
                <a:solidFill>
                  <a:srgbClr val="000000"/>
                </a:solidFill>
                <a:latin typeface="Calibri"/>
                <a:ea typeface="Calibri"/>
                <a:cs typeface="Calibri"/>
                <a:sym typeface="Calibri"/>
              </a:rPr>
              <a:t>THE WOW IN YOUR SOLUTION</a:t>
            </a:r>
            <a:endParaRPr b="1" i="0" sz="2800" u="none" cap="none" strike="noStrike">
              <a:solidFill>
                <a:srgbClr val="000000"/>
              </a:solidFill>
              <a:latin typeface="Calibri"/>
              <a:ea typeface="Calibri"/>
              <a:cs typeface="Calibri"/>
              <a:sym typeface="Calibri"/>
            </a:endParaRPr>
          </a:p>
          <a:p>
            <a:pPr indent="-406400" lvl="0" marL="457200" marR="0" rtl="0" algn="l">
              <a:lnSpc>
                <a:spcPct val="100000"/>
              </a:lnSpc>
              <a:spcBef>
                <a:spcPts val="0"/>
              </a:spcBef>
              <a:spcAft>
                <a:spcPts val="0"/>
              </a:spcAft>
              <a:buClr>
                <a:srgbClr val="000000"/>
              </a:buClr>
              <a:buSzPts val="2800"/>
              <a:buFont typeface="Calibri"/>
              <a:buChar char="❏"/>
            </a:pPr>
            <a:r>
              <a:rPr b="1" i="0" lang="en-US" sz="2800" u="none" cap="none" strike="noStrike">
                <a:solidFill>
                  <a:srgbClr val="000000"/>
                </a:solidFill>
                <a:latin typeface="Calibri"/>
                <a:ea typeface="Calibri"/>
                <a:cs typeface="Calibri"/>
                <a:sym typeface="Calibri"/>
              </a:rPr>
              <a:t>MODELLING</a:t>
            </a:r>
            <a:endParaRPr b="1" i="0" sz="2800" u="none" cap="none" strike="noStrike">
              <a:solidFill>
                <a:srgbClr val="000000"/>
              </a:solidFill>
              <a:latin typeface="Calibri"/>
              <a:ea typeface="Calibri"/>
              <a:cs typeface="Calibri"/>
              <a:sym typeface="Calibri"/>
            </a:endParaRPr>
          </a:p>
          <a:p>
            <a:pPr indent="-406400" lvl="0" marL="457200" marR="0" rtl="0" algn="l">
              <a:lnSpc>
                <a:spcPct val="100000"/>
              </a:lnSpc>
              <a:spcBef>
                <a:spcPts val="0"/>
              </a:spcBef>
              <a:spcAft>
                <a:spcPts val="0"/>
              </a:spcAft>
              <a:buClr>
                <a:srgbClr val="000000"/>
              </a:buClr>
              <a:buSzPts val="2800"/>
              <a:buFont typeface="Calibri"/>
              <a:buChar char="❏"/>
            </a:pPr>
            <a:r>
              <a:rPr b="1" i="0" lang="en-US" sz="2800" u="none" cap="none" strike="noStrike">
                <a:solidFill>
                  <a:srgbClr val="000000"/>
                </a:solidFill>
                <a:latin typeface="Calibri"/>
                <a:ea typeface="Calibri"/>
                <a:cs typeface="Calibri"/>
                <a:sym typeface="Calibri"/>
              </a:rPr>
              <a:t>RESULTS</a:t>
            </a:r>
            <a:endParaRPr b="1" i="0" sz="2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4"/>
          <p:cNvSpPr txBox="1"/>
          <p:nvPr>
            <p:ph type="title"/>
          </p:nvPr>
        </p:nvSpPr>
        <p:spPr>
          <a:xfrm>
            <a:off x="369661" y="734550"/>
            <a:ext cx="7152368"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4" name="Google Shape;124;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26" name="Google Shape;126;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7" name="Google Shape;127;p4"/>
          <p:cNvSpPr txBox="1"/>
          <p:nvPr/>
        </p:nvSpPr>
        <p:spPr>
          <a:xfrm>
            <a:off x="3376675" y="1317350"/>
            <a:ext cx="59766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050"/>
              <a:buFont typeface="Arial"/>
              <a:buNone/>
            </a:pPr>
            <a:r>
              <a:t/>
            </a:r>
            <a:endParaRPr b="0" i="0" sz="1050" u="none" cap="none" strike="noStrike">
              <a:solidFill>
                <a:srgbClr val="FFFFFF"/>
              </a:solidFill>
              <a:highlight>
                <a:srgbClr val="2B2B2B"/>
              </a:highlight>
              <a:latin typeface="Microsoft Yahei"/>
              <a:ea typeface="Microsoft Yahei"/>
              <a:cs typeface="Microsoft Yahei"/>
              <a:sym typeface="Microsoft Yahei"/>
            </a:endParaRPr>
          </a:p>
        </p:txBody>
      </p:sp>
      <p:sp>
        <p:nvSpPr>
          <p:cNvPr id="128" name="Google Shape;128;p4"/>
          <p:cNvSpPr/>
          <p:nvPr/>
        </p:nvSpPr>
        <p:spPr>
          <a:xfrm>
            <a:off x="369661" y="2086120"/>
            <a:ext cx="7772400" cy="2708434"/>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700"/>
              <a:buFont typeface="Arial"/>
              <a:buNone/>
            </a:pPr>
            <a:r>
              <a:rPr b="1" lang="en-US" sz="1700">
                <a:solidFill>
                  <a:srgbClr val="0D0D0D"/>
                </a:solidFill>
                <a:highlight>
                  <a:srgbClr val="FFFFFF"/>
                </a:highlight>
              </a:rPr>
              <a:t>Employee turnover poses a significant challenge for organizations, impacting productivity, morale, and operational costs. Predicting turnover and implementing effective retention strategies are vital for organizational stability and growth. This project aims to develop a predictive model using decision trees to forecast employee turnover risk and recommend tailored retention strategies. By analyzing historical data on employee demographics, job satisfaction, performance metrics, and other relevant factors, the project seeks to identify patterns and predictors of turnover. Additionally, the project aims to propose actionable retention strategies based on the insights gained from the predictive model. Ultimately, the goal is to empower organizations to proactively mitigate turnover risks and foster a more engaged and stable workforce</a:t>
            </a:r>
            <a:r>
              <a:rPr lang="en-US" sz="1700">
                <a:solidFill>
                  <a:srgbClr val="0D0D0D"/>
                </a:solidFill>
                <a:highlight>
                  <a:srgbClr val="FFFFFF"/>
                </a:highlight>
                <a:latin typeface="Roboto"/>
                <a:ea typeface="Roboto"/>
                <a:cs typeface="Roboto"/>
                <a:sym typeface="Roboto"/>
              </a:rPr>
              <a:t>.</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5"/>
          <p:cNvSpPr txBox="1"/>
          <p:nvPr>
            <p:ph type="title"/>
          </p:nvPr>
        </p:nvSpPr>
        <p:spPr>
          <a:xfrm>
            <a:off x="676275" y="369300"/>
            <a:ext cx="5327100" cy="6708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rPr lang="en-US" sz="4250"/>
              <a:t>PROJECT  OVERVIEW</a:t>
            </a:r>
            <a:endParaRPr sz="4250"/>
          </a:p>
        </p:txBody>
      </p:sp>
      <p:pic>
        <p:nvPicPr>
          <p:cNvPr id="139" name="Google Shape;139;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41" name="Google Shape;141;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2" name="Google Shape;142;p5"/>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1200"/>
              <a:buFont typeface="Arial"/>
              <a:buNone/>
            </a:pPr>
            <a:r>
              <a:t/>
            </a:r>
            <a:endParaRPr b="0" i="0" sz="1200" u="none" cap="none" strike="noStrike">
              <a:solidFill>
                <a:schemeClr val="dk1"/>
              </a:solidFill>
              <a:latin typeface="Microsoft Yahei"/>
              <a:ea typeface="Microsoft Yahei"/>
              <a:cs typeface="Microsoft Yahei"/>
              <a:sym typeface="Microsoft Yahei"/>
            </a:endParaRPr>
          </a:p>
        </p:txBody>
      </p:sp>
      <p:sp>
        <p:nvSpPr>
          <p:cNvPr id="143" name="Google Shape;143;p5"/>
          <p:cNvSpPr/>
          <p:nvPr/>
        </p:nvSpPr>
        <p:spPr>
          <a:xfrm>
            <a:off x="568350" y="1040099"/>
            <a:ext cx="7378500" cy="5433300"/>
          </a:xfrm>
          <a:prstGeom prst="rect">
            <a:avLst/>
          </a:prstGeom>
          <a:noFill/>
          <a:ln>
            <a:noFill/>
          </a:ln>
        </p:spPr>
        <p:txBody>
          <a:bodyPr anchorCtr="0" anchor="ctr" bIns="45700" lIns="91425" spcFirstLastPara="1" rIns="91425" wrap="square" tIns="45700">
            <a:spAutoFit/>
          </a:bodyPr>
          <a:lstStyle/>
          <a:p>
            <a:pPr indent="-228600" lvl="0" marL="457200" rtl="0" algn="l">
              <a:lnSpc>
                <a:spcPct val="115000"/>
              </a:lnSpc>
              <a:spcBef>
                <a:spcPts val="0"/>
              </a:spcBef>
              <a:spcAft>
                <a:spcPts val="0"/>
              </a:spcAft>
              <a:buClr>
                <a:schemeClr val="dk1"/>
              </a:buClr>
              <a:buSzPts val="1400"/>
              <a:buNone/>
            </a:pPr>
            <a:r>
              <a:rPr b="1" lang="en-US">
                <a:solidFill>
                  <a:schemeClr val="dk1"/>
                </a:solidFill>
                <a:highlight>
                  <a:srgbClr val="FFFFFF"/>
                </a:highlight>
              </a:rPr>
              <a:t>1.Introduction to the Problem: Highlight the significance of employee turnover in organizational dynamics, emphasizing its impact on productivity, morale, and financial resources.</a:t>
            </a:r>
            <a:endParaRPr b="1">
              <a:solidFill>
                <a:schemeClr val="dk1"/>
              </a:solidFill>
              <a:highlight>
                <a:srgbClr val="FFFFFF"/>
              </a:highlight>
            </a:endParaRPr>
          </a:p>
          <a:p>
            <a:pPr indent="-228600" lvl="0" marL="457200" rtl="0" algn="l">
              <a:lnSpc>
                <a:spcPct val="115000"/>
              </a:lnSpc>
              <a:spcBef>
                <a:spcPts val="0"/>
              </a:spcBef>
              <a:spcAft>
                <a:spcPts val="0"/>
              </a:spcAft>
              <a:buClr>
                <a:schemeClr val="dk1"/>
              </a:buClr>
              <a:buSzPts val="1400"/>
              <a:buNone/>
            </a:pPr>
            <a:r>
              <a:t/>
            </a:r>
            <a:endParaRPr b="1">
              <a:solidFill>
                <a:schemeClr val="dk1"/>
              </a:solidFill>
              <a:highlight>
                <a:srgbClr val="FFFFFF"/>
              </a:highlight>
            </a:endParaRPr>
          </a:p>
          <a:p>
            <a:pPr indent="-228600" lvl="0" marL="457200" rtl="0" algn="l">
              <a:lnSpc>
                <a:spcPct val="115000"/>
              </a:lnSpc>
              <a:spcBef>
                <a:spcPts val="0"/>
              </a:spcBef>
              <a:spcAft>
                <a:spcPts val="0"/>
              </a:spcAft>
              <a:buClr>
                <a:schemeClr val="dk1"/>
              </a:buClr>
              <a:buSzPts val="1400"/>
              <a:buNone/>
            </a:pPr>
            <a:r>
              <a:rPr b="1" lang="en-US">
                <a:solidFill>
                  <a:schemeClr val="dk1"/>
                </a:solidFill>
                <a:highlight>
                  <a:srgbClr val="FFFFFF"/>
                </a:highlight>
              </a:rPr>
              <a:t>2.Objectives: Clearly outline the goals of the project, including the development of predictive models using decision trees, identification of key turnover factors, evaluation of model performance, and formulation of retention strategies.</a:t>
            </a:r>
            <a:endParaRPr b="1">
              <a:solidFill>
                <a:schemeClr val="dk1"/>
              </a:solidFill>
              <a:highlight>
                <a:srgbClr val="FFFFFF"/>
              </a:highlight>
            </a:endParaRPr>
          </a:p>
          <a:p>
            <a:pPr indent="-228600" lvl="0" marL="457200" rtl="0" algn="l">
              <a:lnSpc>
                <a:spcPct val="115000"/>
              </a:lnSpc>
              <a:spcBef>
                <a:spcPts val="0"/>
              </a:spcBef>
              <a:spcAft>
                <a:spcPts val="0"/>
              </a:spcAft>
              <a:buClr>
                <a:schemeClr val="dk1"/>
              </a:buClr>
              <a:buSzPts val="1400"/>
              <a:buNone/>
            </a:pPr>
            <a:r>
              <a:t/>
            </a:r>
            <a:endParaRPr b="1">
              <a:solidFill>
                <a:schemeClr val="dk1"/>
              </a:solidFill>
              <a:highlight>
                <a:srgbClr val="FFFFFF"/>
              </a:highlight>
            </a:endParaRPr>
          </a:p>
          <a:p>
            <a:pPr indent="-228600" lvl="0" marL="457200" rtl="0" algn="l">
              <a:lnSpc>
                <a:spcPct val="115000"/>
              </a:lnSpc>
              <a:spcBef>
                <a:spcPts val="0"/>
              </a:spcBef>
              <a:spcAft>
                <a:spcPts val="0"/>
              </a:spcAft>
              <a:buClr>
                <a:schemeClr val="dk1"/>
              </a:buClr>
              <a:buSzPts val="1400"/>
              <a:buNone/>
            </a:pPr>
            <a:r>
              <a:rPr b="1" lang="en-US">
                <a:solidFill>
                  <a:schemeClr val="dk1"/>
                </a:solidFill>
                <a:highlight>
                  <a:srgbClr val="FFFFFF"/>
                </a:highlight>
              </a:rPr>
              <a:t>3.Methodology Overview:</a:t>
            </a:r>
            <a:endParaRPr b="1">
              <a:solidFill>
                <a:schemeClr val="dk1"/>
              </a:solidFill>
              <a:highlight>
                <a:srgbClr val="FFFFFF"/>
              </a:highlight>
            </a:endParaRPr>
          </a:p>
          <a:p>
            <a:pPr indent="-317500" lvl="1" marL="914400" rtl="0" algn="l">
              <a:lnSpc>
                <a:spcPct val="115000"/>
              </a:lnSpc>
              <a:spcBef>
                <a:spcPts val="0"/>
              </a:spcBef>
              <a:spcAft>
                <a:spcPts val="0"/>
              </a:spcAft>
              <a:buClr>
                <a:schemeClr val="dk1"/>
              </a:buClr>
              <a:buSzPts val="1400"/>
              <a:buChar char="●"/>
            </a:pPr>
            <a:r>
              <a:rPr b="1" lang="en-US">
                <a:solidFill>
                  <a:schemeClr val="dk1"/>
                </a:solidFill>
                <a:highlight>
                  <a:srgbClr val="FFFFFF"/>
                </a:highlight>
              </a:rPr>
              <a:t>Data Collection: Explain the process of gathering relevant employee data, encompassing demographics, job-related variables, performance metrics, and turnover status.</a:t>
            </a:r>
            <a:endParaRPr b="1">
              <a:solidFill>
                <a:schemeClr val="dk1"/>
              </a:solidFill>
              <a:highlight>
                <a:srgbClr val="FFFFFF"/>
              </a:highlight>
            </a:endParaRPr>
          </a:p>
          <a:p>
            <a:pPr indent="-317500" lvl="1" marL="914400" rtl="0" algn="l">
              <a:lnSpc>
                <a:spcPct val="115000"/>
              </a:lnSpc>
              <a:spcBef>
                <a:spcPts val="0"/>
              </a:spcBef>
              <a:spcAft>
                <a:spcPts val="0"/>
              </a:spcAft>
              <a:buClr>
                <a:schemeClr val="dk1"/>
              </a:buClr>
              <a:buSzPts val="1400"/>
              <a:buChar char="●"/>
            </a:pPr>
            <a:r>
              <a:rPr b="1" lang="en-US">
                <a:solidFill>
                  <a:schemeClr val="dk1"/>
                </a:solidFill>
                <a:highlight>
                  <a:srgbClr val="FFFFFF"/>
                </a:highlight>
              </a:rPr>
              <a:t>Data Preprocessing: Describe the steps involved in preparing the data for analysis, such as cleaning, encoding categorical variables, and scaling numerical features.</a:t>
            </a:r>
            <a:endParaRPr b="1">
              <a:solidFill>
                <a:schemeClr val="dk1"/>
              </a:solidFill>
              <a:highlight>
                <a:srgbClr val="FFFFFF"/>
              </a:highlight>
            </a:endParaRPr>
          </a:p>
          <a:p>
            <a:pPr indent="-317500" lvl="1" marL="914400" rtl="0" algn="l">
              <a:lnSpc>
                <a:spcPct val="115000"/>
              </a:lnSpc>
              <a:spcBef>
                <a:spcPts val="0"/>
              </a:spcBef>
              <a:spcAft>
                <a:spcPts val="0"/>
              </a:spcAft>
              <a:buClr>
                <a:schemeClr val="dk1"/>
              </a:buClr>
              <a:buSzPts val="1400"/>
              <a:buChar char="●"/>
            </a:pPr>
            <a:r>
              <a:rPr b="1" lang="en-US">
                <a:solidFill>
                  <a:schemeClr val="dk1"/>
                </a:solidFill>
                <a:highlight>
                  <a:srgbClr val="FFFFFF"/>
                </a:highlight>
              </a:rPr>
              <a:t>Model Development: Briefly discuss the creation of decision tree models using algorithms like CART, ID3, and C4.5, along with hyperparameter tuning.</a:t>
            </a:r>
            <a:endParaRPr b="1">
              <a:solidFill>
                <a:schemeClr val="dk1"/>
              </a:solidFill>
              <a:highlight>
                <a:srgbClr val="FFFFFF"/>
              </a:highlight>
            </a:endParaRPr>
          </a:p>
          <a:p>
            <a:pPr indent="0" lvl="0" marL="0" rtl="0" algn="l">
              <a:lnSpc>
                <a:spcPct val="115000"/>
              </a:lnSpc>
              <a:spcBef>
                <a:spcPts val="0"/>
              </a:spcBef>
              <a:spcAft>
                <a:spcPts val="0"/>
              </a:spcAft>
              <a:buNone/>
            </a:pPr>
            <a:r>
              <a:t/>
            </a:r>
            <a:endParaRPr b="1">
              <a:solidFill>
                <a:schemeClr val="dk1"/>
              </a:solidFill>
              <a:highlight>
                <a:srgbClr val="FFFFFF"/>
              </a:highlight>
            </a:endParaRPr>
          </a:p>
          <a:p>
            <a:pPr indent="-228600" lvl="0" marL="457200" rtl="0" algn="l">
              <a:lnSpc>
                <a:spcPct val="115000"/>
              </a:lnSpc>
              <a:spcBef>
                <a:spcPts val="0"/>
              </a:spcBef>
              <a:spcAft>
                <a:spcPts val="0"/>
              </a:spcAft>
              <a:buClr>
                <a:schemeClr val="dk1"/>
              </a:buClr>
              <a:buSzPts val="1400"/>
              <a:buNone/>
            </a:pPr>
            <a:r>
              <a:rPr b="1" lang="en-US">
                <a:solidFill>
                  <a:schemeClr val="dk1"/>
                </a:solidFill>
                <a:highlight>
                  <a:srgbClr val="FFFFFF"/>
                </a:highlight>
              </a:rPr>
              <a:t>4.Deliverables: List the specific outcomes of the project, including predictive models, feature importance analysis, tailored retention strategies, evaluation reports, and project documentation.</a:t>
            </a:r>
            <a:endParaRPr b="1">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2" name="Google Shape;152;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54" name="Google Shape;154;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5" name="Google Shape;155;p6"/>
          <p:cNvSpPr txBox="1"/>
          <p:nvPr/>
        </p:nvSpPr>
        <p:spPr>
          <a:xfrm>
            <a:off x="739775" y="2213825"/>
            <a:ext cx="5983200" cy="3756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1700"/>
              <a:buFont typeface="Arial"/>
              <a:buNone/>
            </a:pPr>
            <a:r>
              <a:rPr b="1" lang="en-US" sz="1700">
                <a:solidFill>
                  <a:srgbClr val="0D0D0D"/>
                </a:solidFill>
                <a:highlight>
                  <a:srgbClr val="FFFFFF"/>
                </a:highlight>
              </a:rPr>
              <a:t>The end users of this project, Employee Turnover Prediction and Retention Strategies with Decision Trees, include Human Resources departments, senior management, department managers, and team leaders. These stakeholders rely on predictive models and tailored retention strategies to identify at-risk employees and implement targeted interventions. Additionally, training and development teams leverage insights to design programs for employee engagement and skill development</a:t>
            </a:r>
            <a:r>
              <a:rPr b="1" i="0" lang="en-US" sz="1700" u="none" cap="none" strike="noStrike">
                <a:solidFill>
                  <a:schemeClr val="dk1"/>
                </a:solidFill>
              </a:rPr>
              <a:t>.</a:t>
            </a:r>
            <a:r>
              <a:rPr b="1" lang="en-US" sz="1700">
                <a:solidFill>
                  <a:srgbClr val="0D0D0D"/>
                </a:solidFill>
                <a:highlight>
                  <a:srgbClr val="FFFFFF"/>
                </a:highlight>
              </a:rPr>
              <a:t>Recruitment teams benefit from understanding turnover drivers to attract candidates likely to stay long-term.</a:t>
            </a:r>
            <a:endParaRPr b="1" i="0" sz="2200" u="none" cap="none" strike="noStrike">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0" y="2114550"/>
            <a:ext cx="2695574" cy="3248025"/>
          </a:xfrm>
          <a:prstGeom prst="rect">
            <a:avLst/>
          </a:prstGeom>
          <a:noFill/>
          <a:ln>
            <a:noFill/>
          </a:ln>
        </p:spPr>
      </p:pic>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YOUR SOLUTION AND ITS VALUE PROPOSITION</a:t>
            </a:r>
            <a:endParaRPr sz="3600"/>
          </a:p>
        </p:txBody>
      </p:sp>
      <p:pic>
        <p:nvPicPr>
          <p:cNvPr id="165" name="Google Shape;165;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8" name="Google Shape;168;p7"/>
          <p:cNvSpPr txBox="1"/>
          <p:nvPr/>
        </p:nvSpPr>
        <p:spPr>
          <a:xfrm>
            <a:off x="3184625" y="2019300"/>
            <a:ext cx="7005600" cy="45507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rgbClr val="0D0D0D"/>
              </a:buClr>
              <a:buSzPts val="1700"/>
              <a:buFont typeface="Arial"/>
              <a:buNone/>
            </a:pPr>
            <a:r>
              <a:rPr b="1" lang="en-US" sz="1700">
                <a:solidFill>
                  <a:srgbClr val="0D0D0D"/>
                </a:solidFill>
                <a:highlight>
                  <a:srgbClr val="FFFFFF"/>
                </a:highlight>
              </a:rPr>
              <a:t>1.Predictive Models: Develop accurate predictive models using decision trees to forecast employee turnover. </a:t>
            </a:r>
            <a:endParaRPr b="1" sz="17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1700"/>
              <a:buFont typeface="Arial"/>
              <a:buNone/>
            </a:pPr>
            <a:r>
              <a:rPr b="1" lang="en-US" sz="1700">
                <a:solidFill>
                  <a:srgbClr val="0D0D0D"/>
                </a:solidFill>
                <a:highlight>
                  <a:srgbClr val="FFFFFF"/>
                </a:highlight>
              </a:rPr>
              <a:t>2.Tailored Retention Strategies: Based on insights gained from predictive models, design targeted retention strategies tailored to the specific needs and preferences of employees. </a:t>
            </a:r>
            <a:endParaRPr b="1" sz="17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1700"/>
              <a:buFont typeface="Arial"/>
              <a:buNone/>
            </a:pPr>
            <a:r>
              <a:rPr b="1" lang="en-US" sz="1700">
                <a:solidFill>
                  <a:srgbClr val="0D0D0D"/>
                </a:solidFill>
                <a:highlight>
                  <a:srgbClr val="FFFFFF"/>
                </a:highlight>
              </a:rPr>
              <a:t>3.Cost Savings: By predicting employee turnover in advance and implementing targeted retention strategies, organizations can significantly reduce recruitment, training, and productivity costs associated with high turnover rates.</a:t>
            </a:r>
            <a:endParaRPr b="1" sz="17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1700"/>
              <a:buFont typeface="Arial"/>
              <a:buNone/>
            </a:pPr>
            <a:r>
              <a:rPr b="1" lang="en-US" sz="1700">
                <a:solidFill>
                  <a:srgbClr val="0D0D0D"/>
                </a:solidFill>
                <a:highlight>
                  <a:srgbClr val="FFFFFF"/>
                </a:highlight>
              </a:rPr>
              <a:t>4.Improved Workforce Stability: Implementing effective retention strategies helps create a more stable and engaged workforce, leading to increased productivity, and enhanced overall organizational performance.</a:t>
            </a:r>
            <a:endParaRPr b="1" sz="1700">
              <a:solidFill>
                <a:srgbClr val="0D0D0D"/>
              </a:solidFill>
              <a:highlight>
                <a:srgbClr val="FFFFFF"/>
              </a:highlight>
            </a:endParaRPr>
          </a:p>
          <a:p>
            <a:pPr indent="0" lvl="0" marL="0" rtl="0" algn="l">
              <a:lnSpc>
                <a:spcPct val="115000"/>
              </a:lnSpc>
              <a:spcBef>
                <a:spcPts val="1500"/>
              </a:spcBef>
              <a:spcAft>
                <a:spcPts val="1500"/>
              </a:spcAft>
              <a:buNone/>
            </a:pPr>
            <a:r>
              <a:t/>
            </a:r>
            <a:endParaRPr b="1" sz="1700">
              <a:solidFill>
                <a:srgbClr val="0D0D0D"/>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74" name="Google Shape;174;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7" name="Google Shape;177;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8" name="Google Shape;178;p8"/>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YOUR SOLUTION</a:t>
            </a:r>
            <a:endParaRPr sz="4250"/>
          </a:p>
        </p:txBody>
      </p:sp>
      <p:sp>
        <p:nvSpPr>
          <p:cNvPr id="179" name="Google Shape;179;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0" name="Google Shape;180;p8"/>
          <p:cNvSpPr txBox="1"/>
          <p:nvPr/>
        </p:nvSpPr>
        <p:spPr>
          <a:xfrm>
            <a:off x="2696375" y="2208075"/>
            <a:ext cx="6114600" cy="4064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1700"/>
              <a:buFont typeface="Arial"/>
              <a:buNone/>
            </a:pPr>
            <a:r>
              <a:rPr b="1" lang="en-US" sz="1700">
                <a:solidFill>
                  <a:srgbClr val="0D0D0D"/>
                </a:solidFill>
                <a:highlight>
                  <a:srgbClr val="FFFFFF"/>
                </a:highlight>
              </a:rPr>
              <a:t>The wow factor in this project lies in its ability to harness the power of decision tree algorithms to not only predict employee turnover but also craft personalized retention strategies. By analyzing vast amounts of historical employee data, the project uncovers intricate patterns and factors contributing to turnover, empowering organizations to take proactive measures.These decision tree models serve as predictive tools, offering foresight into potential turnover risks and enabling targeted interventions to retain valuable talent. </a:t>
            </a:r>
            <a:endParaRPr b="1" sz="1700">
              <a:solidFill>
                <a:srgbClr val="0D0D0D"/>
              </a:solidFill>
              <a:highlight>
                <a:srgbClr val="FFFFFF"/>
              </a:highlight>
            </a:endParaRPr>
          </a:p>
          <a:p>
            <a:pPr indent="0" lvl="0" marL="0" marR="0" rtl="0" algn="l">
              <a:lnSpc>
                <a:spcPct val="115000"/>
              </a:lnSpc>
              <a:spcBef>
                <a:spcPts val="1200"/>
              </a:spcBef>
              <a:spcAft>
                <a:spcPts val="0"/>
              </a:spcAft>
              <a:buClr>
                <a:srgbClr val="000000"/>
              </a:buClr>
              <a:buSzPts val="1700"/>
              <a:buFont typeface="Arial"/>
              <a:buNone/>
            </a:pPr>
            <a:r>
              <a:t/>
            </a:r>
            <a:endParaRPr b="1" sz="1700">
              <a:solidFill>
                <a:srgbClr val="0D0D0D"/>
              </a:solidFill>
              <a:highlight>
                <a:srgbClr val="FFFFFF"/>
              </a:highlight>
            </a:endParaRPr>
          </a:p>
          <a:p>
            <a:pPr indent="0" lvl="0" marL="0" marR="0" rtl="0" algn="l">
              <a:lnSpc>
                <a:spcPct val="115000"/>
              </a:lnSpc>
              <a:spcBef>
                <a:spcPts val="1200"/>
              </a:spcBef>
              <a:spcAft>
                <a:spcPts val="1200"/>
              </a:spcAft>
              <a:buClr>
                <a:srgbClr val="000000"/>
              </a:buClr>
              <a:buSzPts val="1700"/>
              <a:buFont typeface="Arial"/>
              <a:buNone/>
            </a:pPr>
            <a:r>
              <a:t/>
            </a:r>
            <a:endParaRPr b="1" sz="1700">
              <a:solidFill>
                <a:srgbClr val="0D0D0D"/>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6" name="Google Shape;186;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9" name="Google Shape;189;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0" name="Google Shape;190;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1" name="Google Shape;191;p9"/>
          <p:cNvSpPr txBox="1"/>
          <p:nvPr/>
        </p:nvSpPr>
        <p:spPr>
          <a:xfrm>
            <a:off x="874078" y="703856"/>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2" name="Google Shape;192;p9"/>
          <p:cNvSpPr/>
          <p:nvPr/>
        </p:nvSpPr>
        <p:spPr>
          <a:xfrm>
            <a:off x="668500" y="1403001"/>
            <a:ext cx="9142200" cy="4710000"/>
          </a:xfrm>
          <a:prstGeom prst="rect">
            <a:avLst/>
          </a:prstGeom>
          <a:noFill/>
          <a:ln>
            <a:noFill/>
          </a:ln>
        </p:spPr>
        <p:txBody>
          <a:bodyPr anchorCtr="0" anchor="ctr" bIns="45700" lIns="91425" spcFirstLastPara="1" rIns="91425" wrap="square" tIns="45700">
            <a:spAutoFit/>
          </a:bodyPr>
          <a:lstStyle/>
          <a:p>
            <a:pPr indent="-228600" lvl="0" marL="457200" rtl="0" algn="l">
              <a:lnSpc>
                <a:spcPct val="115000"/>
              </a:lnSpc>
              <a:spcBef>
                <a:spcPts val="1500"/>
              </a:spcBef>
              <a:spcAft>
                <a:spcPts val="0"/>
              </a:spcAft>
              <a:buClr>
                <a:schemeClr val="dk1"/>
              </a:buClr>
              <a:buSzPts val="1600"/>
              <a:buNone/>
            </a:pPr>
            <a:r>
              <a:rPr b="1" lang="en-US" sz="1700">
                <a:solidFill>
                  <a:srgbClr val="0D0D0D"/>
                </a:solidFill>
                <a:highlight>
                  <a:srgbClr val="FFFFFF"/>
                </a:highlight>
              </a:rPr>
              <a:t>1.Data Preparation: Cleanse and preprocess employee data, handling missing values and encoding categorical variables.</a:t>
            </a:r>
            <a:endParaRPr b="1" sz="1700">
              <a:solidFill>
                <a:srgbClr val="0D0D0D"/>
              </a:solidFill>
              <a:highlight>
                <a:srgbClr val="FFFFFF"/>
              </a:highlight>
            </a:endParaRPr>
          </a:p>
          <a:p>
            <a:pPr indent="-228600" lvl="0" marL="457200" rtl="0" algn="l">
              <a:lnSpc>
                <a:spcPct val="115000"/>
              </a:lnSpc>
              <a:spcBef>
                <a:spcPts val="0"/>
              </a:spcBef>
              <a:spcAft>
                <a:spcPts val="0"/>
              </a:spcAft>
              <a:buClr>
                <a:schemeClr val="dk1"/>
              </a:buClr>
              <a:buSzPts val="1600"/>
              <a:buNone/>
            </a:pPr>
            <a:r>
              <a:rPr b="1" lang="en-US" sz="1700">
                <a:solidFill>
                  <a:srgbClr val="0D0D0D"/>
                </a:solidFill>
                <a:highlight>
                  <a:srgbClr val="FFFFFF"/>
                </a:highlight>
              </a:rPr>
              <a:t>2.Feature Selection: Identify relevant features such as job satisfaction, compensation, and performance metrics to predict turnover.</a:t>
            </a:r>
            <a:endParaRPr b="1" sz="1700">
              <a:solidFill>
                <a:srgbClr val="0D0D0D"/>
              </a:solidFill>
              <a:highlight>
                <a:srgbClr val="FFFFFF"/>
              </a:highlight>
            </a:endParaRPr>
          </a:p>
          <a:p>
            <a:pPr indent="-228600" lvl="0" marL="457200" rtl="0" algn="l">
              <a:lnSpc>
                <a:spcPct val="115000"/>
              </a:lnSpc>
              <a:spcBef>
                <a:spcPts val="0"/>
              </a:spcBef>
              <a:spcAft>
                <a:spcPts val="0"/>
              </a:spcAft>
              <a:buClr>
                <a:schemeClr val="dk1"/>
              </a:buClr>
              <a:buSzPts val="1600"/>
              <a:buNone/>
            </a:pPr>
            <a:r>
              <a:rPr b="1" lang="en-US" sz="1700">
                <a:solidFill>
                  <a:srgbClr val="0D0D0D"/>
                </a:solidFill>
                <a:highlight>
                  <a:srgbClr val="FFFFFF"/>
                </a:highlight>
              </a:rPr>
              <a:t>3.Decision Tree Algorithms: Implement various decision tree algorithms like CART, ID3, and C4.5 to build predictive models.</a:t>
            </a:r>
            <a:endParaRPr b="1" sz="1700">
              <a:solidFill>
                <a:srgbClr val="0D0D0D"/>
              </a:solidFill>
              <a:highlight>
                <a:srgbClr val="FFFFFF"/>
              </a:highlight>
            </a:endParaRPr>
          </a:p>
          <a:p>
            <a:pPr indent="-228600" lvl="0" marL="457200" rtl="0" algn="l">
              <a:lnSpc>
                <a:spcPct val="115000"/>
              </a:lnSpc>
              <a:spcBef>
                <a:spcPts val="0"/>
              </a:spcBef>
              <a:spcAft>
                <a:spcPts val="0"/>
              </a:spcAft>
              <a:buClr>
                <a:schemeClr val="dk1"/>
              </a:buClr>
              <a:buSzPts val="1600"/>
              <a:buNone/>
            </a:pPr>
            <a:r>
              <a:rPr b="1" lang="en-US" sz="1700">
                <a:solidFill>
                  <a:srgbClr val="0D0D0D"/>
                </a:solidFill>
                <a:highlight>
                  <a:srgbClr val="FFFFFF"/>
                </a:highlight>
              </a:rPr>
              <a:t>4.Hyperparameter Tuning: Optimize model performance by tuning hyperparameters like tree depth, minimum sample split, and impurity criteria.</a:t>
            </a:r>
            <a:endParaRPr b="1" sz="1700">
              <a:solidFill>
                <a:srgbClr val="0D0D0D"/>
              </a:solidFill>
              <a:highlight>
                <a:srgbClr val="FFFFFF"/>
              </a:highlight>
            </a:endParaRPr>
          </a:p>
          <a:p>
            <a:pPr indent="-228600" lvl="0" marL="457200" rtl="0" algn="l">
              <a:lnSpc>
                <a:spcPct val="115000"/>
              </a:lnSpc>
              <a:spcBef>
                <a:spcPts val="0"/>
              </a:spcBef>
              <a:spcAft>
                <a:spcPts val="0"/>
              </a:spcAft>
              <a:buClr>
                <a:schemeClr val="dk1"/>
              </a:buClr>
              <a:buSzPts val="1600"/>
              <a:buNone/>
            </a:pPr>
            <a:r>
              <a:rPr b="1" lang="en-US" sz="1700">
                <a:solidFill>
                  <a:srgbClr val="0D0D0D"/>
                </a:solidFill>
                <a:highlight>
                  <a:srgbClr val="FFFFFF"/>
                </a:highlight>
              </a:rPr>
              <a:t>5.Model Evaluation: Assess model performance using metrics like accuracy, precision, recall, and F1-score to ensure reliable predictions.</a:t>
            </a:r>
            <a:endParaRPr b="1" sz="1700">
              <a:solidFill>
                <a:srgbClr val="0D0D0D"/>
              </a:solidFill>
              <a:highlight>
                <a:srgbClr val="FFFFFF"/>
              </a:highlight>
            </a:endParaRPr>
          </a:p>
          <a:p>
            <a:pPr indent="-228600" lvl="0" marL="457200" rtl="0" algn="l">
              <a:lnSpc>
                <a:spcPct val="115000"/>
              </a:lnSpc>
              <a:spcBef>
                <a:spcPts val="0"/>
              </a:spcBef>
              <a:spcAft>
                <a:spcPts val="0"/>
              </a:spcAft>
              <a:buClr>
                <a:schemeClr val="dk1"/>
              </a:buClr>
              <a:buSzPts val="1600"/>
              <a:buNone/>
            </a:pPr>
            <a:r>
              <a:rPr b="1" lang="en-US" sz="1700">
                <a:solidFill>
                  <a:srgbClr val="0D0D0D"/>
                </a:solidFill>
                <a:highlight>
                  <a:srgbClr val="FFFFFF"/>
                </a:highlight>
              </a:rPr>
              <a:t>6.Feature Importance Analysis: Determine the most influential factors contributing to turnover through feature importance scores derived from decision trees.</a:t>
            </a:r>
            <a:endParaRPr b="1" sz="1700">
              <a:solidFill>
                <a:srgbClr val="0D0D0D"/>
              </a:solidFill>
              <a:highlight>
                <a:srgbClr val="FFFFFF"/>
              </a:highlight>
            </a:endParaRPr>
          </a:p>
          <a:p>
            <a:pPr indent="0" lvl="0" marL="0" marR="0" rtl="0" algn="l">
              <a:lnSpc>
                <a:spcPct val="100000"/>
              </a:lnSpc>
              <a:spcBef>
                <a:spcPts val="0"/>
              </a:spcBef>
              <a:spcAft>
                <a:spcPts val="0"/>
              </a:spcAft>
              <a:buClr>
                <a:srgbClr val="000000"/>
              </a:buClr>
              <a:buSzPts val="1700"/>
              <a:buFont typeface="Arial"/>
              <a:buNone/>
            </a:pPr>
            <a:r>
              <a:t/>
            </a:r>
            <a:endParaRPr b="1" sz="1700">
              <a:solidFill>
                <a:srgbClr val="0D0D0D"/>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2024-03-28T08:14:11Z</dcterms:created>
  <dc:creator>SAROBIN SILVIYA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