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95" r:id="rId10"/>
    <p:sldId id="264" r:id="rId11"/>
    <p:sldId id="265" r:id="rId12"/>
    <p:sldId id="269" r:id="rId13"/>
    <p:sldId id="268" r:id="rId14"/>
    <p:sldId id="266" r:id="rId15"/>
    <p:sldId id="271" r:id="rId16"/>
    <p:sldId id="273" r:id="rId17"/>
    <p:sldId id="274" r:id="rId18"/>
    <p:sldId id="275" r:id="rId19"/>
    <p:sldId id="276" r:id="rId20"/>
    <p:sldId id="278" r:id="rId21"/>
    <p:sldId id="279" r:id="rId22"/>
    <p:sldId id="280" r:id="rId23"/>
    <p:sldId id="281" r:id="rId24"/>
    <p:sldId id="282" r:id="rId25"/>
    <p:sldId id="284" r:id="rId26"/>
    <p:sldId id="283" r:id="rId27"/>
    <p:sldId id="285" r:id="rId28"/>
    <p:sldId id="286" r:id="rId29"/>
    <p:sldId id="287" r:id="rId30"/>
    <p:sldId id="288" r:id="rId31"/>
    <p:sldId id="289" r:id="rId32"/>
    <p:sldId id="290" r:id="rId33"/>
    <p:sldId id="291" r:id="rId34"/>
    <p:sldId id="292" r:id="rId35"/>
    <p:sldId id="294" r:id="rId36"/>
    <p:sldId id="293" r:id="rId37"/>
    <p:sldId id="27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7EB6-A060-D4BE-909D-C32EBEC11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19B8A8-C675-3DE9-6761-87FF3650D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C2CDEA-76A1-023B-03E1-EFBD21B06004}"/>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5" name="Footer Placeholder 4">
            <a:extLst>
              <a:ext uri="{FF2B5EF4-FFF2-40B4-BE49-F238E27FC236}">
                <a16:creationId xmlns:a16="http://schemas.microsoft.com/office/drawing/2014/main" id="{E82435C8-033E-F7D2-ACF9-953FCD9A3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0A1BC-0CB9-8837-6505-E552E3A5F13F}"/>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354939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41D4-1B4D-81E6-E4EF-6C02DDC269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998DC0-65A8-5371-ABF6-711FCFD23F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B2B243-EA71-CB68-9579-34DEBCDA08AC}"/>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5" name="Footer Placeholder 4">
            <a:extLst>
              <a:ext uri="{FF2B5EF4-FFF2-40B4-BE49-F238E27FC236}">
                <a16:creationId xmlns:a16="http://schemas.microsoft.com/office/drawing/2014/main" id="{DD6820AB-A552-A672-254B-410361594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0EF45-A03C-61D0-5BDA-499D91BD0D21}"/>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202620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647A5D-7BE3-5742-CC28-7479B26EC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75163A-4E55-C782-063A-1DB43E8874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E355F0-D16F-8EBF-720B-9EC26763CF3F}"/>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5" name="Footer Placeholder 4">
            <a:extLst>
              <a:ext uri="{FF2B5EF4-FFF2-40B4-BE49-F238E27FC236}">
                <a16:creationId xmlns:a16="http://schemas.microsoft.com/office/drawing/2014/main" id="{22DC8A19-0C34-3E7B-CA4F-0D9CBBA8A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68939A-524B-41B2-312F-FFFC49D41137}"/>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1879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0E17-B8BB-9E68-DF1C-DE39CD3930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B67B46-EE8E-05EA-9B5B-373D85841D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DD424-1B4D-02A7-7B9B-382579637E21}"/>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5" name="Footer Placeholder 4">
            <a:extLst>
              <a:ext uri="{FF2B5EF4-FFF2-40B4-BE49-F238E27FC236}">
                <a16:creationId xmlns:a16="http://schemas.microsoft.com/office/drawing/2014/main" id="{35B91B40-1E81-3647-4A27-9A8CAC851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36184-E963-C01A-FB78-10F1DA5BA962}"/>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219083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ADC3-37A0-531C-FB87-F66281FC8E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594A17-17E7-FE3D-37F4-88048104C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54B853-70B5-8354-A435-AEE7DCACDCA6}"/>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5" name="Footer Placeholder 4">
            <a:extLst>
              <a:ext uri="{FF2B5EF4-FFF2-40B4-BE49-F238E27FC236}">
                <a16:creationId xmlns:a16="http://schemas.microsoft.com/office/drawing/2014/main" id="{4CD1C1C4-9A23-A27F-8A4B-0A6FB7E17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62096-B0AC-F8E5-CB52-E15F6ACB8BE2}"/>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373645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CB0C-62B9-A22F-E4E1-521BD927B8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F65CA4-267C-3B5D-6D92-A94A59B1F1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2A295D-BF76-7208-468C-CF27250E6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1BC6B6-11B2-B826-A31C-54C4E3BC28DC}"/>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6" name="Footer Placeholder 5">
            <a:extLst>
              <a:ext uri="{FF2B5EF4-FFF2-40B4-BE49-F238E27FC236}">
                <a16:creationId xmlns:a16="http://schemas.microsoft.com/office/drawing/2014/main" id="{45D7EFF6-58FA-C49B-F4A2-1A9000117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1B315-8A8C-6286-7F66-0730F1F347B6}"/>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222764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B00E-F17E-FA0B-16B4-891817A6F3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8668EE-F01A-4C77-9583-5BCA15953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F3AB2-0648-DDFA-418E-224C3E4563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8122A7-4C09-F74C-67F2-4E8911D82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C1DDF8-3FF8-01B2-9323-2D6BB883BC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C9292F-BAD9-3CBB-2B5E-073065900615}"/>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8" name="Footer Placeholder 7">
            <a:extLst>
              <a:ext uri="{FF2B5EF4-FFF2-40B4-BE49-F238E27FC236}">
                <a16:creationId xmlns:a16="http://schemas.microsoft.com/office/drawing/2014/main" id="{6818CEB5-67ED-82ED-33CF-172BCF9C44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5213-4E50-A405-0B87-1CC20DC7E043}"/>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33944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DCE3-878B-897A-43B7-687E5F0BDE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C8EF16-535C-C17F-1724-7FD6031D89C7}"/>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4" name="Footer Placeholder 3">
            <a:extLst>
              <a:ext uri="{FF2B5EF4-FFF2-40B4-BE49-F238E27FC236}">
                <a16:creationId xmlns:a16="http://schemas.microsoft.com/office/drawing/2014/main" id="{284F4FAC-C37D-5B57-B7DE-4E081D4519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BA0852-FA2A-D986-6E9A-D46D5F0A5D68}"/>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8560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172CE8-A6F0-94E8-D099-9728C1B99BFB}"/>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3" name="Footer Placeholder 2">
            <a:extLst>
              <a:ext uri="{FF2B5EF4-FFF2-40B4-BE49-F238E27FC236}">
                <a16:creationId xmlns:a16="http://schemas.microsoft.com/office/drawing/2014/main" id="{0472B195-064A-0527-DE05-2EA6DDC146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4F500C-7DF7-DE8B-F1C4-F019B1D361C2}"/>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416004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DF7B-DA41-0882-C855-50A9E492B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4852-87EF-D6C2-24DB-778F4DD89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469FF8-5906-F979-5E79-436E31C59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2E9A3-A895-D685-1859-CF1723C8C43E}"/>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6" name="Footer Placeholder 5">
            <a:extLst>
              <a:ext uri="{FF2B5EF4-FFF2-40B4-BE49-F238E27FC236}">
                <a16:creationId xmlns:a16="http://schemas.microsoft.com/office/drawing/2014/main" id="{CD356F66-026C-AF21-305C-15777DCD7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1E963D-00FC-3159-8E8B-ACAE19EEC265}"/>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79429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2E7F-2733-009A-259A-92862E6AA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EF267A-D769-12A0-9479-1388AA7F20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8732DA-08C2-CBF0-618C-4DDA469A4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23FF0-4653-243E-D95A-61C96073E30E}"/>
              </a:ext>
            </a:extLst>
          </p:cNvPr>
          <p:cNvSpPr>
            <a:spLocks noGrp="1"/>
          </p:cNvSpPr>
          <p:nvPr>
            <p:ph type="dt" sz="half" idx="10"/>
          </p:nvPr>
        </p:nvSpPr>
        <p:spPr/>
        <p:txBody>
          <a:bodyPr/>
          <a:lstStyle/>
          <a:p>
            <a:fld id="{FD0CA104-C937-4EFF-9F39-3990DDCF9C69}" type="datetimeFigureOut">
              <a:rPr lang="en-IN" smtClean="0"/>
              <a:t>10-06-2023</a:t>
            </a:fld>
            <a:endParaRPr lang="en-IN"/>
          </a:p>
        </p:txBody>
      </p:sp>
      <p:sp>
        <p:nvSpPr>
          <p:cNvPr id="6" name="Footer Placeholder 5">
            <a:extLst>
              <a:ext uri="{FF2B5EF4-FFF2-40B4-BE49-F238E27FC236}">
                <a16:creationId xmlns:a16="http://schemas.microsoft.com/office/drawing/2014/main" id="{821EEE29-C25D-AC3A-7854-2857F1953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C2373-2D1E-CA01-B4EA-BAB797802963}"/>
              </a:ext>
            </a:extLst>
          </p:cNvPr>
          <p:cNvSpPr>
            <a:spLocks noGrp="1"/>
          </p:cNvSpPr>
          <p:nvPr>
            <p:ph type="sldNum" sz="quarter" idx="12"/>
          </p:nvPr>
        </p:nvSpPr>
        <p:spPr/>
        <p:txBody>
          <a:bodyPr/>
          <a:lstStyle/>
          <a:p>
            <a:fld id="{C3E6B905-92C5-436F-8CB4-18C1FD0489F5}" type="slidenum">
              <a:rPr lang="en-IN" smtClean="0"/>
              <a:t>‹#›</a:t>
            </a:fld>
            <a:endParaRPr lang="en-IN"/>
          </a:p>
        </p:txBody>
      </p:sp>
    </p:spTree>
    <p:extLst>
      <p:ext uri="{BB962C8B-B14F-4D97-AF65-F5344CB8AC3E}">
        <p14:creationId xmlns:p14="http://schemas.microsoft.com/office/powerpoint/2010/main" val="20815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F4BCFB-5963-C6E6-C454-345976E48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D1C4B0-C437-0A9A-01D0-13303EC2D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8E3C82-DC1B-87C2-445B-6D09C2F0D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CA104-C937-4EFF-9F39-3990DDCF9C69}" type="datetimeFigureOut">
              <a:rPr lang="en-IN" smtClean="0"/>
              <a:t>10-06-2023</a:t>
            </a:fld>
            <a:endParaRPr lang="en-IN"/>
          </a:p>
        </p:txBody>
      </p:sp>
      <p:sp>
        <p:nvSpPr>
          <p:cNvPr id="5" name="Footer Placeholder 4">
            <a:extLst>
              <a:ext uri="{FF2B5EF4-FFF2-40B4-BE49-F238E27FC236}">
                <a16:creationId xmlns:a16="http://schemas.microsoft.com/office/drawing/2014/main" id="{392BB40A-E6F2-E567-C8EE-8BABD0FD8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B7F8E2-8587-3463-B172-298847848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6B905-92C5-436F-8CB4-18C1FD0489F5}" type="slidenum">
              <a:rPr lang="en-IN" smtClean="0"/>
              <a:t>‹#›</a:t>
            </a:fld>
            <a:endParaRPr lang="en-IN"/>
          </a:p>
        </p:txBody>
      </p:sp>
    </p:spTree>
    <p:extLst>
      <p:ext uri="{BB962C8B-B14F-4D97-AF65-F5344CB8AC3E}">
        <p14:creationId xmlns:p14="http://schemas.microsoft.com/office/powerpoint/2010/main" val="418238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BBF8-E19F-7941-C26B-D5AC56E8416D}"/>
              </a:ext>
            </a:extLst>
          </p:cNvPr>
          <p:cNvSpPr>
            <a:spLocks noGrp="1"/>
          </p:cNvSpPr>
          <p:nvPr>
            <p:ph type="ctrTitle"/>
          </p:nvPr>
        </p:nvSpPr>
        <p:spPr/>
        <p:txBody>
          <a:bodyPr>
            <a:normAutofit/>
          </a:bodyPr>
          <a:lstStyle/>
          <a:p>
            <a:r>
              <a:rPr lang="en-IN" sz="4000" kern="0" dirty="0">
                <a:solidFill>
                  <a:srgbClr val="FF0000"/>
                </a:solidFill>
                <a:effectLst/>
                <a:latin typeface="Lato" panose="020F0502020204030203" pitchFamily="34" charset="0"/>
                <a:ea typeface="Times New Roman" panose="02020603050405020304" pitchFamily="18" charset="0"/>
                <a:cs typeface="Times New Roman" panose="02020603050405020304" pitchFamily="18" charset="0"/>
              </a:rPr>
              <a:t>Defining problem statement</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1500" dirty="0"/>
          </a:p>
        </p:txBody>
      </p:sp>
      <p:sp>
        <p:nvSpPr>
          <p:cNvPr id="3" name="Subtitle 2">
            <a:extLst>
              <a:ext uri="{FF2B5EF4-FFF2-40B4-BE49-F238E27FC236}">
                <a16:creationId xmlns:a16="http://schemas.microsoft.com/office/drawing/2014/main" id="{02201DA7-5848-5346-4D5D-2D93D39B8C6D}"/>
              </a:ext>
            </a:extLst>
          </p:cNvPr>
          <p:cNvSpPr>
            <a:spLocks noGrp="1"/>
          </p:cNvSpPr>
          <p:nvPr>
            <p:ph type="subTitle" idx="1"/>
          </p:nvPr>
        </p:nvSpPr>
        <p:spPr>
          <a:xfrm>
            <a:off x="1163782" y="2604655"/>
            <a:ext cx="9504218" cy="3352800"/>
          </a:xfrm>
        </p:spPr>
        <p:txBody>
          <a:bodyPr>
            <a:normAutofit fontScale="92500" lnSpcReduction="20000"/>
          </a:bodyPr>
          <a:lstStyle/>
          <a:p>
            <a:pPr algn="l">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An aviation company that provides domestic as well as international trips to the customers now wants to apply a targeted approach instead of reaching out to each of the customers. This time they want to do it digitally instead of tele calling. Hence, they have collaborated with a social networking platform, so they can learn the digital and social behaviour of the customers and provide the digital advertisement on the user page of the targeted customers who have a high propensity to take up the product. Propensity of buying tickets is different for different login devices. Hence, you have to create 2 models separately for Laptop and Mobile. [Anything which is not a laptop can be considered as mobile phone usage.] The advertisements on the digital platform are a bit expensive; hence, you need to be very accurate while creating the models.</a:t>
            </a:r>
          </a:p>
          <a:p>
            <a:pPr algn="l"/>
            <a:endParaRPr lang="en-IN" sz="2800" dirty="0"/>
          </a:p>
        </p:txBody>
      </p:sp>
    </p:spTree>
    <p:extLst>
      <p:ext uri="{BB962C8B-B14F-4D97-AF65-F5344CB8AC3E}">
        <p14:creationId xmlns:p14="http://schemas.microsoft.com/office/powerpoint/2010/main" val="829977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D92E-62E2-F6C0-2A76-6940108AA8FC}"/>
              </a:ext>
            </a:extLst>
          </p:cNvPr>
          <p:cNvSpPr>
            <a:spLocks noGrp="1"/>
          </p:cNvSpPr>
          <p:nvPr>
            <p:ph type="title"/>
          </p:nvPr>
        </p:nvSpPr>
        <p:spPr/>
        <p:txBody>
          <a:bodyPr/>
          <a:lstStyle/>
          <a:p>
            <a:r>
              <a:rPr lang="en-US" dirty="0"/>
              <a:t>Treating Missing values for Numerical Variables</a:t>
            </a:r>
            <a:endParaRPr lang="en-IN" dirty="0"/>
          </a:p>
        </p:txBody>
      </p:sp>
      <p:sp>
        <p:nvSpPr>
          <p:cNvPr id="3" name="Content Placeholder 2">
            <a:extLst>
              <a:ext uri="{FF2B5EF4-FFF2-40B4-BE49-F238E27FC236}">
                <a16:creationId xmlns:a16="http://schemas.microsoft.com/office/drawing/2014/main" id="{0E3896FD-27E1-952D-B791-E2764D33B068}"/>
              </a:ext>
            </a:extLst>
          </p:cNvPr>
          <p:cNvSpPr>
            <a:spLocks noGrp="1"/>
          </p:cNvSpPr>
          <p:nvPr>
            <p:ph idx="1"/>
          </p:nvPr>
        </p:nvSpPr>
        <p:spPr/>
        <p:txBody>
          <a:bodyPr/>
          <a:lstStyle/>
          <a:p>
            <a:r>
              <a:rPr lang="en-US" dirty="0"/>
              <a:t>Replace </a:t>
            </a:r>
            <a:r>
              <a:rPr lang="en-US" b="1" dirty="0">
                <a:solidFill>
                  <a:srgbClr val="FF0000"/>
                </a:solidFill>
              </a:rPr>
              <a:t>*</a:t>
            </a:r>
            <a:r>
              <a:rPr lang="en-US" dirty="0"/>
              <a:t> values from </a:t>
            </a:r>
            <a:r>
              <a:rPr lang="en-US" b="1" dirty="0" err="1">
                <a:solidFill>
                  <a:srgbClr val="FF0000"/>
                </a:solidFill>
              </a:rPr>
              <a:t>yearly_avg_Outstation_checkins</a:t>
            </a:r>
            <a:endParaRPr lang="en-US" b="1" dirty="0">
              <a:solidFill>
                <a:srgbClr val="FF0000"/>
              </a:solidFill>
            </a:endParaRPr>
          </a:p>
          <a:p>
            <a:r>
              <a:rPr lang="en-US" b="1" dirty="0" err="1">
                <a:solidFill>
                  <a:srgbClr val="FF0000"/>
                </a:solidFill>
              </a:rPr>
              <a:t>Yearly_avg_view_on_travel_page</a:t>
            </a:r>
            <a:r>
              <a:rPr lang="en-US" b="1" dirty="0"/>
              <a:t> has null values and has outliers so this is Treated by median values as the measure of Central tendency</a:t>
            </a:r>
          </a:p>
          <a:p>
            <a:r>
              <a:rPr lang="en-US" b="1" dirty="0" err="1">
                <a:solidFill>
                  <a:srgbClr val="FF0000"/>
                </a:solidFill>
              </a:rPr>
              <a:t>total_likes_on_outstation_checkin_given</a:t>
            </a:r>
            <a:r>
              <a:rPr lang="en-US" b="1" dirty="0">
                <a:solidFill>
                  <a:srgbClr val="FF0000"/>
                </a:solidFill>
              </a:rPr>
              <a:t> </a:t>
            </a:r>
            <a:r>
              <a:rPr lang="en-US" b="1" dirty="0"/>
              <a:t>has null values and has outliers so this is Treated by median values as the measure of Central tendency</a:t>
            </a:r>
          </a:p>
          <a:p>
            <a:r>
              <a:rPr lang="en-US" b="1" dirty="0" err="1">
                <a:solidFill>
                  <a:srgbClr val="FF0000"/>
                </a:solidFill>
              </a:rPr>
              <a:t>Yearly_avg_comment_on_travel_page</a:t>
            </a:r>
            <a:r>
              <a:rPr lang="en-US" b="1" dirty="0">
                <a:solidFill>
                  <a:srgbClr val="FF0000"/>
                </a:solidFill>
              </a:rPr>
              <a:t> </a:t>
            </a:r>
            <a:r>
              <a:rPr lang="en-US" b="1" dirty="0"/>
              <a:t>has null values and has outliers so this is Treated by median values as the measure of Central tendency</a:t>
            </a:r>
            <a:endParaRPr lang="en-US" b="1" dirty="0">
              <a:solidFill>
                <a:srgbClr val="FF0000"/>
              </a:solidFill>
            </a:endParaRPr>
          </a:p>
          <a:p>
            <a:endParaRPr lang="en-IN" b="1" dirty="0">
              <a:solidFill>
                <a:srgbClr val="FF0000"/>
              </a:solidFill>
            </a:endParaRPr>
          </a:p>
        </p:txBody>
      </p:sp>
    </p:spTree>
    <p:extLst>
      <p:ext uri="{BB962C8B-B14F-4D97-AF65-F5344CB8AC3E}">
        <p14:creationId xmlns:p14="http://schemas.microsoft.com/office/powerpoint/2010/main" val="338387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7EE5-3F56-BD98-95FE-2DBE4CE8DB3A}"/>
              </a:ext>
            </a:extLst>
          </p:cNvPr>
          <p:cNvSpPr>
            <a:spLocks noGrp="1"/>
          </p:cNvSpPr>
          <p:nvPr>
            <p:ph type="title"/>
          </p:nvPr>
        </p:nvSpPr>
        <p:spPr/>
        <p:txBody>
          <a:bodyPr/>
          <a:lstStyle/>
          <a:p>
            <a:r>
              <a:rPr lang="en-US" dirty="0"/>
              <a:t>Treating Missing values for </a:t>
            </a:r>
            <a:r>
              <a:rPr lang="en-US" dirty="0" err="1"/>
              <a:t>Catagorical</a:t>
            </a:r>
            <a:r>
              <a:rPr lang="en-US" dirty="0"/>
              <a:t> Variables</a:t>
            </a:r>
            <a:endParaRPr lang="en-IN" dirty="0"/>
          </a:p>
        </p:txBody>
      </p:sp>
      <p:sp>
        <p:nvSpPr>
          <p:cNvPr id="3" name="Content Placeholder 2">
            <a:extLst>
              <a:ext uri="{FF2B5EF4-FFF2-40B4-BE49-F238E27FC236}">
                <a16:creationId xmlns:a16="http://schemas.microsoft.com/office/drawing/2014/main" id="{F93448E3-B1EA-69B4-927D-D43B7E92E070}"/>
              </a:ext>
            </a:extLst>
          </p:cNvPr>
          <p:cNvSpPr>
            <a:spLocks noGrp="1"/>
          </p:cNvSpPr>
          <p:nvPr>
            <p:ph idx="1"/>
          </p:nvPr>
        </p:nvSpPr>
        <p:spPr>
          <a:xfrm>
            <a:off x="838200" y="1867189"/>
            <a:ext cx="10515600" cy="4351338"/>
          </a:xfrm>
        </p:spPr>
        <p:txBody>
          <a:bodyPr/>
          <a:lstStyle/>
          <a:p>
            <a:r>
              <a:rPr lang="en-IN" dirty="0" err="1">
                <a:solidFill>
                  <a:srgbClr val="FF0000"/>
                </a:solidFill>
              </a:rPr>
              <a:t>following_company_page</a:t>
            </a:r>
            <a:r>
              <a:rPr lang="en-IN" dirty="0">
                <a:solidFill>
                  <a:srgbClr val="FF0000"/>
                </a:solidFill>
              </a:rPr>
              <a:t> </a:t>
            </a:r>
            <a:r>
              <a:rPr lang="en-IN" dirty="0"/>
              <a:t>replace Null values by using  mode functions as measure of central tendency.</a:t>
            </a:r>
          </a:p>
          <a:p>
            <a:r>
              <a:rPr lang="en-IN" dirty="0" err="1">
                <a:solidFill>
                  <a:srgbClr val="FF0000"/>
                </a:solidFill>
              </a:rPr>
              <a:t>preferred_device</a:t>
            </a:r>
            <a:r>
              <a:rPr lang="en-IN" dirty="0">
                <a:solidFill>
                  <a:srgbClr val="FF0000"/>
                </a:solidFill>
              </a:rPr>
              <a:t> </a:t>
            </a:r>
            <a:r>
              <a:rPr lang="en-IN" dirty="0"/>
              <a:t>replace Null values by using  mode functions as measure of central tendency.</a:t>
            </a:r>
          </a:p>
          <a:p>
            <a:r>
              <a:rPr lang="en-IN" dirty="0" err="1">
                <a:solidFill>
                  <a:srgbClr val="FF0000"/>
                </a:solidFill>
              </a:rPr>
              <a:t>preferred_location_type</a:t>
            </a:r>
            <a:r>
              <a:rPr lang="en-IN" dirty="0">
                <a:solidFill>
                  <a:srgbClr val="FF0000"/>
                </a:solidFill>
              </a:rPr>
              <a:t> </a:t>
            </a:r>
            <a:r>
              <a:rPr lang="en-IN" dirty="0"/>
              <a:t>replace Null values by using  mode functions as measure of central tendency.</a:t>
            </a:r>
          </a:p>
          <a:p>
            <a:endParaRPr lang="en-IN" dirty="0">
              <a:solidFill>
                <a:srgbClr val="FF0000"/>
              </a:solidFill>
            </a:endParaRPr>
          </a:p>
          <a:p>
            <a:endParaRPr lang="en-IN" dirty="0"/>
          </a:p>
          <a:p>
            <a:endParaRPr lang="en-IN" dirty="0">
              <a:solidFill>
                <a:srgbClr val="FF0000"/>
              </a:solidFill>
            </a:endParaRPr>
          </a:p>
        </p:txBody>
      </p:sp>
    </p:spTree>
    <p:extLst>
      <p:ext uri="{BB962C8B-B14F-4D97-AF65-F5344CB8AC3E}">
        <p14:creationId xmlns:p14="http://schemas.microsoft.com/office/powerpoint/2010/main" val="59281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D2AF-3945-E5D5-B20A-364B16CAFA74}"/>
              </a:ext>
            </a:extLst>
          </p:cNvPr>
          <p:cNvSpPr>
            <a:spLocks noGrp="1"/>
          </p:cNvSpPr>
          <p:nvPr>
            <p:ph type="title"/>
          </p:nvPr>
        </p:nvSpPr>
        <p:spPr/>
        <p:txBody>
          <a:bodyPr/>
          <a:lstStyle/>
          <a:p>
            <a:r>
              <a:rPr lang="en-US" dirty="0"/>
              <a:t>Apply One Hot Encoding and Partitioning the data into train and test</a:t>
            </a:r>
            <a:endParaRPr lang="en-IN" dirty="0"/>
          </a:p>
        </p:txBody>
      </p:sp>
      <p:sp>
        <p:nvSpPr>
          <p:cNvPr id="3" name="Content Placeholder 2">
            <a:extLst>
              <a:ext uri="{FF2B5EF4-FFF2-40B4-BE49-F238E27FC236}">
                <a16:creationId xmlns:a16="http://schemas.microsoft.com/office/drawing/2014/main" id="{ACE2F665-712A-8BD1-3833-561A75F20AB6}"/>
              </a:ext>
            </a:extLst>
          </p:cNvPr>
          <p:cNvSpPr>
            <a:spLocks noGrp="1"/>
          </p:cNvSpPr>
          <p:nvPr>
            <p:ph idx="1"/>
          </p:nvPr>
        </p:nvSpPr>
        <p:spPr/>
        <p:txBody>
          <a:bodyPr/>
          <a:lstStyle/>
          <a:p>
            <a:r>
              <a:rPr lang="en-US" b="1" i="0" dirty="0">
                <a:solidFill>
                  <a:srgbClr val="000000"/>
                </a:solidFill>
                <a:effectLst/>
                <a:latin typeface="Helvetica Neue"/>
              </a:rPr>
              <a:t>Perform One Hot Encoding and in one hot encoding we use Drop to ensure that multiple columns created based on the levels of categorical variable are not included else it will result into multicollinearity . This is done to ensure that we do not land in to dummy trap.</a:t>
            </a:r>
          </a:p>
          <a:p>
            <a:r>
              <a:rPr lang="en-US" b="1" i="0" dirty="0">
                <a:solidFill>
                  <a:srgbClr val="000000"/>
                </a:solidFill>
                <a:effectLst/>
                <a:latin typeface="Helvetica Neue"/>
              </a:rPr>
              <a:t>Partitioning the data into train and </a:t>
            </a:r>
            <a:r>
              <a:rPr lang="en-US" b="1" i="0" dirty="0" err="1">
                <a:solidFill>
                  <a:srgbClr val="000000"/>
                </a:solidFill>
                <a:effectLst/>
                <a:latin typeface="Helvetica Neue"/>
              </a:rPr>
              <a:t>test.Our</a:t>
            </a:r>
            <a:r>
              <a:rPr lang="en-US" b="1" i="0" dirty="0">
                <a:solidFill>
                  <a:srgbClr val="000000"/>
                </a:solidFill>
                <a:effectLst/>
                <a:latin typeface="Helvetica Neue"/>
              </a:rPr>
              <a:t> </a:t>
            </a:r>
            <a:r>
              <a:rPr lang="en-US" b="1" i="0" dirty="0" err="1">
                <a:solidFill>
                  <a:srgbClr val="000000"/>
                </a:solidFill>
                <a:effectLst/>
                <a:latin typeface="Helvetica Neue"/>
              </a:rPr>
              <a:t>Taget</a:t>
            </a:r>
            <a:r>
              <a:rPr lang="en-US" b="1" i="0" dirty="0">
                <a:solidFill>
                  <a:srgbClr val="000000"/>
                </a:solidFill>
                <a:effectLst/>
                <a:latin typeface="Helvetica Neue"/>
              </a:rPr>
              <a:t> Variable is </a:t>
            </a:r>
            <a:r>
              <a:rPr lang="en-US" b="1" i="0" dirty="0" err="1">
                <a:solidFill>
                  <a:srgbClr val="000000"/>
                </a:solidFill>
                <a:effectLst/>
                <a:latin typeface="Helvetica Neue"/>
              </a:rPr>
              <a:t>Taken_Product</a:t>
            </a:r>
            <a:endParaRPr lang="en-US" b="1" i="0" dirty="0">
              <a:solidFill>
                <a:srgbClr val="000000"/>
              </a:solidFill>
              <a:effectLst/>
              <a:latin typeface="Helvetica Neue"/>
            </a:endParaRPr>
          </a:p>
          <a:p>
            <a:r>
              <a:rPr lang="en-US" b="1" dirty="0">
                <a:solidFill>
                  <a:srgbClr val="000000"/>
                </a:solidFill>
                <a:latin typeface="Helvetica Neue"/>
              </a:rPr>
              <a:t>X is all the Independent variables from the dataset excluding Target Variable(dependent variable) </a:t>
            </a:r>
            <a:endParaRPr lang="en-US" b="1" i="0" dirty="0">
              <a:solidFill>
                <a:srgbClr val="000000"/>
              </a:solidFill>
              <a:effectLst/>
              <a:latin typeface="Helvetica Neue"/>
            </a:endParaRPr>
          </a:p>
          <a:p>
            <a:r>
              <a:rPr lang="en-US" b="1" i="0" dirty="0">
                <a:solidFill>
                  <a:srgbClr val="000000"/>
                </a:solidFill>
                <a:effectLst/>
                <a:latin typeface="Helvetica Neue"/>
              </a:rPr>
              <a:t>Y will have only the </a:t>
            </a:r>
            <a:r>
              <a:rPr lang="en-US" b="1" dirty="0">
                <a:solidFill>
                  <a:srgbClr val="000000"/>
                </a:solidFill>
                <a:latin typeface="Helvetica Neue"/>
              </a:rPr>
              <a:t>Target Variable(dependent variable)</a:t>
            </a:r>
            <a:endParaRPr lang="en-US" b="1" i="0" dirty="0">
              <a:solidFill>
                <a:srgbClr val="000000"/>
              </a:solidFill>
              <a:effectLst/>
              <a:latin typeface="Helvetica Neue"/>
            </a:endParaRPr>
          </a:p>
        </p:txBody>
      </p:sp>
    </p:spTree>
    <p:extLst>
      <p:ext uri="{BB962C8B-B14F-4D97-AF65-F5344CB8AC3E}">
        <p14:creationId xmlns:p14="http://schemas.microsoft.com/office/powerpoint/2010/main" val="299133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54A2-E44A-1386-192D-2368CEF5EE49}"/>
              </a:ext>
            </a:extLst>
          </p:cNvPr>
          <p:cNvSpPr>
            <a:spLocks noGrp="1"/>
          </p:cNvSpPr>
          <p:nvPr>
            <p:ph type="title"/>
          </p:nvPr>
        </p:nvSpPr>
        <p:spPr/>
        <p:txBody>
          <a:bodyPr/>
          <a:lstStyle/>
          <a:p>
            <a:r>
              <a:rPr lang="en-US" dirty="0"/>
              <a:t>Balancing the Data</a:t>
            </a:r>
            <a:endParaRPr lang="en-IN" dirty="0"/>
          </a:p>
        </p:txBody>
      </p:sp>
      <p:sp>
        <p:nvSpPr>
          <p:cNvPr id="3" name="Content Placeholder 2">
            <a:extLst>
              <a:ext uri="{FF2B5EF4-FFF2-40B4-BE49-F238E27FC236}">
                <a16:creationId xmlns:a16="http://schemas.microsoft.com/office/drawing/2014/main" id="{34A97FFB-C68E-3FC2-C0DF-8E6E7CD30635}"/>
              </a:ext>
            </a:extLst>
          </p:cNvPr>
          <p:cNvSpPr>
            <a:spLocks noGrp="1"/>
          </p:cNvSpPr>
          <p:nvPr>
            <p:ph idx="1"/>
          </p:nvPr>
        </p:nvSpPr>
        <p:spPr/>
        <p:txBody>
          <a:bodyPr/>
          <a:lstStyle/>
          <a:p>
            <a:r>
              <a:rPr lang="en-US" dirty="0"/>
              <a:t>Balancing the Data can be done by Oversampling or Under sampling</a:t>
            </a:r>
          </a:p>
          <a:p>
            <a:r>
              <a:rPr lang="en-US" dirty="0"/>
              <a:t>In this case we are using SMOTE technique to balance the data by over sampling.</a:t>
            </a:r>
          </a:p>
          <a:p>
            <a:endParaRPr lang="en-IN" dirty="0"/>
          </a:p>
        </p:txBody>
      </p:sp>
    </p:spTree>
    <p:extLst>
      <p:ext uri="{BB962C8B-B14F-4D97-AF65-F5344CB8AC3E}">
        <p14:creationId xmlns:p14="http://schemas.microsoft.com/office/powerpoint/2010/main" val="47733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5C4D-5D97-27C7-5F29-15914806B699}"/>
              </a:ext>
            </a:extLst>
          </p:cNvPr>
          <p:cNvSpPr>
            <a:spLocks noGrp="1"/>
          </p:cNvSpPr>
          <p:nvPr>
            <p:ph type="title"/>
          </p:nvPr>
        </p:nvSpPr>
        <p:spPr/>
        <p:txBody>
          <a:bodyPr/>
          <a:lstStyle/>
          <a:p>
            <a:r>
              <a:rPr lang="en-US" dirty="0"/>
              <a:t>Handle Imbalanced Data</a:t>
            </a:r>
            <a:endParaRPr lang="en-IN" dirty="0"/>
          </a:p>
        </p:txBody>
      </p:sp>
      <p:sp>
        <p:nvSpPr>
          <p:cNvPr id="3" name="Content Placeholder 2">
            <a:extLst>
              <a:ext uri="{FF2B5EF4-FFF2-40B4-BE49-F238E27FC236}">
                <a16:creationId xmlns:a16="http://schemas.microsoft.com/office/drawing/2014/main" id="{12AF7C73-C4A2-C812-93CB-0830F5AB83A7}"/>
              </a:ext>
            </a:extLst>
          </p:cNvPr>
          <p:cNvSpPr>
            <a:spLocks noGrp="1"/>
          </p:cNvSpPr>
          <p:nvPr>
            <p:ph idx="1"/>
          </p:nvPr>
        </p:nvSpPr>
        <p:spPr/>
        <p:txBody>
          <a:bodyPr/>
          <a:lstStyle/>
          <a:p>
            <a:r>
              <a:rPr lang="en-US" dirty="0"/>
              <a:t>How we know the Data is Imbalanced?</a:t>
            </a:r>
          </a:p>
          <a:p>
            <a:r>
              <a:rPr lang="en-US" dirty="0"/>
              <a:t>When check the Target variable distribution In this case it is </a:t>
            </a:r>
            <a:r>
              <a:rPr lang="en-US" dirty="0" err="1">
                <a:solidFill>
                  <a:srgbClr val="FF0000"/>
                </a:solidFill>
              </a:rPr>
              <a:t>Taken_Product</a:t>
            </a:r>
            <a:endParaRPr lang="en-US" dirty="0">
              <a:solidFill>
                <a:srgbClr val="FF0000"/>
              </a:solidFill>
            </a:endParaRPr>
          </a:p>
          <a:p>
            <a:r>
              <a:rPr lang="en-US" dirty="0"/>
              <a:t>From the below figure Our variable of Interest is ‘</a:t>
            </a:r>
            <a:r>
              <a:rPr lang="en-US" dirty="0">
                <a:solidFill>
                  <a:srgbClr val="FF0000"/>
                </a:solidFill>
              </a:rPr>
              <a:t>Yes</a:t>
            </a:r>
            <a:r>
              <a:rPr lang="en-US" dirty="0"/>
              <a:t>’ but its has very less count compared with ‘</a:t>
            </a:r>
            <a:r>
              <a:rPr lang="en-US" dirty="0">
                <a:solidFill>
                  <a:srgbClr val="FF0000"/>
                </a:solidFill>
              </a:rPr>
              <a:t>No’ </a:t>
            </a:r>
            <a:r>
              <a:rPr lang="en-US" dirty="0"/>
              <a:t>This indicates the data Imbalance</a:t>
            </a:r>
          </a:p>
          <a:p>
            <a:pPr marL="0" indent="0">
              <a:buNone/>
            </a:pPr>
            <a:r>
              <a:rPr lang="en-US" dirty="0"/>
              <a:t>The number of classes before fit Counter({0: 6905, 1: 1327})</a:t>
            </a:r>
          </a:p>
          <a:p>
            <a:pPr marL="0" indent="0">
              <a:buNone/>
            </a:pPr>
            <a:r>
              <a:rPr lang="en-US" dirty="0"/>
              <a:t>The number of classes after fit Counter({0: 6905, 1: 5178})</a:t>
            </a:r>
          </a:p>
          <a:p>
            <a:pPr marL="0" indent="0">
              <a:buNone/>
            </a:pPr>
            <a:r>
              <a:rPr lang="en-US" sz="2000" dirty="0"/>
              <a:t> Note: Balancing of the data is done using SMOTE</a:t>
            </a:r>
            <a:endParaRPr lang="en-IN" dirty="0"/>
          </a:p>
        </p:txBody>
      </p:sp>
    </p:spTree>
    <p:extLst>
      <p:ext uri="{BB962C8B-B14F-4D97-AF65-F5344CB8AC3E}">
        <p14:creationId xmlns:p14="http://schemas.microsoft.com/office/powerpoint/2010/main" val="286453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D62FCEF0-6E1A-406F-CD90-1A96CA62A47A}"/>
              </a:ext>
            </a:extLst>
          </p:cNvPr>
          <p:cNvPicPr>
            <a:picLocks noGrp="1" noChangeAspect="1"/>
          </p:cNvPicPr>
          <p:nvPr>
            <p:ph idx="1"/>
          </p:nvPr>
        </p:nvPicPr>
        <p:blipFill>
          <a:blip r:embed="rId2"/>
          <a:stretch>
            <a:fillRect/>
          </a:stretch>
        </p:blipFill>
        <p:spPr>
          <a:xfrm>
            <a:off x="657082" y="652188"/>
            <a:ext cx="10568936" cy="6039392"/>
          </a:xfrm>
        </p:spPr>
      </p:pic>
    </p:spTree>
    <p:extLst>
      <p:ext uri="{BB962C8B-B14F-4D97-AF65-F5344CB8AC3E}">
        <p14:creationId xmlns:p14="http://schemas.microsoft.com/office/powerpoint/2010/main" val="2064957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9E0883-4934-706B-915B-FDBA8D927D9A}"/>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LDA Model on Imbalanced Data</a:t>
            </a:r>
          </a:p>
        </p:txBody>
      </p:sp>
      <p:graphicFrame>
        <p:nvGraphicFramePr>
          <p:cNvPr id="7" name="Content Placeholder 6">
            <a:extLst>
              <a:ext uri="{FF2B5EF4-FFF2-40B4-BE49-F238E27FC236}">
                <a16:creationId xmlns:a16="http://schemas.microsoft.com/office/drawing/2014/main" id="{0177FD25-A9A7-AFA5-7501-DB85990C1206}"/>
              </a:ext>
            </a:extLst>
          </p:cNvPr>
          <p:cNvGraphicFramePr>
            <a:graphicFrameLocks noGrp="1"/>
          </p:cNvGraphicFramePr>
          <p:nvPr>
            <p:ph idx="1"/>
            <p:extLst>
              <p:ext uri="{D42A27DB-BD31-4B8C-83A1-F6EECF244321}">
                <p14:modId xmlns:p14="http://schemas.microsoft.com/office/powerpoint/2010/main" val="2761443393"/>
              </p:ext>
            </p:extLst>
          </p:nvPr>
        </p:nvGraphicFramePr>
        <p:xfrm>
          <a:off x="723900" y="2411744"/>
          <a:ext cx="10744203" cy="3833082"/>
        </p:xfrm>
        <a:graphic>
          <a:graphicData uri="http://schemas.openxmlformats.org/drawingml/2006/table">
            <a:tbl>
              <a:tblPr/>
              <a:tblGrid>
                <a:gridCol w="1829245">
                  <a:extLst>
                    <a:ext uri="{9D8B030D-6E8A-4147-A177-3AD203B41FA5}">
                      <a16:colId xmlns:a16="http://schemas.microsoft.com/office/drawing/2014/main" val="1359719734"/>
                    </a:ext>
                  </a:extLst>
                </a:gridCol>
                <a:gridCol w="1233743">
                  <a:extLst>
                    <a:ext uri="{9D8B030D-6E8A-4147-A177-3AD203B41FA5}">
                      <a16:colId xmlns:a16="http://schemas.microsoft.com/office/drawing/2014/main" val="2660092613"/>
                    </a:ext>
                  </a:extLst>
                </a:gridCol>
                <a:gridCol w="785496">
                  <a:extLst>
                    <a:ext uri="{9D8B030D-6E8A-4147-A177-3AD203B41FA5}">
                      <a16:colId xmlns:a16="http://schemas.microsoft.com/office/drawing/2014/main" val="1031857367"/>
                    </a:ext>
                  </a:extLst>
                </a:gridCol>
                <a:gridCol w="879421">
                  <a:extLst>
                    <a:ext uri="{9D8B030D-6E8A-4147-A177-3AD203B41FA5}">
                      <a16:colId xmlns:a16="http://schemas.microsoft.com/office/drawing/2014/main" val="1923024989"/>
                    </a:ext>
                  </a:extLst>
                </a:gridCol>
                <a:gridCol w="859935">
                  <a:extLst>
                    <a:ext uri="{9D8B030D-6E8A-4147-A177-3AD203B41FA5}">
                      <a16:colId xmlns:a16="http://schemas.microsoft.com/office/drawing/2014/main" val="497738267"/>
                    </a:ext>
                  </a:extLst>
                </a:gridCol>
                <a:gridCol w="890245">
                  <a:extLst>
                    <a:ext uri="{9D8B030D-6E8A-4147-A177-3AD203B41FA5}">
                      <a16:colId xmlns:a16="http://schemas.microsoft.com/office/drawing/2014/main" val="647377162"/>
                    </a:ext>
                  </a:extLst>
                </a:gridCol>
                <a:gridCol w="859935">
                  <a:extLst>
                    <a:ext uri="{9D8B030D-6E8A-4147-A177-3AD203B41FA5}">
                      <a16:colId xmlns:a16="http://schemas.microsoft.com/office/drawing/2014/main" val="387746812"/>
                    </a:ext>
                  </a:extLst>
                </a:gridCol>
                <a:gridCol w="1279943">
                  <a:extLst>
                    <a:ext uri="{9D8B030D-6E8A-4147-A177-3AD203B41FA5}">
                      <a16:colId xmlns:a16="http://schemas.microsoft.com/office/drawing/2014/main" val="2161540080"/>
                    </a:ext>
                  </a:extLst>
                </a:gridCol>
                <a:gridCol w="1663148">
                  <a:extLst>
                    <a:ext uri="{9D8B030D-6E8A-4147-A177-3AD203B41FA5}">
                      <a16:colId xmlns:a16="http://schemas.microsoft.com/office/drawing/2014/main" val="1978057166"/>
                    </a:ext>
                  </a:extLst>
                </a:gridCol>
                <a:gridCol w="463092">
                  <a:extLst>
                    <a:ext uri="{9D8B030D-6E8A-4147-A177-3AD203B41FA5}">
                      <a16:colId xmlns:a16="http://schemas.microsoft.com/office/drawing/2014/main" val="2699080360"/>
                    </a:ext>
                  </a:extLst>
                </a:gridCol>
              </a:tblGrid>
              <a:tr h="403209">
                <a:tc gridSpan="10">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Before Balancing the data</a:t>
                      </a:r>
                      <a:endParaRPr lang="en-IN" sz="2500" b="0" i="0" u="none" strike="noStrike">
                        <a:effectLst/>
                        <a:latin typeface="Arial" panose="020B0604020202020204" pitchFamily="34" charset="0"/>
                      </a:endParaRPr>
                    </a:p>
                  </a:txBody>
                  <a:tcPr marL="124704" marR="124704" marT="62352" marB="6235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55642351"/>
                  </a:ext>
                </a:extLst>
              </a:tr>
              <a:tr h="403209">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Model</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dirty="0">
                          <a:solidFill>
                            <a:srgbClr val="000000"/>
                          </a:solidFill>
                          <a:effectLst/>
                          <a:latin typeface="Calibri" panose="020F0502020204030204" pitchFamily="34" charset="0"/>
                        </a:rPr>
                        <a:t> </a:t>
                      </a:r>
                      <a:endParaRPr lang="en-IN" sz="2500" b="0" i="0" u="none" strike="noStrike" dirty="0">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4704" marR="124704" marT="62352" marB="6235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01149564"/>
                  </a:ext>
                </a:extLst>
              </a:tr>
              <a:tr h="403209">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Basic Model</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Performance Matrix</a:t>
                      </a:r>
                      <a:endParaRPr lang="en-IN" sz="2500" b="0" i="0" u="none" strike="noStrike">
                        <a:effectLst/>
                        <a:latin typeface="Arial" panose="020B0604020202020204" pitchFamily="34" charset="0"/>
                      </a:endParaRPr>
                    </a:p>
                  </a:txBody>
                  <a:tcPr marL="124704" marR="124704" marT="62352" marB="62352">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774441"/>
                  </a:ext>
                </a:extLst>
              </a:tr>
              <a:tr h="291495">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LDA</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Devices</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Accuracy</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F1 score</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Precision</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Recall</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Roc Auc Score</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Confusion Matrix</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4743565"/>
                  </a:ext>
                </a:extLst>
              </a:tr>
              <a:tr h="291495">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dirty="0">
                          <a:solidFill>
                            <a:srgbClr val="000000"/>
                          </a:solidFill>
                          <a:effectLst/>
                          <a:latin typeface="Calibri" panose="020F0502020204030204" pitchFamily="34" charset="0"/>
                        </a:rPr>
                        <a:t>Mobile</a:t>
                      </a:r>
                      <a:endParaRPr lang="en-IN" sz="2500" b="0" i="0" u="none" strike="noStrike" dirty="0">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Train</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0.8547</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0.822</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0.6527</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0.211</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0.5947</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[[6756  149]</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1543474"/>
                  </a:ext>
                </a:extLst>
              </a:tr>
              <a:tr h="291495">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[1047  280]]</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609158"/>
                  </a:ext>
                </a:extLst>
              </a:tr>
              <a:tr h="291495">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Test</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0.8552</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0.8249</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0.6436</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0.2285</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0.6021</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[[2887   72]</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2089678"/>
                  </a:ext>
                </a:extLst>
              </a:tr>
              <a:tr h="291495">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[ 439  </a:t>
                      </a:r>
                      <a:r>
                        <a:rPr lang="en-IN" sz="1500" b="1" i="0" u="none" strike="noStrike">
                          <a:solidFill>
                            <a:srgbClr val="000000"/>
                          </a:solidFill>
                          <a:effectLst/>
                          <a:latin typeface="Courier New" panose="02070309020205020404" pitchFamily="49" charset="0"/>
                        </a:rPr>
                        <a:t>130</a:t>
                      </a:r>
                      <a:r>
                        <a:rPr lang="en-IN" sz="1500" b="0" i="0" u="none" strike="noStrike">
                          <a:solidFill>
                            <a:srgbClr val="000000"/>
                          </a:solidFill>
                          <a:effectLst/>
                          <a:latin typeface="Courier New" panose="02070309020205020404" pitchFamily="49" charset="0"/>
                        </a:rPr>
                        <a:t>]]</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5717722"/>
                  </a:ext>
                </a:extLst>
              </a:tr>
              <a:tr h="291495">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Laptop</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Train</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0.8547</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0.822</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0.6527</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0.211</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0.5947</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[[6756  149]</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291668"/>
                  </a:ext>
                </a:extLst>
              </a:tr>
              <a:tr h="291495">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[1047  280]]</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0242339"/>
                  </a:ext>
                </a:extLst>
              </a:tr>
              <a:tr h="291495">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Test</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0.8552</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0.8249</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0.6436</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0.2285</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0.6021</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[[2887   72]</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5109985"/>
                  </a:ext>
                </a:extLst>
              </a:tr>
              <a:tr h="291495">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90" marR="12990" marT="1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[ 439  </a:t>
                      </a:r>
                      <a:r>
                        <a:rPr lang="en-IN" sz="1500" b="1" i="0" u="none" strike="noStrike">
                          <a:solidFill>
                            <a:srgbClr val="000000"/>
                          </a:solidFill>
                          <a:effectLst/>
                          <a:latin typeface="Courier New" panose="02070309020205020404" pitchFamily="49" charset="0"/>
                        </a:rPr>
                        <a:t>130</a:t>
                      </a:r>
                      <a:r>
                        <a:rPr lang="en-IN" sz="1500" b="0" i="0" u="none" strike="noStrike">
                          <a:solidFill>
                            <a:srgbClr val="000000"/>
                          </a:solidFill>
                          <a:effectLst/>
                          <a:latin typeface="Courier New" panose="02070309020205020404" pitchFamily="49" charset="0"/>
                        </a:rPr>
                        <a:t>]]</a:t>
                      </a:r>
                      <a:endParaRPr lang="en-IN" sz="2500" b="0" i="0" u="none" strike="noStrike">
                        <a:effectLst/>
                        <a:latin typeface="Arial" panose="020B0604020202020204" pitchFamily="34" charset="0"/>
                      </a:endParaRPr>
                    </a:p>
                  </a:txBody>
                  <a:tcPr marL="12990" marR="12990" marT="12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spcBef>
                          <a:spcPts val="0"/>
                        </a:spcBef>
                        <a:spcAft>
                          <a:spcPts val="0"/>
                        </a:spcAft>
                      </a:pPr>
                      <a:r>
                        <a:rPr lang="en-IN" sz="1500" b="0" i="0" u="none" strike="noStrike" dirty="0">
                          <a:solidFill>
                            <a:srgbClr val="000000"/>
                          </a:solidFill>
                          <a:effectLst/>
                          <a:latin typeface="Courier New" panose="02070309020205020404" pitchFamily="49" charset="0"/>
                        </a:rPr>
                        <a:t> </a:t>
                      </a:r>
                      <a:endParaRPr lang="en-IN" sz="2500" b="0" i="0" u="none" strike="noStrike" dirty="0">
                        <a:effectLst/>
                        <a:latin typeface="Arial" panose="020B0604020202020204" pitchFamily="34" charset="0"/>
                      </a:endParaRPr>
                    </a:p>
                  </a:txBody>
                  <a:tcPr marL="12990" marR="12990" marT="12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3092925"/>
                  </a:ext>
                </a:extLst>
              </a:tr>
            </a:tbl>
          </a:graphicData>
        </a:graphic>
      </p:graphicFrame>
    </p:spTree>
    <p:extLst>
      <p:ext uri="{BB962C8B-B14F-4D97-AF65-F5344CB8AC3E}">
        <p14:creationId xmlns:p14="http://schemas.microsoft.com/office/powerpoint/2010/main" val="1694030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713FD6-6B69-9C1B-6C39-18B1D4F14708}"/>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LDA Model Inferences</a:t>
            </a:r>
          </a:p>
        </p:txBody>
      </p:sp>
      <p:graphicFrame>
        <p:nvGraphicFramePr>
          <p:cNvPr id="6" name="Content Placeholder 5">
            <a:extLst>
              <a:ext uri="{FF2B5EF4-FFF2-40B4-BE49-F238E27FC236}">
                <a16:creationId xmlns:a16="http://schemas.microsoft.com/office/drawing/2014/main" id="{CF27E617-2A0D-A4B7-9FAC-665883655489}"/>
              </a:ext>
            </a:extLst>
          </p:cNvPr>
          <p:cNvGraphicFramePr>
            <a:graphicFrameLocks noGrp="1"/>
          </p:cNvGraphicFramePr>
          <p:nvPr>
            <p:ph idx="1"/>
            <p:extLst>
              <p:ext uri="{D42A27DB-BD31-4B8C-83A1-F6EECF244321}">
                <p14:modId xmlns:p14="http://schemas.microsoft.com/office/powerpoint/2010/main" val="3290496862"/>
              </p:ext>
            </p:extLst>
          </p:nvPr>
        </p:nvGraphicFramePr>
        <p:xfrm>
          <a:off x="723900" y="2411424"/>
          <a:ext cx="10744200" cy="3833720"/>
        </p:xfrm>
        <a:graphic>
          <a:graphicData uri="http://schemas.openxmlformats.org/drawingml/2006/table">
            <a:tbl>
              <a:tblPr/>
              <a:tblGrid>
                <a:gridCol w="10744200">
                  <a:extLst>
                    <a:ext uri="{9D8B030D-6E8A-4147-A177-3AD203B41FA5}">
                      <a16:colId xmlns:a16="http://schemas.microsoft.com/office/drawing/2014/main" val="336790791"/>
                    </a:ext>
                  </a:extLst>
                </a:gridCol>
              </a:tblGrid>
              <a:tr h="419570">
                <a:tc>
                  <a:txBody>
                    <a:bodyPr/>
                    <a:lstStyle/>
                    <a:p>
                      <a:pPr algn="l" fontAlgn="b">
                        <a:spcBef>
                          <a:spcPts val="0"/>
                        </a:spcBef>
                        <a:spcAft>
                          <a:spcPts val="0"/>
                        </a:spcAft>
                      </a:pPr>
                      <a:r>
                        <a:rPr lang="en-IN" sz="2200" b="0" i="0" u="none" strike="noStrike" dirty="0">
                          <a:solidFill>
                            <a:srgbClr val="000000"/>
                          </a:solidFill>
                          <a:effectLst/>
                          <a:latin typeface="Calibri" panose="020F0502020204030204" pitchFamily="34" charset="0"/>
                        </a:rPr>
                        <a:t>Inferences</a:t>
                      </a:r>
                      <a:endParaRPr lang="en-IN" sz="3500" b="0" i="0" u="none" strike="noStrike" dirty="0">
                        <a:effectLst/>
                        <a:latin typeface="Arial" panose="020B0604020202020204" pitchFamily="34" charset="0"/>
                      </a:endParaRPr>
                    </a:p>
                  </a:txBody>
                  <a:tcPr marL="18697" marR="18697" marT="18697" marB="0" anchor="b">
                    <a:lnL>
                      <a:noFill/>
                    </a:lnL>
                    <a:lnR>
                      <a:noFill/>
                    </a:lnR>
                    <a:lnT>
                      <a:noFill/>
                    </a:lnT>
                    <a:lnB>
                      <a:noFill/>
                    </a:lnB>
                  </a:tcPr>
                </a:tc>
                <a:extLst>
                  <a:ext uri="{0D108BD9-81ED-4DB2-BD59-A6C34878D82A}">
                    <a16:rowId xmlns:a16="http://schemas.microsoft.com/office/drawing/2014/main" val="3886681145"/>
                  </a:ext>
                </a:extLst>
              </a:tr>
              <a:tr h="748645">
                <a:tc>
                  <a:txBody>
                    <a:bodyPr/>
                    <a:lstStyle/>
                    <a:p>
                      <a:pPr marL="342900" indent="-342900" algn="l" fontAlgn="b">
                        <a:spcBef>
                          <a:spcPts val="0"/>
                        </a:spcBef>
                        <a:spcAft>
                          <a:spcPts val="0"/>
                        </a:spcAft>
                        <a:buFont typeface="Arial" panose="020B0604020202020204" pitchFamily="34" charset="0"/>
                        <a:buChar char="•"/>
                      </a:pPr>
                      <a:r>
                        <a:rPr lang="en-US" sz="2200" b="0" i="0" u="none" strike="noStrike" dirty="0">
                          <a:solidFill>
                            <a:srgbClr val="000000"/>
                          </a:solidFill>
                          <a:effectLst/>
                          <a:latin typeface="Calibri" panose="020F0502020204030204" pitchFamily="34" charset="0"/>
                        </a:rPr>
                        <a:t> True Positive : The number of correctly predicted positive instances from Mobile devices who has taken Product is 130  out of 569 Mobile Users </a:t>
                      </a:r>
                      <a:endParaRPr lang="en-US" sz="3500" b="0" i="0" u="none" strike="noStrike" dirty="0">
                        <a:effectLst/>
                        <a:latin typeface="Arial" panose="020B0604020202020204" pitchFamily="34" charset="0"/>
                      </a:endParaRPr>
                    </a:p>
                  </a:txBody>
                  <a:tcPr marL="18697" marR="18697" marT="18697" marB="0" anchor="b">
                    <a:lnL>
                      <a:noFill/>
                    </a:lnL>
                    <a:lnR>
                      <a:noFill/>
                    </a:lnR>
                    <a:lnT>
                      <a:noFill/>
                    </a:lnT>
                    <a:lnB>
                      <a:noFill/>
                    </a:lnB>
                  </a:tcPr>
                </a:tc>
                <a:extLst>
                  <a:ext uri="{0D108BD9-81ED-4DB2-BD59-A6C34878D82A}">
                    <a16:rowId xmlns:a16="http://schemas.microsoft.com/office/drawing/2014/main" val="1214091291"/>
                  </a:ext>
                </a:extLst>
              </a:tr>
              <a:tr h="748645">
                <a:tc>
                  <a:txBody>
                    <a:bodyPr/>
                    <a:lstStyle/>
                    <a:p>
                      <a:pPr marL="342900" indent="-342900" algn="l" fontAlgn="t">
                        <a:spcBef>
                          <a:spcPts val="0"/>
                        </a:spcBef>
                        <a:spcAft>
                          <a:spcPts val="0"/>
                        </a:spcAft>
                        <a:buFont typeface="Arial" panose="020B0604020202020204" pitchFamily="34" charset="0"/>
                        <a:buChar char="•"/>
                      </a:pPr>
                      <a:r>
                        <a:rPr lang="en-US" sz="2200" b="0" i="0" u="none" strike="noStrike" dirty="0">
                          <a:solidFill>
                            <a:srgbClr val="000000"/>
                          </a:solidFill>
                          <a:effectLst/>
                          <a:latin typeface="Calibri" panose="020F0502020204030204" pitchFamily="34" charset="0"/>
                        </a:rPr>
                        <a:t> True Positive : The number of correctly predicted positive instances from Laptop devices who has taken Product is 130  out of 569  Users </a:t>
                      </a:r>
                      <a:endParaRPr lang="en-US" sz="3500" b="0" i="0" u="none" strike="noStrike" dirty="0">
                        <a:effectLst/>
                        <a:latin typeface="Arial" panose="020B0604020202020204" pitchFamily="34" charset="0"/>
                      </a:endParaRPr>
                    </a:p>
                  </a:txBody>
                  <a:tcPr marL="18697" marR="18697" marT="18697" marB="0">
                    <a:lnL>
                      <a:noFill/>
                    </a:lnL>
                    <a:lnR>
                      <a:noFill/>
                    </a:lnR>
                    <a:lnT>
                      <a:noFill/>
                    </a:lnT>
                    <a:lnB>
                      <a:noFill/>
                    </a:lnB>
                  </a:tcPr>
                </a:tc>
                <a:extLst>
                  <a:ext uri="{0D108BD9-81ED-4DB2-BD59-A6C34878D82A}">
                    <a16:rowId xmlns:a16="http://schemas.microsoft.com/office/drawing/2014/main" val="2175499472"/>
                  </a:ext>
                </a:extLst>
              </a:tr>
              <a:tr h="748645">
                <a:tc>
                  <a:txBody>
                    <a:bodyPr/>
                    <a:lstStyle/>
                    <a:p>
                      <a:pPr marL="342900" indent="-342900" algn="l" fontAlgn="b">
                        <a:spcBef>
                          <a:spcPts val="0"/>
                        </a:spcBef>
                        <a:spcAft>
                          <a:spcPts val="0"/>
                        </a:spcAft>
                        <a:buFont typeface="Arial" panose="020B0604020202020204" pitchFamily="34" charset="0"/>
                        <a:buChar char="•"/>
                      </a:pPr>
                      <a:r>
                        <a:rPr lang="en-US" sz="2200" b="0" i="0" u="none" strike="noStrike" dirty="0" err="1">
                          <a:solidFill>
                            <a:srgbClr val="000000"/>
                          </a:solidFill>
                          <a:effectLst/>
                          <a:latin typeface="Calibri" panose="020F0502020204030204" pitchFamily="34" charset="0"/>
                        </a:rPr>
                        <a:t>Precison</a:t>
                      </a:r>
                      <a:r>
                        <a:rPr lang="en-US" sz="2200" b="0" i="0" u="none" strike="noStrike" dirty="0">
                          <a:solidFill>
                            <a:srgbClr val="000000"/>
                          </a:solidFill>
                          <a:effectLst/>
                          <a:latin typeface="Calibri" panose="020F0502020204030204" pitchFamily="34" charset="0"/>
                        </a:rPr>
                        <a:t> is 64 % for the for Mobile Users means that only 64% have been predicted </a:t>
                      </a:r>
                      <a:r>
                        <a:rPr lang="en-US" sz="2200" b="0" i="0" u="none" strike="noStrike" dirty="0" err="1">
                          <a:solidFill>
                            <a:srgbClr val="000000"/>
                          </a:solidFill>
                          <a:effectLst/>
                          <a:latin typeface="Calibri" panose="020F0502020204030204" pitchFamily="34" charset="0"/>
                        </a:rPr>
                        <a:t>correcly</a:t>
                      </a:r>
                      <a:r>
                        <a:rPr lang="en-US" sz="2200" b="0" i="0" u="none" strike="noStrike" dirty="0">
                          <a:solidFill>
                            <a:srgbClr val="000000"/>
                          </a:solidFill>
                          <a:effectLst/>
                          <a:latin typeface="Calibri" panose="020F0502020204030204" pitchFamily="34" charset="0"/>
                        </a:rPr>
                        <a:t> and reset Predictions are not correct</a:t>
                      </a:r>
                      <a:endParaRPr lang="en-US" sz="3500" b="0" i="0" u="none" strike="noStrike" dirty="0">
                        <a:effectLst/>
                        <a:latin typeface="Arial" panose="020B0604020202020204" pitchFamily="34" charset="0"/>
                      </a:endParaRPr>
                    </a:p>
                  </a:txBody>
                  <a:tcPr marL="18697" marR="18697" marT="18697" marB="0" anchor="b">
                    <a:lnL>
                      <a:noFill/>
                    </a:lnL>
                    <a:lnR>
                      <a:noFill/>
                    </a:lnR>
                    <a:lnT>
                      <a:noFill/>
                    </a:lnT>
                    <a:lnB>
                      <a:noFill/>
                    </a:lnB>
                  </a:tcPr>
                </a:tc>
                <a:extLst>
                  <a:ext uri="{0D108BD9-81ED-4DB2-BD59-A6C34878D82A}">
                    <a16:rowId xmlns:a16="http://schemas.microsoft.com/office/drawing/2014/main" val="2595027274"/>
                  </a:ext>
                </a:extLst>
              </a:tr>
              <a:tr h="748645">
                <a:tc>
                  <a:txBody>
                    <a:bodyPr/>
                    <a:lstStyle/>
                    <a:p>
                      <a:pPr marL="342900" indent="-342900" algn="l" fontAlgn="b">
                        <a:spcBef>
                          <a:spcPts val="0"/>
                        </a:spcBef>
                        <a:spcAft>
                          <a:spcPts val="0"/>
                        </a:spcAft>
                        <a:buFont typeface="Arial" panose="020B0604020202020204" pitchFamily="34" charset="0"/>
                        <a:buChar char="•"/>
                      </a:pPr>
                      <a:r>
                        <a:rPr lang="en-US" sz="2200" b="0" i="0" u="none" strike="noStrike" dirty="0" err="1">
                          <a:solidFill>
                            <a:srgbClr val="000000"/>
                          </a:solidFill>
                          <a:effectLst/>
                          <a:latin typeface="Calibri" panose="020F0502020204030204" pitchFamily="34" charset="0"/>
                        </a:rPr>
                        <a:t>Precison</a:t>
                      </a:r>
                      <a:r>
                        <a:rPr lang="en-US" sz="2200" b="0" i="0" u="none" strike="noStrike" dirty="0">
                          <a:solidFill>
                            <a:srgbClr val="000000"/>
                          </a:solidFill>
                          <a:effectLst/>
                          <a:latin typeface="Calibri" panose="020F0502020204030204" pitchFamily="34" charset="0"/>
                        </a:rPr>
                        <a:t> is 64 % for the for Laptop  Users means that only 64% have been predicted </a:t>
                      </a:r>
                      <a:r>
                        <a:rPr lang="en-US" sz="2200" b="0" i="0" u="none" strike="noStrike" dirty="0" err="1">
                          <a:solidFill>
                            <a:srgbClr val="000000"/>
                          </a:solidFill>
                          <a:effectLst/>
                          <a:latin typeface="Calibri" panose="020F0502020204030204" pitchFamily="34" charset="0"/>
                        </a:rPr>
                        <a:t>correcly</a:t>
                      </a:r>
                      <a:r>
                        <a:rPr lang="en-US" sz="2200" b="0" i="0" u="none" strike="noStrike" dirty="0">
                          <a:solidFill>
                            <a:srgbClr val="000000"/>
                          </a:solidFill>
                          <a:effectLst/>
                          <a:latin typeface="Calibri" panose="020F0502020204030204" pitchFamily="34" charset="0"/>
                        </a:rPr>
                        <a:t> and reset Predictions are not correct</a:t>
                      </a:r>
                      <a:endParaRPr lang="en-US" sz="3500" b="0" i="0" u="none" strike="noStrike" dirty="0">
                        <a:effectLst/>
                        <a:latin typeface="Arial" panose="020B0604020202020204" pitchFamily="34" charset="0"/>
                      </a:endParaRPr>
                    </a:p>
                  </a:txBody>
                  <a:tcPr marL="18697" marR="18697" marT="18697" marB="0" anchor="b">
                    <a:lnL>
                      <a:noFill/>
                    </a:lnL>
                    <a:lnR>
                      <a:noFill/>
                    </a:lnR>
                    <a:lnT>
                      <a:noFill/>
                    </a:lnT>
                    <a:lnB>
                      <a:noFill/>
                    </a:lnB>
                  </a:tcPr>
                </a:tc>
                <a:extLst>
                  <a:ext uri="{0D108BD9-81ED-4DB2-BD59-A6C34878D82A}">
                    <a16:rowId xmlns:a16="http://schemas.microsoft.com/office/drawing/2014/main" val="163297301"/>
                  </a:ext>
                </a:extLst>
              </a:tr>
              <a:tr h="419570">
                <a:tc>
                  <a:txBody>
                    <a:bodyPr/>
                    <a:lstStyle/>
                    <a:p>
                      <a:pPr marL="342900" indent="-342900" algn="l" fontAlgn="b">
                        <a:spcBef>
                          <a:spcPts val="0"/>
                        </a:spcBef>
                        <a:spcAft>
                          <a:spcPts val="0"/>
                        </a:spcAft>
                        <a:buFont typeface="Arial" panose="020B0604020202020204" pitchFamily="34" charset="0"/>
                        <a:buChar char="•"/>
                      </a:pPr>
                      <a:r>
                        <a:rPr lang="en-US" sz="2200" b="0" i="0" u="none" strike="noStrike" dirty="0">
                          <a:solidFill>
                            <a:srgbClr val="000000"/>
                          </a:solidFill>
                          <a:effectLst/>
                          <a:latin typeface="Calibri" panose="020F0502020204030204" pitchFamily="34" charset="0"/>
                        </a:rPr>
                        <a:t>Precision and recall is low so the Model is not performing good</a:t>
                      </a:r>
                      <a:endParaRPr lang="en-US" sz="3500" b="0" i="0" u="none" strike="noStrike" dirty="0">
                        <a:effectLst/>
                        <a:latin typeface="Arial" panose="020B0604020202020204" pitchFamily="34" charset="0"/>
                      </a:endParaRPr>
                    </a:p>
                  </a:txBody>
                  <a:tcPr marL="18697" marR="18697" marT="18697" marB="0" anchor="b">
                    <a:lnL>
                      <a:noFill/>
                    </a:lnL>
                    <a:lnR>
                      <a:noFill/>
                    </a:lnR>
                    <a:lnT>
                      <a:noFill/>
                    </a:lnT>
                    <a:lnB>
                      <a:noFill/>
                    </a:lnB>
                  </a:tcPr>
                </a:tc>
                <a:extLst>
                  <a:ext uri="{0D108BD9-81ED-4DB2-BD59-A6C34878D82A}">
                    <a16:rowId xmlns:a16="http://schemas.microsoft.com/office/drawing/2014/main" val="315824515"/>
                  </a:ext>
                </a:extLst>
              </a:tr>
            </a:tbl>
          </a:graphicData>
        </a:graphic>
      </p:graphicFrame>
    </p:spTree>
    <p:extLst>
      <p:ext uri="{BB962C8B-B14F-4D97-AF65-F5344CB8AC3E}">
        <p14:creationId xmlns:p14="http://schemas.microsoft.com/office/powerpoint/2010/main" val="313143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20238-32E0-3C3D-C67F-B5A59452BAFF}"/>
              </a:ext>
            </a:extLst>
          </p:cNvPr>
          <p:cNvSpPr>
            <a:spLocks noGrp="1"/>
          </p:cNvSpPr>
          <p:nvPr>
            <p:ph type="title"/>
          </p:nvPr>
        </p:nvSpPr>
        <p:spPr>
          <a:xfrm>
            <a:off x="838200" y="556995"/>
            <a:ext cx="10515600" cy="1133693"/>
          </a:xfrm>
        </p:spPr>
        <p:txBody>
          <a:bodyPr vert="horz" lIns="91440" tIns="45720" rIns="91440" bIns="45720" rtlCol="0">
            <a:normAutofit fontScale="90000"/>
          </a:bodyPr>
          <a:lstStyle/>
          <a:p>
            <a:r>
              <a:rPr lang="en-US" sz="5400" dirty="0"/>
              <a:t>Logistic Regression</a:t>
            </a:r>
            <a:r>
              <a:rPr lang="en-US" sz="5400" kern="1200" dirty="0">
                <a:solidFill>
                  <a:schemeClr val="tx1"/>
                </a:solidFill>
                <a:latin typeface="+mj-lt"/>
                <a:ea typeface="+mj-ea"/>
                <a:cs typeface="+mj-cs"/>
              </a:rPr>
              <a:t> Model on Imbalanced Data</a:t>
            </a:r>
            <a:endParaRPr lang="en-US" sz="5200" kern="1200" dirty="0">
              <a:latin typeface="+mj-lt"/>
              <a:ea typeface="+mj-ea"/>
              <a:cs typeface="+mj-cs"/>
            </a:endParaRPr>
          </a:p>
        </p:txBody>
      </p:sp>
      <p:graphicFrame>
        <p:nvGraphicFramePr>
          <p:cNvPr id="9" name="Content Placeholder 8">
            <a:extLst>
              <a:ext uri="{FF2B5EF4-FFF2-40B4-BE49-F238E27FC236}">
                <a16:creationId xmlns:a16="http://schemas.microsoft.com/office/drawing/2014/main" id="{A7FB90A5-06A5-DA36-627C-FE24EBF7D4DD}"/>
              </a:ext>
            </a:extLst>
          </p:cNvPr>
          <p:cNvGraphicFramePr>
            <a:graphicFrameLocks noGrp="1"/>
          </p:cNvGraphicFramePr>
          <p:nvPr>
            <p:ph idx="1"/>
            <p:extLst>
              <p:ext uri="{D42A27DB-BD31-4B8C-83A1-F6EECF244321}">
                <p14:modId xmlns:p14="http://schemas.microsoft.com/office/powerpoint/2010/main" val="2789971343"/>
              </p:ext>
            </p:extLst>
          </p:nvPr>
        </p:nvGraphicFramePr>
        <p:xfrm>
          <a:off x="1153552" y="1825625"/>
          <a:ext cx="9608233" cy="4351344"/>
        </p:xfrm>
        <a:graphic>
          <a:graphicData uri="http://schemas.openxmlformats.org/drawingml/2006/table">
            <a:tbl>
              <a:tblPr/>
              <a:tblGrid>
                <a:gridCol w="1823204">
                  <a:extLst>
                    <a:ext uri="{9D8B030D-6E8A-4147-A177-3AD203B41FA5}">
                      <a16:colId xmlns:a16="http://schemas.microsoft.com/office/drawing/2014/main" val="1130485640"/>
                    </a:ext>
                  </a:extLst>
                </a:gridCol>
                <a:gridCol w="854811">
                  <a:extLst>
                    <a:ext uri="{9D8B030D-6E8A-4147-A177-3AD203B41FA5}">
                      <a16:colId xmlns:a16="http://schemas.microsoft.com/office/drawing/2014/main" val="2455506170"/>
                    </a:ext>
                  </a:extLst>
                </a:gridCol>
                <a:gridCol w="633948">
                  <a:extLst>
                    <a:ext uri="{9D8B030D-6E8A-4147-A177-3AD203B41FA5}">
                      <a16:colId xmlns:a16="http://schemas.microsoft.com/office/drawing/2014/main" val="2031837838"/>
                    </a:ext>
                  </a:extLst>
                </a:gridCol>
                <a:gridCol w="985871">
                  <a:extLst>
                    <a:ext uri="{9D8B030D-6E8A-4147-A177-3AD203B41FA5}">
                      <a16:colId xmlns:a16="http://schemas.microsoft.com/office/drawing/2014/main" val="3463071054"/>
                    </a:ext>
                  </a:extLst>
                </a:gridCol>
                <a:gridCol w="964027">
                  <a:extLst>
                    <a:ext uri="{9D8B030D-6E8A-4147-A177-3AD203B41FA5}">
                      <a16:colId xmlns:a16="http://schemas.microsoft.com/office/drawing/2014/main" val="1542554348"/>
                    </a:ext>
                  </a:extLst>
                </a:gridCol>
                <a:gridCol w="998006">
                  <a:extLst>
                    <a:ext uri="{9D8B030D-6E8A-4147-A177-3AD203B41FA5}">
                      <a16:colId xmlns:a16="http://schemas.microsoft.com/office/drawing/2014/main" val="4223735580"/>
                    </a:ext>
                  </a:extLst>
                </a:gridCol>
                <a:gridCol w="964027">
                  <a:extLst>
                    <a:ext uri="{9D8B030D-6E8A-4147-A177-3AD203B41FA5}">
                      <a16:colId xmlns:a16="http://schemas.microsoft.com/office/drawing/2014/main" val="2441648395"/>
                    </a:ext>
                  </a:extLst>
                </a:gridCol>
                <a:gridCol w="964027">
                  <a:extLst>
                    <a:ext uri="{9D8B030D-6E8A-4147-A177-3AD203B41FA5}">
                      <a16:colId xmlns:a16="http://schemas.microsoft.com/office/drawing/2014/main" val="3368746006"/>
                    </a:ext>
                  </a:extLst>
                </a:gridCol>
                <a:gridCol w="1420312">
                  <a:extLst>
                    <a:ext uri="{9D8B030D-6E8A-4147-A177-3AD203B41FA5}">
                      <a16:colId xmlns:a16="http://schemas.microsoft.com/office/drawing/2014/main" val="1328765608"/>
                    </a:ext>
                  </a:extLst>
                </a:gridCol>
              </a:tblGrid>
              <a:tr h="345084">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Basic Model</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400" b="1" i="0" u="none" strike="noStrike">
                          <a:solidFill>
                            <a:srgbClr val="000000"/>
                          </a:solidFill>
                          <a:effectLst/>
                          <a:latin typeface="Calibri" panose="020F0502020204030204" pitchFamily="34" charset="0"/>
                        </a:rPr>
                        <a:t>Performance Matrix</a:t>
                      </a:r>
                      <a:endParaRPr lang="en-IN" sz="2400" b="0" i="0" u="none" strike="noStrike">
                        <a:effectLst/>
                        <a:latin typeface="Arial" panose="020B0604020202020204" pitchFamily="34" charset="0"/>
                      </a:endParaRPr>
                    </a:p>
                  </a:txBody>
                  <a:tcPr marL="106727" marR="106727" marT="53363" marB="53363">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40400618"/>
                  </a:ext>
                </a:extLst>
              </a:tr>
              <a:tr h="445140">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Devices</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Accuracy</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F1 score</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Precision</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Recall</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Roc Auc Score</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Confusion Matrix</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903348"/>
                  </a:ext>
                </a:extLst>
              </a:tr>
              <a:tr h="445140">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Logistic Regression</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Mobile</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Train</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dirty="0">
                          <a:solidFill>
                            <a:srgbClr val="000000"/>
                          </a:solidFill>
                          <a:effectLst/>
                          <a:latin typeface="Courier New" panose="02070309020205020404" pitchFamily="49" charset="0"/>
                        </a:rPr>
                        <a:t>0.8384</a:t>
                      </a:r>
                      <a:endParaRPr lang="en-IN" sz="2400" b="0" i="0" u="none" strike="noStrike" dirty="0">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0.7667</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0.4118</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0.0053</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0.5019</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[[6895   10]</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956343970"/>
                  </a:ext>
                </a:extLst>
              </a:tr>
              <a:tr h="445140">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[1320    7]]</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889296058"/>
                  </a:ext>
                </a:extLst>
              </a:tr>
              <a:tr h="445140">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Test</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0.8387</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0.7689</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0.5</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0.0123</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0.505</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[[2952    7]</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79928545"/>
                  </a:ext>
                </a:extLst>
              </a:tr>
              <a:tr h="445140">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[ 562    7]]</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79709941"/>
                  </a:ext>
                </a:extLst>
              </a:tr>
              <a:tr h="445140">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Laptop</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Train</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0.8389</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0.7656</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1</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0.0008</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0.5004</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[[6905    0]</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24824282"/>
                  </a:ext>
                </a:extLst>
              </a:tr>
              <a:tr h="445140">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1"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 [1326    1]]</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2813082"/>
                  </a:ext>
                </a:extLst>
              </a:tr>
              <a:tr h="445140">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Test</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0.8387</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0.7652</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0.5</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a:solidFill>
                            <a:srgbClr val="000000"/>
                          </a:solidFill>
                          <a:effectLst/>
                          <a:latin typeface="Courier New" panose="02070309020205020404" pitchFamily="49" charset="0"/>
                        </a:rPr>
                        <a:t>[[2959    0]</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99234092"/>
                  </a:ext>
                </a:extLst>
              </a:tr>
              <a:tr h="445140">
                <a:tc>
                  <a:txBody>
                    <a:bodyPr/>
                    <a:lstStyle/>
                    <a:p>
                      <a:pPr algn="l" fontAlgn="b">
                        <a:spcBef>
                          <a:spcPts val="0"/>
                        </a:spcBef>
                        <a:spcAft>
                          <a:spcPts val="0"/>
                        </a:spcAft>
                      </a:pPr>
                      <a:r>
                        <a:rPr lang="en-IN" sz="1400" b="0" i="0" u="none" strike="noStrike" dirty="0">
                          <a:solidFill>
                            <a:srgbClr val="000000"/>
                          </a:solidFill>
                          <a:effectLst/>
                          <a:latin typeface="Calibri" panose="020F0502020204030204" pitchFamily="34" charset="0"/>
                        </a:rPr>
                        <a:t> </a:t>
                      </a:r>
                      <a:endParaRPr lang="en-IN" sz="2400" b="0" i="0" u="none" strike="noStrike" dirty="0">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400" b="0" i="0" u="none" strike="noStrike">
                          <a:solidFill>
                            <a:srgbClr val="000000"/>
                          </a:solidFill>
                          <a:effectLst/>
                          <a:latin typeface="Calibri" panose="020F0502020204030204" pitchFamily="34" charset="0"/>
                        </a:rPr>
                        <a:t> </a:t>
                      </a:r>
                      <a:endParaRPr lang="en-IN" sz="2400" b="0" i="0" u="none" strike="noStrike">
                        <a:effectLst/>
                        <a:latin typeface="Arial" panose="020B0604020202020204" pitchFamily="34" charset="0"/>
                      </a:endParaRPr>
                    </a:p>
                  </a:txBody>
                  <a:tcPr marL="11117" marR="11117" marT="111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1"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1"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1"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1" i="0" u="none" strike="noStrike">
                          <a:solidFill>
                            <a:srgbClr val="000000"/>
                          </a:solidFill>
                          <a:effectLst/>
                          <a:latin typeface="Courier New" panose="02070309020205020404" pitchFamily="49" charset="0"/>
                        </a:rPr>
                        <a:t> </a:t>
                      </a:r>
                      <a:endParaRPr lang="en-IN" sz="2400" b="0" i="0" u="none" strike="noStrike">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400" b="0" i="0" u="none" strike="noStrike" dirty="0">
                          <a:solidFill>
                            <a:srgbClr val="000000"/>
                          </a:solidFill>
                          <a:effectLst/>
                          <a:latin typeface="Courier New" panose="02070309020205020404" pitchFamily="49" charset="0"/>
                        </a:rPr>
                        <a:t> [ 569    0]]</a:t>
                      </a:r>
                      <a:endParaRPr lang="en-IN" sz="2400" b="0" i="0" u="none" strike="noStrike" dirty="0">
                        <a:effectLst/>
                        <a:latin typeface="Arial" panose="020B0604020202020204" pitchFamily="34" charset="0"/>
                      </a:endParaRPr>
                    </a:p>
                  </a:txBody>
                  <a:tcPr marL="11117" marR="11117" marT="1111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24419102"/>
                  </a:ext>
                </a:extLst>
              </a:tr>
            </a:tbl>
          </a:graphicData>
        </a:graphic>
      </p:graphicFrame>
    </p:spTree>
    <p:extLst>
      <p:ext uri="{BB962C8B-B14F-4D97-AF65-F5344CB8AC3E}">
        <p14:creationId xmlns:p14="http://schemas.microsoft.com/office/powerpoint/2010/main" val="88263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576152AB-DB4E-43E1-BE8B-9E2B5DE4C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74329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729038"/>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CCA7D1-771F-4FBB-18A6-370BA790D0BD}"/>
              </a:ext>
            </a:extLst>
          </p:cNvPr>
          <p:cNvSpPr>
            <a:spLocks noGrp="1"/>
          </p:cNvSpPr>
          <p:nvPr>
            <p:ph type="title"/>
          </p:nvPr>
        </p:nvSpPr>
        <p:spPr>
          <a:xfrm>
            <a:off x="1115568" y="347730"/>
            <a:ext cx="10168128" cy="2052034"/>
          </a:xfrm>
        </p:spPr>
        <p:txBody>
          <a:bodyPr>
            <a:normAutofit/>
          </a:bodyPr>
          <a:lstStyle/>
          <a:p>
            <a:r>
              <a:rPr lang="en-US" sz="4800" kern="1200">
                <a:latin typeface="+mj-lt"/>
                <a:ea typeface="+mj-ea"/>
                <a:cs typeface="+mj-cs"/>
              </a:rPr>
              <a:t>Logistic Regression Model Inferences</a:t>
            </a:r>
            <a:endParaRPr lang="en-IN" sz="4800"/>
          </a:p>
        </p:txBody>
      </p:sp>
      <p:sp>
        <p:nvSpPr>
          <p:cNvPr id="26"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01050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F3700CCD-79C9-C360-D38C-FC5996CC1A1B}"/>
              </a:ext>
            </a:extLst>
          </p:cNvPr>
          <p:cNvGraphicFramePr>
            <a:graphicFrameLocks noGrp="1"/>
          </p:cNvGraphicFramePr>
          <p:nvPr>
            <p:ph idx="1"/>
            <p:extLst>
              <p:ext uri="{D42A27DB-BD31-4B8C-83A1-F6EECF244321}">
                <p14:modId xmlns:p14="http://schemas.microsoft.com/office/powerpoint/2010/main" val="2128636251"/>
              </p:ext>
            </p:extLst>
          </p:nvPr>
        </p:nvGraphicFramePr>
        <p:xfrm>
          <a:off x="787792" y="3091020"/>
          <a:ext cx="9319948" cy="2625064"/>
        </p:xfrm>
        <a:graphic>
          <a:graphicData uri="http://schemas.openxmlformats.org/drawingml/2006/table">
            <a:tbl>
              <a:tblPr/>
              <a:tblGrid>
                <a:gridCol w="9319948">
                  <a:extLst>
                    <a:ext uri="{9D8B030D-6E8A-4147-A177-3AD203B41FA5}">
                      <a16:colId xmlns:a16="http://schemas.microsoft.com/office/drawing/2014/main" val="3276940723"/>
                    </a:ext>
                  </a:extLst>
                </a:gridCol>
              </a:tblGrid>
              <a:tr h="1120087">
                <a:tc>
                  <a:txBody>
                    <a:bodyPr/>
                    <a:lstStyle/>
                    <a:p>
                      <a:pPr algn="l" fontAlgn="b">
                        <a:spcBef>
                          <a:spcPts val="0"/>
                        </a:spcBef>
                        <a:spcAft>
                          <a:spcPts val="0"/>
                        </a:spcAft>
                      </a:pPr>
                      <a:endParaRPr lang="en-IN" sz="5400" b="0" i="0" u="none" strike="noStrike" dirty="0">
                        <a:effectLst/>
                        <a:latin typeface="Arial" panose="020B0604020202020204" pitchFamily="34" charset="0"/>
                      </a:endParaRPr>
                    </a:p>
                  </a:txBody>
                  <a:tcPr marL="28575" marR="28575" marT="28575" marB="0" anchor="b">
                    <a:lnL>
                      <a:noFill/>
                    </a:lnL>
                    <a:lnR>
                      <a:noFill/>
                    </a:lnR>
                    <a:lnT>
                      <a:noFill/>
                    </a:lnT>
                    <a:lnB>
                      <a:noFill/>
                    </a:lnB>
                  </a:tcPr>
                </a:tc>
                <a:extLst>
                  <a:ext uri="{0D108BD9-81ED-4DB2-BD59-A6C34878D82A}">
                    <a16:rowId xmlns:a16="http://schemas.microsoft.com/office/drawing/2014/main" val="2132980171"/>
                  </a:ext>
                </a:extLst>
              </a:tr>
              <a:tr h="1504977">
                <a:tc>
                  <a:txBody>
                    <a:bodyPr/>
                    <a:lstStyle/>
                    <a:p>
                      <a:pPr marL="457200" indent="-457200" algn="l" fontAlgn="b">
                        <a:spcBef>
                          <a:spcPts val="0"/>
                        </a:spcBef>
                        <a:spcAft>
                          <a:spcPts val="0"/>
                        </a:spcAft>
                        <a:buFont typeface="Arial" panose="020B0604020202020204" pitchFamily="34" charset="0"/>
                        <a:buChar char="•"/>
                      </a:pPr>
                      <a:r>
                        <a:rPr lang="en-US" sz="3300" b="0" i="0" u="none" strike="noStrike" dirty="0">
                          <a:solidFill>
                            <a:srgbClr val="000000"/>
                          </a:solidFill>
                          <a:effectLst/>
                          <a:latin typeface="Calibri" panose="020F0502020204030204" pitchFamily="34" charset="0"/>
                        </a:rPr>
                        <a:t>This model is not fit for consideration as the </a:t>
                      </a:r>
                      <a:r>
                        <a:rPr lang="en-US" sz="3300" b="0" i="0" u="none" strike="noStrike" dirty="0" err="1">
                          <a:solidFill>
                            <a:srgbClr val="000000"/>
                          </a:solidFill>
                          <a:effectLst/>
                          <a:latin typeface="Calibri" panose="020F0502020204030204" pitchFamily="34" charset="0"/>
                        </a:rPr>
                        <a:t>precison</a:t>
                      </a:r>
                      <a:r>
                        <a:rPr lang="en-US" sz="3300" b="0" i="0" u="none" strike="noStrike" dirty="0">
                          <a:solidFill>
                            <a:srgbClr val="000000"/>
                          </a:solidFill>
                          <a:effectLst/>
                          <a:latin typeface="Calibri" panose="020F0502020204030204" pitchFamily="34" charset="0"/>
                        </a:rPr>
                        <a:t> is very poor</a:t>
                      </a:r>
                      <a:endParaRPr lang="en-US" sz="5400" b="0" i="0" u="none" strike="noStrike" dirty="0">
                        <a:effectLst/>
                        <a:latin typeface="Arial" panose="020B0604020202020204" pitchFamily="34" charset="0"/>
                      </a:endParaRPr>
                    </a:p>
                  </a:txBody>
                  <a:tcPr marL="28575" marR="28575" marT="28575" marB="0" anchor="b">
                    <a:lnL>
                      <a:noFill/>
                    </a:lnL>
                    <a:lnR>
                      <a:noFill/>
                    </a:lnR>
                    <a:lnT>
                      <a:noFill/>
                    </a:lnT>
                    <a:lnB>
                      <a:noFill/>
                    </a:lnB>
                  </a:tcPr>
                </a:tc>
                <a:extLst>
                  <a:ext uri="{0D108BD9-81ED-4DB2-BD59-A6C34878D82A}">
                    <a16:rowId xmlns:a16="http://schemas.microsoft.com/office/drawing/2014/main" val="3690609355"/>
                  </a:ext>
                </a:extLst>
              </a:tr>
            </a:tbl>
          </a:graphicData>
        </a:graphic>
      </p:graphicFrame>
    </p:spTree>
    <p:extLst>
      <p:ext uri="{BB962C8B-B14F-4D97-AF65-F5344CB8AC3E}">
        <p14:creationId xmlns:p14="http://schemas.microsoft.com/office/powerpoint/2010/main" val="341299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A482-5BF8-E6A5-A9A0-5EC8CE8E693E}"/>
              </a:ext>
            </a:extLst>
          </p:cNvPr>
          <p:cNvSpPr>
            <a:spLocks noGrp="1"/>
          </p:cNvSpPr>
          <p:nvPr>
            <p:ph type="title"/>
          </p:nvPr>
        </p:nvSpPr>
        <p:spPr/>
        <p:txBody>
          <a:bodyPr/>
          <a:lstStyle/>
          <a:p>
            <a:r>
              <a:rPr lang="en-IN" sz="1800" kern="0" dirty="0">
                <a:solidFill>
                  <a:srgbClr val="FF0000"/>
                </a:solidFill>
                <a:effectLst/>
                <a:latin typeface="Lato" panose="020F0502020204030203" pitchFamily="34" charset="0"/>
                <a:ea typeface="Times New Roman" panose="02020603050405020304" pitchFamily="18" charset="0"/>
                <a:cs typeface="Times New Roman" panose="02020603050405020304" pitchFamily="18" charset="0"/>
              </a:rPr>
              <a:t>Need of the study/project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00B323-7A29-13FB-5FA9-3C2EEC7D5569}"/>
              </a:ext>
            </a:extLst>
          </p:cNvPr>
          <p:cNvSpPr>
            <a:spLocks noGrp="1"/>
          </p:cNvSpPr>
          <p:nvPr>
            <p:ph idx="1"/>
          </p:nvPr>
        </p:nvSpPr>
        <p:spPr/>
        <p:txBody>
          <a:bodyPr/>
          <a:lstStyle/>
          <a:p>
            <a:r>
              <a:rPr lang="en-IN" sz="3600" kern="100" dirty="0">
                <a:effectLst/>
                <a:latin typeface="Calibri" panose="020F0502020204030204" pitchFamily="34" charset="0"/>
                <a:ea typeface="Calibri" panose="020F0502020204030204" pitchFamily="34" charset="0"/>
                <a:cs typeface="Times New Roman" panose="02020603050405020304" pitchFamily="18" charset="0"/>
              </a:rPr>
              <a:t>This is a classification Problem and can be solved by </a:t>
            </a:r>
            <a:r>
              <a:rPr lang="en-IN" sz="3600" kern="100" dirty="0">
                <a:latin typeface="Calibri" panose="020F0502020204030204" pitchFamily="34" charset="0"/>
                <a:ea typeface="Calibri" panose="020F0502020204030204" pitchFamily="34" charset="0"/>
                <a:cs typeface="Times New Roman" panose="02020603050405020304" pitchFamily="18" charset="0"/>
              </a:rPr>
              <a:t>building </a:t>
            </a:r>
          </a:p>
          <a:p>
            <a:r>
              <a:rPr lang="en-IN" sz="3600" kern="100" dirty="0">
                <a:effectLst/>
                <a:latin typeface="Calibri" panose="020F0502020204030204" pitchFamily="34" charset="0"/>
                <a:ea typeface="Calibri" panose="020F0502020204030204" pitchFamily="34" charset="0"/>
                <a:cs typeface="Times New Roman" panose="02020603050405020304" pitchFamily="18" charset="0"/>
              </a:rPr>
              <a:t>The need of this Project is to assist company on boosting their sales of Booking tickets online by checking the Behaviour of the Customers and building a model such that </a:t>
            </a:r>
            <a:r>
              <a:rPr lang="en-IN" sz="3600" kern="100" dirty="0">
                <a:latin typeface="Calibri" panose="020F0502020204030204" pitchFamily="34" charset="0"/>
                <a:ea typeface="Calibri" panose="020F0502020204030204" pitchFamily="34" charset="0"/>
                <a:cs typeface="Times New Roman" panose="02020603050405020304" pitchFamily="18" charset="0"/>
              </a:rPr>
              <a:t>the company can take decision on posting the digital advertisement for the Targeted Customers.</a:t>
            </a:r>
          </a:p>
          <a:p>
            <a:endParaRPr lang="en-IN" dirty="0"/>
          </a:p>
        </p:txBody>
      </p:sp>
    </p:spTree>
    <p:extLst>
      <p:ext uri="{BB962C8B-B14F-4D97-AF65-F5344CB8AC3E}">
        <p14:creationId xmlns:p14="http://schemas.microsoft.com/office/powerpoint/2010/main" val="3047489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759C5B4C-A8C7-E412-430F-076AAE533F25}"/>
              </a:ext>
            </a:extLst>
          </p:cNvPr>
          <p:cNvSpPr>
            <a:spLocks noGrp="1"/>
          </p:cNvSpPr>
          <p:nvPr>
            <p:ph type="title"/>
          </p:nvPr>
        </p:nvSpPr>
        <p:spPr>
          <a:xfrm>
            <a:off x="944877" y="542377"/>
            <a:ext cx="10515600" cy="1104033"/>
          </a:xfrm>
        </p:spPr>
        <p:txBody>
          <a:bodyPr vert="horz" lIns="91440" tIns="45720" rIns="91440" bIns="45720" rtlCol="0" anchor="b">
            <a:normAutofit fontScale="90000"/>
          </a:bodyPr>
          <a:lstStyle/>
          <a:p>
            <a:pPr algn="ctr"/>
            <a:r>
              <a:rPr lang="en-US" sz="5200" kern="1200" dirty="0">
                <a:solidFill>
                  <a:schemeClr val="tx1"/>
                </a:solidFill>
                <a:latin typeface="+mj-lt"/>
                <a:ea typeface="+mj-ea"/>
                <a:cs typeface="+mj-cs"/>
              </a:rPr>
              <a:t>Decision Tree Model on Imbalanced data</a:t>
            </a:r>
          </a:p>
        </p:txBody>
      </p:sp>
      <p:graphicFrame>
        <p:nvGraphicFramePr>
          <p:cNvPr id="12" name="Content Placeholder 11">
            <a:extLst>
              <a:ext uri="{FF2B5EF4-FFF2-40B4-BE49-F238E27FC236}">
                <a16:creationId xmlns:a16="http://schemas.microsoft.com/office/drawing/2014/main" id="{B0C6D04A-6568-6E14-5B04-C99CF848458B}"/>
              </a:ext>
            </a:extLst>
          </p:cNvPr>
          <p:cNvGraphicFramePr>
            <a:graphicFrameLocks noGrp="1"/>
          </p:cNvGraphicFramePr>
          <p:nvPr>
            <p:ph idx="1"/>
            <p:extLst>
              <p:ext uri="{D42A27DB-BD31-4B8C-83A1-F6EECF244321}">
                <p14:modId xmlns:p14="http://schemas.microsoft.com/office/powerpoint/2010/main" val="297409440"/>
              </p:ext>
            </p:extLst>
          </p:nvPr>
        </p:nvGraphicFramePr>
        <p:xfrm>
          <a:off x="964809" y="2188787"/>
          <a:ext cx="10515603" cy="3152727"/>
        </p:xfrm>
        <a:graphic>
          <a:graphicData uri="http://schemas.openxmlformats.org/drawingml/2006/table">
            <a:tbl>
              <a:tblPr/>
              <a:tblGrid>
                <a:gridCol w="1976402">
                  <a:extLst>
                    <a:ext uri="{9D8B030D-6E8A-4147-A177-3AD203B41FA5}">
                      <a16:colId xmlns:a16="http://schemas.microsoft.com/office/drawing/2014/main" val="646057072"/>
                    </a:ext>
                  </a:extLst>
                </a:gridCol>
                <a:gridCol w="1244323">
                  <a:extLst>
                    <a:ext uri="{9D8B030D-6E8A-4147-A177-3AD203B41FA5}">
                      <a16:colId xmlns:a16="http://schemas.microsoft.com/office/drawing/2014/main" val="4208822986"/>
                    </a:ext>
                  </a:extLst>
                </a:gridCol>
                <a:gridCol w="922819">
                  <a:extLst>
                    <a:ext uri="{9D8B030D-6E8A-4147-A177-3AD203B41FA5}">
                      <a16:colId xmlns:a16="http://schemas.microsoft.com/office/drawing/2014/main" val="1736881637"/>
                    </a:ext>
                  </a:extLst>
                </a:gridCol>
                <a:gridCol w="886961">
                  <a:extLst>
                    <a:ext uri="{9D8B030D-6E8A-4147-A177-3AD203B41FA5}">
                      <a16:colId xmlns:a16="http://schemas.microsoft.com/office/drawing/2014/main" val="1654766254"/>
                    </a:ext>
                  </a:extLst>
                </a:gridCol>
                <a:gridCol w="867309">
                  <a:extLst>
                    <a:ext uri="{9D8B030D-6E8A-4147-A177-3AD203B41FA5}">
                      <a16:colId xmlns:a16="http://schemas.microsoft.com/office/drawing/2014/main" val="1833484469"/>
                    </a:ext>
                  </a:extLst>
                </a:gridCol>
                <a:gridCol w="897879">
                  <a:extLst>
                    <a:ext uri="{9D8B030D-6E8A-4147-A177-3AD203B41FA5}">
                      <a16:colId xmlns:a16="http://schemas.microsoft.com/office/drawing/2014/main" val="2946388011"/>
                    </a:ext>
                  </a:extLst>
                </a:gridCol>
                <a:gridCol w="867309">
                  <a:extLst>
                    <a:ext uri="{9D8B030D-6E8A-4147-A177-3AD203B41FA5}">
                      <a16:colId xmlns:a16="http://schemas.microsoft.com/office/drawing/2014/main" val="2225257453"/>
                    </a:ext>
                  </a:extLst>
                </a:gridCol>
                <a:gridCol w="1290920">
                  <a:extLst>
                    <a:ext uri="{9D8B030D-6E8A-4147-A177-3AD203B41FA5}">
                      <a16:colId xmlns:a16="http://schemas.microsoft.com/office/drawing/2014/main" val="1533736641"/>
                    </a:ext>
                  </a:extLst>
                </a:gridCol>
                <a:gridCol w="1561681">
                  <a:extLst>
                    <a:ext uri="{9D8B030D-6E8A-4147-A177-3AD203B41FA5}">
                      <a16:colId xmlns:a16="http://schemas.microsoft.com/office/drawing/2014/main" val="1026404858"/>
                    </a:ext>
                  </a:extLst>
                </a:gridCol>
              </a:tblGrid>
              <a:tr h="406666">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Tree Model</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Performance Matrix</a:t>
                      </a:r>
                      <a:endParaRPr lang="en-IN" sz="2500" b="0" i="0" u="none" strike="noStrike">
                        <a:effectLst/>
                        <a:latin typeface="Arial" panose="020B0604020202020204" pitchFamily="34" charset="0"/>
                      </a:endParaRPr>
                    </a:p>
                  </a:txBody>
                  <a:tcPr marL="125773" marR="125773" marT="62886" marB="62886">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32414700"/>
                  </a:ext>
                </a:extLst>
              </a:tr>
              <a:tr h="293995">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Decision Tree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Devices</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Accuracy</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F1 score</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Precision</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Recall</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Roc Auc Score</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Confusion Matrix</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0996075"/>
                  </a:ext>
                </a:extLst>
              </a:tr>
              <a:tr h="293995">
                <a:tc>
                  <a:txBody>
                    <a:bodyPr/>
                    <a:lstStyle/>
                    <a:p>
                      <a:pPr algn="ctr" fontAlgn="b">
                        <a:spcBef>
                          <a:spcPts val="0"/>
                        </a:spcBef>
                        <a:spcAft>
                          <a:spcPts val="0"/>
                        </a:spcAft>
                      </a:pPr>
                      <a:endParaRPr lang="en-IN" sz="2500" b="0" i="0" u="none" strike="noStrike" dirty="0">
                        <a:effectLst/>
                        <a:latin typeface="Arial" panose="020B0604020202020204" pitchFamily="34" charset="0"/>
                      </a:endParaRPr>
                    </a:p>
                  </a:txBody>
                  <a:tcPr marL="13101" marR="13101" marT="131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Mobile</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Train</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1</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1</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1</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1</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1</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[[6905    0]</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18793742"/>
                  </a:ext>
                </a:extLst>
              </a:tr>
              <a:tr h="293995">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 [   0 1327]]</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155963284"/>
                  </a:ext>
                </a:extLst>
              </a:tr>
              <a:tr h="293995">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Test</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0.9731</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0.9731</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0.9158</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0.9174</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0.9506</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[[2911   48]</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421263700"/>
                  </a:ext>
                </a:extLst>
              </a:tr>
              <a:tr h="293995">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 [  47  522]]</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937492860"/>
                  </a:ext>
                </a:extLst>
              </a:tr>
              <a:tr h="293995">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Laptop</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Train</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1</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1</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1</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1</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1</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dirty="0">
                          <a:solidFill>
                            <a:srgbClr val="000000"/>
                          </a:solidFill>
                          <a:effectLst/>
                          <a:latin typeface="Courier New" panose="02070309020205020404" pitchFamily="49" charset="0"/>
                        </a:rPr>
                        <a:t>[[6905    0]</a:t>
                      </a:r>
                      <a:endParaRPr lang="en-IN" sz="2500" b="0" i="0" u="none" strike="noStrike" dirty="0">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17244513"/>
                  </a:ext>
                </a:extLst>
              </a:tr>
              <a:tr h="293995">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dirty="0">
                          <a:solidFill>
                            <a:srgbClr val="000000"/>
                          </a:solidFill>
                          <a:effectLst/>
                          <a:latin typeface="Courier New" panose="02070309020205020404" pitchFamily="49" charset="0"/>
                        </a:rPr>
                        <a:t> [   0 1327]]</a:t>
                      </a:r>
                      <a:endParaRPr lang="en-IN" sz="2500" b="0" i="0" u="none" strike="noStrike" dirty="0">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38243810"/>
                  </a:ext>
                </a:extLst>
              </a:tr>
              <a:tr h="293995">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Test</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0.9748</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0.9748</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0.9211</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0.9227</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0.9537</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a:solidFill>
                            <a:srgbClr val="000000"/>
                          </a:solidFill>
                          <a:effectLst/>
                          <a:latin typeface="Courier New" panose="02070309020205020404" pitchFamily="49" charset="0"/>
                        </a:rPr>
                        <a:t>[[2914   45]</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25738855"/>
                  </a:ext>
                </a:extLst>
              </a:tr>
              <a:tr h="293995">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3101" marR="13101" marT="131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1"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1"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1"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1"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IN" sz="1500" b="0" i="0" u="none" strike="noStrike" dirty="0">
                          <a:solidFill>
                            <a:srgbClr val="000000"/>
                          </a:solidFill>
                          <a:effectLst/>
                          <a:latin typeface="Courier New" panose="02070309020205020404" pitchFamily="49" charset="0"/>
                        </a:rPr>
                        <a:t> [  44  525]]</a:t>
                      </a:r>
                      <a:endParaRPr lang="en-IN" sz="2500" b="0" i="0" u="none" strike="noStrike" dirty="0">
                        <a:effectLst/>
                        <a:latin typeface="Arial" panose="020B0604020202020204" pitchFamily="34" charset="0"/>
                      </a:endParaRPr>
                    </a:p>
                  </a:txBody>
                  <a:tcPr marL="13101" marR="13101" marT="131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86626125"/>
                  </a:ext>
                </a:extLst>
              </a:tr>
            </a:tbl>
          </a:graphicData>
        </a:graphic>
      </p:graphicFrame>
    </p:spTree>
    <p:extLst>
      <p:ext uri="{BB962C8B-B14F-4D97-AF65-F5344CB8AC3E}">
        <p14:creationId xmlns:p14="http://schemas.microsoft.com/office/powerpoint/2010/main" val="3974895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D713FD6-6B69-9C1B-6C39-18B1D4F14708}"/>
              </a:ext>
            </a:extLst>
          </p:cNvPr>
          <p:cNvSpPr>
            <a:spLocks noGrp="1"/>
          </p:cNvSpPr>
          <p:nvPr>
            <p:ph type="title"/>
          </p:nvPr>
        </p:nvSpPr>
        <p:spPr>
          <a:xfrm>
            <a:off x="838200" y="365125"/>
            <a:ext cx="10515600" cy="930275"/>
          </a:xfrm>
        </p:spPr>
        <p:txBody>
          <a:bodyPr vert="horz" lIns="91440" tIns="45720" rIns="91440" bIns="45720" rtlCol="0">
            <a:normAutofit/>
          </a:bodyPr>
          <a:lstStyle/>
          <a:p>
            <a:r>
              <a:rPr lang="en-US" dirty="0"/>
              <a:t>Decision</a:t>
            </a:r>
            <a:r>
              <a:rPr lang="en-US" kern="1200" dirty="0">
                <a:latin typeface="+mj-lt"/>
                <a:ea typeface="+mj-ea"/>
                <a:cs typeface="+mj-cs"/>
              </a:rPr>
              <a:t> Model Inferences</a:t>
            </a:r>
          </a:p>
        </p:txBody>
      </p:sp>
      <p:graphicFrame>
        <p:nvGraphicFramePr>
          <p:cNvPr id="6" name="Content Placeholder 5">
            <a:extLst>
              <a:ext uri="{FF2B5EF4-FFF2-40B4-BE49-F238E27FC236}">
                <a16:creationId xmlns:a16="http://schemas.microsoft.com/office/drawing/2014/main" id="{CF27E617-2A0D-A4B7-9FAC-665883655489}"/>
              </a:ext>
            </a:extLst>
          </p:cNvPr>
          <p:cNvGraphicFramePr>
            <a:graphicFrameLocks noGrp="1"/>
          </p:cNvGraphicFramePr>
          <p:nvPr>
            <p:ph idx="1"/>
            <p:extLst>
              <p:ext uri="{D42A27DB-BD31-4B8C-83A1-F6EECF244321}">
                <p14:modId xmlns:p14="http://schemas.microsoft.com/office/powerpoint/2010/main" val="2040497198"/>
              </p:ext>
            </p:extLst>
          </p:nvPr>
        </p:nvGraphicFramePr>
        <p:xfrm>
          <a:off x="824132" y="2665920"/>
          <a:ext cx="10515600" cy="2851725"/>
        </p:xfrm>
        <a:graphic>
          <a:graphicData uri="http://schemas.openxmlformats.org/drawingml/2006/table">
            <a:tbl>
              <a:tblPr/>
              <a:tblGrid>
                <a:gridCol w="10515600">
                  <a:extLst>
                    <a:ext uri="{9D8B030D-6E8A-4147-A177-3AD203B41FA5}">
                      <a16:colId xmlns:a16="http://schemas.microsoft.com/office/drawing/2014/main" val="336790791"/>
                    </a:ext>
                  </a:extLst>
                </a:gridCol>
              </a:tblGrid>
              <a:tr h="309998">
                <a:tc>
                  <a:txBody>
                    <a:bodyPr/>
                    <a:lstStyle/>
                    <a:p>
                      <a:pPr algn="l" fontAlgn="b"/>
                      <a:r>
                        <a:rPr lang="en-IN" sz="1600" b="0" i="0" u="none" strike="noStrike">
                          <a:solidFill>
                            <a:srgbClr val="000000"/>
                          </a:solidFill>
                          <a:effectLst/>
                          <a:latin typeface="Calibri" panose="020F0502020204030204" pitchFamily="34" charset="0"/>
                        </a:rPr>
                        <a:t>Inferences</a:t>
                      </a:r>
                    </a:p>
                  </a:txBody>
                  <a:tcPr marL="13815" marR="13815" marT="13815" marB="0" anchor="b">
                    <a:lnL>
                      <a:noFill/>
                    </a:lnL>
                    <a:lnR>
                      <a:noFill/>
                    </a:lnR>
                    <a:lnT>
                      <a:noFill/>
                    </a:lnT>
                    <a:lnB>
                      <a:noFill/>
                    </a:lnB>
                  </a:tcPr>
                </a:tc>
                <a:extLst>
                  <a:ext uri="{0D108BD9-81ED-4DB2-BD59-A6C34878D82A}">
                    <a16:rowId xmlns:a16="http://schemas.microsoft.com/office/drawing/2014/main" val="3886681145"/>
                  </a:ext>
                </a:extLst>
              </a:tr>
              <a:tr h="309998">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model has made no false positive predictions during training</a:t>
                      </a:r>
                    </a:p>
                  </a:txBody>
                  <a:tcPr marL="13815" marR="13815" marT="13815" marB="0" anchor="b">
                    <a:lnL>
                      <a:noFill/>
                    </a:lnL>
                    <a:lnR>
                      <a:noFill/>
                    </a:lnR>
                    <a:lnT>
                      <a:noFill/>
                    </a:lnT>
                    <a:lnB>
                      <a:noFill/>
                    </a:lnB>
                  </a:tcPr>
                </a:tc>
                <a:extLst>
                  <a:ext uri="{0D108BD9-81ED-4DB2-BD59-A6C34878D82A}">
                    <a16:rowId xmlns:a16="http://schemas.microsoft.com/office/drawing/2014/main" val="1214091291"/>
                  </a:ext>
                </a:extLst>
              </a:tr>
              <a:tr h="553133">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A precision score of 100 in the training set could potentially be a sign of overfitting. Overfitting occurs when a model </a:t>
                      </a:r>
                    </a:p>
                    <a:p>
                      <a:pPr marL="0" indent="0" algn="l" fontAlgn="b">
                        <a:buFont typeface="Arial" panose="020B0604020202020204" pitchFamily="34" charset="0"/>
                        <a:buNone/>
                      </a:pPr>
                      <a:r>
                        <a:rPr lang="en-US" sz="1600" b="0" i="0" u="none" strike="noStrike" dirty="0">
                          <a:solidFill>
                            <a:srgbClr val="000000"/>
                          </a:solidFill>
                          <a:effectLst/>
                          <a:latin typeface="Calibri" panose="020F0502020204030204" pitchFamily="34" charset="0"/>
                        </a:rPr>
                        <a:t>      performs extremely well on the training data but fails to generalize well to unseen data.</a:t>
                      </a:r>
                    </a:p>
                  </a:txBody>
                  <a:tcPr marL="13815" marR="13815" marT="13815" marB="0" anchor="b">
                    <a:lnL>
                      <a:noFill/>
                    </a:lnL>
                    <a:lnR>
                      <a:noFill/>
                    </a:lnR>
                    <a:lnT>
                      <a:noFill/>
                    </a:lnT>
                    <a:lnB>
                      <a:noFill/>
                    </a:lnB>
                  </a:tcPr>
                </a:tc>
                <a:extLst>
                  <a:ext uri="{0D108BD9-81ED-4DB2-BD59-A6C34878D82A}">
                    <a16:rowId xmlns:a16="http://schemas.microsoft.com/office/drawing/2014/main" val="2175499472"/>
                  </a:ext>
                </a:extLst>
              </a:tr>
              <a:tr h="309998">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model has memorized the training data instead of learning the underlying patterns. This model is not recommended</a:t>
                      </a:r>
                    </a:p>
                  </a:txBody>
                  <a:tcPr marL="13815" marR="13815" marT="13815" marB="0" anchor="b">
                    <a:lnL>
                      <a:noFill/>
                    </a:lnL>
                    <a:lnR>
                      <a:noFill/>
                    </a:lnR>
                    <a:lnT>
                      <a:noFill/>
                    </a:lnT>
                    <a:lnB>
                      <a:noFill/>
                    </a:lnB>
                  </a:tcPr>
                </a:tc>
                <a:extLst>
                  <a:ext uri="{0D108BD9-81ED-4DB2-BD59-A6C34878D82A}">
                    <a16:rowId xmlns:a16="http://schemas.microsoft.com/office/drawing/2014/main" val="2595027274"/>
                  </a:ext>
                </a:extLst>
              </a:tr>
              <a:tr h="309998">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precision score of 100 in a training model should be viewed with caution</a:t>
                      </a:r>
                    </a:p>
                  </a:txBody>
                  <a:tcPr marL="13815" marR="13815" marT="13815" marB="0" anchor="b">
                    <a:lnL>
                      <a:noFill/>
                    </a:lnL>
                    <a:lnR>
                      <a:noFill/>
                    </a:lnR>
                    <a:lnT>
                      <a:noFill/>
                    </a:lnT>
                    <a:lnB>
                      <a:noFill/>
                    </a:lnB>
                  </a:tcPr>
                </a:tc>
                <a:extLst>
                  <a:ext uri="{0D108BD9-81ED-4DB2-BD59-A6C34878D82A}">
                    <a16:rowId xmlns:a16="http://schemas.microsoft.com/office/drawing/2014/main" val="163297301"/>
                  </a:ext>
                </a:extLst>
              </a:tr>
              <a:tr h="1058600">
                <a:tc>
                  <a:txBody>
                    <a:bodyPr/>
                    <a:lstStyle/>
                    <a:p>
                      <a:pPr marL="342900" indent="-342900" algn="l" fontAlgn="b">
                        <a:spcBef>
                          <a:spcPts val="0"/>
                        </a:spcBef>
                        <a:spcAft>
                          <a:spcPts val="0"/>
                        </a:spcAft>
                        <a:buFont typeface="Arial" panose="020B0604020202020204" pitchFamily="34" charset="0"/>
                        <a:buChar char="•"/>
                      </a:pPr>
                      <a:endParaRPr lang="en-US" sz="5100" b="0" i="0" u="none" strike="noStrike" dirty="0">
                        <a:effectLst/>
                        <a:latin typeface="Arial" panose="020B0604020202020204" pitchFamily="34" charset="0"/>
                      </a:endParaRPr>
                    </a:p>
                  </a:txBody>
                  <a:tcPr marL="27117" marR="27117" marT="27117" marB="0" anchor="b">
                    <a:lnL>
                      <a:noFill/>
                    </a:lnL>
                    <a:lnR>
                      <a:noFill/>
                    </a:lnR>
                    <a:lnT>
                      <a:noFill/>
                    </a:lnT>
                    <a:lnB>
                      <a:noFill/>
                    </a:lnB>
                  </a:tcPr>
                </a:tc>
                <a:extLst>
                  <a:ext uri="{0D108BD9-81ED-4DB2-BD59-A6C34878D82A}">
                    <a16:rowId xmlns:a16="http://schemas.microsoft.com/office/drawing/2014/main" val="315824515"/>
                  </a:ext>
                </a:extLst>
              </a:tr>
            </a:tbl>
          </a:graphicData>
        </a:graphic>
      </p:graphicFrame>
    </p:spTree>
    <p:extLst>
      <p:ext uri="{BB962C8B-B14F-4D97-AF65-F5344CB8AC3E}">
        <p14:creationId xmlns:p14="http://schemas.microsoft.com/office/powerpoint/2010/main" val="860142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30049B7-2063-20FE-0CE8-3429E76401EF}"/>
              </a:ext>
            </a:extLst>
          </p:cNvPr>
          <p:cNvSpPr>
            <a:spLocks noGrp="1"/>
          </p:cNvSpPr>
          <p:nvPr>
            <p:ph type="title"/>
          </p:nvPr>
        </p:nvSpPr>
        <p:spPr>
          <a:xfrm>
            <a:off x="838200" y="557188"/>
            <a:ext cx="10515600" cy="1133499"/>
          </a:xfrm>
        </p:spPr>
        <p:txBody>
          <a:bodyPr>
            <a:normAutofit fontScale="90000"/>
          </a:bodyPr>
          <a:lstStyle/>
          <a:p>
            <a:pPr algn="ctr"/>
            <a:r>
              <a:rPr lang="en-IN" sz="5200" dirty="0"/>
              <a:t>Random Forest Model Ensemble Technique on imbalanced Data</a:t>
            </a:r>
          </a:p>
        </p:txBody>
      </p:sp>
      <p:graphicFrame>
        <p:nvGraphicFramePr>
          <p:cNvPr id="8" name="Content Placeholder 7">
            <a:extLst>
              <a:ext uri="{FF2B5EF4-FFF2-40B4-BE49-F238E27FC236}">
                <a16:creationId xmlns:a16="http://schemas.microsoft.com/office/drawing/2014/main" id="{1A0A17D6-EE0B-D669-A9D8-1512F5A2B7B5}"/>
              </a:ext>
            </a:extLst>
          </p:cNvPr>
          <p:cNvGraphicFramePr>
            <a:graphicFrameLocks noGrp="1"/>
          </p:cNvGraphicFramePr>
          <p:nvPr>
            <p:ph idx="1"/>
            <p:extLst>
              <p:ext uri="{D42A27DB-BD31-4B8C-83A1-F6EECF244321}">
                <p14:modId xmlns:p14="http://schemas.microsoft.com/office/powerpoint/2010/main" val="1677535475"/>
              </p:ext>
            </p:extLst>
          </p:nvPr>
        </p:nvGraphicFramePr>
        <p:xfrm>
          <a:off x="1237958" y="1828800"/>
          <a:ext cx="9495692" cy="4352548"/>
        </p:xfrm>
        <a:graphic>
          <a:graphicData uri="http://schemas.openxmlformats.org/drawingml/2006/table">
            <a:tbl>
              <a:tblPr/>
              <a:tblGrid>
                <a:gridCol w="2141791">
                  <a:extLst>
                    <a:ext uri="{9D8B030D-6E8A-4147-A177-3AD203B41FA5}">
                      <a16:colId xmlns:a16="http://schemas.microsoft.com/office/drawing/2014/main" val="428311128"/>
                    </a:ext>
                  </a:extLst>
                </a:gridCol>
                <a:gridCol w="807472">
                  <a:extLst>
                    <a:ext uri="{9D8B030D-6E8A-4147-A177-3AD203B41FA5}">
                      <a16:colId xmlns:a16="http://schemas.microsoft.com/office/drawing/2014/main" val="3135669655"/>
                    </a:ext>
                  </a:extLst>
                </a:gridCol>
                <a:gridCol w="598840">
                  <a:extLst>
                    <a:ext uri="{9D8B030D-6E8A-4147-A177-3AD203B41FA5}">
                      <a16:colId xmlns:a16="http://schemas.microsoft.com/office/drawing/2014/main" val="3997475993"/>
                    </a:ext>
                  </a:extLst>
                </a:gridCol>
                <a:gridCol w="931274">
                  <a:extLst>
                    <a:ext uri="{9D8B030D-6E8A-4147-A177-3AD203B41FA5}">
                      <a16:colId xmlns:a16="http://schemas.microsoft.com/office/drawing/2014/main" val="3921209713"/>
                    </a:ext>
                  </a:extLst>
                </a:gridCol>
                <a:gridCol w="910640">
                  <a:extLst>
                    <a:ext uri="{9D8B030D-6E8A-4147-A177-3AD203B41FA5}">
                      <a16:colId xmlns:a16="http://schemas.microsoft.com/office/drawing/2014/main" val="3809667580"/>
                    </a:ext>
                  </a:extLst>
                </a:gridCol>
                <a:gridCol w="942737">
                  <a:extLst>
                    <a:ext uri="{9D8B030D-6E8A-4147-A177-3AD203B41FA5}">
                      <a16:colId xmlns:a16="http://schemas.microsoft.com/office/drawing/2014/main" val="3596278069"/>
                    </a:ext>
                  </a:extLst>
                </a:gridCol>
                <a:gridCol w="910640">
                  <a:extLst>
                    <a:ext uri="{9D8B030D-6E8A-4147-A177-3AD203B41FA5}">
                      <a16:colId xmlns:a16="http://schemas.microsoft.com/office/drawing/2014/main" val="1698632218"/>
                    </a:ext>
                  </a:extLst>
                </a:gridCol>
                <a:gridCol w="910640">
                  <a:extLst>
                    <a:ext uri="{9D8B030D-6E8A-4147-A177-3AD203B41FA5}">
                      <a16:colId xmlns:a16="http://schemas.microsoft.com/office/drawing/2014/main" val="477782358"/>
                    </a:ext>
                  </a:extLst>
                </a:gridCol>
                <a:gridCol w="1341658">
                  <a:extLst>
                    <a:ext uri="{9D8B030D-6E8A-4147-A177-3AD203B41FA5}">
                      <a16:colId xmlns:a16="http://schemas.microsoft.com/office/drawing/2014/main" val="422233976"/>
                    </a:ext>
                  </a:extLst>
                </a:gridCol>
              </a:tblGrid>
              <a:tr h="442325">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Forest Model Ensemble Technique</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300" b="1" i="0" u="none" strike="noStrike">
                          <a:solidFill>
                            <a:srgbClr val="000000"/>
                          </a:solidFill>
                          <a:effectLst/>
                          <a:latin typeface="Calibri" panose="020F0502020204030204" pitchFamily="34" charset="0"/>
                        </a:rPr>
                        <a:t>Performance Matrix</a:t>
                      </a:r>
                      <a:endParaRPr lang="en-IN" sz="2100" b="0" i="0" u="none" strike="noStrike">
                        <a:effectLst/>
                        <a:latin typeface="Arial" panose="020B0604020202020204" pitchFamily="34" charset="0"/>
                      </a:endParaRPr>
                    </a:p>
                  </a:txBody>
                  <a:tcPr marL="106052" marR="106052" marT="53026" marB="53026">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614193"/>
                  </a:ext>
                </a:extLst>
              </a:tr>
              <a:tr h="442325">
                <a:tc>
                  <a:txBody>
                    <a:bodyPr/>
                    <a:lstStyle/>
                    <a:p>
                      <a:pPr algn="l" fontAlgn="b">
                        <a:spcBef>
                          <a:spcPts val="0"/>
                        </a:spcBef>
                        <a:spcAft>
                          <a:spcPts val="0"/>
                        </a:spcAft>
                      </a:pPr>
                      <a:endParaRPr lang="en-IN" sz="2100" b="0" i="0" u="none" strike="noStrike" dirty="0">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Devices</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Accuracy</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F1 score</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Precision</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Recall</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Roc Auc Score</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Confusion Matrix</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802644"/>
                  </a:ext>
                </a:extLst>
              </a:tr>
              <a:tr h="44232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Random Forest</a:t>
                      </a:r>
                      <a:endParaRPr lang="en-IN" sz="2100" b="0" i="0" u="none" strike="noStrike">
                        <a:effectLst/>
                        <a:latin typeface="Arial" panose="020B0604020202020204" pitchFamily="34" charset="0"/>
                      </a:endParaRPr>
                    </a:p>
                  </a:txBody>
                  <a:tcPr marL="11047" marR="11047" marT="1104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Mobile</a:t>
                      </a:r>
                      <a:endParaRPr lang="en-IN" sz="2100" b="0" i="0" u="none" strike="noStrike">
                        <a:effectLst/>
                        <a:latin typeface="Arial" panose="020B0604020202020204" pitchFamily="34" charset="0"/>
                      </a:endParaRPr>
                    </a:p>
                  </a:txBody>
                  <a:tcPr marL="11047" marR="11047" marT="1104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Train</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IN" sz="1300" b="0" i="0" u="none" strike="noStrike">
                          <a:solidFill>
                            <a:srgbClr val="000000"/>
                          </a:solidFill>
                          <a:effectLst/>
                          <a:latin typeface="Calibri" panose="020F0502020204030204" pitchFamily="34" charset="0"/>
                        </a:rPr>
                        <a:t>1</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[[6905    0]</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947743"/>
                  </a:ext>
                </a:extLst>
              </a:tr>
              <a:tr h="44232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   0 1327]]</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446087"/>
                  </a:ext>
                </a:extLst>
              </a:tr>
              <a:tr h="406974">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Test</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0.9892</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0.9891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0.9981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0.935</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0.9673</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[[2958    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2069759"/>
                  </a:ext>
                </a:extLst>
              </a:tr>
              <a:tr h="40697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  37  532]]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6855251"/>
                  </a:ext>
                </a:extLst>
              </a:tr>
              <a:tr h="44232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Laptop</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Train</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IN" sz="1300" b="0" i="0" u="none" strike="noStrike">
                          <a:solidFill>
                            <a:srgbClr val="000000"/>
                          </a:solidFill>
                          <a:effectLst/>
                          <a:latin typeface="Calibri" panose="020F0502020204030204" pitchFamily="34" charset="0"/>
                        </a:rPr>
                        <a:t>1</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[[6905    0]</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5337312"/>
                  </a:ext>
                </a:extLst>
              </a:tr>
              <a:tr h="44232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   0 1327]]</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3975653"/>
                  </a:ext>
                </a:extLst>
              </a:tr>
              <a:tr h="44232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Test</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0.9855</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0.9853</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0.9981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0.9121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0.9559</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[[2958    1]</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6728372"/>
                  </a:ext>
                </a:extLst>
              </a:tr>
              <a:tr h="44232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47" marR="11047" marT="110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dirty="0">
                          <a:solidFill>
                            <a:srgbClr val="000000"/>
                          </a:solidFill>
                          <a:effectLst/>
                          <a:latin typeface="Courier New" panose="02070309020205020404" pitchFamily="49" charset="0"/>
                        </a:rPr>
                        <a:t> [  50  519]]</a:t>
                      </a:r>
                      <a:endParaRPr lang="en-IN" sz="2100" b="0" i="0" u="none" strike="noStrike" dirty="0">
                        <a:effectLst/>
                        <a:latin typeface="Arial" panose="020B0604020202020204" pitchFamily="34" charset="0"/>
                      </a:endParaRPr>
                    </a:p>
                  </a:txBody>
                  <a:tcPr marL="11047" marR="11047" marT="110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046355"/>
                  </a:ext>
                </a:extLst>
              </a:tr>
            </a:tbl>
          </a:graphicData>
        </a:graphic>
      </p:graphicFrame>
    </p:spTree>
    <p:extLst>
      <p:ext uri="{BB962C8B-B14F-4D97-AF65-F5344CB8AC3E}">
        <p14:creationId xmlns:p14="http://schemas.microsoft.com/office/powerpoint/2010/main" val="1228163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FD6-6B69-9C1B-6C39-18B1D4F14708}"/>
              </a:ext>
            </a:extLst>
          </p:cNvPr>
          <p:cNvSpPr>
            <a:spLocks noGrp="1"/>
          </p:cNvSpPr>
          <p:nvPr>
            <p:ph type="title"/>
          </p:nvPr>
        </p:nvSpPr>
        <p:spPr>
          <a:xfrm>
            <a:off x="838200" y="365125"/>
            <a:ext cx="10515600" cy="930275"/>
          </a:xfrm>
        </p:spPr>
        <p:txBody>
          <a:bodyPr vert="horz" lIns="91440" tIns="45720" rIns="91440" bIns="45720" rtlCol="0">
            <a:normAutofit/>
          </a:bodyPr>
          <a:lstStyle/>
          <a:p>
            <a:r>
              <a:rPr lang="en-IN" sz="4400" dirty="0"/>
              <a:t>Random Forest Model </a:t>
            </a:r>
            <a:r>
              <a:rPr lang="en-US" kern="1200" dirty="0">
                <a:latin typeface="+mj-lt"/>
                <a:ea typeface="+mj-ea"/>
                <a:cs typeface="+mj-cs"/>
              </a:rPr>
              <a:t>Inferences</a:t>
            </a:r>
          </a:p>
        </p:txBody>
      </p:sp>
      <p:graphicFrame>
        <p:nvGraphicFramePr>
          <p:cNvPr id="6" name="Content Placeholder 5">
            <a:extLst>
              <a:ext uri="{FF2B5EF4-FFF2-40B4-BE49-F238E27FC236}">
                <a16:creationId xmlns:a16="http://schemas.microsoft.com/office/drawing/2014/main" id="{CF27E617-2A0D-A4B7-9FAC-665883655489}"/>
              </a:ext>
            </a:extLst>
          </p:cNvPr>
          <p:cNvGraphicFramePr>
            <a:graphicFrameLocks noGrp="1"/>
          </p:cNvGraphicFramePr>
          <p:nvPr>
            <p:ph idx="1"/>
          </p:nvPr>
        </p:nvGraphicFramePr>
        <p:xfrm>
          <a:off x="824132" y="2665920"/>
          <a:ext cx="10515600" cy="2851725"/>
        </p:xfrm>
        <a:graphic>
          <a:graphicData uri="http://schemas.openxmlformats.org/drawingml/2006/table">
            <a:tbl>
              <a:tblPr/>
              <a:tblGrid>
                <a:gridCol w="10515600">
                  <a:extLst>
                    <a:ext uri="{9D8B030D-6E8A-4147-A177-3AD203B41FA5}">
                      <a16:colId xmlns:a16="http://schemas.microsoft.com/office/drawing/2014/main" val="336790791"/>
                    </a:ext>
                  </a:extLst>
                </a:gridCol>
              </a:tblGrid>
              <a:tr h="309998">
                <a:tc>
                  <a:txBody>
                    <a:bodyPr/>
                    <a:lstStyle/>
                    <a:p>
                      <a:pPr algn="l" fontAlgn="b"/>
                      <a:r>
                        <a:rPr lang="en-IN" sz="1600" b="0" i="0" u="none" strike="noStrike">
                          <a:solidFill>
                            <a:srgbClr val="000000"/>
                          </a:solidFill>
                          <a:effectLst/>
                          <a:latin typeface="Calibri" panose="020F0502020204030204" pitchFamily="34" charset="0"/>
                        </a:rPr>
                        <a:t>Inferences</a:t>
                      </a:r>
                    </a:p>
                  </a:txBody>
                  <a:tcPr marL="13815" marR="13815" marT="13815" marB="0" anchor="b">
                    <a:lnL>
                      <a:noFill/>
                    </a:lnL>
                    <a:lnR>
                      <a:noFill/>
                    </a:lnR>
                    <a:lnT>
                      <a:noFill/>
                    </a:lnT>
                    <a:lnB>
                      <a:noFill/>
                    </a:lnB>
                  </a:tcPr>
                </a:tc>
                <a:extLst>
                  <a:ext uri="{0D108BD9-81ED-4DB2-BD59-A6C34878D82A}">
                    <a16:rowId xmlns:a16="http://schemas.microsoft.com/office/drawing/2014/main" val="3886681145"/>
                  </a:ext>
                </a:extLst>
              </a:tr>
              <a:tr h="309998">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model has made no false positive predictions during training</a:t>
                      </a:r>
                    </a:p>
                  </a:txBody>
                  <a:tcPr marL="13815" marR="13815" marT="13815" marB="0" anchor="b">
                    <a:lnL>
                      <a:noFill/>
                    </a:lnL>
                    <a:lnR>
                      <a:noFill/>
                    </a:lnR>
                    <a:lnT>
                      <a:noFill/>
                    </a:lnT>
                    <a:lnB>
                      <a:noFill/>
                    </a:lnB>
                  </a:tcPr>
                </a:tc>
                <a:extLst>
                  <a:ext uri="{0D108BD9-81ED-4DB2-BD59-A6C34878D82A}">
                    <a16:rowId xmlns:a16="http://schemas.microsoft.com/office/drawing/2014/main" val="1214091291"/>
                  </a:ext>
                </a:extLst>
              </a:tr>
              <a:tr h="553133">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A precision score of 100 in the training set could potentially be a sign of overfitting. Overfitting occurs when a model </a:t>
                      </a:r>
                    </a:p>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performs extremely well on the training data but fails to generalize well to unseen data.</a:t>
                      </a:r>
                    </a:p>
                  </a:txBody>
                  <a:tcPr marL="13815" marR="13815" marT="13815" marB="0" anchor="b">
                    <a:lnL>
                      <a:noFill/>
                    </a:lnL>
                    <a:lnR>
                      <a:noFill/>
                    </a:lnR>
                    <a:lnT>
                      <a:noFill/>
                    </a:lnT>
                    <a:lnB>
                      <a:noFill/>
                    </a:lnB>
                  </a:tcPr>
                </a:tc>
                <a:extLst>
                  <a:ext uri="{0D108BD9-81ED-4DB2-BD59-A6C34878D82A}">
                    <a16:rowId xmlns:a16="http://schemas.microsoft.com/office/drawing/2014/main" val="2175499472"/>
                  </a:ext>
                </a:extLst>
              </a:tr>
              <a:tr h="309998">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model has memorized the training data instead of learning the underlying patterns. This model is not recommended</a:t>
                      </a:r>
                    </a:p>
                  </a:txBody>
                  <a:tcPr marL="13815" marR="13815" marT="13815" marB="0" anchor="b">
                    <a:lnL>
                      <a:noFill/>
                    </a:lnL>
                    <a:lnR>
                      <a:noFill/>
                    </a:lnR>
                    <a:lnT>
                      <a:noFill/>
                    </a:lnT>
                    <a:lnB>
                      <a:noFill/>
                    </a:lnB>
                  </a:tcPr>
                </a:tc>
                <a:extLst>
                  <a:ext uri="{0D108BD9-81ED-4DB2-BD59-A6C34878D82A}">
                    <a16:rowId xmlns:a16="http://schemas.microsoft.com/office/drawing/2014/main" val="2595027274"/>
                  </a:ext>
                </a:extLst>
              </a:tr>
              <a:tr h="309998">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precision score of 100 in a training model should be viewed with caution</a:t>
                      </a:r>
                    </a:p>
                  </a:txBody>
                  <a:tcPr marL="13815" marR="13815" marT="13815" marB="0" anchor="b">
                    <a:lnL>
                      <a:noFill/>
                    </a:lnL>
                    <a:lnR>
                      <a:noFill/>
                    </a:lnR>
                    <a:lnT>
                      <a:noFill/>
                    </a:lnT>
                    <a:lnB>
                      <a:noFill/>
                    </a:lnB>
                  </a:tcPr>
                </a:tc>
                <a:extLst>
                  <a:ext uri="{0D108BD9-81ED-4DB2-BD59-A6C34878D82A}">
                    <a16:rowId xmlns:a16="http://schemas.microsoft.com/office/drawing/2014/main" val="163297301"/>
                  </a:ext>
                </a:extLst>
              </a:tr>
              <a:tr h="1058600">
                <a:tc>
                  <a:txBody>
                    <a:bodyPr/>
                    <a:lstStyle/>
                    <a:p>
                      <a:pPr marL="342900" indent="-342900" algn="l" fontAlgn="b">
                        <a:spcBef>
                          <a:spcPts val="0"/>
                        </a:spcBef>
                        <a:spcAft>
                          <a:spcPts val="0"/>
                        </a:spcAft>
                        <a:buFont typeface="Arial" panose="020B0604020202020204" pitchFamily="34" charset="0"/>
                        <a:buChar char="•"/>
                      </a:pPr>
                      <a:endParaRPr lang="en-US" sz="5100" b="0" i="0" u="none" strike="noStrike" dirty="0">
                        <a:effectLst/>
                        <a:latin typeface="Arial" panose="020B0604020202020204" pitchFamily="34" charset="0"/>
                      </a:endParaRPr>
                    </a:p>
                  </a:txBody>
                  <a:tcPr marL="27117" marR="27117" marT="27117" marB="0" anchor="b">
                    <a:lnL>
                      <a:noFill/>
                    </a:lnL>
                    <a:lnR>
                      <a:noFill/>
                    </a:lnR>
                    <a:lnT>
                      <a:noFill/>
                    </a:lnT>
                    <a:lnB>
                      <a:noFill/>
                    </a:lnB>
                  </a:tcPr>
                </a:tc>
                <a:extLst>
                  <a:ext uri="{0D108BD9-81ED-4DB2-BD59-A6C34878D82A}">
                    <a16:rowId xmlns:a16="http://schemas.microsoft.com/office/drawing/2014/main" val="315824515"/>
                  </a:ext>
                </a:extLst>
              </a:tr>
            </a:tbl>
          </a:graphicData>
        </a:graphic>
      </p:graphicFrame>
    </p:spTree>
    <p:extLst>
      <p:ext uri="{BB962C8B-B14F-4D97-AF65-F5344CB8AC3E}">
        <p14:creationId xmlns:p14="http://schemas.microsoft.com/office/powerpoint/2010/main" val="3640151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3" name="Group 17">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9" name="Rectangle 18">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 name="Freeform: Shape 21">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4" name="Rectangle 23">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14B62EF-B5FC-4456-A364-E53C6D466369}"/>
              </a:ext>
            </a:extLst>
          </p:cNvPr>
          <p:cNvSpPr>
            <a:spLocks noGrp="1"/>
          </p:cNvSpPr>
          <p:nvPr>
            <p:ph type="title"/>
          </p:nvPr>
        </p:nvSpPr>
        <p:spPr>
          <a:xfrm>
            <a:off x="1143000" y="990599"/>
            <a:ext cx="9906000" cy="685800"/>
          </a:xfrm>
        </p:spPr>
        <p:txBody>
          <a:bodyPr anchor="t">
            <a:normAutofit fontScale="90000"/>
          </a:bodyPr>
          <a:lstStyle/>
          <a:p>
            <a:r>
              <a:rPr lang="en-IN" sz="4000" dirty="0"/>
              <a:t>Random Forest-Hyper Parameter Tuning on Imbalanced Data</a:t>
            </a:r>
          </a:p>
        </p:txBody>
      </p:sp>
      <p:graphicFrame>
        <p:nvGraphicFramePr>
          <p:cNvPr id="4" name="Content Placeholder 3">
            <a:extLst>
              <a:ext uri="{FF2B5EF4-FFF2-40B4-BE49-F238E27FC236}">
                <a16:creationId xmlns:a16="http://schemas.microsoft.com/office/drawing/2014/main" id="{003E9978-2BAC-0136-0769-46391EFF8A0E}"/>
              </a:ext>
            </a:extLst>
          </p:cNvPr>
          <p:cNvGraphicFramePr>
            <a:graphicFrameLocks noGrp="1"/>
          </p:cNvGraphicFramePr>
          <p:nvPr>
            <p:ph idx="1"/>
            <p:extLst>
              <p:ext uri="{D42A27DB-BD31-4B8C-83A1-F6EECF244321}">
                <p14:modId xmlns:p14="http://schemas.microsoft.com/office/powerpoint/2010/main" val="3202896874"/>
              </p:ext>
            </p:extLst>
          </p:nvPr>
        </p:nvGraphicFramePr>
        <p:xfrm>
          <a:off x="685800" y="2230896"/>
          <a:ext cx="10820403" cy="3546466"/>
        </p:xfrm>
        <a:graphic>
          <a:graphicData uri="http://schemas.openxmlformats.org/drawingml/2006/table">
            <a:tbl>
              <a:tblPr firstRow="1" bandRow="1"/>
              <a:tblGrid>
                <a:gridCol w="3012744">
                  <a:extLst>
                    <a:ext uri="{9D8B030D-6E8A-4147-A177-3AD203B41FA5}">
                      <a16:colId xmlns:a16="http://schemas.microsoft.com/office/drawing/2014/main" val="2747943693"/>
                    </a:ext>
                  </a:extLst>
                </a:gridCol>
                <a:gridCol w="843340">
                  <a:extLst>
                    <a:ext uri="{9D8B030D-6E8A-4147-A177-3AD203B41FA5}">
                      <a16:colId xmlns:a16="http://schemas.microsoft.com/office/drawing/2014/main" val="3033168425"/>
                    </a:ext>
                  </a:extLst>
                </a:gridCol>
                <a:gridCol w="625441">
                  <a:extLst>
                    <a:ext uri="{9D8B030D-6E8A-4147-A177-3AD203B41FA5}">
                      <a16:colId xmlns:a16="http://schemas.microsoft.com/office/drawing/2014/main" val="1986449475"/>
                    </a:ext>
                  </a:extLst>
                </a:gridCol>
                <a:gridCol w="972642">
                  <a:extLst>
                    <a:ext uri="{9D8B030D-6E8A-4147-A177-3AD203B41FA5}">
                      <a16:colId xmlns:a16="http://schemas.microsoft.com/office/drawing/2014/main" val="53752086"/>
                    </a:ext>
                  </a:extLst>
                </a:gridCol>
                <a:gridCol w="951091">
                  <a:extLst>
                    <a:ext uri="{9D8B030D-6E8A-4147-A177-3AD203B41FA5}">
                      <a16:colId xmlns:a16="http://schemas.microsoft.com/office/drawing/2014/main" val="566104944"/>
                    </a:ext>
                  </a:extLst>
                </a:gridCol>
                <a:gridCol w="984614">
                  <a:extLst>
                    <a:ext uri="{9D8B030D-6E8A-4147-A177-3AD203B41FA5}">
                      <a16:colId xmlns:a16="http://schemas.microsoft.com/office/drawing/2014/main" val="1326116350"/>
                    </a:ext>
                  </a:extLst>
                </a:gridCol>
                <a:gridCol w="951091">
                  <a:extLst>
                    <a:ext uri="{9D8B030D-6E8A-4147-A177-3AD203B41FA5}">
                      <a16:colId xmlns:a16="http://schemas.microsoft.com/office/drawing/2014/main" val="1427290906"/>
                    </a:ext>
                  </a:extLst>
                </a:gridCol>
                <a:gridCol w="951091">
                  <a:extLst>
                    <a:ext uri="{9D8B030D-6E8A-4147-A177-3AD203B41FA5}">
                      <a16:colId xmlns:a16="http://schemas.microsoft.com/office/drawing/2014/main" val="994478397"/>
                    </a:ext>
                  </a:extLst>
                </a:gridCol>
                <a:gridCol w="1528349">
                  <a:extLst>
                    <a:ext uri="{9D8B030D-6E8A-4147-A177-3AD203B41FA5}">
                      <a16:colId xmlns:a16="http://schemas.microsoft.com/office/drawing/2014/main" val="1732842685"/>
                    </a:ext>
                  </a:extLst>
                </a:gridCol>
              </a:tblGrid>
              <a:tr h="514108">
                <a:tc>
                  <a:txBody>
                    <a:bodyPr/>
                    <a:lstStyle/>
                    <a:p>
                      <a:pPr algn="l" fontAlgn="b">
                        <a:spcBef>
                          <a:spcPts val="0"/>
                        </a:spcBef>
                        <a:spcAft>
                          <a:spcPts val="0"/>
                        </a:spcAft>
                      </a:pPr>
                      <a:r>
                        <a:rPr lang="fr-FR" sz="1500" b="1" i="0" u="none" strike="noStrike">
                          <a:solidFill>
                            <a:srgbClr val="000000"/>
                          </a:solidFill>
                          <a:effectLst/>
                          <a:latin typeface="Calibri" panose="020F0502020204030204" pitchFamily="34" charset="0"/>
                        </a:rPr>
                        <a:t>Forest Model Ensemble Technique Tuning</a:t>
                      </a:r>
                      <a:endParaRPr lang="fr-FR"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500" b="1" i="0" u="none" strike="noStrike">
                          <a:solidFill>
                            <a:srgbClr val="000000"/>
                          </a:solidFill>
                          <a:effectLst/>
                          <a:latin typeface="Calibri" panose="020F0502020204030204" pitchFamily="34" charset="0"/>
                        </a:rPr>
                        <a:t>Performance Matrix</a:t>
                      </a:r>
                      <a:endParaRPr lang="en-IN" sz="2500" b="0" i="0" u="none" strike="noStrike">
                        <a:effectLst/>
                        <a:latin typeface="Arial" panose="020B0604020202020204" pitchFamily="34" charset="0"/>
                      </a:endParaRPr>
                    </a:p>
                  </a:txBody>
                  <a:tcPr marL="124264" marR="124264" marT="62132" marB="62132">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21193106"/>
                  </a:ext>
                </a:extLst>
              </a:tr>
              <a:tr h="514108">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Devices</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Accuracy</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F1 score</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Precision</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Recall</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Roc Auc Score</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1" i="0" u="none" strike="noStrike">
                          <a:solidFill>
                            <a:srgbClr val="000000"/>
                          </a:solidFill>
                          <a:effectLst/>
                          <a:latin typeface="Calibri" panose="020F0502020204030204" pitchFamily="34" charset="0"/>
                        </a:rPr>
                        <a:t>Confusion Matrix</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703247"/>
                  </a:ext>
                </a:extLst>
              </a:tr>
              <a:tr h="514108">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Random Forest-Hyper Parameter Tuning</a:t>
                      </a:r>
                      <a:endParaRPr lang="en-IN"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Mobile</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Train</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0.9996</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0.9996</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1</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0.9977</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0.9989</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[[6905    0]</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593297"/>
                  </a:ext>
                </a:extLst>
              </a:tr>
              <a:tr h="286306">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1"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1"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1"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1" i="0" u="none" strike="noStrike">
                          <a:solidFill>
                            <a:srgbClr val="000000"/>
                          </a:solidFill>
                          <a:effectLst/>
                          <a:latin typeface="Courier New" panose="02070309020205020404" pitchFamily="49" charset="0"/>
                        </a:rPr>
                        <a:t> </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   3 1324]]</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972193"/>
                  </a:ext>
                </a:extLst>
              </a:tr>
              <a:tr h="286306">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Test</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0.9861</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0.9859</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0.9943</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0.9192</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0.9591</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[[2956    3]</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0449206"/>
                  </a:ext>
                </a:extLst>
              </a:tr>
              <a:tr h="286306">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  46  523]]</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952341"/>
                  </a:ext>
                </a:extLst>
              </a:tr>
              <a:tr h="286306">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Laptop</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Train</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0.9999</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0.9999</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1</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0.9992</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0.9996</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[[6905    0]</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589204"/>
                  </a:ext>
                </a:extLst>
              </a:tr>
              <a:tr h="286306">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   1 1326]]</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452708"/>
                  </a:ext>
                </a:extLst>
              </a:tr>
              <a:tr h="286306">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Test</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0.9878</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0.9876</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0.9944</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0.9297</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0.9643</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[[2956    3]</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4496488"/>
                  </a:ext>
                </a:extLst>
              </a:tr>
              <a:tr h="286306">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500" b="0" i="0" u="none" strike="noStrike">
                          <a:solidFill>
                            <a:srgbClr val="000000"/>
                          </a:solidFill>
                          <a:effectLst/>
                          <a:latin typeface="Calibri" panose="020F0502020204030204" pitchFamily="34" charset="0"/>
                        </a:rPr>
                        <a:t> </a:t>
                      </a:r>
                      <a:endParaRPr lang="en-IN" sz="2500" b="0" i="0" u="none" strike="noStrike">
                        <a:effectLst/>
                        <a:latin typeface="Arial" panose="020B0604020202020204" pitchFamily="34" charset="0"/>
                      </a:endParaRPr>
                    </a:p>
                  </a:txBody>
                  <a:tcPr marL="12945" marR="12945" marT="129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500" b="0" i="0" u="none" strike="noStrike">
                          <a:solidFill>
                            <a:srgbClr val="000000"/>
                          </a:solidFill>
                          <a:effectLst/>
                          <a:latin typeface="Courier New" panose="02070309020205020404" pitchFamily="49" charset="0"/>
                        </a:rPr>
                        <a:t> [  40  529]]</a:t>
                      </a:r>
                      <a:endParaRPr lang="en-IN" sz="2500" b="0" i="0" u="none" strike="noStrike">
                        <a:effectLst/>
                        <a:latin typeface="Arial" panose="020B0604020202020204" pitchFamily="34" charset="0"/>
                      </a:endParaRPr>
                    </a:p>
                  </a:txBody>
                  <a:tcPr marL="12945" marR="12945" marT="1294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1834101"/>
                  </a:ext>
                </a:extLst>
              </a:tr>
            </a:tbl>
          </a:graphicData>
        </a:graphic>
      </p:graphicFrame>
    </p:spTree>
    <p:extLst>
      <p:ext uri="{BB962C8B-B14F-4D97-AF65-F5344CB8AC3E}">
        <p14:creationId xmlns:p14="http://schemas.microsoft.com/office/powerpoint/2010/main" val="24388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FD6-6B69-9C1B-6C39-18B1D4F14708}"/>
              </a:ext>
            </a:extLst>
          </p:cNvPr>
          <p:cNvSpPr>
            <a:spLocks noGrp="1"/>
          </p:cNvSpPr>
          <p:nvPr>
            <p:ph type="title"/>
          </p:nvPr>
        </p:nvSpPr>
        <p:spPr>
          <a:xfrm>
            <a:off x="838200" y="365125"/>
            <a:ext cx="10515600" cy="930275"/>
          </a:xfrm>
        </p:spPr>
        <p:txBody>
          <a:bodyPr vert="horz" lIns="91440" tIns="45720" rIns="91440" bIns="45720" rtlCol="0">
            <a:normAutofit fontScale="90000"/>
          </a:bodyPr>
          <a:lstStyle/>
          <a:p>
            <a:r>
              <a:rPr lang="en-IN" sz="4400" dirty="0"/>
              <a:t>Random Forest Hyper Parameter Tuning Model </a:t>
            </a:r>
            <a:r>
              <a:rPr lang="en-US" kern="1200" dirty="0">
                <a:latin typeface="+mj-lt"/>
                <a:ea typeface="+mj-ea"/>
                <a:cs typeface="+mj-cs"/>
              </a:rPr>
              <a:t>Inferences</a:t>
            </a:r>
          </a:p>
        </p:txBody>
      </p:sp>
      <p:graphicFrame>
        <p:nvGraphicFramePr>
          <p:cNvPr id="6" name="Content Placeholder 5">
            <a:extLst>
              <a:ext uri="{FF2B5EF4-FFF2-40B4-BE49-F238E27FC236}">
                <a16:creationId xmlns:a16="http://schemas.microsoft.com/office/drawing/2014/main" id="{CF27E617-2A0D-A4B7-9FAC-665883655489}"/>
              </a:ext>
            </a:extLst>
          </p:cNvPr>
          <p:cNvGraphicFramePr>
            <a:graphicFrameLocks noGrp="1"/>
          </p:cNvGraphicFramePr>
          <p:nvPr>
            <p:ph idx="1"/>
            <p:extLst>
              <p:ext uri="{D42A27DB-BD31-4B8C-83A1-F6EECF244321}">
                <p14:modId xmlns:p14="http://schemas.microsoft.com/office/powerpoint/2010/main" val="1359896794"/>
              </p:ext>
            </p:extLst>
          </p:nvPr>
        </p:nvGraphicFramePr>
        <p:xfrm>
          <a:off x="824132" y="2665920"/>
          <a:ext cx="10515600" cy="2851725"/>
        </p:xfrm>
        <a:graphic>
          <a:graphicData uri="http://schemas.openxmlformats.org/drawingml/2006/table">
            <a:tbl>
              <a:tblPr/>
              <a:tblGrid>
                <a:gridCol w="10515600">
                  <a:extLst>
                    <a:ext uri="{9D8B030D-6E8A-4147-A177-3AD203B41FA5}">
                      <a16:colId xmlns:a16="http://schemas.microsoft.com/office/drawing/2014/main" val="336790791"/>
                    </a:ext>
                  </a:extLst>
                </a:gridCol>
              </a:tblGrid>
              <a:tr h="309998">
                <a:tc>
                  <a:txBody>
                    <a:bodyPr/>
                    <a:lstStyle/>
                    <a:p>
                      <a:pPr algn="l" fontAlgn="b"/>
                      <a:r>
                        <a:rPr lang="en-IN" sz="1600" b="0" i="0" u="none" strike="noStrike" dirty="0">
                          <a:solidFill>
                            <a:srgbClr val="000000"/>
                          </a:solidFill>
                          <a:effectLst/>
                          <a:latin typeface="Calibri" panose="020F0502020204030204" pitchFamily="34" charset="0"/>
                        </a:rPr>
                        <a:t>Inferences</a:t>
                      </a:r>
                    </a:p>
                  </a:txBody>
                  <a:tcPr marL="13815" marR="13815" marT="13815" marB="0" anchor="b">
                    <a:lnL>
                      <a:noFill/>
                    </a:lnL>
                    <a:lnR>
                      <a:noFill/>
                    </a:lnR>
                    <a:lnT>
                      <a:noFill/>
                    </a:lnT>
                    <a:lnB>
                      <a:noFill/>
                    </a:lnB>
                  </a:tcPr>
                </a:tc>
                <a:extLst>
                  <a:ext uri="{0D108BD9-81ED-4DB2-BD59-A6C34878D82A}">
                    <a16:rowId xmlns:a16="http://schemas.microsoft.com/office/drawing/2014/main" val="3886681145"/>
                  </a:ext>
                </a:extLst>
              </a:tr>
              <a:tr h="309998">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model has made no  False positive predictions during training</a:t>
                      </a:r>
                    </a:p>
                  </a:txBody>
                  <a:tcPr marL="13815" marR="13815" marT="13815" marB="0" anchor="b">
                    <a:lnL>
                      <a:noFill/>
                    </a:lnL>
                    <a:lnR>
                      <a:noFill/>
                    </a:lnR>
                    <a:lnT>
                      <a:noFill/>
                    </a:lnT>
                    <a:lnB>
                      <a:noFill/>
                    </a:lnB>
                  </a:tcPr>
                </a:tc>
                <a:extLst>
                  <a:ext uri="{0D108BD9-81ED-4DB2-BD59-A6C34878D82A}">
                    <a16:rowId xmlns:a16="http://schemas.microsoft.com/office/drawing/2014/main" val="1214091291"/>
                  </a:ext>
                </a:extLst>
              </a:tr>
              <a:tr h="553133">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A precision score of 100 in the training set could potentially be a sign of overfitting. Overfitting occurs when a model </a:t>
                      </a:r>
                    </a:p>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performs extremely well on the training data but fails to generalize well to unseen data.</a:t>
                      </a:r>
                    </a:p>
                  </a:txBody>
                  <a:tcPr marL="13815" marR="13815" marT="13815" marB="0" anchor="b">
                    <a:lnL>
                      <a:noFill/>
                    </a:lnL>
                    <a:lnR>
                      <a:noFill/>
                    </a:lnR>
                    <a:lnT>
                      <a:noFill/>
                    </a:lnT>
                    <a:lnB>
                      <a:noFill/>
                    </a:lnB>
                  </a:tcPr>
                </a:tc>
                <a:extLst>
                  <a:ext uri="{0D108BD9-81ED-4DB2-BD59-A6C34878D82A}">
                    <a16:rowId xmlns:a16="http://schemas.microsoft.com/office/drawing/2014/main" val="2175499472"/>
                  </a:ext>
                </a:extLst>
              </a:tr>
              <a:tr h="309998">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model has memorized the training data instead of learning the underlying patterns. This model is not recommended</a:t>
                      </a:r>
                    </a:p>
                  </a:txBody>
                  <a:tcPr marL="13815" marR="13815" marT="13815" marB="0" anchor="b">
                    <a:lnL>
                      <a:noFill/>
                    </a:lnL>
                    <a:lnR>
                      <a:noFill/>
                    </a:lnR>
                    <a:lnT>
                      <a:noFill/>
                    </a:lnT>
                    <a:lnB>
                      <a:noFill/>
                    </a:lnB>
                  </a:tcPr>
                </a:tc>
                <a:extLst>
                  <a:ext uri="{0D108BD9-81ED-4DB2-BD59-A6C34878D82A}">
                    <a16:rowId xmlns:a16="http://schemas.microsoft.com/office/drawing/2014/main" val="2595027274"/>
                  </a:ext>
                </a:extLst>
              </a:tr>
              <a:tr h="309998">
                <a:tc>
                  <a:txBody>
                    <a:bodyPr/>
                    <a:lstStyle/>
                    <a:p>
                      <a:pPr marL="285750" indent="-285750" algn="l" fontAlgn="b">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precision score of 100 in a training model should be viewed with caution</a:t>
                      </a:r>
                    </a:p>
                  </a:txBody>
                  <a:tcPr marL="13815" marR="13815" marT="13815" marB="0" anchor="b">
                    <a:lnL>
                      <a:noFill/>
                    </a:lnL>
                    <a:lnR>
                      <a:noFill/>
                    </a:lnR>
                    <a:lnT>
                      <a:noFill/>
                    </a:lnT>
                    <a:lnB>
                      <a:noFill/>
                    </a:lnB>
                  </a:tcPr>
                </a:tc>
                <a:extLst>
                  <a:ext uri="{0D108BD9-81ED-4DB2-BD59-A6C34878D82A}">
                    <a16:rowId xmlns:a16="http://schemas.microsoft.com/office/drawing/2014/main" val="163297301"/>
                  </a:ext>
                </a:extLst>
              </a:tr>
              <a:tr h="1058600">
                <a:tc>
                  <a:txBody>
                    <a:bodyPr/>
                    <a:lstStyle/>
                    <a:p>
                      <a:pPr marL="342900" indent="-342900" algn="l" fontAlgn="b">
                        <a:spcBef>
                          <a:spcPts val="0"/>
                        </a:spcBef>
                        <a:spcAft>
                          <a:spcPts val="0"/>
                        </a:spcAft>
                        <a:buFont typeface="Arial" panose="020B0604020202020204" pitchFamily="34" charset="0"/>
                        <a:buChar char="•"/>
                      </a:pPr>
                      <a:endParaRPr lang="en-US" sz="5100" b="0" i="0" u="none" strike="noStrike" dirty="0">
                        <a:effectLst/>
                        <a:latin typeface="Arial" panose="020B0604020202020204" pitchFamily="34" charset="0"/>
                      </a:endParaRPr>
                    </a:p>
                  </a:txBody>
                  <a:tcPr marL="27117" marR="27117" marT="27117" marB="0" anchor="b">
                    <a:lnL>
                      <a:noFill/>
                    </a:lnL>
                    <a:lnR>
                      <a:noFill/>
                    </a:lnR>
                    <a:lnT>
                      <a:noFill/>
                    </a:lnT>
                    <a:lnB>
                      <a:noFill/>
                    </a:lnB>
                  </a:tcPr>
                </a:tc>
                <a:extLst>
                  <a:ext uri="{0D108BD9-81ED-4DB2-BD59-A6C34878D82A}">
                    <a16:rowId xmlns:a16="http://schemas.microsoft.com/office/drawing/2014/main" val="315824515"/>
                  </a:ext>
                </a:extLst>
              </a:tr>
            </a:tbl>
          </a:graphicData>
        </a:graphic>
      </p:graphicFrame>
    </p:spTree>
    <p:extLst>
      <p:ext uri="{BB962C8B-B14F-4D97-AF65-F5344CB8AC3E}">
        <p14:creationId xmlns:p14="http://schemas.microsoft.com/office/powerpoint/2010/main" val="3235097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BE2-63F7-9516-A1AC-E67FFBB513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E28430-D01A-6557-C2E4-5D27B82FC264}"/>
              </a:ext>
            </a:extLst>
          </p:cNvPr>
          <p:cNvSpPr>
            <a:spLocks noGrp="1"/>
          </p:cNvSpPr>
          <p:nvPr>
            <p:ph idx="1"/>
          </p:nvPr>
        </p:nvSpPr>
        <p:spPr/>
        <p:txBody>
          <a:bodyPr>
            <a:normAutofit/>
          </a:bodyPr>
          <a:lstStyle/>
          <a:p>
            <a:pPr marL="0" indent="0">
              <a:buNone/>
            </a:pPr>
            <a:r>
              <a:rPr lang="en-US" sz="8800" dirty="0"/>
              <a:t>Below upcoming slides are having models with Balanced data</a:t>
            </a:r>
            <a:endParaRPr lang="en-IN" sz="8800" dirty="0"/>
          </a:p>
        </p:txBody>
      </p:sp>
    </p:spTree>
    <p:extLst>
      <p:ext uri="{BB962C8B-B14F-4D97-AF65-F5344CB8AC3E}">
        <p14:creationId xmlns:p14="http://schemas.microsoft.com/office/powerpoint/2010/main" val="227941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35BEB03-649A-E2CC-E714-3B2119789A28}"/>
              </a:ext>
            </a:extLst>
          </p:cNvPr>
          <p:cNvSpPr>
            <a:spLocks noGrp="1"/>
          </p:cNvSpPr>
          <p:nvPr>
            <p:ph type="title"/>
          </p:nvPr>
        </p:nvSpPr>
        <p:spPr>
          <a:xfrm>
            <a:off x="1375228" y="850530"/>
            <a:ext cx="8655037" cy="1048608"/>
          </a:xfrm>
        </p:spPr>
        <p:txBody>
          <a:bodyPr anchor="t">
            <a:normAutofit/>
          </a:bodyPr>
          <a:lstStyle/>
          <a:p>
            <a:r>
              <a:rPr lang="en-US" sz="4000" dirty="0"/>
              <a:t>LDA Model on Balanced Data</a:t>
            </a:r>
            <a:endParaRPr lang="en-IN" sz="4000" dirty="0"/>
          </a:p>
        </p:txBody>
      </p:sp>
      <p:graphicFrame>
        <p:nvGraphicFramePr>
          <p:cNvPr id="4" name="Content Placeholder 3">
            <a:extLst>
              <a:ext uri="{FF2B5EF4-FFF2-40B4-BE49-F238E27FC236}">
                <a16:creationId xmlns:a16="http://schemas.microsoft.com/office/drawing/2014/main" id="{F8B1060F-5D7A-E7C9-F135-7090788AAB68}"/>
              </a:ext>
            </a:extLst>
          </p:cNvPr>
          <p:cNvGraphicFramePr>
            <a:graphicFrameLocks noGrp="1"/>
          </p:cNvGraphicFramePr>
          <p:nvPr>
            <p:ph idx="1"/>
            <p:extLst>
              <p:ext uri="{D42A27DB-BD31-4B8C-83A1-F6EECF244321}">
                <p14:modId xmlns:p14="http://schemas.microsoft.com/office/powerpoint/2010/main" val="21220130"/>
              </p:ext>
            </p:extLst>
          </p:nvPr>
        </p:nvGraphicFramePr>
        <p:xfrm>
          <a:off x="1375228" y="2222695"/>
          <a:ext cx="10130976" cy="3439761"/>
        </p:xfrm>
        <a:graphic>
          <a:graphicData uri="http://schemas.openxmlformats.org/drawingml/2006/table">
            <a:tbl>
              <a:tblPr/>
              <a:tblGrid>
                <a:gridCol w="1459904">
                  <a:extLst>
                    <a:ext uri="{9D8B030D-6E8A-4147-A177-3AD203B41FA5}">
                      <a16:colId xmlns:a16="http://schemas.microsoft.com/office/drawing/2014/main" val="2216370094"/>
                    </a:ext>
                  </a:extLst>
                </a:gridCol>
                <a:gridCol w="984638">
                  <a:extLst>
                    <a:ext uri="{9D8B030D-6E8A-4147-A177-3AD203B41FA5}">
                      <a16:colId xmlns:a16="http://schemas.microsoft.com/office/drawing/2014/main" val="1183365705"/>
                    </a:ext>
                  </a:extLst>
                </a:gridCol>
                <a:gridCol w="730231">
                  <a:extLst>
                    <a:ext uri="{9D8B030D-6E8A-4147-A177-3AD203B41FA5}">
                      <a16:colId xmlns:a16="http://schemas.microsoft.com/office/drawing/2014/main" val="658595093"/>
                    </a:ext>
                  </a:extLst>
                </a:gridCol>
                <a:gridCol w="1135604">
                  <a:extLst>
                    <a:ext uri="{9D8B030D-6E8A-4147-A177-3AD203B41FA5}">
                      <a16:colId xmlns:a16="http://schemas.microsoft.com/office/drawing/2014/main" val="3754607468"/>
                    </a:ext>
                  </a:extLst>
                </a:gridCol>
                <a:gridCol w="1110443">
                  <a:extLst>
                    <a:ext uri="{9D8B030D-6E8A-4147-A177-3AD203B41FA5}">
                      <a16:colId xmlns:a16="http://schemas.microsoft.com/office/drawing/2014/main" val="2526592739"/>
                    </a:ext>
                  </a:extLst>
                </a:gridCol>
                <a:gridCol w="1149582">
                  <a:extLst>
                    <a:ext uri="{9D8B030D-6E8A-4147-A177-3AD203B41FA5}">
                      <a16:colId xmlns:a16="http://schemas.microsoft.com/office/drawing/2014/main" val="3650071866"/>
                    </a:ext>
                  </a:extLst>
                </a:gridCol>
                <a:gridCol w="1110443">
                  <a:extLst>
                    <a:ext uri="{9D8B030D-6E8A-4147-A177-3AD203B41FA5}">
                      <a16:colId xmlns:a16="http://schemas.microsoft.com/office/drawing/2014/main" val="4019719431"/>
                    </a:ext>
                  </a:extLst>
                </a:gridCol>
                <a:gridCol w="1110443">
                  <a:extLst>
                    <a:ext uri="{9D8B030D-6E8A-4147-A177-3AD203B41FA5}">
                      <a16:colId xmlns:a16="http://schemas.microsoft.com/office/drawing/2014/main" val="432205876"/>
                    </a:ext>
                  </a:extLst>
                </a:gridCol>
                <a:gridCol w="1339688">
                  <a:extLst>
                    <a:ext uri="{9D8B030D-6E8A-4147-A177-3AD203B41FA5}">
                      <a16:colId xmlns:a16="http://schemas.microsoft.com/office/drawing/2014/main" val="975518654"/>
                    </a:ext>
                  </a:extLst>
                </a:gridCol>
              </a:tblGrid>
              <a:tr h="269937">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Basic Model</a:t>
                      </a:r>
                      <a:endParaRPr lang="en-IN" sz="2100" b="0" i="0" u="none" strike="noStrike">
                        <a:effectLst/>
                        <a:latin typeface="Arial" panose="020B0604020202020204" pitchFamily="34" charset="0"/>
                      </a:endParaRPr>
                    </a:p>
                  </a:txBody>
                  <a:tcPr marL="11229" marR="11229" marT="1122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300" b="1" i="0" u="none" strike="noStrike">
                          <a:solidFill>
                            <a:srgbClr val="000000"/>
                          </a:solidFill>
                          <a:effectLst/>
                          <a:latin typeface="Calibri" panose="020F0502020204030204" pitchFamily="34" charset="0"/>
                        </a:rPr>
                        <a:t>Performance Matrix</a:t>
                      </a:r>
                      <a:endParaRPr lang="en-IN" sz="2100" b="0" i="0" u="none" strike="noStrike">
                        <a:effectLst/>
                        <a:latin typeface="Arial" panose="020B0604020202020204" pitchFamily="34" charset="0"/>
                      </a:endParaRPr>
                    </a:p>
                  </a:txBody>
                  <a:tcPr marL="107796" marR="107796" marT="53898" marB="53898">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91420817"/>
                  </a:ext>
                </a:extLst>
              </a:tr>
              <a:tr h="34820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LDA</a:t>
                      </a:r>
                      <a:endParaRPr lang="en-IN" sz="2100" b="0" i="0" u="none" strike="noStrike">
                        <a:effectLst/>
                        <a:latin typeface="Arial" panose="020B0604020202020204" pitchFamily="34" charset="0"/>
                      </a:endParaRPr>
                    </a:p>
                  </a:txBody>
                  <a:tcPr marL="11229" marR="11229" marT="1122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Devices</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Accuracy</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F1 score</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Precision</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Recall</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Roc Auc Score</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Confusion Matrix</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8364382"/>
                  </a:ext>
                </a:extLst>
              </a:tr>
              <a:tr h="34820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Mobile</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Train</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0.757</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dirty="0">
                          <a:solidFill>
                            <a:srgbClr val="000000"/>
                          </a:solidFill>
                          <a:effectLst/>
                          <a:latin typeface="Courier New" panose="02070309020205020404" pitchFamily="49" charset="0"/>
                        </a:rPr>
                        <a:t>0.7561</a:t>
                      </a:r>
                      <a:endParaRPr lang="en-IN" sz="2100" b="0" i="0" u="none" strike="noStrike" dirty="0">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0.7286</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0.69</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0.7486</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[[5574 1331]</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44588157"/>
                  </a:ext>
                </a:extLst>
              </a:tr>
              <a:tr h="34820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[1605 3573]]</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73688513"/>
                  </a:ext>
                </a:extLst>
              </a:tr>
              <a:tr h="34820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Test</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0.771</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0.7905</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0.3691</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0.5923</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0.6988</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[[2383  576]</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644937224"/>
                  </a:ext>
                </a:extLst>
              </a:tr>
              <a:tr h="34820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[ 232  337]]</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68909944"/>
                  </a:ext>
                </a:extLst>
              </a:tr>
              <a:tr h="34820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Laptop</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Train</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0.752</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0.7511</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0.7224</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0.6844</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0.7436</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[[5543 1362]</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291966219"/>
                  </a:ext>
                </a:extLst>
              </a:tr>
              <a:tr h="34820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[1634 3544]]</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668800230"/>
                  </a:ext>
                </a:extLst>
              </a:tr>
              <a:tr h="34820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Test</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0.7599</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0.7821</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0.3549</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0.5975</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0.6943</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[[2341  618]</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91089695"/>
                  </a:ext>
                </a:extLst>
              </a:tr>
              <a:tr h="348205">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229" marR="11229" marT="1122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dirty="0">
                          <a:solidFill>
                            <a:srgbClr val="000000"/>
                          </a:solidFill>
                          <a:effectLst/>
                          <a:latin typeface="Courier New" panose="02070309020205020404" pitchFamily="49" charset="0"/>
                        </a:rPr>
                        <a:t> [ 229  340]]</a:t>
                      </a:r>
                      <a:endParaRPr lang="en-IN" sz="2100" b="0" i="0" u="none" strike="noStrike" dirty="0">
                        <a:effectLst/>
                        <a:latin typeface="Arial" panose="020B0604020202020204" pitchFamily="34" charset="0"/>
                      </a:endParaRPr>
                    </a:p>
                  </a:txBody>
                  <a:tcPr marL="11229" marR="11229" marT="11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25982246"/>
                  </a:ext>
                </a:extLst>
              </a:tr>
            </a:tbl>
          </a:graphicData>
        </a:graphic>
      </p:graphicFrame>
    </p:spTree>
    <p:extLst>
      <p:ext uri="{BB962C8B-B14F-4D97-AF65-F5344CB8AC3E}">
        <p14:creationId xmlns:p14="http://schemas.microsoft.com/office/powerpoint/2010/main" val="1649093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48E1697-D019-FFAF-8AFD-2BEB10DE3DF5}"/>
              </a:ext>
            </a:extLst>
          </p:cNvPr>
          <p:cNvSpPr>
            <a:spLocks noGrp="1"/>
          </p:cNvSpPr>
          <p:nvPr>
            <p:ph type="title"/>
          </p:nvPr>
        </p:nvSpPr>
        <p:spPr>
          <a:xfrm>
            <a:off x="1143000" y="1676400"/>
            <a:ext cx="3810000" cy="3505200"/>
          </a:xfrm>
        </p:spPr>
        <p:txBody>
          <a:bodyPr anchor="t">
            <a:normAutofit/>
          </a:bodyPr>
          <a:lstStyle/>
          <a:p>
            <a:r>
              <a:rPr lang="en-US" sz="4000" dirty="0"/>
              <a:t>LDA Model Inferences</a:t>
            </a:r>
            <a:endParaRPr lang="en-IN" sz="4000" dirty="0"/>
          </a:p>
        </p:txBody>
      </p:sp>
      <p:sp>
        <p:nvSpPr>
          <p:cNvPr id="3" name="Content Placeholder 2">
            <a:extLst>
              <a:ext uri="{FF2B5EF4-FFF2-40B4-BE49-F238E27FC236}">
                <a16:creationId xmlns:a16="http://schemas.microsoft.com/office/drawing/2014/main" id="{7A7B3835-9896-E8ED-0F72-5999461D6B24}"/>
              </a:ext>
            </a:extLst>
          </p:cNvPr>
          <p:cNvSpPr>
            <a:spLocks noGrp="1"/>
          </p:cNvSpPr>
          <p:nvPr>
            <p:ph idx="1"/>
          </p:nvPr>
        </p:nvSpPr>
        <p:spPr>
          <a:xfrm>
            <a:off x="5181604" y="1676400"/>
            <a:ext cx="5638796" cy="3505200"/>
          </a:xfrm>
        </p:spPr>
        <p:txBody>
          <a:bodyPr>
            <a:normAutofit/>
          </a:bodyPr>
          <a:lstStyle/>
          <a:p>
            <a:r>
              <a:rPr lang="en-US" sz="2400" b="0" i="0" u="none" strike="noStrike" dirty="0">
                <a:solidFill>
                  <a:schemeClr val="tx1">
                    <a:alpha val="55000"/>
                  </a:schemeClr>
                </a:solidFill>
                <a:effectLst/>
                <a:latin typeface="Calibri" panose="020F0502020204030204" pitchFamily="34" charset="0"/>
              </a:rPr>
              <a:t>In this model precision and recall are very poor and hence this model is not good for consideration</a:t>
            </a:r>
            <a:r>
              <a:rPr lang="en-US" sz="2400" dirty="0">
                <a:solidFill>
                  <a:schemeClr val="tx1">
                    <a:alpha val="55000"/>
                  </a:schemeClr>
                </a:solidFill>
              </a:rPr>
              <a:t> </a:t>
            </a:r>
          </a:p>
          <a:p>
            <a:r>
              <a:rPr lang="en-US" sz="2400" dirty="0">
                <a:solidFill>
                  <a:schemeClr val="tx1">
                    <a:lumMod val="85000"/>
                    <a:lumOff val="15000"/>
                  </a:schemeClr>
                </a:solidFill>
              </a:rPr>
              <a:t>This model is underfitting as well as the accuracy of test is greater than train</a:t>
            </a:r>
            <a:endParaRPr lang="en-IN" sz="2400" dirty="0">
              <a:solidFill>
                <a:schemeClr val="tx1">
                  <a:lumMod val="85000"/>
                  <a:lumOff val="15000"/>
                </a:schemeClr>
              </a:solidFill>
            </a:endParaRPr>
          </a:p>
          <a:p>
            <a:endParaRPr lang="en-IN" sz="2400" dirty="0">
              <a:solidFill>
                <a:schemeClr val="tx1">
                  <a:alpha val="55000"/>
                </a:schemeClr>
              </a:solidFill>
            </a:endParaRPr>
          </a:p>
        </p:txBody>
      </p:sp>
    </p:spTree>
    <p:extLst>
      <p:ext uri="{BB962C8B-B14F-4D97-AF65-F5344CB8AC3E}">
        <p14:creationId xmlns:p14="http://schemas.microsoft.com/office/powerpoint/2010/main" val="1085625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BDA8B-2EF5-AA63-73DF-820FBCB3809A}"/>
              </a:ext>
            </a:extLst>
          </p:cNvPr>
          <p:cNvSpPr>
            <a:spLocks noGrp="1"/>
          </p:cNvSpPr>
          <p:nvPr>
            <p:ph type="title"/>
          </p:nvPr>
        </p:nvSpPr>
        <p:spPr>
          <a:xfrm>
            <a:off x="838200" y="365125"/>
            <a:ext cx="10515600" cy="1325563"/>
          </a:xfrm>
        </p:spPr>
        <p:txBody>
          <a:bodyPr>
            <a:normAutofit/>
          </a:bodyPr>
          <a:lstStyle/>
          <a:p>
            <a:r>
              <a:rPr lang="en-US" sz="4600" dirty="0"/>
              <a:t>Logistic Regression model on Balanced Data</a:t>
            </a:r>
            <a:endParaRPr lang="en-IN" sz="4600" dirty="0"/>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0999A8F1-9C13-C5C3-A550-47DE391A429C}"/>
              </a:ext>
            </a:extLst>
          </p:cNvPr>
          <p:cNvGraphicFramePr>
            <a:graphicFrameLocks noGrp="1"/>
          </p:cNvGraphicFramePr>
          <p:nvPr>
            <p:ph idx="1"/>
            <p:extLst>
              <p:ext uri="{D42A27DB-BD31-4B8C-83A1-F6EECF244321}">
                <p14:modId xmlns:p14="http://schemas.microsoft.com/office/powerpoint/2010/main" val="2913141953"/>
              </p:ext>
            </p:extLst>
          </p:nvPr>
        </p:nvGraphicFramePr>
        <p:xfrm>
          <a:off x="576775" y="2228087"/>
          <a:ext cx="9889593" cy="3948878"/>
        </p:xfrm>
        <a:graphic>
          <a:graphicData uri="http://schemas.openxmlformats.org/drawingml/2006/table">
            <a:tbl>
              <a:tblPr/>
              <a:tblGrid>
                <a:gridCol w="1928223">
                  <a:extLst>
                    <a:ext uri="{9D8B030D-6E8A-4147-A177-3AD203B41FA5}">
                      <a16:colId xmlns:a16="http://schemas.microsoft.com/office/drawing/2014/main" val="1628342724"/>
                    </a:ext>
                  </a:extLst>
                </a:gridCol>
                <a:gridCol w="904049">
                  <a:extLst>
                    <a:ext uri="{9D8B030D-6E8A-4147-A177-3AD203B41FA5}">
                      <a16:colId xmlns:a16="http://schemas.microsoft.com/office/drawing/2014/main" val="3210707572"/>
                    </a:ext>
                  </a:extLst>
                </a:gridCol>
                <a:gridCol w="670464">
                  <a:extLst>
                    <a:ext uri="{9D8B030D-6E8A-4147-A177-3AD203B41FA5}">
                      <a16:colId xmlns:a16="http://schemas.microsoft.com/office/drawing/2014/main" val="2574133494"/>
                    </a:ext>
                  </a:extLst>
                </a:gridCol>
                <a:gridCol w="1042658">
                  <a:extLst>
                    <a:ext uri="{9D8B030D-6E8A-4147-A177-3AD203B41FA5}">
                      <a16:colId xmlns:a16="http://schemas.microsoft.com/office/drawing/2014/main" val="704177978"/>
                    </a:ext>
                  </a:extLst>
                </a:gridCol>
                <a:gridCol w="1019556">
                  <a:extLst>
                    <a:ext uri="{9D8B030D-6E8A-4147-A177-3AD203B41FA5}">
                      <a16:colId xmlns:a16="http://schemas.microsoft.com/office/drawing/2014/main" val="3015133818"/>
                    </a:ext>
                  </a:extLst>
                </a:gridCol>
                <a:gridCol w="1055493">
                  <a:extLst>
                    <a:ext uri="{9D8B030D-6E8A-4147-A177-3AD203B41FA5}">
                      <a16:colId xmlns:a16="http://schemas.microsoft.com/office/drawing/2014/main" val="1238347809"/>
                    </a:ext>
                  </a:extLst>
                </a:gridCol>
                <a:gridCol w="1019556">
                  <a:extLst>
                    <a:ext uri="{9D8B030D-6E8A-4147-A177-3AD203B41FA5}">
                      <a16:colId xmlns:a16="http://schemas.microsoft.com/office/drawing/2014/main" val="1942344420"/>
                    </a:ext>
                  </a:extLst>
                </a:gridCol>
                <a:gridCol w="1019556">
                  <a:extLst>
                    <a:ext uri="{9D8B030D-6E8A-4147-A177-3AD203B41FA5}">
                      <a16:colId xmlns:a16="http://schemas.microsoft.com/office/drawing/2014/main" val="1025963851"/>
                    </a:ext>
                  </a:extLst>
                </a:gridCol>
                <a:gridCol w="1230038">
                  <a:extLst>
                    <a:ext uri="{9D8B030D-6E8A-4147-A177-3AD203B41FA5}">
                      <a16:colId xmlns:a16="http://schemas.microsoft.com/office/drawing/2014/main" val="1677433100"/>
                    </a:ext>
                  </a:extLst>
                </a:gridCol>
              </a:tblGrid>
              <a:tr h="313166">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Basic Model</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200" b="1" i="0" u="none" strike="noStrike">
                          <a:solidFill>
                            <a:srgbClr val="000000"/>
                          </a:solidFill>
                          <a:effectLst/>
                          <a:latin typeface="Calibri" panose="020F0502020204030204" pitchFamily="34" charset="0"/>
                        </a:rPr>
                        <a:t>Performance Matrix</a:t>
                      </a:r>
                      <a:endParaRPr lang="en-IN" sz="1900" b="0" i="0" u="none" strike="noStrike">
                        <a:effectLst/>
                        <a:latin typeface="Arial" panose="020B0604020202020204" pitchFamily="34" charset="0"/>
                      </a:endParaRPr>
                    </a:p>
                  </a:txBody>
                  <a:tcPr marL="96855" marR="96855" marT="48428" marB="48428">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50416778"/>
                  </a:ext>
                </a:extLst>
              </a:tr>
              <a:tr h="403968">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Devices</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Accuracy</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F1 score</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Precision</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Recall</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Roc Auc Score</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Confusion Matrix</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840857"/>
                  </a:ext>
                </a:extLst>
              </a:tr>
              <a:tr h="403968">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Logistic Regression</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dirty="0">
                          <a:solidFill>
                            <a:srgbClr val="000000"/>
                          </a:solidFill>
                          <a:effectLst/>
                          <a:latin typeface="Calibri" panose="020F0502020204030204" pitchFamily="34" charset="0"/>
                        </a:rPr>
                        <a:t>Mobile</a:t>
                      </a:r>
                      <a:endParaRPr lang="en-IN" sz="1900" b="0" i="0" u="none" strike="noStrike" dirty="0">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Train</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0.6187</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0.5944</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0.5944</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0.3472</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0.5848</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[[5678 1227]</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15831759"/>
                  </a:ext>
                </a:extLst>
              </a:tr>
              <a:tr h="403968">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[3380 1798]]</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83916168"/>
                  </a:ext>
                </a:extLst>
              </a:tr>
              <a:tr h="403968">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Test</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0.7401</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0.7526</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0.2616</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0.3357</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0.5768</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[[2420  539]</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2246814"/>
                  </a:ext>
                </a:extLst>
              </a:tr>
              <a:tr h="403968">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[ 378  191]]</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264851394"/>
                  </a:ext>
                </a:extLst>
              </a:tr>
              <a:tr h="403968">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Laptop</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Train</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0.6195</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0.5946</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0.5972</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0.3447</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0.5852</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[[5701 1204]</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382517"/>
                  </a:ext>
                </a:extLst>
              </a:tr>
              <a:tr h="403968">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 [3393 1785]]</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67454950"/>
                  </a:ext>
                </a:extLst>
              </a:tr>
              <a:tr h="403968">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Test</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0.7523</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0.763</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0.2855</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0.3568</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0.5925</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a:solidFill>
                            <a:srgbClr val="000000"/>
                          </a:solidFill>
                          <a:effectLst/>
                          <a:latin typeface="Courier New" panose="02070309020205020404" pitchFamily="49" charset="0"/>
                        </a:rPr>
                        <a:t>[[2451  508]</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70455123"/>
                  </a:ext>
                </a:extLst>
              </a:tr>
              <a:tr h="403968">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10089" marR="10089" marT="10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1"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1"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1"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1" i="0" u="none" strike="noStrike">
                          <a:solidFill>
                            <a:srgbClr val="000000"/>
                          </a:solidFill>
                          <a:effectLst/>
                          <a:latin typeface="Courier New" panose="02070309020205020404" pitchFamily="49" charset="0"/>
                        </a:rPr>
                        <a:t> </a:t>
                      </a:r>
                      <a:endParaRPr lang="en-IN" sz="1900" b="0" i="0" u="none" strike="noStrike">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200" b="0" i="0" u="none" strike="noStrike" dirty="0">
                          <a:solidFill>
                            <a:srgbClr val="000000"/>
                          </a:solidFill>
                          <a:effectLst/>
                          <a:latin typeface="Courier New" panose="02070309020205020404" pitchFamily="49" charset="0"/>
                        </a:rPr>
                        <a:t> [ 366  203]]</a:t>
                      </a:r>
                      <a:endParaRPr lang="en-IN" sz="1900" b="0" i="0" u="none" strike="noStrike" dirty="0">
                        <a:effectLst/>
                        <a:latin typeface="Arial" panose="020B0604020202020204" pitchFamily="34" charset="0"/>
                      </a:endParaRPr>
                    </a:p>
                  </a:txBody>
                  <a:tcPr marL="10089" marR="10089" marT="1008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643101003"/>
                  </a:ext>
                </a:extLst>
              </a:tr>
            </a:tbl>
          </a:graphicData>
        </a:graphic>
      </p:graphicFrame>
    </p:spTree>
    <p:extLst>
      <p:ext uri="{BB962C8B-B14F-4D97-AF65-F5344CB8AC3E}">
        <p14:creationId xmlns:p14="http://schemas.microsoft.com/office/powerpoint/2010/main" val="185983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1C19-2A35-58F6-3BDF-BF28B9914008}"/>
              </a:ext>
            </a:extLst>
          </p:cNvPr>
          <p:cNvSpPr>
            <a:spLocks noGrp="1"/>
          </p:cNvSpPr>
          <p:nvPr>
            <p:ph type="title"/>
          </p:nvPr>
        </p:nvSpPr>
        <p:spPr/>
        <p:txBody>
          <a:bodyPr/>
          <a:lstStyle/>
          <a:p>
            <a:r>
              <a:rPr lang="en-IN" sz="1800" kern="0" dirty="0">
                <a:solidFill>
                  <a:srgbClr val="FF0000"/>
                </a:solidFill>
                <a:effectLst/>
                <a:latin typeface="Lato" panose="020F0502020204030203" pitchFamily="34" charset="0"/>
                <a:ea typeface="Times New Roman" panose="02020603050405020304" pitchFamily="18" charset="0"/>
                <a:cs typeface="Times New Roman" panose="02020603050405020304" pitchFamily="18" charset="0"/>
              </a:rPr>
              <a:t>c) Understanding business/social opportunity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D9F457A-C334-41BE-99D5-3038F333200D}"/>
              </a:ext>
            </a:extLst>
          </p:cNvPr>
          <p:cNvSpPr>
            <a:spLocks noGrp="1"/>
          </p:cNvSpPr>
          <p:nvPr>
            <p:ph idx="1"/>
          </p:nvPr>
        </p:nvSpPr>
        <p:spPr/>
        <p:txBody>
          <a:bodyPr/>
          <a:lstStyle/>
          <a:p>
            <a:pPr marL="0" indent="0">
              <a:buNone/>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Social networking platform cand help us understanding digital and social behaviour of the customers and provide the digital advertisement on the user page of the targeted customers who have a high propensity to take up the product. Propensity of buying tickets is different for different login devices. Hence, you have to create 2 models separately for Laptop and Mobile. [Anything which is not a laptop can be considered as mobile phone usage.]</a:t>
            </a:r>
          </a:p>
          <a:p>
            <a:endParaRPr lang="en-IN" dirty="0"/>
          </a:p>
        </p:txBody>
      </p:sp>
    </p:spTree>
    <p:extLst>
      <p:ext uri="{BB962C8B-B14F-4D97-AF65-F5344CB8AC3E}">
        <p14:creationId xmlns:p14="http://schemas.microsoft.com/office/powerpoint/2010/main" val="2515400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8E1697-D019-FFAF-8AFD-2BEB10DE3DF5}"/>
              </a:ext>
            </a:extLst>
          </p:cNvPr>
          <p:cNvSpPr>
            <a:spLocks noGrp="1"/>
          </p:cNvSpPr>
          <p:nvPr>
            <p:ph type="title"/>
          </p:nvPr>
        </p:nvSpPr>
        <p:spPr>
          <a:xfrm>
            <a:off x="1137036" y="520505"/>
            <a:ext cx="9543405" cy="1188720"/>
          </a:xfrm>
        </p:spPr>
        <p:txBody>
          <a:bodyPr>
            <a:normAutofit/>
          </a:bodyPr>
          <a:lstStyle/>
          <a:p>
            <a:r>
              <a:rPr lang="en-US">
                <a:solidFill>
                  <a:schemeClr val="tx1">
                    <a:lumMod val="85000"/>
                    <a:lumOff val="15000"/>
                  </a:schemeClr>
                </a:solidFill>
              </a:rPr>
              <a:t>Logistic Regression Model Inferences</a:t>
            </a:r>
            <a:endParaRPr lang="en-IN">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7A7B3835-9896-E8ED-0F72-5999461D6B24}"/>
              </a:ext>
            </a:extLst>
          </p:cNvPr>
          <p:cNvSpPr>
            <a:spLocks noGrp="1"/>
          </p:cNvSpPr>
          <p:nvPr>
            <p:ph idx="1"/>
          </p:nvPr>
        </p:nvSpPr>
        <p:spPr>
          <a:xfrm>
            <a:off x="1957987" y="2431765"/>
            <a:ext cx="8276026" cy="3320031"/>
          </a:xfrm>
        </p:spPr>
        <p:txBody>
          <a:bodyPr anchor="ctr">
            <a:normAutofit/>
          </a:bodyPr>
          <a:lstStyle/>
          <a:p>
            <a:r>
              <a:rPr lang="en-US" sz="2000" b="0" i="0" u="none" strike="noStrike" dirty="0">
                <a:solidFill>
                  <a:schemeClr val="tx1">
                    <a:lumMod val="85000"/>
                    <a:lumOff val="15000"/>
                  </a:schemeClr>
                </a:solidFill>
                <a:effectLst/>
                <a:latin typeface="Calibri" panose="020F0502020204030204" pitchFamily="34" charset="0"/>
              </a:rPr>
              <a:t>In this model precision and recall are very poor and hence this model is not good for consideration</a:t>
            </a:r>
            <a:r>
              <a:rPr lang="en-US" sz="2000" dirty="0">
                <a:solidFill>
                  <a:schemeClr val="tx1">
                    <a:lumMod val="85000"/>
                    <a:lumOff val="15000"/>
                  </a:schemeClr>
                </a:solidFill>
              </a:rPr>
              <a:t> </a:t>
            </a:r>
          </a:p>
          <a:p>
            <a:r>
              <a:rPr lang="en-US" sz="2000" dirty="0">
                <a:solidFill>
                  <a:schemeClr val="tx1">
                    <a:lumMod val="85000"/>
                    <a:lumOff val="15000"/>
                  </a:schemeClr>
                </a:solidFill>
              </a:rPr>
              <a:t>This model is underfitting as well as the accuracy of test is greater than train</a:t>
            </a:r>
            <a:endParaRPr lang="en-IN"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1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DC8F5C-3DAA-4899-3941-DA324ABDE91D}"/>
              </a:ext>
            </a:extLst>
          </p:cNvPr>
          <p:cNvSpPr>
            <a:spLocks noGrp="1"/>
          </p:cNvSpPr>
          <p:nvPr>
            <p:ph type="title"/>
          </p:nvPr>
        </p:nvSpPr>
        <p:spPr>
          <a:xfrm>
            <a:off x="1137037" y="741082"/>
            <a:ext cx="9274512" cy="949606"/>
          </a:xfrm>
        </p:spPr>
        <p:txBody>
          <a:bodyPr>
            <a:normAutofit fontScale="90000"/>
          </a:bodyPr>
          <a:lstStyle/>
          <a:p>
            <a:r>
              <a:rPr lang="en-US" dirty="0"/>
              <a:t>Decision Tree Model Performance matric on Balanced Data</a:t>
            </a:r>
            <a:endParaRPr lang="en-IN" dirty="0"/>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A693648-6AB9-773B-EA4E-9DC10508D4C2}"/>
              </a:ext>
            </a:extLst>
          </p:cNvPr>
          <p:cNvGraphicFramePr>
            <a:graphicFrameLocks noGrp="1"/>
          </p:cNvGraphicFramePr>
          <p:nvPr>
            <p:ph idx="1"/>
            <p:extLst>
              <p:ext uri="{D42A27DB-BD31-4B8C-83A1-F6EECF244321}">
                <p14:modId xmlns:p14="http://schemas.microsoft.com/office/powerpoint/2010/main" val="2279220683"/>
              </p:ext>
            </p:extLst>
          </p:nvPr>
        </p:nvGraphicFramePr>
        <p:xfrm>
          <a:off x="900332" y="2007704"/>
          <a:ext cx="10695924" cy="4247052"/>
        </p:xfrm>
        <a:graphic>
          <a:graphicData uri="http://schemas.openxmlformats.org/drawingml/2006/table">
            <a:tbl>
              <a:tblPr/>
              <a:tblGrid>
                <a:gridCol w="1772805">
                  <a:extLst>
                    <a:ext uri="{9D8B030D-6E8A-4147-A177-3AD203B41FA5}">
                      <a16:colId xmlns:a16="http://schemas.microsoft.com/office/drawing/2014/main" val="1521503662"/>
                    </a:ext>
                  </a:extLst>
                </a:gridCol>
                <a:gridCol w="2069978">
                  <a:extLst>
                    <a:ext uri="{9D8B030D-6E8A-4147-A177-3AD203B41FA5}">
                      <a16:colId xmlns:a16="http://schemas.microsoft.com/office/drawing/2014/main" val="936020701"/>
                    </a:ext>
                  </a:extLst>
                </a:gridCol>
                <a:gridCol w="638752">
                  <a:extLst>
                    <a:ext uri="{9D8B030D-6E8A-4147-A177-3AD203B41FA5}">
                      <a16:colId xmlns:a16="http://schemas.microsoft.com/office/drawing/2014/main" val="320752894"/>
                    </a:ext>
                  </a:extLst>
                </a:gridCol>
                <a:gridCol w="993343">
                  <a:extLst>
                    <a:ext uri="{9D8B030D-6E8A-4147-A177-3AD203B41FA5}">
                      <a16:colId xmlns:a16="http://schemas.microsoft.com/office/drawing/2014/main" val="172583529"/>
                    </a:ext>
                  </a:extLst>
                </a:gridCol>
                <a:gridCol w="971335">
                  <a:extLst>
                    <a:ext uri="{9D8B030D-6E8A-4147-A177-3AD203B41FA5}">
                      <a16:colId xmlns:a16="http://schemas.microsoft.com/office/drawing/2014/main" val="3219131642"/>
                    </a:ext>
                  </a:extLst>
                </a:gridCol>
                <a:gridCol w="1005570">
                  <a:extLst>
                    <a:ext uri="{9D8B030D-6E8A-4147-A177-3AD203B41FA5}">
                      <a16:colId xmlns:a16="http://schemas.microsoft.com/office/drawing/2014/main" val="63304300"/>
                    </a:ext>
                  </a:extLst>
                </a:gridCol>
                <a:gridCol w="971335">
                  <a:extLst>
                    <a:ext uri="{9D8B030D-6E8A-4147-A177-3AD203B41FA5}">
                      <a16:colId xmlns:a16="http://schemas.microsoft.com/office/drawing/2014/main" val="1776438124"/>
                    </a:ext>
                  </a:extLst>
                </a:gridCol>
                <a:gridCol w="971335">
                  <a:extLst>
                    <a:ext uri="{9D8B030D-6E8A-4147-A177-3AD203B41FA5}">
                      <a16:colId xmlns:a16="http://schemas.microsoft.com/office/drawing/2014/main" val="1649076977"/>
                    </a:ext>
                  </a:extLst>
                </a:gridCol>
                <a:gridCol w="1301471">
                  <a:extLst>
                    <a:ext uri="{9D8B030D-6E8A-4147-A177-3AD203B41FA5}">
                      <a16:colId xmlns:a16="http://schemas.microsoft.com/office/drawing/2014/main" val="1838419724"/>
                    </a:ext>
                  </a:extLst>
                </a:gridCol>
              </a:tblGrid>
              <a:tr h="336813">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Tree Model</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300" b="1" i="0" u="none" strike="noStrike">
                          <a:solidFill>
                            <a:srgbClr val="000000"/>
                          </a:solidFill>
                          <a:effectLst/>
                          <a:latin typeface="Calibri" panose="020F0502020204030204" pitchFamily="34" charset="0"/>
                        </a:rPr>
                        <a:t>Performance Matrix</a:t>
                      </a:r>
                      <a:endParaRPr lang="en-IN" sz="2100" b="0" i="0" u="none" strike="noStrike">
                        <a:effectLst/>
                        <a:latin typeface="Arial" panose="020B0604020202020204" pitchFamily="34" charset="0"/>
                      </a:endParaRPr>
                    </a:p>
                  </a:txBody>
                  <a:tcPr marL="104169" marR="104169" marT="52084" marB="5208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72564863"/>
                  </a:ext>
                </a:extLst>
              </a:tr>
              <a:tr h="434471">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Devices</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Accuracy</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F1 score</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Precision</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Recall</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Roc Auc Score</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Confusion Matrix</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1988868"/>
                  </a:ext>
                </a:extLst>
              </a:tr>
              <a:tr h="434471">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Decision Tree -Hyper Parameter Tuning</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Mobile</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Train</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0.9939</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0.9939</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0.9946</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0.9911</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0.9935</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[[6877   28]</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42696136"/>
                  </a:ext>
                </a:extLst>
              </a:tr>
              <a:tr h="434471">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  46 5132]]</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990241630"/>
                  </a:ext>
                </a:extLst>
              </a:tr>
              <a:tr h="434471">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Test</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0.9589</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0.9594</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0.8487</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0.9069</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0.9379</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[[2867   92]</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238628066"/>
                  </a:ext>
                </a:extLst>
              </a:tr>
              <a:tr h="434471">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  53  516]]</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0074785"/>
                  </a:ext>
                </a:extLst>
              </a:tr>
              <a:tr h="434471">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Laptop</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Train</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0.9897</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0.9897</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0.9826</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0.9934</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0.9901</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[[6814   91]</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38004873"/>
                  </a:ext>
                </a:extLst>
              </a:tr>
              <a:tr h="434471">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  34 5144]]</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40846249"/>
                  </a:ext>
                </a:extLst>
              </a:tr>
              <a:tr h="434471">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Test</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0.9467</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0.9476</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0.8068</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0.8805</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0.92</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[[2839  120]</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861810747"/>
                  </a:ext>
                </a:extLst>
              </a:tr>
              <a:tr h="434471">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FF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0851" marR="10851" marT="1085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dirty="0">
                          <a:solidFill>
                            <a:srgbClr val="000000"/>
                          </a:solidFill>
                          <a:effectLst/>
                          <a:latin typeface="Courier New" panose="02070309020205020404" pitchFamily="49" charset="0"/>
                        </a:rPr>
                        <a:t> [  68  501]]</a:t>
                      </a:r>
                      <a:endParaRPr lang="en-IN" sz="2100" b="0" i="0" u="none" strike="noStrike" dirty="0">
                        <a:effectLst/>
                        <a:latin typeface="Arial" panose="020B0604020202020204" pitchFamily="34" charset="0"/>
                      </a:endParaRPr>
                    </a:p>
                  </a:txBody>
                  <a:tcPr marL="10851" marR="10851" marT="108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864152909"/>
                  </a:ext>
                </a:extLst>
              </a:tr>
            </a:tbl>
          </a:graphicData>
        </a:graphic>
      </p:graphicFrame>
    </p:spTree>
    <p:extLst>
      <p:ext uri="{BB962C8B-B14F-4D97-AF65-F5344CB8AC3E}">
        <p14:creationId xmlns:p14="http://schemas.microsoft.com/office/powerpoint/2010/main" val="3780137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BE8A147-0B8E-3303-5CB6-51C08D0AD14A}"/>
              </a:ext>
            </a:extLst>
          </p:cNvPr>
          <p:cNvSpPr>
            <a:spLocks noGrp="1"/>
          </p:cNvSpPr>
          <p:nvPr>
            <p:ph type="title"/>
          </p:nvPr>
        </p:nvSpPr>
        <p:spPr>
          <a:xfrm>
            <a:off x="1179226" y="320231"/>
            <a:ext cx="9833548" cy="1325563"/>
          </a:xfrm>
        </p:spPr>
        <p:txBody>
          <a:bodyPr>
            <a:normAutofit/>
          </a:bodyPr>
          <a:lstStyle/>
          <a:p>
            <a:pPr algn="ctr"/>
            <a:r>
              <a:rPr lang="en-IN" sz="4000" b="0" i="0" u="none" strike="noStrike" dirty="0">
                <a:solidFill>
                  <a:srgbClr val="000000"/>
                </a:solidFill>
                <a:effectLst/>
                <a:latin typeface="Calibri" panose="020F0502020204030204" pitchFamily="34" charset="0"/>
              </a:rPr>
              <a:t>Decision Tree Tuning model Inferences</a:t>
            </a:r>
            <a:endParaRPr lang="en-IN" sz="4000" dirty="0">
              <a:solidFill>
                <a:schemeClr val="tx2"/>
              </a:solidFill>
            </a:endParaRPr>
          </a:p>
        </p:txBody>
      </p:sp>
      <p:grpSp>
        <p:nvGrpSpPr>
          <p:cNvPr id="13" name="Group 12">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14" name="Freeform: Shape 13">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F6F1281F-F340-BA04-3D25-AA718EC0D9BE}"/>
              </a:ext>
            </a:extLst>
          </p:cNvPr>
          <p:cNvGraphicFramePr>
            <a:graphicFrameLocks noGrp="1"/>
          </p:cNvGraphicFramePr>
          <p:nvPr>
            <p:ph idx="1"/>
            <p:extLst>
              <p:ext uri="{D42A27DB-BD31-4B8C-83A1-F6EECF244321}">
                <p14:modId xmlns:p14="http://schemas.microsoft.com/office/powerpoint/2010/main" val="948969860"/>
              </p:ext>
            </p:extLst>
          </p:nvPr>
        </p:nvGraphicFramePr>
        <p:xfrm>
          <a:off x="1179226" y="1814946"/>
          <a:ext cx="8615938" cy="4364180"/>
        </p:xfrm>
        <a:graphic>
          <a:graphicData uri="http://schemas.openxmlformats.org/drawingml/2006/table">
            <a:tbl>
              <a:tblPr/>
              <a:tblGrid>
                <a:gridCol w="8615938">
                  <a:extLst>
                    <a:ext uri="{9D8B030D-6E8A-4147-A177-3AD203B41FA5}">
                      <a16:colId xmlns:a16="http://schemas.microsoft.com/office/drawing/2014/main" val="1497240957"/>
                    </a:ext>
                  </a:extLst>
                </a:gridCol>
              </a:tblGrid>
              <a:tr h="534899">
                <a:tc>
                  <a:txBody>
                    <a:bodyPr/>
                    <a:lstStyle/>
                    <a:p>
                      <a:pPr algn="l" fontAlgn="b">
                        <a:spcBef>
                          <a:spcPts val="0"/>
                        </a:spcBef>
                        <a:spcAft>
                          <a:spcPts val="0"/>
                        </a:spcAft>
                      </a:pPr>
                      <a:endParaRPr lang="en-IN" sz="2500" b="0" i="0" u="none" strike="noStrike" dirty="0">
                        <a:effectLst/>
                        <a:latin typeface="Arial" panose="020B0604020202020204" pitchFamily="34" charset="0"/>
                      </a:endParaRPr>
                    </a:p>
                  </a:txBody>
                  <a:tcPr marL="13204" marR="13204" marT="13204" marB="0" anchor="b">
                    <a:lnL>
                      <a:noFill/>
                    </a:lnL>
                    <a:lnR>
                      <a:noFill/>
                    </a:lnR>
                    <a:lnT>
                      <a:noFill/>
                    </a:lnT>
                    <a:lnB>
                      <a:noFill/>
                    </a:lnB>
                  </a:tcPr>
                </a:tc>
                <a:extLst>
                  <a:ext uri="{0D108BD9-81ED-4DB2-BD59-A6C34878D82A}">
                    <a16:rowId xmlns:a16="http://schemas.microsoft.com/office/drawing/2014/main" val="3559669732"/>
                  </a:ext>
                </a:extLst>
              </a:tr>
              <a:tr h="396490">
                <a:tc>
                  <a:txBody>
                    <a:bodyPr/>
                    <a:lstStyle/>
                    <a:p>
                      <a:pPr marL="285750" indent="-285750" algn="l" fontAlgn="b">
                        <a:spcBef>
                          <a:spcPts val="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rPr>
                        <a:t>For Mobile Users Precision on Training in 99.46% for and Recall is 99.11%</a:t>
                      </a:r>
                      <a:endParaRPr lang="en-US" sz="2500" b="0" i="0" u="none" strike="noStrike" dirty="0">
                        <a:effectLst/>
                        <a:latin typeface="Arial" panose="020B0604020202020204" pitchFamily="34" charset="0"/>
                      </a:endParaRPr>
                    </a:p>
                  </a:txBody>
                  <a:tcPr marL="13204" marR="13204" marT="13204" marB="0" anchor="b">
                    <a:lnL>
                      <a:noFill/>
                    </a:lnL>
                    <a:lnR>
                      <a:noFill/>
                    </a:lnR>
                    <a:lnT>
                      <a:noFill/>
                    </a:lnT>
                    <a:lnB>
                      <a:noFill/>
                    </a:lnB>
                  </a:tcPr>
                </a:tc>
                <a:extLst>
                  <a:ext uri="{0D108BD9-81ED-4DB2-BD59-A6C34878D82A}">
                    <a16:rowId xmlns:a16="http://schemas.microsoft.com/office/drawing/2014/main" val="541711898"/>
                  </a:ext>
                </a:extLst>
              </a:tr>
              <a:tr h="396490">
                <a:tc>
                  <a:txBody>
                    <a:bodyPr/>
                    <a:lstStyle/>
                    <a:p>
                      <a:pPr marL="285750" indent="-285750" algn="l" fontAlgn="b">
                        <a:spcBef>
                          <a:spcPts val="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rPr>
                        <a:t>For Laptop Users Precision on Training in 98.26% for and Recall is 99.34%</a:t>
                      </a:r>
                      <a:endParaRPr lang="en-US" sz="2500" b="0" i="0" u="none" strike="noStrike" dirty="0">
                        <a:effectLst/>
                        <a:latin typeface="Arial" panose="020B0604020202020204" pitchFamily="34" charset="0"/>
                      </a:endParaRPr>
                    </a:p>
                  </a:txBody>
                  <a:tcPr marL="13204" marR="13204" marT="13204" marB="0" anchor="b">
                    <a:lnL>
                      <a:noFill/>
                    </a:lnL>
                    <a:lnR>
                      <a:noFill/>
                    </a:lnR>
                    <a:lnT>
                      <a:noFill/>
                    </a:lnT>
                    <a:lnB>
                      <a:noFill/>
                    </a:lnB>
                  </a:tcPr>
                </a:tc>
                <a:extLst>
                  <a:ext uri="{0D108BD9-81ED-4DB2-BD59-A6C34878D82A}">
                    <a16:rowId xmlns:a16="http://schemas.microsoft.com/office/drawing/2014/main" val="3101158977"/>
                  </a:ext>
                </a:extLst>
              </a:tr>
              <a:tr h="431907">
                <a:tc>
                  <a:txBody>
                    <a:bodyPr/>
                    <a:lstStyle/>
                    <a:p>
                      <a:pPr marL="285750" indent="-285750" algn="l" fontAlgn="b">
                        <a:spcBef>
                          <a:spcPts val="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rPr>
                        <a:t>Precision score of 99 in a training model is generally considered excellent</a:t>
                      </a:r>
                      <a:endParaRPr lang="en-US" sz="2500" b="0" i="0" u="none" strike="noStrike" dirty="0">
                        <a:effectLst/>
                        <a:latin typeface="Arial" panose="020B0604020202020204" pitchFamily="34" charset="0"/>
                      </a:endParaRPr>
                    </a:p>
                  </a:txBody>
                  <a:tcPr marL="13204" marR="13204" marT="13204" marB="0" anchor="b">
                    <a:lnL>
                      <a:noFill/>
                    </a:lnL>
                    <a:lnR>
                      <a:noFill/>
                    </a:lnR>
                    <a:lnT>
                      <a:noFill/>
                    </a:lnT>
                    <a:lnB>
                      <a:noFill/>
                    </a:lnB>
                  </a:tcPr>
                </a:tc>
                <a:extLst>
                  <a:ext uri="{0D108BD9-81ED-4DB2-BD59-A6C34878D82A}">
                    <a16:rowId xmlns:a16="http://schemas.microsoft.com/office/drawing/2014/main" val="4038602280"/>
                  </a:ext>
                </a:extLst>
              </a:tr>
              <a:tr h="707462">
                <a:tc>
                  <a:txBody>
                    <a:bodyPr/>
                    <a:lstStyle/>
                    <a:p>
                      <a:pPr marL="285750" indent="-285750" algn="l" fontAlgn="b">
                        <a:spcBef>
                          <a:spcPts val="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rPr>
                        <a:t>There is no Overfitting seen in this model as the </a:t>
                      </a:r>
                      <a:r>
                        <a:rPr lang="en-US" sz="1500" b="0" i="0" u="none" strike="noStrike" dirty="0" err="1">
                          <a:solidFill>
                            <a:srgbClr val="000000"/>
                          </a:solidFill>
                          <a:effectLst/>
                          <a:latin typeface="Calibri" panose="020F0502020204030204" pitchFamily="34" charset="0"/>
                        </a:rPr>
                        <a:t>acuuracy</a:t>
                      </a:r>
                      <a:r>
                        <a:rPr lang="en-US" sz="1500" b="0" i="0" u="none" strike="noStrike" dirty="0">
                          <a:solidFill>
                            <a:srgbClr val="000000"/>
                          </a:solidFill>
                          <a:effectLst/>
                          <a:latin typeface="Calibri" panose="020F0502020204030204" pitchFamily="34" charset="0"/>
                        </a:rPr>
                        <a:t> score between train and test is within the accepted limit +/-10% </a:t>
                      </a:r>
                      <a:endParaRPr lang="en-US" sz="2500" b="0" i="0" u="none" strike="noStrike" dirty="0">
                        <a:effectLst/>
                        <a:latin typeface="Arial" panose="020B0604020202020204" pitchFamily="34" charset="0"/>
                      </a:endParaRPr>
                    </a:p>
                  </a:txBody>
                  <a:tcPr marL="13204" marR="13204" marT="13204" marB="0" anchor="b">
                    <a:lnL>
                      <a:noFill/>
                    </a:lnL>
                    <a:lnR>
                      <a:noFill/>
                    </a:lnR>
                    <a:lnT>
                      <a:noFill/>
                    </a:lnT>
                    <a:lnB>
                      <a:noFill/>
                    </a:lnB>
                  </a:tcPr>
                </a:tc>
                <a:extLst>
                  <a:ext uri="{0D108BD9-81ED-4DB2-BD59-A6C34878D82A}">
                    <a16:rowId xmlns:a16="http://schemas.microsoft.com/office/drawing/2014/main" val="489344988"/>
                  </a:ext>
                </a:extLst>
              </a:tr>
              <a:tr h="707462">
                <a:tc>
                  <a:txBody>
                    <a:bodyPr/>
                    <a:lstStyle/>
                    <a:p>
                      <a:pPr marL="285750" indent="-285750" algn="l" fontAlgn="b">
                        <a:spcBef>
                          <a:spcPts val="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rPr>
                        <a:t>Recall:(TP) The number of correctly predicted positive instances is 516 out of  569</a:t>
                      </a:r>
                      <a:endParaRPr lang="en-US" sz="2500" b="0" i="0" u="none" strike="noStrike" dirty="0">
                        <a:effectLst/>
                        <a:latin typeface="Arial" panose="020B0604020202020204" pitchFamily="34" charset="0"/>
                      </a:endParaRPr>
                    </a:p>
                  </a:txBody>
                  <a:tcPr marL="13204" marR="13204" marT="13204" marB="0" anchor="b">
                    <a:lnL>
                      <a:noFill/>
                    </a:lnL>
                    <a:lnR>
                      <a:noFill/>
                    </a:lnR>
                    <a:lnT>
                      <a:noFill/>
                    </a:lnT>
                    <a:lnB>
                      <a:noFill/>
                    </a:lnB>
                  </a:tcPr>
                </a:tc>
                <a:extLst>
                  <a:ext uri="{0D108BD9-81ED-4DB2-BD59-A6C34878D82A}">
                    <a16:rowId xmlns:a16="http://schemas.microsoft.com/office/drawing/2014/main" val="285768132"/>
                  </a:ext>
                </a:extLst>
              </a:tr>
              <a:tr h="396490">
                <a:tc>
                  <a:txBody>
                    <a:bodyPr/>
                    <a:lstStyle/>
                    <a:p>
                      <a:pPr marL="285750" indent="-285750" algn="l" fontAlgn="b">
                        <a:spcBef>
                          <a:spcPts val="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rPr>
                        <a:t>The number of incorrectly predicted negative instances is 53 out of 569</a:t>
                      </a:r>
                      <a:endParaRPr lang="en-US" sz="2500" b="0" i="0" u="none" strike="noStrike" dirty="0">
                        <a:effectLst/>
                        <a:latin typeface="Arial" panose="020B0604020202020204" pitchFamily="34" charset="0"/>
                      </a:endParaRPr>
                    </a:p>
                  </a:txBody>
                  <a:tcPr marL="13204" marR="13204" marT="13204" marB="0" anchor="b">
                    <a:lnL>
                      <a:noFill/>
                    </a:lnL>
                    <a:lnR>
                      <a:noFill/>
                    </a:lnR>
                    <a:lnT>
                      <a:noFill/>
                    </a:lnT>
                    <a:lnB>
                      <a:noFill/>
                    </a:lnB>
                  </a:tcPr>
                </a:tc>
                <a:extLst>
                  <a:ext uri="{0D108BD9-81ED-4DB2-BD59-A6C34878D82A}">
                    <a16:rowId xmlns:a16="http://schemas.microsoft.com/office/drawing/2014/main" val="3451832837"/>
                  </a:ext>
                </a:extLst>
              </a:tr>
              <a:tr h="396490">
                <a:tc>
                  <a:txBody>
                    <a:bodyPr/>
                    <a:lstStyle/>
                    <a:p>
                      <a:pPr marL="285750" indent="-285750" algn="l" fontAlgn="b">
                        <a:spcBef>
                          <a:spcPts val="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rPr>
                        <a:t>Mobile Users </a:t>
                      </a:r>
                      <a:r>
                        <a:rPr lang="en-US" sz="1500" b="0" i="0" u="none" strike="noStrike" dirty="0" err="1">
                          <a:solidFill>
                            <a:srgbClr val="000000"/>
                          </a:solidFill>
                          <a:effectLst/>
                          <a:latin typeface="Calibri" panose="020F0502020204030204" pitchFamily="34" charset="0"/>
                        </a:rPr>
                        <a:t>Recall:TP</a:t>
                      </a:r>
                      <a:r>
                        <a:rPr lang="en-US" sz="1500" b="0" i="0" u="none" strike="noStrike" dirty="0">
                          <a:solidFill>
                            <a:srgbClr val="000000"/>
                          </a:solidFill>
                          <a:effectLst/>
                          <a:latin typeface="Calibri" panose="020F0502020204030204" pitchFamily="34" charset="0"/>
                        </a:rPr>
                        <a:t>/TP+FN=516/516+53=90.69%</a:t>
                      </a:r>
                      <a:endParaRPr lang="en-US" sz="2500" b="0" i="0" u="none" strike="noStrike" dirty="0">
                        <a:effectLst/>
                        <a:latin typeface="Arial" panose="020B0604020202020204" pitchFamily="34" charset="0"/>
                      </a:endParaRPr>
                    </a:p>
                  </a:txBody>
                  <a:tcPr marL="13204" marR="13204" marT="13204" marB="0" anchor="b">
                    <a:lnL>
                      <a:noFill/>
                    </a:lnL>
                    <a:lnR>
                      <a:noFill/>
                    </a:lnR>
                    <a:lnT>
                      <a:noFill/>
                    </a:lnT>
                    <a:lnB>
                      <a:noFill/>
                    </a:lnB>
                  </a:tcPr>
                </a:tc>
                <a:extLst>
                  <a:ext uri="{0D108BD9-81ED-4DB2-BD59-A6C34878D82A}">
                    <a16:rowId xmlns:a16="http://schemas.microsoft.com/office/drawing/2014/main" val="3609296008"/>
                  </a:ext>
                </a:extLst>
              </a:tr>
              <a:tr h="396490">
                <a:tc>
                  <a:txBody>
                    <a:bodyPr/>
                    <a:lstStyle/>
                    <a:p>
                      <a:pPr marL="285750" indent="-285750" algn="l" fontAlgn="b">
                        <a:spcBef>
                          <a:spcPts val="0"/>
                        </a:spcBef>
                        <a:spcAft>
                          <a:spcPts val="0"/>
                        </a:spcAft>
                        <a:buFont typeface="Arial" panose="020B0604020202020204" pitchFamily="34" charset="0"/>
                        <a:buChar char="•"/>
                      </a:pPr>
                      <a:r>
                        <a:rPr lang="en-IN" sz="1500" b="0" i="0" u="none" strike="noStrike" dirty="0">
                          <a:solidFill>
                            <a:srgbClr val="000000"/>
                          </a:solidFill>
                          <a:effectLst/>
                          <a:latin typeface="Calibri" panose="020F0502020204030204" pitchFamily="34" charset="0"/>
                        </a:rPr>
                        <a:t>Mobile Users </a:t>
                      </a:r>
                      <a:r>
                        <a:rPr lang="en-IN" sz="1500" b="0" i="0" u="none" strike="noStrike" dirty="0" err="1">
                          <a:solidFill>
                            <a:srgbClr val="000000"/>
                          </a:solidFill>
                          <a:effectLst/>
                          <a:latin typeface="Calibri" panose="020F0502020204030204" pitchFamily="34" charset="0"/>
                        </a:rPr>
                        <a:t>Precision:TP</a:t>
                      </a:r>
                      <a:r>
                        <a:rPr lang="en-IN" sz="1500" b="0" i="0" u="none" strike="noStrike" dirty="0">
                          <a:solidFill>
                            <a:srgbClr val="000000"/>
                          </a:solidFill>
                          <a:effectLst/>
                          <a:latin typeface="Calibri" panose="020F0502020204030204" pitchFamily="34" charset="0"/>
                        </a:rPr>
                        <a:t>/TP+FP=516/516+92=84.87%</a:t>
                      </a:r>
                      <a:endParaRPr lang="en-IN" sz="2500" b="0" i="0" u="none" strike="noStrike" dirty="0">
                        <a:effectLst/>
                        <a:latin typeface="Arial" panose="020B0604020202020204" pitchFamily="34" charset="0"/>
                      </a:endParaRPr>
                    </a:p>
                  </a:txBody>
                  <a:tcPr marL="13204" marR="13204" marT="13204" marB="0" anchor="b">
                    <a:lnL>
                      <a:noFill/>
                    </a:lnL>
                    <a:lnR>
                      <a:noFill/>
                    </a:lnR>
                    <a:lnT>
                      <a:noFill/>
                    </a:lnT>
                    <a:lnB>
                      <a:noFill/>
                    </a:lnB>
                  </a:tcPr>
                </a:tc>
                <a:extLst>
                  <a:ext uri="{0D108BD9-81ED-4DB2-BD59-A6C34878D82A}">
                    <a16:rowId xmlns:a16="http://schemas.microsoft.com/office/drawing/2014/main" val="2647256805"/>
                  </a:ext>
                </a:extLst>
              </a:tr>
            </a:tbl>
          </a:graphicData>
        </a:graphic>
      </p:graphicFrame>
    </p:spTree>
    <p:extLst>
      <p:ext uri="{BB962C8B-B14F-4D97-AF65-F5344CB8AC3E}">
        <p14:creationId xmlns:p14="http://schemas.microsoft.com/office/powerpoint/2010/main" val="3724265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29C45E9-28B7-C625-8E6C-4DBAF1391BCE}"/>
              </a:ext>
            </a:extLst>
          </p:cNvPr>
          <p:cNvSpPr>
            <a:spLocks noGrp="1"/>
          </p:cNvSpPr>
          <p:nvPr>
            <p:ph type="title"/>
          </p:nvPr>
        </p:nvSpPr>
        <p:spPr>
          <a:xfrm>
            <a:off x="1179226" y="320231"/>
            <a:ext cx="9833548" cy="1325563"/>
          </a:xfrm>
        </p:spPr>
        <p:txBody>
          <a:bodyPr>
            <a:normAutofit/>
          </a:bodyPr>
          <a:lstStyle/>
          <a:p>
            <a:pPr algn="ctr"/>
            <a:r>
              <a:rPr lang="en-IN" sz="4000" b="0" i="0" u="none" strike="noStrike" dirty="0">
                <a:solidFill>
                  <a:schemeClr val="tx2"/>
                </a:solidFill>
                <a:effectLst/>
                <a:latin typeface="Calibri" panose="020F0502020204030204" pitchFamily="34" charset="0"/>
              </a:rPr>
              <a:t>Random Forest-Hyper Parameter Tuning</a:t>
            </a:r>
            <a:r>
              <a:rPr lang="en-IN" sz="4000" dirty="0">
                <a:solidFill>
                  <a:schemeClr val="tx2"/>
                </a:solidFill>
              </a:rPr>
              <a:t> </a:t>
            </a:r>
          </a:p>
        </p:txBody>
      </p:sp>
      <p:grpSp>
        <p:nvGrpSpPr>
          <p:cNvPr id="16" name="Group 15">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17" name="Freeform: Shape 16">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Content Placeholder 6">
            <a:extLst>
              <a:ext uri="{FF2B5EF4-FFF2-40B4-BE49-F238E27FC236}">
                <a16:creationId xmlns:a16="http://schemas.microsoft.com/office/drawing/2014/main" id="{F671A376-92DA-B3AD-B6B6-CEF448725900}"/>
              </a:ext>
            </a:extLst>
          </p:cNvPr>
          <p:cNvGraphicFramePr>
            <a:graphicFrameLocks noGrp="1"/>
          </p:cNvGraphicFramePr>
          <p:nvPr>
            <p:ph idx="1"/>
            <p:extLst>
              <p:ext uri="{D42A27DB-BD31-4B8C-83A1-F6EECF244321}">
                <p14:modId xmlns:p14="http://schemas.microsoft.com/office/powerpoint/2010/main" val="3106745743"/>
              </p:ext>
            </p:extLst>
          </p:nvPr>
        </p:nvGraphicFramePr>
        <p:xfrm>
          <a:off x="893410" y="2041881"/>
          <a:ext cx="10119364" cy="2674552"/>
        </p:xfrm>
        <a:graphic>
          <a:graphicData uri="http://schemas.openxmlformats.org/drawingml/2006/table">
            <a:tbl>
              <a:tblPr/>
              <a:tblGrid>
                <a:gridCol w="2889172">
                  <a:extLst>
                    <a:ext uri="{9D8B030D-6E8A-4147-A177-3AD203B41FA5}">
                      <a16:colId xmlns:a16="http://schemas.microsoft.com/office/drawing/2014/main" val="1169150327"/>
                    </a:ext>
                  </a:extLst>
                </a:gridCol>
                <a:gridCol w="1049667">
                  <a:extLst>
                    <a:ext uri="{9D8B030D-6E8A-4147-A177-3AD203B41FA5}">
                      <a16:colId xmlns:a16="http://schemas.microsoft.com/office/drawing/2014/main" val="1127477308"/>
                    </a:ext>
                  </a:extLst>
                </a:gridCol>
                <a:gridCol w="707552">
                  <a:extLst>
                    <a:ext uri="{9D8B030D-6E8A-4147-A177-3AD203B41FA5}">
                      <a16:colId xmlns:a16="http://schemas.microsoft.com/office/drawing/2014/main" val="2295938241"/>
                    </a:ext>
                  </a:extLst>
                </a:gridCol>
                <a:gridCol w="748210">
                  <a:extLst>
                    <a:ext uri="{9D8B030D-6E8A-4147-A177-3AD203B41FA5}">
                      <a16:colId xmlns:a16="http://schemas.microsoft.com/office/drawing/2014/main" val="2661026655"/>
                    </a:ext>
                  </a:extLst>
                </a:gridCol>
                <a:gridCol w="731632">
                  <a:extLst>
                    <a:ext uri="{9D8B030D-6E8A-4147-A177-3AD203B41FA5}">
                      <a16:colId xmlns:a16="http://schemas.microsoft.com/office/drawing/2014/main" val="3704911687"/>
                    </a:ext>
                  </a:extLst>
                </a:gridCol>
                <a:gridCol w="757420">
                  <a:extLst>
                    <a:ext uri="{9D8B030D-6E8A-4147-A177-3AD203B41FA5}">
                      <a16:colId xmlns:a16="http://schemas.microsoft.com/office/drawing/2014/main" val="4231526624"/>
                    </a:ext>
                  </a:extLst>
                </a:gridCol>
                <a:gridCol w="731632">
                  <a:extLst>
                    <a:ext uri="{9D8B030D-6E8A-4147-A177-3AD203B41FA5}">
                      <a16:colId xmlns:a16="http://schemas.microsoft.com/office/drawing/2014/main" val="2525473167"/>
                    </a:ext>
                  </a:extLst>
                </a:gridCol>
                <a:gridCol w="1088975">
                  <a:extLst>
                    <a:ext uri="{9D8B030D-6E8A-4147-A177-3AD203B41FA5}">
                      <a16:colId xmlns:a16="http://schemas.microsoft.com/office/drawing/2014/main" val="516844898"/>
                    </a:ext>
                  </a:extLst>
                </a:gridCol>
                <a:gridCol w="1415104">
                  <a:extLst>
                    <a:ext uri="{9D8B030D-6E8A-4147-A177-3AD203B41FA5}">
                      <a16:colId xmlns:a16="http://schemas.microsoft.com/office/drawing/2014/main" val="3757434747"/>
                    </a:ext>
                  </a:extLst>
                </a:gridCol>
              </a:tblGrid>
              <a:tr h="442516">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Ensemble Hyper Parameter tuned Forest Model</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spcBef>
                          <a:spcPts val="0"/>
                        </a:spcBef>
                        <a:spcAft>
                          <a:spcPts val="0"/>
                        </a:spcAft>
                      </a:pPr>
                      <a:r>
                        <a:rPr lang="en-IN" sz="1300" b="1" i="0" u="none" strike="noStrike">
                          <a:solidFill>
                            <a:srgbClr val="000000"/>
                          </a:solidFill>
                          <a:effectLst/>
                          <a:latin typeface="Calibri" panose="020F0502020204030204" pitchFamily="34" charset="0"/>
                        </a:rPr>
                        <a:t>Performance Matrix</a:t>
                      </a:r>
                      <a:endParaRPr lang="en-IN" sz="2100" b="0" i="0" u="none" strike="noStrike">
                        <a:effectLst/>
                        <a:latin typeface="Arial" panose="020B0604020202020204" pitchFamily="34" charset="0"/>
                      </a:endParaRPr>
                    </a:p>
                  </a:txBody>
                  <a:tcPr marL="106098" marR="106098" marT="53049" marB="53049">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57814199"/>
                  </a:ext>
                </a:extLst>
              </a:tr>
              <a:tr h="24800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Devices</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Accuracy</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F1 score</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Precision</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Recall</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Roc Auc Score</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1" i="0" u="none" strike="noStrike">
                          <a:solidFill>
                            <a:srgbClr val="000000"/>
                          </a:solidFill>
                          <a:effectLst/>
                          <a:latin typeface="Calibri" panose="020F0502020204030204" pitchFamily="34" charset="0"/>
                        </a:rPr>
                        <a:t>Confusion Matrix</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33840"/>
                  </a:ext>
                </a:extLst>
              </a:tr>
              <a:tr h="24800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Random Forest-Hyper Parameter Tuning</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Mobile</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Train</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FF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[[6905    0]</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92554985"/>
                  </a:ext>
                </a:extLst>
              </a:tr>
              <a:tr h="24800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FF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1" i="0" u="none" strike="noStrike">
                          <a:solidFill>
                            <a:srgbClr val="000000"/>
                          </a:solidFill>
                          <a:effectLst/>
                          <a:latin typeface="Courier New" panose="02070309020205020404" pitchFamily="49" charset="0"/>
                        </a:rPr>
                        <a:t> </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   0 5178]]</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580989186"/>
                  </a:ext>
                </a:extLst>
              </a:tr>
              <a:tr h="24800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Test</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FF0000"/>
                          </a:solidFill>
                          <a:effectLst/>
                          <a:latin typeface="Courier New" panose="02070309020205020404" pitchFamily="49" charset="0"/>
                        </a:rPr>
                        <a:t>0.9884</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0.9884</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0.9664</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0.9613</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0.9775</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[[2940   19]</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90530849"/>
                  </a:ext>
                </a:extLst>
              </a:tr>
              <a:tr h="24800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FF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  22  547]]</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97207994"/>
                  </a:ext>
                </a:extLst>
              </a:tr>
              <a:tr h="24800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Laptop</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Train</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FF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[[6905    0]</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805489150"/>
                  </a:ext>
                </a:extLst>
              </a:tr>
              <a:tr h="24800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FF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 [   0 5178]]</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99530791"/>
                  </a:ext>
                </a:extLst>
              </a:tr>
              <a:tr h="24800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Test</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FF0000"/>
                          </a:solidFill>
                          <a:effectLst/>
                          <a:latin typeface="Courier New" panose="02070309020205020404" pitchFamily="49" charset="0"/>
                        </a:rPr>
                        <a:t>0.9884</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0.9884</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0.9681</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0.9596</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0.9767</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a:solidFill>
                            <a:srgbClr val="000000"/>
                          </a:solidFill>
                          <a:effectLst/>
                          <a:latin typeface="Courier New" panose="02070309020205020404" pitchFamily="49" charset="0"/>
                        </a:rPr>
                        <a:t>[[2941   18]</a:t>
                      </a:r>
                      <a:endParaRPr lang="en-IN" sz="2100" b="0" i="0" u="none" strike="noStrike">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92240034"/>
                  </a:ext>
                </a:extLst>
              </a:tr>
              <a:tr h="248004">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FF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300" b="0" i="0" u="none" strike="noStrike">
                          <a:solidFill>
                            <a:srgbClr val="000000"/>
                          </a:solidFill>
                          <a:effectLst/>
                          <a:latin typeface="Calibri" panose="020F0502020204030204" pitchFamily="34" charset="0"/>
                        </a:rPr>
                        <a:t> </a:t>
                      </a:r>
                      <a:endParaRPr lang="en-IN" sz="2100" b="0" i="0" u="none" strike="noStrike">
                        <a:effectLst/>
                        <a:latin typeface="Arial" panose="020B0604020202020204" pitchFamily="34" charset="0"/>
                      </a:endParaRPr>
                    </a:p>
                  </a:txBody>
                  <a:tcPr marL="11052" marR="11052" marT="110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IN" sz="1300" b="0" i="0" u="none" strike="noStrike" dirty="0">
                          <a:solidFill>
                            <a:srgbClr val="000000"/>
                          </a:solidFill>
                          <a:effectLst/>
                          <a:latin typeface="Courier New" panose="02070309020205020404" pitchFamily="49" charset="0"/>
                        </a:rPr>
                        <a:t> [  23  546]]</a:t>
                      </a:r>
                      <a:endParaRPr lang="en-IN" sz="2100" b="0" i="0" u="none" strike="noStrike" dirty="0">
                        <a:effectLst/>
                        <a:latin typeface="Arial" panose="020B0604020202020204" pitchFamily="34" charset="0"/>
                      </a:endParaRPr>
                    </a:p>
                  </a:txBody>
                  <a:tcPr marL="11052" marR="11052" marT="1105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79812604"/>
                  </a:ext>
                </a:extLst>
              </a:tr>
            </a:tbl>
          </a:graphicData>
        </a:graphic>
      </p:graphicFrame>
    </p:spTree>
    <p:extLst>
      <p:ext uri="{BB962C8B-B14F-4D97-AF65-F5344CB8AC3E}">
        <p14:creationId xmlns:p14="http://schemas.microsoft.com/office/powerpoint/2010/main" val="2918947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532960-D510-F67E-B12B-726151BEC81A}"/>
              </a:ext>
            </a:extLst>
          </p:cNvPr>
          <p:cNvSpPr>
            <a:spLocks noGrp="1"/>
          </p:cNvSpPr>
          <p:nvPr>
            <p:ph type="title"/>
          </p:nvPr>
        </p:nvSpPr>
        <p:spPr>
          <a:xfrm>
            <a:off x="838200" y="351270"/>
            <a:ext cx="10515600" cy="1325563"/>
          </a:xfrm>
        </p:spPr>
        <p:txBody>
          <a:bodyPr>
            <a:normAutofit/>
          </a:bodyPr>
          <a:lstStyle/>
          <a:p>
            <a:pPr algn="ctr"/>
            <a:r>
              <a:rPr lang="en-IN" sz="4400" b="0" i="0" u="none" strike="noStrike" dirty="0">
                <a:solidFill>
                  <a:srgbClr val="000000"/>
                </a:solidFill>
                <a:effectLst/>
                <a:latin typeface="Calibri" panose="020F0502020204030204" pitchFamily="34" charset="0"/>
              </a:rPr>
              <a:t>Inferences</a:t>
            </a:r>
            <a:endParaRPr lang="en-IN" dirty="0"/>
          </a:p>
        </p:txBody>
      </p:sp>
      <p:graphicFrame>
        <p:nvGraphicFramePr>
          <p:cNvPr id="4" name="Content Placeholder 3">
            <a:extLst>
              <a:ext uri="{FF2B5EF4-FFF2-40B4-BE49-F238E27FC236}">
                <a16:creationId xmlns:a16="http://schemas.microsoft.com/office/drawing/2014/main" id="{23E23A43-1637-7521-A94B-50FF68852394}"/>
              </a:ext>
            </a:extLst>
          </p:cNvPr>
          <p:cNvGraphicFramePr>
            <a:graphicFrameLocks noGrp="1"/>
          </p:cNvGraphicFramePr>
          <p:nvPr>
            <p:ph idx="1"/>
            <p:extLst>
              <p:ext uri="{D42A27DB-BD31-4B8C-83A1-F6EECF244321}">
                <p14:modId xmlns:p14="http://schemas.microsoft.com/office/powerpoint/2010/main" val="1215597949"/>
              </p:ext>
            </p:extLst>
          </p:nvPr>
        </p:nvGraphicFramePr>
        <p:xfrm>
          <a:off x="2106733" y="1825625"/>
          <a:ext cx="7978534" cy="4806184"/>
        </p:xfrm>
        <a:graphic>
          <a:graphicData uri="http://schemas.openxmlformats.org/drawingml/2006/table">
            <a:tbl>
              <a:tblPr/>
              <a:tblGrid>
                <a:gridCol w="7978534">
                  <a:extLst>
                    <a:ext uri="{9D8B030D-6E8A-4147-A177-3AD203B41FA5}">
                      <a16:colId xmlns:a16="http://schemas.microsoft.com/office/drawing/2014/main" val="4272748976"/>
                    </a:ext>
                  </a:extLst>
                </a:gridCol>
              </a:tblGrid>
              <a:tr h="487733">
                <a:tc>
                  <a:txBody>
                    <a:bodyPr/>
                    <a:lstStyle/>
                    <a:p>
                      <a:pPr algn="l" fontAlgn="b">
                        <a:spcBef>
                          <a:spcPts val="0"/>
                        </a:spcBef>
                        <a:spcAft>
                          <a:spcPts val="0"/>
                        </a:spcAft>
                      </a:pPr>
                      <a:endParaRPr lang="en-IN" sz="4100" b="0" i="0" u="none" strike="noStrike" dirty="0">
                        <a:effectLst/>
                        <a:latin typeface="Arial" panose="020B0604020202020204" pitchFamily="34" charset="0"/>
                      </a:endParaRPr>
                    </a:p>
                  </a:txBody>
                  <a:tcPr marL="21735" marR="21735" marT="21735" marB="0" anchor="b">
                    <a:lnL>
                      <a:noFill/>
                    </a:lnL>
                    <a:lnR>
                      <a:noFill/>
                    </a:lnR>
                    <a:lnT>
                      <a:noFill/>
                    </a:lnT>
                    <a:lnB>
                      <a:noFill/>
                    </a:lnB>
                  </a:tcPr>
                </a:tc>
                <a:extLst>
                  <a:ext uri="{0D108BD9-81ED-4DB2-BD59-A6C34878D82A}">
                    <a16:rowId xmlns:a16="http://schemas.microsoft.com/office/drawing/2014/main" val="1895954105"/>
                  </a:ext>
                </a:extLst>
              </a:tr>
              <a:tr h="487733">
                <a:tc>
                  <a:txBody>
                    <a:bodyPr/>
                    <a:lstStyle/>
                    <a:p>
                      <a:pPr marL="342900" indent="-342900" algn="l" fontAlgn="b">
                        <a:spcBef>
                          <a:spcPts val="0"/>
                        </a:spcBef>
                        <a:spcAft>
                          <a:spcPts val="0"/>
                        </a:spcAft>
                        <a:buFont typeface="Arial" panose="020B0604020202020204" pitchFamily="34" charset="0"/>
                        <a:buChar char="•"/>
                      </a:pPr>
                      <a:r>
                        <a:rPr lang="en-US" sz="2500" b="0" i="0" u="none" strike="noStrike" dirty="0">
                          <a:solidFill>
                            <a:srgbClr val="000000"/>
                          </a:solidFill>
                          <a:effectLst/>
                          <a:latin typeface="Calibri" panose="020F0502020204030204" pitchFamily="34" charset="0"/>
                        </a:rPr>
                        <a:t>model has made no false positive predictions during training</a:t>
                      </a:r>
                      <a:endParaRPr lang="en-US" sz="4100" b="0" i="0" u="none" strike="noStrike" dirty="0">
                        <a:effectLst/>
                        <a:latin typeface="Arial" panose="020B0604020202020204" pitchFamily="34" charset="0"/>
                      </a:endParaRPr>
                    </a:p>
                  </a:txBody>
                  <a:tcPr marL="21735" marR="21735" marT="21735" marB="0" anchor="b">
                    <a:lnL>
                      <a:noFill/>
                    </a:lnL>
                    <a:lnR>
                      <a:noFill/>
                    </a:lnR>
                    <a:lnT>
                      <a:noFill/>
                    </a:lnT>
                    <a:lnB>
                      <a:noFill/>
                    </a:lnB>
                  </a:tcPr>
                </a:tc>
                <a:extLst>
                  <a:ext uri="{0D108BD9-81ED-4DB2-BD59-A6C34878D82A}">
                    <a16:rowId xmlns:a16="http://schemas.microsoft.com/office/drawing/2014/main" val="1684886863"/>
                  </a:ext>
                </a:extLst>
              </a:tr>
              <a:tr h="1635338">
                <a:tc>
                  <a:txBody>
                    <a:bodyPr/>
                    <a:lstStyle/>
                    <a:p>
                      <a:pPr marL="342900" indent="-342900" algn="l" fontAlgn="b">
                        <a:spcBef>
                          <a:spcPts val="0"/>
                        </a:spcBef>
                        <a:spcAft>
                          <a:spcPts val="0"/>
                        </a:spcAft>
                        <a:buFont typeface="Arial" panose="020B0604020202020204" pitchFamily="34" charset="0"/>
                        <a:buChar char="•"/>
                      </a:pPr>
                      <a:r>
                        <a:rPr lang="en-US" sz="2500" b="0" i="0" u="none" strike="noStrike" dirty="0">
                          <a:solidFill>
                            <a:srgbClr val="000000"/>
                          </a:solidFill>
                          <a:effectLst/>
                          <a:latin typeface="Calibri" panose="020F0502020204030204" pitchFamily="34" charset="0"/>
                        </a:rPr>
                        <a:t>A precision score of 100 in the training set could potentially be a sign of overfitting. Overfitting occurs when a model performs extremely well on the training data but fails to generalize well to unseen data.</a:t>
                      </a:r>
                      <a:endParaRPr lang="en-US" sz="4100" b="0" i="0" u="none" strike="noStrike" dirty="0">
                        <a:effectLst/>
                        <a:latin typeface="Arial" panose="020B0604020202020204" pitchFamily="34" charset="0"/>
                      </a:endParaRPr>
                    </a:p>
                  </a:txBody>
                  <a:tcPr marL="21735" marR="21735" marT="21735" marB="0" anchor="b">
                    <a:lnL>
                      <a:noFill/>
                    </a:lnL>
                    <a:lnR>
                      <a:noFill/>
                    </a:lnR>
                    <a:lnT>
                      <a:noFill/>
                    </a:lnT>
                    <a:lnB>
                      <a:noFill/>
                    </a:lnB>
                  </a:tcPr>
                </a:tc>
                <a:extLst>
                  <a:ext uri="{0D108BD9-81ED-4DB2-BD59-A6C34878D82A}">
                    <a16:rowId xmlns:a16="http://schemas.microsoft.com/office/drawing/2014/main" val="127181645"/>
                  </a:ext>
                </a:extLst>
              </a:tr>
              <a:tr h="870268">
                <a:tc>
                  <a:txBody>
                    <a:bodyPr/>
                    <a:lstStyle/>
                    <a:p>
                      <a:pPr marL="342900" indent="-342900" algn="l" fontAlgn="b">
                        <a:spcBef>
                          <a:spcPts val="0"/>
                        </a:spcBef>
                        <a:spcAft>
                          <a:spcPts val="0"/>
                        </a:spcAft>
                        <a:buFont typeface="Arial" panose="020B0604020202020204" pitchFamily="34" charset="0"/>
                        <a:buChar char="•"/>
                      </a:pPr>
                      <a:r>
                        <a:rPr lang="en-US" sz="2500" b="0" i="0" u="none" strike="noStrike" dirty="0">
                          <a:solidFill>
                            <a:srgbClr val="000000"/>
                          </a:solidFill>
                          <a:effectLst/>
                          <a:latin typeface="Calibri" panose="020F0502020204030204" pitchFamily="34" charset="0"/>
                        </a:rPr>
                        <a:t>model has memorized the training data instead of learning the underlying patterns. This model is not recommended</a:t>
                      </a:r>
                      <a:endParaRPr lang="en-US" sz="4100" b="0" i="0" u="none" strike="noStrike" dirty="0">
                        <a:effectLst/>
                        <a:latin typeface="Arial" panose="020B0604020202020204" pitchFamily="34" charset="0"/>
                      </a:endParaRPr>
                    </a:p>
                  </a:txBody>
                  <a:tcPr marL="21735" marR="21735" marT="21735" marB="0" anchor="b">
                    <a:lnL>
                      <a:noFill/>
                    </a:lnL>
                    <a:lnR>
                      <a:noFill/>
                    </a:lnR>
                    <a:lnT>
                      <a:noFill/>
                    </a:lnT>
                    <a:lnB>
                      <a:noFill/>
                    </a:lnB>
                  </a:tcPr>
                </a:tc>
                <a:extLst>
                  <a:ext uri="{0D108BD9-81ED-4DB2-BD59-A6C34878D82A}">
                    <a16:rowId xmlns:a16="http://schemas.microsoft.com/office/drawing/2014/main" val="2196632922"/>
                  </a:ext>
                </a:extLst>
              </a:tr>
              <a:tr h="870268">
                <a:tc>
                  <a:txBody>
                    <a:bodyPr/>
                    <a:lstStyle/>
                    <a:p>
                      <a:pPr marL="342900" indent="-342900" algn="l" fontAlgn="b">
                        <a:spcBef>
                          <a:spcPts val="0"/>
                        </a:spcBef>
                        <a:spcAft>
                          <a:spcPts val="0"/>
                        </a:spcAft>
                        <a:buFont typeface="Arial" panose="020B0604020202020204" pitchFamily="34" charset="0"/>
                        <a:buChar char="•"/>
                      </a:pPr>
                      <a:r>
                        <a:rPr lang="en-US" sz="2500" b="0" i="0" u="none" strike="noStrike" dirty="0">
                          <a:solidFill>
                            <a:srgbClr val="000000"/>
                          </a:solidFill>
                          <a:effectLst/>
                          <a:latin typeface="Calibri" panose="020F0502020204030204" pitchFamily="34" charset="0"/>
                        </a:rPr>
                        <a:t>precision score of 100 in a training model should be viewed with caution</a:t>
                      </a:r>
                      <a:endParaRPr lang="en-US" sz="4100" b="0" i="0" u="none" strike="noStrike" dirty="0">
                        <a:effectLst/>
                        <a:latin typeface="Arial" panose="020B0604020202020204" pitchFamily="34" charset="0"/>
                      </a:endParaRPr>
                    </a:p>
                  </a:txBody>
                  <a:tcPr marL="21735" marR="21735" marT="21735" marB="0" anchor="b">
                    <a:lnL>
                      <a:noFill/>
                    </a:lnL>
                    <a:lnR>
                      <a:noFill/>
                    </a:lnR>
                    <a:lnT>
                      <a:noFill/>
                    </a:lnT>
                    <a:lnB>
                      <a:noFill/>
                    </a:lnB>
                  </a:tcPr>
                </a:tc>
                <a:extLst>
                  <a:ext uri="{0D108BD9-81ED-4DB2-BD59-A6C34878D82A}">
                    <a16:rowId xmlns:a16="http://schemas.microsoft.com/office/drawing/2014/main" val="200650789"/>
                  </a:ext>
                </a:extLst>
              </a:tr>
            </a:tbl>
          </a:graphicData>
        </a:graphic>
      </p:graphicFrame>
    </p:spTree>
    <p:extLst>
      <p:ext uri="{BB962C8B-B14F-4D97-AF65-F5344CB8AC3E}">
        <p14:creationId xmlns:p14="http://schemas.microsoft.com/office/powerpoint/2010/main" val="909525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1E056ED-0C17-1BFD-E536-4B043BF3038F}"/>
              </a:ext>
            </a:extLst>
          </p:cNvPr>
          <p:cNvSpPr>
            <a:spLocks noGrp="1"/>
          </p:cNvSpPr>
          <p:nvPr>
            <p:ph type="title"/>
          </p:nvPr>
        </p:nvSpPr>
        <p:spPr>
          <a:xfrm>
            <a:off x="838200" y="365125"/>
            <a:ext cx="10515600" cy="930275"/>
          </a:xfrm>
        </p:spPr>
        <p:txBody>
          <a:bodyPr>
            <a:normAutofit fontScale="90000"/>
          </a:bodyPr>
          <a:lstStyle/>
          <a:p>
            <a:r>
              <a:rPr lang="en-US" sz="2800" dirty="0"/>
              <a:t>Variable Importance found after Regularizing Decision Tree for the users who have Taken product in the past and those use laptop/Mobile for booking.</a:t>
            </a:r>
            <a:endParaRPr lang="en-IN" sz="2800" dirty="0"/>
          </a:p>
        </p:txBody>
      </p:sp>
      <p:graphicFrame>
        <p:nvGraphicFramePr>
          <p:cNvPr id="9" name="Content Placeholder 8">
            <a:extLst>
              <a:ext uri="{FF2B5EF4-FFF2-40B4-BE49-F238E27FC236}">
                <a16:creationId xmlns:a16="http://schemas.microsoft.com/office/drawing/2014/main" id="{D2AC9F29-95BB-525A-3545-D091C2A689B9}"/>
              </a:ext>
            </a:extLst>
          </p:cNvPr>
          <p:cNvGraphicFramePr>
            <a:graphicFrameLocks noGrp="1"/>
          </p:cNvGraphicFramePr>
          <p:nvPr>
            <p:ph idx="1"/>
            <p:extLst>
              <p:ext uri="{D42A27DB-BD31-4B8C-83A1-F6EECF244321}">
                <p14:modId xmlns:p14="http://schemas.microsoft.com/office/powerpoint/2010/main" val="4022191980"/>
              </p:ext>
            </p:extLst>
          </p:nvPr>
        </p:nvGraphicFramePr>
        <p:xfrm>
          <a:off x="512618" y="1580567"/>
          <a:ext cx="10433219" cy="4912308"/>
        </p:xfrm>
        <a:graphic>
          <a:graphicData uri="http://schemas.openxmlformats.org/drawingml/2006/table">
            <a:tbl>
              <a:tblPr>
                <a:tableStyleId>{5C22544A-7EE6-4342-B048-85BDC9FD1C3A}</a:tableStyleId>
              </a:tblPr>
              <a:tblGrid>
                <a:gridCol w="5581285">
                  <a:extLst>
                    <a:ext uri="{9D8B030D-6E8A-4147-A177-3AD203B41FA5}">
                      <a16:colId xmlns:a16="http://schemas.microsoft.com/office/drawing/2014/main" val="2884799902"/>
                    </a:ext>
                  </a:extLst>
                </a:gridCol>
                <a:gridCol w="4851934">
                  <a:extLst>
                    <a:ext uri="{9D8B030D-6E8A-4147-A177-3AD203B41FA5}">
                      <a16:colId xmlns:a16="http://schemas.microsoft.com/office/drawing/2014/main" val="3266571044"/>
                    </a:ext>
                  </a:extLst>
                </a:gridCol>
              </a:tblGrid>
              <a:tr h="217473">
                <a:tc>
                  <a:txBody>
                    <a:bodyPr/>
                    <a:lstStyle/>
                    <a:p>
                      <a:pPr algn="l" fontAlgn="ctr"/>
                      <a:r>
                        <a:rPr lang="en-US" sz="1600" b="1" u="none" strike="noStrike" dirty="0">
                          <a:effectLst/>
                        </a:rPr>
                        <a:t>Feature importance for Mobile Users          </a:t>
                      </a:r>
                      <a:endParaRPr lang="en-US" sz="1600" b="1" i="0" u="none" strike="noStrike" dirty="0">
                        <a:solidFill>
                          <a:srgbClr val="000000"/>
                        </a:solidFill>
                        <a:effectLst/>
                        <a:latin typeface="Courier New" panose="02070309020205020404" pitchFamily="49" charset="0"/>
                      </a:endParaRPr>
                    </a:p>
                  </a:txBody>
                  <a:tcPr marL="2959" marR="2959" marT="2959" marB="0" anchor="ctr"/>
                </a:tc>
                <a:tc>
                  <a:txBody>
                    <a:bodyPr/>
                    <a:lstStyle/>
                    <a:p>
                      <a:pPr algn="l" fontAlgn="b"/>
                      <a:r>
                        <a:rPr lang="en-IN" sz="1600" b="1" u="none" strike="noStrike" dirty="0">
                          <a:effectLst/>
                        </a:rPr>
                        <a:t>Comments</a:t>
                      </a:r>
                      <a:endParaRPr lang="en-IN" sz="1600" b="1" i="0" u="none" strike="noStrike" dirty="0">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3301963192"/>
                  </a:ext>
                </a:extLst>
              </a:tr>
              <a:tr h="390468">
                <a:tc>
                  <a:txBody>
                    <a:bodyPr/>
                    <a:lstStyle/>
                    <a:p>
                      <a:pPr algn="l" fontAlgn="ctr"/>
                      <a:r>
                        <a:rPr lang="en-US" sz="1600" u="none" strike="noStrike">
                          <a:effectLst/>
                        </a:rPr>
                        <a:t>total_likes_on_outofstation_checkin_received  0.195485</a:t>
                      </a:r>
                      <a:endParaRPr lang="en-US" sz="1600" b="0" i="0" u="none" strike="noStrike">
                        <a:solidFill>
                          <a:srgbClr val="000000"/>
                        </a:solidFill>
                        <a:effectLst/>
                        <a:latin typeface="Courier New" panose="02070309020205020404" pitchFamily="49" charset="0"/>
                      </a:endParaRPr>
                    </a:p>
                  </a:txBody>
                  <a:tcPr marL="2959" marR="2959" marT="2959" marB="0" anchor="ctr"/>
                </a:tc>
                <a:tc>
                  <a:txBody>
                    <a:bodyPr/>
                    <a:lstStyle/>
                    <a:p>
                      <a:pPr algn="l" fontAlgn="b"/>
                      <a:r>
                        <a:rPr lang="en-US" sz="1600" u="none" strike="noStrike">
                          <a:effectLst/>
                        </a:rPr>
                        <a:t>This Feature is of High Importance to conisder the Customer will get the product </a:t>
                      </a:r>
                      <a:endParaRPr lang="en-US" sz="1600" b="0" i="0" u="none" strike="noStrike">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199084692"/>
                  </a:ext>
                </a:extLst>
              </a:tr>
              <a:tr h="390468">
                <a:tc>
                  <a:txBody>
                    <a:bodyPr/>
                    <a:lstStyle/>
                    <a:p>
                      <a:pPr algn="l" fontAlgn="ctr"/>
                      <a:r>
                        <a:rPr lang="en-US" sz="1600" u="none" strike="noStrike">
                          <a:effectLst/>
                        </a:rPr>
                        <a:t>total_likes_on_outstation_checkin_given       0.127739</a:t>
                      </a:r>
                      <a:endParaRPr lang="en-US" sz="1600" b="0" i="0" u="none" strike="noStrike">
                        <a:solidFill>
                          <a:srgbClr val="000000"/>
                        </a:solidFill>
                        <a:effectLst/>
                        <a:latin typeface="Courier New" panose="02070309020205020404" pitchFamily="49" charset="0"/>
                      </a:endParaRPr>
                    </a:p>
                  </a:txBody>
                  <a:tcPr marL="2959" marR="2959" marT="2959" marB="0" anchor="ctr"/>
                </a:tc>
                <a:tc>
                  <a:txBody>
                    <a:bodyPr/>
                    <a:lstStyle/>
                    <a:p>
                      <a:pPr algn="l" fontAlgn="b"/>
                      <a:r>
                        <a:rPr lang="en-US" sz="1600" u="none" strike="noStrike">
                          <a:effectLst/>
                        </a:rPr>
                        <a:t>This Feature is of High Importance to conisder the Customer will get the product </a:t>
                      </a:r>
                      <a:endParaRPr lang="en-US" sz="1600" b="0" i="0" u="none" strike="noStrike">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2758698024"/>
                  </a:ext>
                </a:extLst>
              </a:tr>
              <a:tr h="390468">
                <a:tc>
                  <a:txBody>
                    <a:bodyPr/>
                    <a:lstStyle/>
                    <a:p>
                      <a:pPr algn="l" fontAlgn="ctr"/>
                      <a:r>
                        <a:rPr lang="en-US" sz="1600" u="none" strike="noStrike">
                          <a:effectLst/>
                        </a:rPr>
                        <a:t>Yearly_avg_view_on_travel_page                0.101221</a:t>
                      </a:r>
                      <a:endParaRPr lang="en-US" sz="1600" b="0" i="0" u="none" strike="noStrike">
                        <a:solidFill>
                          <a:srgbClr val="000000"/>
                        </a:solidFill>
                        <a:effectLst/>
                        <a:latin typeface="Courier New" panose="02070309020205020404" pitchFamily="49" charset="0"/>
                      </a:endParaRPr>
                    </a:p>
                  </a:txBody>
                  <a:tcPr marL="2959" marR="2959" marT="2959" marB="0" anchor="ctr"/>
                </a:tc>
                <a:tc>
                  <a:txBody>
                    <a:bodyPr/>
                    <a:lstStyle/>
                    <a:p>
                      <a:pPr algn="l" fontAlgn="b"/>
                      <a:r>
                        <a:rPr lang="en-US" sz="1600" u="none" strike="noStrike">
                          <a:effectLst/>
                        </a:rPr>
                        <a:t>This Feature is of High Importance to conisder the Customer will get the product </a:t>
                      </a:r>
                      <a:endParaRPr lang="en-US" sz="1600" b="0" i="0" u="none" strike="noStrike">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3129053767"/>
                  </a:ext>
                </a:extLst>
              </a:tr>
              <a:tr h="390468">
                <a:tc>
                  <a:txBody>
                    <a:bodyPr/>
                    <a:lstStyle/>
                    <a:p>
                      <a:pPr algn="l" fontAlgn="ctr"/>
                      <a:r>
                        <a:rPr lang="en-US" sz="1600" u="none" strike="noStrike">
                          <a:effectLst/>
                        </a:rPr>
                        <a:t>yearly_avg_Outstation_checkins                0.082618</a:t>
                      </a:r>
                      <a:endParaRPr lang="en-US" sz="1600" b="0" i="0" u="none" strike="noStrike">
                        <a:solidFill>
                          <a:srgbClr val="000000"/>
                        </a:solidFill>
                        <a:effectLst/>
                        <a:latin typeface="Courier New" panose="02070309020205020404" pitchFamily="49" charset="0"/>
                      </a:endParaRPr>
                    </a:p>
                  </a:txBody>
                  <a:tcPr marL="2959" marR="2959" marT="2959" marB="0" anchor="ctr"/>
                </a:tc>
                <a:tc>
                  <a:txBody>
                    <a:bodyPr/>
                    <a:lstStyle/>
                    <a:p>
                      <a:pPr algn="l" fontAlgn="b"/>
                      <a:r>
                        <a:rPr lang="en-US" sz="1600" u="none" strike="noStrike">
                          <a:effectLst/>
                        </a:rPr>
                        <a:t>This Feature is of High Importance to conisder the Customer will get the product </a:t>
                      </a:r>
                      <a:endParaRPr lang="en-US" sz="1600" b="0" i="0" u="none" strike="noStrike">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681634412"/>
                  </a:ext>
                </a:extLst>
              </a:tr>
              <a:tr h="72158">
                <a:tc>
                  <a:txBody>
                    <a:bodyPr/>
                    <a:lstStyle/>
                    <a:p>
                      <a:pPr algn="l" fontAlgn="b"/>
                      <a:endParaRPr lang="en-IN" sz="1600" b="0" i="0" u="none" strike="noStrike">
                        <a:solidFill>
                          <a:srgbClr val="000000"/>
                        </a:solidFill>
                        <a:effectLst/>
                        <a:latin typeface="Calibri" panose="020F0502020204030204" pitchFamily="34" charset="0"/>
                      </a:endParaRPr>
                    </a:p>
                  </a:txBody>
                  <a:tcPr marL="2959" marR="2959" marT="2959"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120651222"/>
                  </a:ext>
                </a:extLst>
              </a:tr>
              <a:tr h="72158">
                <a:tc>
                  <a:txBody>
                    <a:bodyPr/>
                    <a:lstStyle/>
                    <a:p>
                      <a:pPr algn="l" fontAlgn="b"/>
                      <a:endParaRPr lang="en-IN" sz="1600" b="0" i="0" u="none" strike="noStrike">
                        <a:solidFill>
                          <a:srgbClr val="000000"/>
                        </a:solidFill>
                        <a:effectLst/>
                        <a:latin typeface="Calibri" panose="020F0502020204030204" pitchFamily="34" charset="0"/>
                      </a:endParaRPr>
                    </a:p>
                  </a:txBody>
                  <a:tcPr marL="2959" marR="2959" marT="2959"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885046116"/>
                  </a:ext>
                </a:extLst>
              </a:tr>
              <a:tr h="217473">
                <a:tc>
                  <a:txBody>
                    <a:bodyPr/>
                    <a:lstStyle/>
                    <a:p>
                      <a:pPr algn="l" fontAlgn="ctr"/>
                      <a:r>
                        <a:rPr lang="en-US" sz="1600" b="1" u="none" strike="noStrike" dirty="0">
                          <a:effectLst/>
                        </a:rPr>
                        <a:t>Feature importance for Laptop Users          </a:t>
                      </a:r>
                      <a:endParaRPr lang="en-US" sz="1600" b="1" i="0" u="none" strike="noStrike" dirty="0">
                        <a:solidFill>
                          <a:srgbClr val="000000"/>
                        </a:solidFill>
                        <a:effectLst/>
                        <a:latin typeface="Courier New" panose="02070309020205020404" pitchFamily="49" charset="0"/>
                      </a:endParaRPr>
                    </a:p>
                  </a:txBody>
                  <a:tcPr marL="2959" marR="2959" marT="2959" marB="0" anchor="ctr"/>
                </a:tc>
                <a:tc>
                  <a:txBody>
                    <a:bodyPr/>
                    <a:lstStyle/>
                    <a:p>
                      <a:pPr algn="l" fontAlgn="b"/>
                      <a:r>
                        <a:rPr lang="en-IN" sz="1600" b="1" u="none" strike="noStrike" dirty="0">
                          <a:effectLst/>
                        </a:rPr>
                        <a:t>Comments</a:t>
                      </a:r>
                      <a:endParaRPr lang="en-IN" sz="1600" b="1" i="0" u="none" strike="noStrike" dirty="0">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3066669426"/>
                  </a:ext>
                </a:extLst>
              </a:tr>
              <a:tr h="390468">
                <a:tc>
                  <a:txBody>
                    <a:bodyPr/>
                    <a:lstStyle/>
                    <a:p>
                      <a:pPr algn="l" fontAlgn="ctr"/>
                      <a:r>
                        <a:rPr lang="en-US" sz="1600" u="none" strike="noStrike">
                          <a:effectLst/>
                        </a:rPr>
                        <a:t>total_likes_on_outofstation_checkin_received  0.189112</a:t>
                      </a:r>
                      <a:endParaRPr lang="en-US" sz="1600" b="0" i="0" u="none" strike="noStrike">
                        <a:solidFill>
                          <a:srgbClr val="000000"/>
                        </a:solidFill>
                        <a:effectLst/>
                        <a:latin typeface="Courier New" panose="02070309020205020404" pitchFamily="49" charset="0"/>
                      </a:endParaRPr>
                    </a:p>
                  </a:txBody>
                  <a:tcPr marL="2959" marR="2959" marT="2959" marB="0" anchor="ctr"/>
                </a:tc>
                <a:tc>
                  <a:txBody>
                    <a:bodyPr/>
                    <a:lstStyle/>
                    <a:p>
                      <a:pPr algn="l" fontAlgn="b"/>
                      <a:r>
                        <a:rPr lang="en-US" sz="1600" u="none" strike="noStrike">
                          <a:effectLst/>
                        </a:rPr>
                        <a:t>This Feature is of High Importance to conisder the Customer will get the product </a:t>
                      </a:r>
                      <a:endParaRPr lang="en-US" sz="1600" b="0" i="0" u="none" strike="noStrike">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2389705734"/>
                  </a:ext>
                </a:extLst>
              </a:tr>
              <a:tr h="390468">
                <a:tc>
                  <a:txBody>
                    <a:bodyPr/>
                    <a:lstStyle/>
                    <a:p>
                      <a:pPr algn="l" fontAlgn="ctr"/>
                      <a:r>
                        <a:rPr lang="en-US" sz="1600" u="none" strike="noStrike">
                          <a:effectLst/>
                        </a:rPr>
                        <a:t>total_likes_on_outstation_checkin_given       0.120158</a:t>
                      </a:r>
                      <a:endParaRPr lang="en-US" sz="1600" b="0" i="0" u="none" strike="noStrike">
                        <a:solidFill>
                          <a:srgbClr val="000000"/>
                        </a:solidFill>
                        <a:effectLst/>
                        <a:latin typeface="Courier New" panose="02070309020205020404" pitchFamily="49" charset="0"/>
                      </a:endParaRPr>
                    </a:p>
                  </a:txBody>
                  <a:tcPr marL="2959" marR="2959" marT="2959" marB="0" anchor="ctr"/>
                </a:tc>
                <a:tc>
                  <a:txBody>
                    <a:bodyPr/>
                    <a:lstStyle/>
                    <a:p>
                      <a:pPr algn="l" fontAlgn="b"/>
                      <a:r>
                        <a:rPr lang="en-US" sz="1600" u="none" strike="noStrike">
                          <a:effectLst/>
                        </a:rPr>
                        <a:t>This Feature is of High Importance to conisder the Customer will get the product </a:t>
                      </a:r>
                      <a:endParaRPr lang="en-US" sz="1600" b="0" i="0" u="none" strike="noStrike">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3921807233"/>
                  </a:ext>
                </a:extLst>
              </a:tr>
              <a:tr h="390468">
                <a:tc>
                  <a:txBody>
                    <a:bodyPr/>
                    <a:lstStyle/>
                    <a:p>
                      <a:pPr algn="l" fontAlgn="ctr"/>
                      <a:r>
                        <a:rPr lang="en-US" sz="1600" u="none" strike="noStrike">
                          <a:effectLst/>
                        </a:rPr>
                        <a:t>Yearly_avg_view_on_travel_page                0.093885</a:t>
                      </a:r>
                      <a:endParaRPr lang="en-US" sz="1600" b="0" i="0" u="none" strike="noStrike">
                        <a:solidFill>
                          <a:srgbClr val="000000"/>
                        </a:solidFill>
                        <a:effectLst/>
                        <a:latin typeface="Courier New" panose="02070309020205020404" pitchFamily="49" charset="0"/>
                      </a:endParaRPr>
                    </a:p>
                  </a:txBody>
                  <a:tcPr marL="2959" marR="2959" marT="2959" marB="0" anchor="ctr"/>
                </a:tc>
                <a:tc>
                  <a:txBody>
                    <a:bodyPr/>
                    <a:lstStyle/>
                    <a:p>
                      <a:pPr algn="l" fontAlgn="b"/>
                      <a:r>
                        <a:rPr lang="en-US" sz="1600" u="none" strike="noStrike">
                          <a:effectLst/>
                        </a:rPr>
                        <a:t>This Feature is of High Importance to conisder the Customer will get the product </a:t>
                      </a:r>
                      <a:endParaRPr lang="en-US" sz="1600" b="0" i="0" u="none" strike="noStrike">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2330168734"/>
                  </a:ext>
                </a:extLst>
              </a:tr>
              <a:tr h="390468">
                <a:tc>
                  <a:txBody>
                    <a:bodyPr/>
                    <a:lstStyle/>
                    <a:p>
                      <a:pPr algn="l" fontAlgn="ctr"/>
                      <a:r>
                        <a:rPr lang="en-US" sz="1600" u="none" strike="noStrike" dirty="0" err="1">
                          <a:effectLst/>
                        </a:rPr>
                        <a:t>following_company_page_Yes</a:t>
                      </a:r>
                      <a:r>
                        <a:rPr lang="en-US" sz="1600" u="none" strike="noStrike" dirty="0">
                          <a:effectLst/>
                        </a:rPr>
                        <a:t>                    0.078319</a:t>
                      </a:r>
                      <a:endParaRPr lang="en-US" sz="1600" b="0" i="0" u="none" strike="noStrike" dirty="0">
                        <a:solidFill>
                          <a:srgbClr val="000000"/>
                        </a:solidFill>
                        <a:effectLst/>
                        <a:latin typeface="Courier New" panose="02070309020205020404" pitchFamily="49" charset="0"/>
                      </a:endParaRPr>
                    </a:p>
                  </a:txBody>
                  <a:tcPr marL="2959" marR="2959" marT="2959" marB="0" anchor="ctr"/>
                </a:tc>
                <a:tc>
                  <a:txBody>
                    <a:bodyPr/>
                    <a:lstStyle/>
                    <a:p>
                      <a:pPr algn="l" fontAlgn="b"/>
                      <a:r>
                        <a:rPr lang="en-US" sz="1600" u="none" strike="noStrike" dirty="0">
                          <a:effectLst/>
                        </a:rPr>
                        <a:t>This Feature is of High Importance to </a:t>
                      </a:r>
                      <a:r>
                        <a:rPr lang="en-US" sz="1600" u="none" strike="noStrike" dirty="0" err="1">
                          <a:effectLst/>
                        </a:rPr>
                        <a:t>conisder</a:t>
                      </a:r>
                      <a:r>
                        <a:rPr lang="en-US" sz="1600" u="none" strike="noStrike" dirty="0">
                          <a:effectLst/>
                        </a:rPr>
                        <a:t> the Customer will get the product </a:t>
                      </a:r>
                      <a:endParaRPr lang="en-US" sz="1600" b="0" i="0" u="none" strike="noStrike" dirty="0">
                        <a:solidFill>
                          <a:srgbClr val="000000"/>
                        </a:solidFill>
                        <a:effectLst/>
                        <a:latin typeface="Calibri" panose="020F0502020204030204" pitchFamily="34" charset="0"/>
                      </a:endParaRPr>
                    </a:p>
                  </a:txBody>
                  <a:tcPr marL="2959" marR="2959" marT="2959" marB="0" anchor="b"/>
                </a:tc>
                <a:extLst>
                  <a:ext uri="{0D108BD9-81ED-4DB2-BD59-A6C34878D82A}">
                    <a16:rowId xmlns:a16="http://schemas.microsoft.com/office/drawing/2014/main" val="1034946700"/>
                  </a:ext>
                </a:extLst>
              </a:tr>
            </a:tbl>
          </a:graphicData>
        </a:graphic>
      </p:graphicFrame>
    </p:spTree>
    <p:extLst>
      <p:ext uri="{BB962C8B-B14F-4D97-AF65-F5344CB8AC3E}">
        <p14:creationId xmlns:p14="http://schemas.microsoft.com/office/powerpoint/2010/main" val="2723945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2839-BC7E-72A4-13DA-60B18B0E16C9}"/>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C82F9207-7F66-738A-F633-8314CBBE7F25}"/>
              </a:ext>
            </a:extLst>
          </p:cNvPr>
          <p:cNvSpPr>
            <a:spLocks noGrp="1"/>
          </p:cNvSpPr>
          <p:nvPr>
            <p:ph idx="1"/>
          </p:nvPr>
        </p:nvSpPr>
        <p:spPr/>
        <p:txBody>
          <a:bodyPr>
            <a:normAutofit fontScale="85000" lnSpcReduction="10000"/>
          </a:bodyPr>
          <a:lstStyle/>
          <a:p>
            <a:r>
              <a:rPr lang="en-US" dirty="0"/>
              <a:t>Considering the Training model with 99.4% Precision for Mobile and  98.26% on laptop. This model has maximized True positives with very minimal FP for the balanced data set .we can recommend to use the Decision Tree Model with Hyper Tuning parameters gives most accurate results.</a:t>
            </a:r>
          </a:p>
          <a:p>
            <a:r>
              <a:rPr lang="en-US" b="1" i="1" dirty="0"/>
              <a:t>Total Likes on outstation Check in received</a:t>
            </a:r>
            <a:r>
              <a:rPr lang="en-US" dirty="0"/>
              <a:t>, </a:t>
            </a:r>
            <a:r>
              <a:rPr lang="en-US" b="1" i="1" dirty="0"/>
              <a:t>Total Like on Outstation check in given</a:t>
            </a:r>
            <a:r>
              <a:rPr lang="en-US" dirty="0"/>
              <a:t>, </a:t>
            </a:r>
            <a:r>
              <a:rPr lang="en-US" b="1" i="1" dirty="0"/>
              <a:t>Yearly average view on travel page</a:t>
            </a:r>
            <a:r>
              <a:rPr lang="en-US" dirty="0"/>
              <a:t>, </a:t>
            </a:r>
            <a:r>
              <a:rPr lang="en-US" b="1" i="1" dirty="0"/>
              <a:t>Following company page</a:t>
            </a:r>
            <a:r>
              <a:rPr lang="en-US" dirty="0"/>
              <a:t> these  4 features would be of High importance and are most like to buy the product who has booked using laptop if recommended by Advertisements and campaign</a:t>
            </a:r>
          </a:p>
          <a:p>
            <a:r>
              <a:rPr lang="en-US" b="1" i="1" dirty="0"/>
              <a:t>Total Likes on outstation Check in received</a:t>
            </a:r>
            <a:r>
              <a:rPr lang="en-US" dirty="0"/>
              <a:t>, </a:t>
            </a:r>
            <a:r>
              <a:rPr lang="en-US" b="1" i="1" dirty="0"/>
              <a:t>Total Like on Outstation check in given</a:t>
            </a:r>
            <a:r>
              <a:rPr lang="en-US" dirty="0"/>
              <a:t>, </a:t>
            </a:r>
            <a:r>
              <a:rPr lang="en-US" b="1" i="1" dirty="0"/>
              <a:t>Yearly average view on travel page</a:t>
            </a:r>
            <a:r>
              <a:rPr lang="en-US" dirty="0"/>
              <a:t>, </a:t>
            </a:r>
            <a:r>
              <a:rPr lang="en-US" b="1" i="1" dirty="0"/>
              <a:t>Yearly out station check-ins </a:t>
            </a:r>
            <a:r>
              <a:rPr lang="en-US" dirty="0"/>
              <a:t>these  4 features would be of High importance and are most like to buy the product who has booked using mobile if recommended by Advertisements and campaign</a:t>
            </a:r>
          </a:p>
          <a:p>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58221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D333-44D0-EB55-E4F4-790FD113D86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FFCB54F-5C35-0E01-8515-CD9F9DE386BB}"/>
              </a:ext>
            </a:extLst>
          </p:cNvPr>
          <p:cNvSpPr>
            <a:spLocks noGrp="1"/>
          </p:cNvSpPr>
          <p:nvPr>
            <p:ph idx="1"/>
          </p:nvPr>
        </p:nvSpPr>
        <p:spPr/>
        <p:txBody>
          <a:bodyPr>
            <a:normAutofit/>
          </a:bodyPr>
          <a:lstStyle/>
          <a:p>
            <a:pPr marL="0" indent="0">
              <a:buNone/>
            </a:pPr>
            <a:r>
              <a:rPr lang="en-US" sz="15300" dirty="0"/>
              <a:t> Thank you</a:t>
            </a:r>
            <a:endParaRPr lang="en-IN" sz="15300" dirty="0"/>
          </a:p>
        </p:txBody>
      </p:sp>
    </p:spTree>
    <p:extLst>
      <p:ext uri="{BB962C8B-B14F-4D97-AF65-F5344CB8AC3E}">
        <p14:creationId xmlns:p14="http://schemas.microsoft.com/office/powerpoint/2010/main" val="291869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45D6-558A-B590-021C-9C5598AC90EA}"/>
              </a:ext>
            </a:extLst>
          </p:cNvPr>
          <p:cNvSpPr>
            <a:spLocks noGrp="1"/>
          </p:cNvSpPr>
          <p:nvPr>
            <p:ph type="title"/>
          </p:nvPr>
        </p:nvSpPr>
        <p:spPr/>
        <p:txBody>
          <a:bodyPr/>
          <a:lstStyle/>
          <a:p>
            <a:r>
              <a:rPr lang="en-US" dirty="0"/>
              <a:t>Checking Missing values report</a:t>
            </a:r>
            <a:endParaRPr lang="en-IN" dirty="0"/>
          </a:p>
        </p:txBody>
      </p:sp>
      <p:pic>
        <p:nvPicPr>
          <p:cNvPr id="4" name="Content Placeholder 3" descr="A screenshot of a computer program&#10;&#10;Description automatically generated with low confidence">
            <a:extLst>
              <a:ext uri="{FF2B5EF4-FFF2-40B4-BE49-F238E27FC236}">
                <a16:creationId xmlns:a16="http://schemas.microsoft.com/office/drawing/2014/main" id="{3ACFD298-FC6A-7B1B-2BE3-7EDE30C926CD}"/>
              </a:ext>
            </a:extLst>
          </p:cNvPr>
          <p:cNvPicPr>
            <a:picLocks noGrp="1" noChangeAspect="1"/>
          </p:cNvPicPr>
          <p:nvPr>
            <p:ph idx="1"/>
          </p:nvPr>
        </p:nvPicPr>
        <p:blipFill>
          <a:blip r:embed="rId2"/>
          <a:stretch>
            <a:fillRect/>
          </a:stretch>
        </p:blipFill>
        <p:spPr>
          <a:xfrm>
            <a:off x="759614" y="2110154"/>
            <a:ext cx="8852203" cy="3137095"/>
          </a:xfrm>
          <a:prstGeom prst="rect">
            <a:avLst/>
          </a:prstGeom>
        </p:spPr>
      </p:pic>
    </p:spTree>
    <p:extLst>
      <p:ext uri="{BB962C8B-B14F-4D97-AF65-F5344CB8AC3E}">
        <p14:creationId xmlns:p14="http://schemas.microsoft.com/office/powerpoint/2010/main" val="93363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2272-79FF-C210-255C-8B8E7FD35124}"/>
              </a:ext>
            </a:extLst>
          </p:cNvPr>
          <p:cNvSpPr>
            <a:spLocks noGrp="1"/>
          </p:cNvSpPr>
          <p:nvPr>
            <p:ph type="title"/>
          </p:nvPr>
        </p:nvSpPr>
        <p:spPr/>
        <p:txBody>
          <a:bodyPr/>
          <a:lstStyle/>
          <a:p>
            <a:r>
              <a:rPr lang="en-IN" sz="18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Information of data before Pre-Processing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descr="A screenshot of a computer program&#10;&#10;Description automatically generated with medium confidence">
            <a:extLst>
              <a:ext uri="{FF2B5EF4-FFF2-40B4-BE49-F238E27FC236}">
                <a16:creationId xmlns:a16="http://schemas.microsoft.com/office/drawing/2014/main" id="{E819EC12-F045-8D8C-89E6-8B9DE7410A86}"/>
              </a:ext>
            </a:extLst>
          </p:cNvPr>
          <p:cNvPicPr>
            <a:picLocks noGrp="1" noChangeAspect="1"/>
          </p:cNvPicPr>
          <p:nvPr>
            <p:ph idx="1"/>
          </p:nvPr>
        </p:nvPicPr>
        <p:blipFill>
          <a:blip r:embed="rId2"/>
          <a:stretch>
            <a:fillRect/>
          </a:stretch>
        </p:blipFill>
        <p:spPr>
          <a:xfrm>
            <a:off x="1029680" y="1690688"/>
            <a:ext cx="6946701" cy="4539284"/>
          </a:xfrm>
          <a:prstGeom prst="rect">
            <a:avLst/>
          </a:prstGeom>
        </p:spPr>
      </p:pic>
    </p:spTree>
    <p:extLst>
      <p:ext uri="{BB962C8B-B14F-4D97-AF65-F5344CB8AC3E}">
        <p14:creationId xmlns:p14="http://schemas.microsoft.com/office/powerpoint/2010/main" val="114507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85FC-2057-C0BE-92D2-AC2C6D058364}"/>
              </a:ext>
            </a:extLst>
          </p:cNvPr>
          <p:cNvSpPr>
            <a:spLocks noGrp="1"/>
          </p:cNvSpPr>
          <p:nvPr>
            <p:ph type="title"/>
          </p:nvPr>
        </p:nvSpPr>
        <p:spPr/>
        <p:txBody>
          <a:bodyPr/>
          <a:lstStyle/>
          <a:p>
            <a:r>
              <a:rPr lang="en-IN" sz="18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Description of data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8" name="Content Placeholder 7">
            <a:extLst>
              <a:ext uri="{FF2B5EF4-FFF2-40B4-BE49-F238E27FC236}">
                <a16:creationId xmlns:a16="http://schemas.microsoft.com/office/drawing/2014/main" id="{FCD09A4D-0880-2D5D-6FF6-67644219D99A}"/>
              </a:ext>
            </a:extLst>
          </p:cNvPr>
          <p:cNvPicPr>
            <a:picLocks noGrp="1" noChangeAspect="1"/>
          </p:cNvPicPr>
          <p:nvPr>
            <p:ph idx="1"/>
          </p:nvPr>
        </p:nvPicPr>
        <p:blipFill>
          <a:blip r:embed="rId2"/>
          <a:stretch>
            <a:fillRect/>
          </a:stretch>
        </p:blipFill>
        <p:spPr>
          <a:xfrm>
            <a:off x="581710" y="1590418"/>
            <a:ext cx="9842449" cy="4743053"/>
          </a:xfrm>
        </p:spPr>
      </p:pic>
    </p:spTree>
    <p:extLst>
      <p:ext uri="{BB962C8B-B14F-4D97-AF65-F5344CB8AC3E}">
        <p14:creationId xmlns:p14="http://schemas.microsoft.com/office/powerpoint/2010/main" val="41366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F02A-0F02-DB55-8E66-B3722FA4E30A}"/>
              </a:ext>
            </a:extLst>
          </p:cNvPr>
          <p:cNvSpPr>
            <a:spLocks noGrp="1"/>
          </p:cNvSpPr>
          <p:nvPr>
            <p:ph type="title"/>
          </p:nvPr>
        </p:nvSpPr>
        <p:spPr/>
        <p:txBody>
          <a:bodyPr/>
          <a:lstStyle/>
          <a:p>
            <a:r>
              <a:rPr lang="en-IN" sz="1800" kern="100" dirty="0">
                <a:solidFill>
                  <a:srgbClr val="FF0000"/>
                </a:solidFill>
                <a:effectLst/>
                <a:latin typeface="Lato" panose="020F0502020204030203" pitchFamily="34" charset="0"/>
                <a:ea typeface="Calibri" panose="020F0502020204030204" pitchFamily="34" charset="0"/>
                <a:cs typeface="Times New Roman" panose="02020603050405020304" pitchFamily="18" charset="0"/>
              </a:rPr>
              <a:t>Visual inspection of data (rows, columns, descriptive details)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B7CC9D0-1184-AE27-E835-209C00923A26}"/>
              </a:ext>
            </a:extLst>
          </p:cNvPr>
          <p:cNvSpPr>
            <a:spLocks noGrp="1"/>
          </p:cNvSpPr>
          <p:nvPr>
            <p:ph idx="1"/>
          </p:nvPr>
        </p:nvSpPr>
        <p:spPr/>
        <p:txBody>
          <a:bodyPr/>
          <a:lstStyle/>
          <a:p>
            <a:r>
              <a:rPr lang="en-IN" sz="1800" b="1"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Unique values for categorical variables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8839229-8EEA-818E-432C-1C1D56EF0A5D}"/>
              </a:ext>
            </a:extLst>
          </p:cNvPr>
          <p:cNvPicPr>
            <a:picLocks noChangeAspect="1"/>
          </p:cNvPicPr>
          <p:nvPr/>
        </p:nvPicPr>
        <p:blipFill>
          <a:blip r:embed="rId2"/>
          <a:stretch>
            <a:fillRect/>
          </a:stretch>
        </p:blipFill>
        <p:spPr>
          <a:xfrm>
            <a:off x="838200" y="2481501"/>
            <a:ext cx="4451252" cy="3987011"/>
          </a:xfrm>
          <a:prstGeom prst="rect">
            <a:avLst/>
          </a:prstGeom>
        </p:spPr>
      </p:pic>
      <p:pic>
        <p:nvPicPr>
          <p:cNvPr id="7" name="Picture 6">
            <a:extLst>
              <a:ext uri="{FF2B5EF4-FFF2-40B4-BE49-F238E27FC236}">
                <a16:creationId xmlns:a16="http://schemas.microsoft.com/office/drawing/2014/main" id="{F3E6248C-AFDD-6E58-0BED-34674BFB05C6}"/>
              </a:ext>
            </a:extLst>
          </p:cNvPr>
          <p:cNvPicPr>
            <a:picLocks noChangeAspect="1"/>
          </p:cNvPicPr>
          <p:nvPr/>
        </p:nvPicPr>
        <p:blipFill>
          <a:blip r:embed="rId3"/>
          <a:stretch>
            <a:fillRect/>
          </a:stretch>
        </p:blipFill>
        <p:spPr>
          <a:xfrm>
            <a:off x="6700771" y="1266522"/>
            <a:ext cx="3878134" cy="5519351"/>
          </a:xfrm>
          <a:prstGeom prst="rect">
            <a:avLst/>
          </a:prstGeom>
        </p:spPr>
      </p:pic>
    </p:spTree>
    <p:extLst>
      <p:ext uri="{BB962C8B-B14F-4D97-AF65-F5344CB8AC3E}">
        <p14:creationId xmlns:p14="http://schemas.microsoft.com/office/powerpoint/2010/main" val="161712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CDAF-E415-5EE7-F3C2-BAEBC04A00CC}"/>
              </a:ext>
            </a:extLst>
          </p:cNvPr>
          <p:cNvSpPr>
            <a:spLocks noGrp="1"/>
          </p:cNvSpPr>
          <p:nvPr>
            <p:ph type="title"/>
          </p:nvPr>
        </p:nvSpPr>
        <p:spPr/>
        <p:txBody>
          <a:bodyPr>
            <a:normAutofit fontScale="90000"/>
          </a:bodyPr>
          <a:lstStyle/>
          <a:p>
            <a:br>
              <a:rPr lang="en-IN" sz="4400" b="1"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br>
            <a:br>
              <a:rPr lang="en-IN" sz="4400" b="1"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br>
            <a:r>
              <a:rPr lang="en-IN" sz="4400" b="1"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Unique values for categorical variables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br>
              <a:rPr lang="en-IN" dirty="0"/>
            </a:br>
            <a:endParaRPr lang="en-IN" dirty="0"/>
          </a:p>
        </p:txBody>
      </p:sp>
      <p:pic>
        <p:nvPicPr>
          <p:cNvPr id="5" name="Content Placeholder 4">
            <a:extLst>
              <a:ext uri="{FF2B5EF4-FFF2-40B4-BE49-F238E27FC236}">
                <a16:creationId xmlns:a16="http://schemas.microsoft.com/office/drawing/2014/main" id="{CD2102DF-F55E-C1B1-CAFE-720649AA7033}"/>
              </a:ext>
            </a:extLst>
          </p:cNvPr>
          <p:cNvPicPr>
            <a:picLocks noGrp="1" noChangeAspect="1"/>
          </p:cNvPicPr>
          <p:nvPr>
            <p:ph idx="1"/>
          </p:nvPr>
        </p:nvPicPr>
        <p:blipFill>
          <a:blip r:embed="rId2"/>
          <a:stretch>
            <a:fillRect/>
          </a:stretch>
        </p:blipFill>
        <p:spPr>
          <a:xfrm>
            <a:off x="1053754" y="1976949"/>
            <a:ext cx="3701125" cy="4695458"/>
          </a:xfrm>
        </p:spPr>
      </p:pic>
    </p:spTree>
    <p:extLst>
      <p:ext uri="{BB962C8B-B14F-4D97-AF65-F5344CB8AC3E}">
        <p14:creationId xmlns:p14="http://schemas.microsoft.com/office/powerpoint/2010/main" val="98675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7A8B-6228-B20A-55A5-767731A1CA95}"/>
              </a:ext>
            </a:extLst>
          </p:cNvPr>
          <p:cNvSpPr>
            <a:spLocks noGrp="1"/>
          </p:cNvSpPr>
          <p:nvPr>
            <p:ph type="title"/>
          </p:nvPr>
        </p:nvSpPr>
        <p:spPr/>
        <p:txBody>
          <a:bodyPr/>
          <a:lstStyle/>
          <a:p>
            <a:r>
              <a:rPr lang="en-US"/>
              <a:t>EDA Graphical </a:t>
            </a:r>
            <a:r>
              <a:rPr lang="en-US" dirty="0"/>
              <a:t>Representation</a:t>
            </a:r>
            <a:endParaRPr lang="en-IN" dirty="0"/>
          </a:p>
        </p:txBody>
      </p:sp>
      <p:pic>
        <p:nvPicPr>
          <p:cNvPr id="5" name="Content Placeholder 4">
            <a:extLst>
              <a:ext uri="{FF2B5EF4-FFF2-40B4-BE49-F238E27FC236}">
                <a16:creationId xmlns:a16="http://schemas.microsoft.com/office/drawing/2014/main" id="{0700B26E-0DA5-3C87-7E04-8014FEFE244C}"/>
              </a:ext>
            </a:extLst>
          </p:cNvPr>
          <p:cNvPicPr>
            <a:picLocks noGrp="1" noChangeAspect="1"/>
          </p:cNvPicPr>
          <p:nvPr>
            <p:ph idx="1"/>
          </p:nvPr>
        </p:nvPicPr>
        <p:blipFill>
          <a:blip r:embed="rId2"/>
          <a:stretch>
            <a:fillRect/>
          </a:stretch>
        </p:blipFill>
        <p:spPr>
          <a:xfrm>
            <a:off x="640742" y="1858653"/>
            <a:ext cx="8683901" cy="4999347"/>
          </a:xfrm>
        </p:spPr>
      </p:pic>
    </p:spTree>
    <p:extLst>
      <p:ext uri="{BB962C8B-B14F-4D97-AF65-F5344CB8AC3E}">
        <p14:creationId xmlns:p14="http://schemas.microsoft.com/office/powerpoint/2010/main" val="1637499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4776</TotalTime>
  <Words>2981</Words>
  <Application>Microsoft Office PowerPoint</Application>
  <PresentationFormat>Widescreen</PresentationFormat>
  <Paragraphs>906</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Courier New</vt:lpstr>
      <vt:lpstr>Helvetica</vt:lpstr>
      <vt:lpstr>Helvetica Neue</vt:lpstr>
      <vt:lpstr>Lato</vt:lpstr>
      <vt:lpstr>Office Theme</vt:lpstr>
      <vt:lpstr>Defining problem statement </vt:lpstr>
      <vt:lpstr>Need of the study/project </vt:lpstr>
      <vt:lpstr>c) Understanding business/social opportunity </vt:lpstr>
      <vt:lpstr>Checking Missing values report</vt:lpstr>
      <vt:lpstr>Information of data before Pre-Processing </vt:lpstr>
      <vt:lpstr>Description of data </vt:lpstr>
      <vt:lpstr>Visual inspection of data (rows, columns, descriptive details) </vt:lpstr>
      <vt:lpstr>  Unique values for categorical variables  </vt:lpstr>
      <vt:lpstr>EDA Graphical Representation</vt:lpstr>
      <vt:lpstr>Treating Missing values for Numerical Variables</vt:lpstr>
      <vt:lpstr>Treating Missing values for Catagorical Variables</vt:lpstr>
      <vt:lpstr>Apply One Hot Encoding and Partitioning the data into train and test</vt:lpstr>
      <vt:lpstr>Balancing the Data</vt:lpstr>
      <vt:lpstr>Handle Imbalanced Data</vt:lpstr>
      <vt:lpstr>PowerPoint Presentation</vt:lpstr>
      <vt:lpstr>LDA Model on Imbalanced Data</vt:lpstr>
      <vt:lpstr>LDA Model Inferences</vt:lpstr>
      <vt:lpstr>Logistic Regression Model on Imbalanced Data</vt:lpstr>
      <vt:lpstr>Logistic Regression Model Inferences</vt:lpstr>
      <vt:lpstr>Decision Tree Model on Imbalanced data</vt:lpstr>
      <vt:lpstr>Decision Model Inferences</vt:lpstr>
      <vt:lpstr>Random Forest Model Ensemble Technique on imbalanced Data</vt:lpstr>
      <vt:lpstr>Random Forest Model Inferences</vt:lpstr>
      <vt:lpstr>Random Forest-Hyper Parameter Tuning on Imbalanced Data</vt:lpstr>
      <vt:lpstr>Random Forest Hyper Parameter Tuning Model Inferences</vt:lpstr>
      <vt:lpstr>PowerPoint Presentation</vt:lpstr>
      <vt:lpstr>LDA Model on Balanced Data</vt:lpstr>
      <vt:lpstr>LDA Model Inferences</vt:lpstr>
      <vt:lpstr>Logistic Regression model on Balanced Data</vt:lpstr>
      <vt:lpstr>Logistic Regression Model Inferences</vt:lpstr>
      <vt:lpstr>Decision Tree Model Performance matric on Balanced Data</vt:lpstr>
      <vt:lpstr>Decision Tree Tuning model Inferences</vt:lpstr>
      <vt:lpstr>Random Forest-Hyper Parameter Tuning </vt:lpstr>
      <vt:lpstr>Inferences</vt:lpstr>
      <vt:lpstr>Variable Importance found after Regularizing Decision Tree for the users who have Taken product in the past and those use laptop/Mobile for booking.</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problem statement </dc:title>
  <dc:creator>shivaprasad.shetti (HirePro)</dc:creator>
  <cp:lastModifiedBy>shivaprasad.shetti (HirePro)</cp:lastModifiedBy>
  <cp:revision>32</cp:revision>
  <dcterms:created xsi:type="dcterms:W3CDTF">2023-05-29T18:29:07Z</dcterms:created>
  <dcterms:modified xsi:type="dcterms:W3CDTF">2023-06-11T17:31:37Z</dcterms:modified>
</cp:coreProperties>
</file>