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6d6fecad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6d6fecad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18bed3617f270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18bed3617f270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d6feca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d6feca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SVMs are supervised learning models. It chooses its decision boundary that maximizes the distance from the nearest datapoint of all the classes. The objective is to find a maximum marginal hyperplane that best divides the dataset into classes.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d6feca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d6feca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and RF did not work well for this data because the input is in the form of 3 dimensional. Neural network accepts 3 dimensional array input. But the SVM and RF accepts 2d array dimension. We tried converting to 2d array but then it hampers the shape of the input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4372ef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4372ef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1456dd3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1456dd3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456dd3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456dd3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6fecad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6fecad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d6feca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d6fecad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456dd30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456dd30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456dd3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456dd3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d6fecad9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d6fecad9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d6fecad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d6fecad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1456dd3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1456dd3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CNN’s make use of </a:t>
            </a:r>
            <a:r>
              <a:rPr b="1" lang="en">
                <a:solidFill>
                  <a:schemeClr val="dk1"/>
                </a:solidFill>
                <a:latin typeface="Calibri"/>
                <a:ea typeface="Calibri"/>
                <a:cs typeface="Calibri"/>
                <a:sym typeface="Calibri"/>
              </a:rPr>
              <a:t>filters </a:t>
            </a:r>
            <a:r>
              <a:rPr lang="en">
                <a:solidFill>
                  <a:schemeClr val="dk1"/>
                </a:solidFill>
              </a:rPr>
              <a:t>(also known as kernels), to detect what features, such as edges, are present throughout an image. A filter is just a matrix of values, called weights, that are trained to detect specific features. The filter moves over each part of the image to check if the feature it is meant to detect is present, the resulting value is high If the feature is not present, the resulting value is low.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highlight>
                  <a:srgbClr val="FFFFFF"/>
                </a:highlight>
              </a:rPr>
              <a:t>We perform multiple convolutions on an input, each using a different filter and resulting in a distinct feature map. </a:t>
            </a:r>
            <a:endParaRPr sz="1200">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 sz="1200">
                <a:solidFill>
                  <a:schemeClr val="dk1"/>
                </a:solidFill>
                <a:highlight>
                  <a:srgbClr val="FFFFFF"/>
                </a:highlight>
                <a:latin typeface="Calibri"/>
                <a:ea typeface="Calibri"/>
                <a:cs typeface="Calibri"/>
                <a:sym typeface="Calibri"/>
              </a:rPr>
              <a:t>pooling</a:t>
            </a:r>
            <a:r>
              <a:rPr lang="en" sz="1200">
                <a:solidFill>
                  <a:schemeClr val="dk1"/>
                </a:solidFill>
                <a:highlight>
                  <a:srgbClr val="FFFFFF"/>
                </a:highlight>
              </a:rPr>
              <a:t> to reduce the dimensionality.</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type of pooling is </a:t>
            </a:r>
            <a:r>
              <a:rPr i="1" lang="en">
                <a:solidFill>
                  <a:schemeClr val="dk1"/>
                </a:solidFill>
                <a:latin typeface="Calibri"/>
                <a:ea typeface="Calibri"/>
                <a:cs typeface="Calibri"/>
                <a:sym typeface="Calibri"/>
              </a:rPr>
              <a:t>max pooling</a:t>
            </a:r>
            <a:r>
              <a:rPr lang="en">
                <a:solidFill>
                  <a:schemeClr val="dk1"/>
                </a:solidFill>
              </a:rPr>
              <a:t> which just takes the max value in the pooling window.</a:t>
            </a:r>
            <a:endParaRPr>
              <a:solidFill>
                <a:schemeClr val="dk1"/>
              </a:solidFill>
            </a:endParaRPr>
          </a:p>
          <a:p>
            <a:pPr indent="0" lvl="0" marL="0" rtl="0" algn="l">
              <a:spcBef>
                <a:spcPts val="0"/>
              </a:spcBef>
              <a:spcAft>
                <a:spcPts val="0"/>
              </a:spcAft>
              <a:buNone/>
            </a:pPr>
            <a:r>
              <a:rPr lang="en" sz="1200">
                <a:solidFill>
                  <a:schemeClr val="dk1"/>
                </a:solidFill>
              </a:rPr>
              <a:t>Average pooling which just takes the avg of all the values in the pooling window.</a:t>
            </a:r>
            <a:endParaRPr sz="1200">
              <a:solidFill>
                <a:schemeClr val="dk1"/>
              </a:solidFill>
            </a:endParaRPr>
          </a:p>
          <a:p>
            <a:pPr indent="0" lvl="0" marL="0" rtl="0" algn="l">
              <a:spcBef>
                <a:spcPts val="0"/>
              </a:spcBef>
              <a:spcAft>
                <a:spcPts val="0"/>
              </a:spcAft>
              <a:buNone/>
            </a:pPr>
            <a:r>
              <a:rPr lang="en" sz="1200">
                <a:solidFill>
                  <a:schemeClr val="dk1"/>
                </a:solidFill>
                <a:highlight>
                  <a:srgbClr val="FFFFFF"/>
                </a:highlight>
              </a:rPr>
              <a:t>Then we </a:t>
            </a:r>
            <a:r>
              <a:rPr b="1" i="1" lang="en">
                <a:solidFill>
                  <a:schemeClr val="dk1"/>
                </a:solidFill>
                <a:latin typeface="Calibri"/>
                <a:ea typeface="Calibri"/>
                <a:cs typeface="Calibri"/>
                <a:sym typeface="Calibri"/>
              </a:rPr>
              <a:t>flatten</a:t>
            </a:r>
            <a:r>
              <a:rPr lang="en">
                <a:solidFill>
                  <a:schemeClr val="dk1"/>
                </a:solidFill>
              </a:rPr>
              <a:t> the output of the final pooling layer to a vector and that becomes the input to the fully connected layer.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Fully connected layer- </a:t>
            </a:r>
            <a:r>
              <a:rPr lang="en" sz="1200">
                <a:solidFill>
                  <a:schemeClr val="dk1"/>
                </a:solidFill>
                <a:latin typeface="Calibri"/>
                <a:ea typeface="Calibri"/>
                <a:cs typeface="Calibri"/>
                <a:sym typeface="Calibri"/>
              </a:rPr>
              <a:t>is used to classify images between different category by training.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Consist of softmax for multiple classification which classifies 7 output labels in our case.</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2"/>
          <p:cNvPicPr preferRelativeResize="0"/>
          <p:nvPr/>
        </p:nvPicPr>
        <p:blipFill>
          <a:blip r:embed="rId2">
            <a:alphaModFix/>
          </a:blip>
          <a:stretch>
            <a:fillRect/>
          </a:stretch>
        </p:blipFill>
        <p:spPr>
          <a:xfrm>
            <a:off x="0" y="-750"/>
            <a:ext cx="4626375" cy="51448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drive.google.com/file/d/1I3N_-698CiWHPsBek-M0ZWKbmYPO-lnv/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c/challenges-in-representation-learning-facial-expression-recognition-challeng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title"/>
          </p:nvPr>
        </p:nvSpPr>
        <p:spPr>
          <a:xfrm>
            <a:off x="4311600" y="1778500"/>
            <a:ext cx="54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EMOTION RECOGNITION</a:t>
            </a:r>
            <a:endParaRPr b="1" sz="3000"/>
          </a:p>
        </p:txBody>
      </p:sp>
      <p:sp>
        <p:nvSpPr>
          <p:cNvPr id="56" name="Google Shape;5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7" name="Google Shape;57;p13"/>
          <p:cNvSpPr txBox="1"/>
          <p:nvPr>
            <p:ph idx="2" type="body"/>
          </p:nvPr>
        </p:nvSpPr>
        <p:spPr>
          <a:xfrm>
            <a:off x="4835600" y="2730575"/>
            <a:ext cx="3999900" cy="19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Sayali Chaudhari</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Apeksha Shetty</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Aditya Chinnamalla</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Shivam Naik</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Roshan Singh</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Akkshay Bhakta</a:t>
            </a:r>
            <a:endParaRPr b="1" sz="1800">
              <a:solidFill>
                <a:srgbClr val="000000"/>
              </a:solidFill>
            </a:endParaRPr>
          </a:p>
        </p:txBody>
      </p:sp>
      <p:pic>
        <p:nvPicPr>
          <p:cNvPr id="58" name="Google Shape;58;p13"/>
          <p:cNvPicPr preferRelativeResize="0"/>
          <p:nvPr/>
        </p:nvPicPr>
        <p:blipFill>
          <a:blip r:embed="rId3">
            <a:alphaModFix/>
          </a:blip>
          <a:stretch>
            <a:fillRect/>
          </a:stretch>
        </p:blipFill>
        <p:spPr>
          <a:xfrm>
            <a:off x="0" y="851500"/>
            <a:ext cx="4399200" cy="3828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After running 35 epochs, we got an accuracy of 63%.</a:t>
            </a:r>
            <a:endParaRPr sz="1800"/>
          </a:p>
          <a:p>
            <a:pPr indent="0" lvl="0" marL="0" rtl="0" algn="l">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786553" y="1194653"/>
            <a:ext cx="8045750" cy="370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9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SVM</a:t>
            </a:r>
            <a:endParaRPr b="1" sz="3000"/>
          </a:p>
        </p:txBody>
      </p:sp>
      <p:sp>
        <p:nvSpPr>
          <p:cNvPr id="120" name="Google Shape;120;p23"/>
          <p:cNvSpPr txBox="1"/>
          <p:nvPr>
            <p:ph idx="1" type="body"/>
          </p:nvPr>
        </p:nvSpPr>
        <p:spPr>
          <a:xfrm>
            <a:off x="311700" y="663000"/>
            <a:ext cx="8520600" cy="4371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SVMs are supervised learning models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 It chooses its decision boundary that maximizes the distance from the nearest datapoint of all the classes.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objective is to find a maximum marginal hyperplane that best divides the dataset into classes.</a:t>
            </a:r>
            <a:endParaRPr>
              <a:solidFill>
                <a:schemeClr val="dk1"/>
              </a:solidFill>
            </a:endParaRPr>
          </a:p>
          <a:p>
            <a:pPr indent="0" lvl="0" marL="457200" rtl="0" algn="l">
              <a:spcBef>
                <a:spcPts val="0"/>
              </a:spcBef>
              <a:spcAft>
                <a:spcPts val="0"/>
              </a:spcAft>
              <a:buNone/>
            </a:pPr>
            <a:r>
              <a:t/>
            </a:r>
            <a:endParaRPr>
              <a:solidFill>
                <a:schemeClr val="dk1"/>
              </a:solidFill>
              <a:highlight>
                <a:srgbClr val="FFFFFF"/>
              </a:highlight>
            </a:endParaRPr>
          </a:p>
          <a:p>
            <a:pPr indent="0" lvl="0" marL="0" rtl="0" algn="l">
              <a:spcBef>
                <a:spcPts val="160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439425" y="2571750"/>
            <a:ext cx="8265149" cy="246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3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Random Forest</a:t>
            </a:r>
            <a:endParaRPr b="1" sz="3000"/>
          </a:p>
        </p:txBody>
      </p:sp>
      <p:sp>
        <p:nvSpPr>
          <p:cNvPr id="127" name="Google Shape;127;p24"/>
          <p:cNvSpPr txBox="1"/>
          <p:nvPr>
            <p:ph idx="1" type="body"/>
          </p:nvPr>
        </p:nvSpPr>
        <p:spPr>
          <a:xfrm>
            <a:off x="311700" y="900250"/>
            <a:ext cx="8520600" cy="39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Random Forest is a flexible, easy to use machine learning algorithm and is </a:t>
            </a:r>
            <a:r>
              <a:rPr lang="en">
                <a:solidFill>
                  <a:schemeClr val="dk1"/>
                </a:solidFill>
              </a:rPr>
              <a:t>considered to be highly accurate and robust. It takes the majority vote of all the predictors and cancels bias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rPr>
              <a:t>Classification on an input image is carried out by randomly extracting sub windows in the image and propagating scaled sub windows down each tree in the forest. Votes from each of the random trees for all sampled sub windows are aggregated.</a:t>
            </a:r>
            <a:r>
              <a:rPr lang="en">
                <a:solidFill>
                  <a:schemeClr val="dk1"/>
                </a:solidFill>
              </a:rPr>
              <a:t> A simple voting scheme with majority ruling awards the corresponding class labels</a:t>
            </a:r>
            <a:endParaRPr>
              <a:solidFill>
                <a:schemeClr val="dk1"/>
              </a:solidFill>
            </a:endParaRPr>
          </a:p>
          <a:p>
            <a:pPr indent="0" lvl="0" marL="45720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1600"/>
              </a:spcAft>
              <a:buNone/>
            </a:pPr>
            <a:r>
              <a:rPr lang="en" sz="1100"/>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8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Expected Insights</a:t>
            </a:r>
            <a:endParaRPr b="1" sz="3000"/>
          </a:p>
        </p:txBody>
      </p:sp>
      <p:sp>
        <p:nvSpPr>
          <p:cNvPr id="133" name="Google Shape;133;p25"/>
          <p:cNvSpPr txBox="1"/>
          <p:nvPr>
            <p:ph idx="1" type="body"/>
          </p:nvPr>
        </p:nvSpPr>
        <p:spPr>
          <a:xfrm>
            <a:off x="311700" y="921375"/>
            <a:ext cx="8520600" cy="3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Learn how to deal with unstructured data in the form of pixel.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 to Computer Vision.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Conceptualize our understanding of success and failures of algorithms.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Classify emotions based on probabilities.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Conventional FER approaches consists of three steps, namely, face and facial component detection, feature extraction and expression classification.</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6" title="bandicam 2019-04-30 23-56-36-349.mp4">
            <a:hlinkClick r:id="rId3"/>
          </p:cNvPr>
          <p:cNvPicPr preferRelativeResize="0"/>
          <p:nvPr/>
        </p:nvPicPr>
        <p:blipFill>
          <a:blip r:embed="rId4">
            <a:alphaModFix/>
          </a:blip>
          <a:stretch>
            <a:fillRect/>
          </a:stretch>
        </p:blipFill>
        <p:spPr>
          <a:xfrm>
            <a:off x="0" y="0"/>
            <a:ext cx="9144000" cy="507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0" y="657725"/>
            <a:ext cx="4399200" cy="3828049"/>
          </a:xfrm>
          <a:prstGeom prst="rect">
            <a:avLst/>
          </a:prstGeom>
          <a:noFill/>
          <a:ln>
            <a:noFill/>
          </a:ln>
        </p:spPr>
      </p:pic>
      <p:sp>
        <p:nvSpPr>
          <p:cNvPr id="144" name="Google Shape;144;p27"/>
          <p:cNvSpPr txBox="1"/>
          <p:nvPr/>
        </p:nvSpPr>
        <p:spPr>
          <a:xfrm>
            <a:off x="4475250" y="111375"/>
            <a:ext cx="4606800" cy="49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sz="5000"/>
              <a:t>THANK YOU</a:t>
            </a:r>
            <a:endParaRPr b="1"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4680475" y="620975"/>
            <a:ext cx="4378500" cy="3816000"/>
          </a:xfrm>
          <a:prstGeom prst="rect">
            <a:avLst/>
          </a:prstGeom>
          <a:noFill/>
          <a:ln>
            <a:noFill/>
          </a:ln>
        </p:spPr>
        <p:txBody>
          <a:bodyPr anchorCtr="0" anchor="t" bIns="91425" lIns="91425" spcFirstLastPara="1" rIns="91425" wrap="square" tIns="91425">
            <a:noAutofit/>
          </a:bodyPr>
          <a:lstStyle/>
          <a:p>
            <a:pPr indent="0" lvl="0" marL="457200" rtl="0" algn="ctr">
              <a:lnSpc>
                <a:spcPct val="120000"/>
              </a:lnSpc>
              <a:spcBef>
                <a:spcPts val="1000"/>
              </a:spcBef>
              <a:spcAft>
                <a:spcPts val="0"/>
              </a:spcAft>
              <a:buNone/>
            </a:pPr>
            <a:r>
              <a:t/>
            </a:r>
            <a:endParaRPr b="1" sz="1800">
              <a:solidFill>
                <a:schemeClr val="dk1"/>
              </a:solidFill>
            </a:endParaRPr>
          </a:p>
          <a:p>
            <a:pPr indent="0" lvl="0" marL="0" rtl="0" algn="ctr">
              <a:lnSpc>
                <a:spcPct val="120000"/>
              </a:lnSpc>
              <a:spcBef>
                <a:spcPts val="1000"/>
              </a:spcBef>
              <a:spcAft>
                <a:spcPts val="0"/>
              </a:spcAft>
              <a:buNone/>
            </a:pPr>
            <a:r>
              <a:rPr b="1" lang="en" sz="3000">
                <a:solidFill>
                  <a:schemeClr val="dk1"/>
                </a:solidFill>
              </a:rPr>
              <a:t>Introduction</a:t>
            </a:r>
            <a:endParaRPr b="1" sz="3000">
              <a:solidFill>
                <a:schemeClr val="dk1"/>
              </a:solidFill>
            </a:endParaRPr>
          </a:p>
          <a:p>
            <a:pPr indent="-342900" lvl="0" marL="457200" rtl="0" algn="l">
              <a:lnSpc>
                <a:spcPct val="120000"/>
              </a:lnSpc>
              <a:spcBef>
                <a:spcPts val="1000"/>
              </a:spcBef>
              <a:spcAft>
                <a:spcPts val="0"/>
              </a:spcAft>
              <a:buClr>
                <a:schemeClr val="dk1"/>
              </a:buClr>
              <a:buSzPts val="1800"/>
              <a:buChar char="●"/>
            </a:pPr>
            <a:r>
              <a:rPr lang="en" sz="1800">
                <a:solidFill>
                  <a:schemeClr val="dk1"/>
                </a:solidFill>
              </a:rPr>
              <a:t>Emotion recognition is the process of identifying human emotion, most typically from facial expression as well as from verbal expressions.</a:t>
            </a:r>
            <a:endParaRPr sz="1800">
              <a:solidFill>
                <a:schemeClr val="dk1"/>
              </a:solidFill>
            </a:endParaRPr>
          </a:p>
          <a:p>
            <a:pPr indent="0" lvl="0" marL="0" rtl="0" algn="l">
              <a:lnSpc>
                <a:spcPct val="120000"/>
              </a:lnSpc>
              <a:spcBef>
                <a:spcPts val="1000"/>
              </a:spcBef>
              <a:spcAft>
                <a:spcPts val="0"/>
              </a:spcAft>
              <a:buNone/>
            </a:pPr>
            <a:r>
              <a:t/>
            </a:r>
            <a:endParaRPr sz="20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4778775" cy="5143500"/>
          </a:xfrm>
          <a:prstGeom prst="rect">
            <a:avLst/>
          </a:prstGeom>
          <a:noFill/>
          <a:ln>
            <a:noFill/>
          </a:ln>
        </p:spPr>
      </p:pic>
      <p:sp>
        <p:nvSpPr>
          <p:cNvPr id="69" name="Google Shape;69;p15"/>
          <p:cNvSpPr txBox="1"/>
          <p:nvPr/>
        </p:nvSpPr>
        <p:spPr>
          <a:xfrm>
            <a:off x="4778775" y="227250"/>
            <a:ext cx="4278900" cy="46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b="1" lang="en" sz="3000"/>
              <a:t>Problem Statement</a:t>
            </a:r>
            <a:endParaRPr b="1" sz="3000"/>
          </a:p>
          <a:p>
            <a:pPr indent="0" lvl="0" marL="0" rtl="0" algn="l">
              <a:spcBef>
                <a:spcPts val="0"/>
              </a:spcBef>
              <a:spcAft>
                <a:spcPts val="0"/>
              </a:spcAft>
              <a:buNone/>
            </a:pPr>
            <a:r>
              <a:t/>
            </a:r>
            <a:endParaRPr sz="2400"/>
          </a:p>
          <a:p>
            <a:pPr indent="457200" lvl="0" marL="0" rtl="0" algn="l">
              <a:lnSpc>
                <a:spcPct val="120000"/>
              </a:lnSpc>
              <a:spcBef>
                <a:spcPts val="0"/>
              </a:spcBef>
              <a:spcAft>
                <a:spcPts val="0"/>
              </a:spcAft>
              <a:buNone/>
            </a:pPr>
            <a:r>
              <a:rPr lang="en" sz="1800">
                <a:solidFill>
                  <a:schemeClr val="dk1"/>
                </a:solidFill>
              </a:rPr>
              <a:t>Our Human face portrays mixed emotion, so we are going to predict whether the facial expression of a person depicts anger, sadness, happiness, fear, disgust or neutrality by calculating the probabilities of these emotions.</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nvSpPr>
        <p:spPr>
          <a:xfrm>
            <a:off x="3673925" y="1741725"/>
            <a:ext cx="7337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75" name="Google Shape;75;p16"/>
          <p:cNvSpPr txBox="1"/>
          <p:nvPr/>
        </p:nvSpPr>
        <p:spPr>
          <a:xfrm>
            <a:off x="408225" y="143900"/>
            <a:ext cx="72600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Dataset Overview</a:t>
            </a:r>
            <a:endParaRPr b="1" sz="3000"/>
          </a:p>
        </p:txBody>
      </p:sp>
      <p:sp>
        <p:nvSpPr>
          <p:cNvPr id="76" name="Google Shape;76;p16"/>
          <p:cNvSpPr txBox="1"/>
          <p:nvPr/>
        </p:nvSpPr>
        <p:spPr>
          <a:xfrm>
            <a:off x="-81650" y="5143500"/>
            <a:ext cx="44631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77" name="Google Shape;77;p16"/>
          <p:cNvSpPr txBox="1"/>
          <p:nvPr/>
        </p:nvSpPr>
        <p:spPr>
          <a:xfrm>
            <a:off x="312975" y="707600"/>
            <a:ext cx="8676900" cy="4292100"/>
          </a:xfrm>
          <a:prstGeom prst="rect">
            <a:avLst/>
          </a:prstGeom>
          <a:noFill/>
          <a:ln>
            <a:noFill/>
          </a:ln>
        </p:spPr>
        <p:txBody>
          <a:bodyPr anchorCtr="0" anchor="t" bIns="91425" lIns="91425" spcFirstLastPara="1" rIns="91425" wrap="square" tIns="91425">
            <a:noAutofit/>
          </a:bodyPr>
          <a:lstStyle/>
          <a:p>
            <a:pPr indent="-225425" lvl="0" marL="228600" rtl="0" algn="l">
              <a:lnSpc>
                <a:spcPct val="110000"/>
              </a:lnSpc>
              <a:spcBef>
                <a:spcPts val="0"/>
              </a:spcBef>
              <a:spcAft>
                <a:spcPts val="0"/>
              </a:spcAft>
              <a:buClr>
                <a:srgbClr val="B71E42"/>
              </a:buClr>
              <a:buSzPts val="1800"/>
              <a:buChar char="•"/>
            </a:pPr>
            <a:r>
              <a:rPr lang="en" sz="1800">
                <a:solidFill>
                  <a:schemeClr val="dk1"/>
                </a:solidFill>
              </a:rPr>
              <a:t>We are using fer2013 ( FACIAL EMOTION RECOGNITION) dataset.</a:t>
            </a:r>
            <a:endParaRPr sz="1800">
              <a:solidFill>
                <a:schemeClr val="dk1"/>
              </a:solidFill>
            </a:endParaRPr>
          </a:p>
          <a:p>
            <a:pPr indent="0" lvl="0" marL="228600" rtl="0" algn="l">
              <a:lnSpc>
                <a:spcPct val="110000"/>
              </a:lnSpc>
              <a:spcBef>
                <a:spcPts val="0"/>
              </a:spcBef>
              <a:spcAft>
                <a:spcPts val="0"/>
              </a:spcAft>
              <a:buNone/>
            </a:pPr>
            <a:r>
              <a:rPr i="1" lang="en" sz="1800">
                <a:solidFill>
                  <a:schemeClr val="dk1"/>
                </a:solidFill>
              </a:rPr>
              <a:t>Dataset link-</a:t>
            </a:r>
            <a:r>
              <a:rPr lang="en" sz="1800">
                <a:solidFill>
                  <a:schemeClr val="dk1"/>
                </a:solidFill>
              </a:rPr>
              <a:t> </a:t>
            </a:r>
            <a:r>
              <a:rPr lang="en" sz="1800" u="sng">
                <a:solidFill>
                  <a:srgbClr val="FA2B5C"/>
                </a:solidFill>
                <a:hlinkClick r:id="rId3"/>
              </a:rPr>
              <a:t>https://www.kaggle.com/c/challenges-in-representation-learning-facial-expression-recognition-challenge/data</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data consists of 48*48 pixel grayscale images of faces.</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dataset contains two columns: emotions and pixels</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‘emotions’ column contains a numeric code ranging from 0 to 6, inclusive, for the emotion that is present in the image.</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‘pixels’ column contains a space-separated pixel value for each image.</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training set consists of 28,709 examples.</a:t>
            </a:r>
            <a:endParaRPr sz="1800">
              <a:solidFill>
                <a:schemeClr val="dk1"/>
              </a:solidFill>
            </a:endParaRPr>
          </a:p>
          <a:p>
            <a:pPr indent="-225425" lvl="0" marL="228600" rtl="0" algn="l">
              <a:lnSpc>
                <a:spcPct val="110000"/>
              </a:lnSpc>
              <a:spcBef>
                <a:spcPts val="1000"/>
              </a:spcBef>
              <a:spcAft>
                <a:spcPts val="0"/>
              </a:spcAft>
              <a:buClr>
                <a:srgbClr val="B71E42"/>
              </a:buClr>
              <a:buSzPts val="1800"/>
              <a:buChar char="•"/>
            </a:pPr>
            <a:r>
              <a:rPr lang="en" sz="1800">
                <a:solidFill>
                  <a:schemeClr val="dk1"/>
                </a:solidFill>
              </a:rPr>
              <a:t>The test set consists of 3,589 examples.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8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Approach</a:t>
            </a:r>
            <a:endParaRPr b="1" sz="3000"/>
          </a:p>
        </p:txBody>
      </p:sp>
      <p:sp>
        <p:nvSpPr>
          <p:cNvPr id="83" name="Google Shape;83;p17"/>
          <p:cNvSpPr txBox="1"/>
          <p:nvPr>
            <p:ph idx="1" type="body"/>
          </p:nvPr>
        </p:nvSpPr>
        <p:spPr>
          <a:xfrm>
            <a:off x="311700" y="761525"/>
            <a:ext cx="8520600" cy="43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First, a face image is detected from an input image, and facial components (eg., eyes and nose) or landmarks are detected from the face region.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Second, various spatial and temporal features are extracted from the facial components.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Third, the pre-trained FE classifiers, such as support vector machine(SVM), AdaBoost and random forest produce the recognition results using the extracted features.</a:t>
            </a:r>
            <a:endParaRPr>
              <a:solidFill>
                <a:srgbClr val="000000"/>
              </a:solidFill>
            </a:endParaRPr>
          </a:p>
        </p:txBody>
      </p:sp>
      <p:pic>
        <p:nvPicPr>
          <p:cNvPr id="84" name="Google Shape;84;p17"/>
          <p:cNvPicPr preferRelativeResize="0"/>
          <p:nvPr/>
        </p:nvPicPr>
        <p:blipFill>
          <a:blip r:embed="rId3">
            <a:alphaModFix/>
          </a:blip>
          <a:stretch>
            <a:fillRect/>
          </a:stretch>
        </p:blipFill>
        <p:spPr>
          <a:xfrm>
            <a:off x="955775" y="3117000"/>
            <a:ext cx="7021900" cy="202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4660350" y="24400"/>
            <a:ext cx="4438800" cy="50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rPr b="1" lang="en" sz="3000"/>
              <a:t>Data Preprocessing</a:t>
            </a:r>
            <a:endParaRPr b="1" sz="3000"/>
          </a:p>
          <a:p>
            <a:pPr indent="0" lvl="0" marL="0" rtl="0" algn="l">
              <a:spcBef>
                <a:spcPts val="0"/>
              </a:spcBef>
              <a:spcAft>
                <a:spcPts val="0"/>
              </a:spcAft>
              <a:buNone/>
            </a:pPr>
            <a:r>
              <a:t/>
            </a:r>
            <a:endParaRPr b="1" sz="2400"/>
          </a:p>
          <a:p>
            <a:pPr indent="-342900" lvl="0" marL="457200" rtl="0" algn="l">
              <a:lnSpc>
                <a:spcPct val="115000"/>
              </a:lnSpc>
              <a:spcBef>
                <a:spcPts val="0"/>
              </a:spcBef>
              <a:spcAft>
                <a:spcPts val="0"/>
              </a:spcAft>
              <a:buClr>
                <a:srgbClr val="111111"/>
              </a:buClr>
              <a:buSzPts val="1800"/>
              <a:buChar char="●"/>
            </a:pPr>
            <a:r>
              <a:rPr b="1" lang="en" sz="1800">
                <a:solidFill>
                  <a:srgbClr val="111111"/>
                </a:solidFill>
              </a:rPr>
              <a:t>def preprocess_input</a:t>
            </a:r>
            <a:r>
              <a:rPr lang="en" sz="1800">
                <a:solidFill>
                  <a:srgbClr val="111111"/>
                </a:solidFill>
              </a:rPr>
              <a:t> is a standard way to pre-process images by scaling them between -1 to 1.</a:t>
            </a:r>
            <a:endParaRPr sz="1800">
              <a:solidFill>
                <a:srgbClr val="111111"/>
              </a:solidFill>
            </a:endParaRPr>
          </a:p>
          <a:p>
            <a:pPr indent="-342900" lvl="0" marL="457200" rtl="0" algn="l">
              <a:lnSpc>
                <a:spcPct val="115000"/>
              </a:lnSpc>
              <a:spcBef>
                <a:spcPts val="0"/>
              </a:spcBef>
              <a:spcAft>
                <a:spcPts val="0"/>
              </a:spcAft>
              <a:buClr>
                <a:srgbClr val="111111"/>
              </a:buClr>
              <a:buSzPts val="1800"/>
              <a:buChar char="●"/>
            </a:pPr>
            <a:r>
              <a:rPr lang="en" sz="1800">
                <a:solidFill>
                  <a:srgbClr val="111111"/>
                </a:solidFill>
              </a:rPr>
              <a:t>Images are scaled to [0,1] by dividing it by 255. Further, subtraction by 0.5 and multiplication by 2 changes the range to [-1,1]. </a:t>
            </a:r>
            <a:endParaRPr sz="1800">
              <a:solidFill>
                <a:srgbClr val="111111"/>
              </a:solidFill>
            </a:endParaRPr>
          </a:p>
          <a:p>
            <a:pPr indent="-342900" lvl="0" marL="457200" rtl="0" algn="l">
              <a:lnSpc>
                <a:spcPct val="115000"/>
              </a:lnSpc>
              <a:spcBef>
                <a:spcPts val="0"/>
              </a:spcBef>
              <a:spcAft>
                <a:spcPts val="0"/>
              </a:spcAft>
              <a:buClr>
                <a:srgbClr val="111111"/>
              </a:buClr>
              <a:buSzPts val="1800"/>
              <a:buChar char="●"/>
            </a:pPr>
            <a:r>
              <a:rPr lang="en" sz="1800">
                <a:solidFill>
                  <a:srgbClr val="111111"/>
                </a:solidFill>
              </a:rPr>
              <a:t>[-1,1] has been found a better range for neural network models in computer vision problems.</a:t>
            </a:r>
            <a:endParaRPr sz="1800">
              <a:solidFill>
                <a:srgbClr val="111111"/>
              </a:solidFill>
            </a:endParaRPr>
          </a:p>
          <a:p>
            <a:pPr indent="0" lvl="0" marL="0" rtl="0" algn="l">
              <a:lnSpc>
                <a:spcPct val="115000"/>
              </a:lnSpc>
              <a:spcBef>
                <a:spcPts val="1600"/>
              </a:spcBef>
              <a:spcAft>
                <a:spcPts val="0"/>
              </a:spcAft>
              <a:buNone/>
            </a:pPr>
            <a:r>
              <a:t/>
            </a:r>
            <a:endParaRPr sz="1800">
              <a:solidFill>
                <a:srgbClr val="111111"/>
              </a:solidFill>
            </a:endParaRPr>
          </a:p>
          <a:p>
            <a:pPr indent="0" lvl="0" marL="0" rtl="0" algn="l">
              <a:lnSpc>
                <a:spcPct val="115000"/>
              </a:lnSpc>
              <a:spcBef>
                <a:spcPts val="1600"/>
              </a:spcBef>
              <a:spcAft>
                <a:spcPts val="0"/>
              </a:spcAft>
              <a:buNone/>
            </a:pPr>
            <a:r>
              <a:t/>
            </a:r>
            <a:endParaRPr sz="1800">
              <a:solidFill>
                <a:srgbClr val="111111"/>
              </a:solidFill>
            </a:endParaRPr>
          </a:p>
          <a:p>
            <a:pPr indent="0" lvl="0" marL="0" rtl="0" algn="l">
              <a:lnSpc>
                <a:spcPct val="115000"/>
              </a:lnSpc>
              <a:spcBef>
                <a:spcPts val="1600"/>
              </a:spcBef>
              <a:spcAft>
                <a:spcPts val="1600"/>
              </a:spcAft>
              <a:buClr>
                <a:schemeClr val="dk1"/>
              </a:buClr>
              <a:buSzPts val="1100"/>
              <a:buFont typeface="Arial"/>
              <a:buNone/>
            </a:pPr>
            <a:r>
              <a:t/>
            </a:r>
            <a:endParaRPr sz="1800">
              <a:solidFill>
                <a:srgbClr val="11111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4778775" cy="5143500"/>
          </a:xfrm>
          <a:prstGeom prst="rect">
            <a:avLst/>
          </a:prstGeom>
          <a:noFill/>
          <a:ln>
            <a:noFill/>
          </a:ln>
        </p:spPr>
      </p:pic>
      <p:sp>
        <p:nvSpPr>
          <p:cNvPr id="95" name="Google Shape;95;p19"/>
          <p:cNvSpPr txBox="1"/>
          <p:nvPr/>
        </p:nvSpPr>
        <p:spPr>
          <a:xfrm>
            <a:off x="4778775" y="288300"/>
            <a:ext cx="4344300" cy="45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rPr b="1" lang="en" sz="3000"/>
              <a:t>Models Used</a:t>
            </a:r>
            <a:endParaRPr b="1" sz="3000"/>
          </a:p>
          <a:p>
            <a:pPr indent="0" lvl="0" marL="0" rtl="0" algn="l">
              <a:spcBef>
                <a:spcPts val="0"/>
              </a:spcBef>
              <a:spcAft>
                <a:spcPts val="0"/>
              </a:spcAft>
              <a:buNone/>
            </a:pPr>
            <a:r>
              <a:t/>
            </a:r>
            <a:endParaRPr b="1" sz="2000"/>
          </a:p>
          <a:p>
            <a:pPr indent="-368300" lvl="0" marL="457200" rtl="0" algn="l">
              <a:spcBef>
                <a:spcPts val="0"/>
              </a:spcBef>
              <a:spcAft>
                <a:spcPts val="0"/>
              </a:spcAft>
              <a:buSzPts val="2200"/>
              <a:buChar char="●"/>
            </a:pPr>
            <a:r>
              <a:rPr b="1" lang="en" sz="2200"/>
              <a:t>CNN</a:t>
            </a:r>
            <a:endParaRPr b="1" sz="2200"/>
          </a:p>
          <a:p>
            <a:pPr indent="0" lvl="0" marL="0" rtl="0" algn="l">
              <a:spcBef>
                <a:spcPts val="0"/>
              </a:spcBef>
              <a:spcAft>
                <a:spcPts val="0"/>
              </a:spcAft>
              <a:buNone/>
            </a:pPr>
            <a:r>
              <a:t/>
            </a:r>
            <a:endParaRPr b="1" sz="2200"/>
          </a:p>
          <a:p>
            <a:pPr indent="-368300" lvl="0" marL="457200" rtl="0" algn="l">
              <a:spcBef>
                <a:spcPts val="0"/>
              </a:spcBef>
              <a:spcAft>
                <a:spcPts val="0"/>
              </a:spcAft>
              <a:buSzPts val="2200"/>
              <a:buChar char="●"/>
            </a:pPr>
            <a:r>
              <a:rPr b="1" lang="en" sz="2200"/>
              <a:t> SVM</a:t>
            </a:r>
            <a:endParaRPr b="1" sz="2200"/>
          </a:p>
          <a:p>
            <a:pPr indent="0" lvl="0" marL="457200" rtl="0" algn="l">
              <a:spcBef>
                <a:spcPts val="0"/>
              </a:spcBef>
              <a:spcAft>
                <a:spcPts val="0"/>
              </a:spcAft>
              <a:buNone/>
            </a:pPr>
            <a:r>
              <a:t/>
            </a:r>
            <a:endParaRPr b="1" sz="2200"/>
          </a:p>
          <a:p>
            <a:pPr indent="-368300" lvl="0" marL="457200" rtl="0" algn="l">
              <a:spcBef>
                <a:spcPts val="0"/>
              </a:spcBef>
              <a:spcAft>
                <a:spcPts val="0"/>
              </a:spcAft>
              <a:buSzPts val="2200"/>
              <a:buChar char="●"/>
            </a:pPr>
            <a:r>
              <a:rPr b="1" lang="en" sz="2200"/>
              <a:t>Random Forest</a:t>
            </a:r>
            <a:endParaRPr b="1" sz="2200"/>
          </a:p>
          <a:p>
            <a:pPr indent="0" lvl="0" marL="457200" rtl="0" algn="l">
              <a:spcBef>
                <a:spcPts val="0"/>
              </a:spcBef>
              <a:spcAft>
                <a:spcPts val="0"/>
              </a:spcAft>
              <a:buNone/>
            </a:pPr>
            <a:r>
              <a:t/>
            </a:r>
            <a:endParaRPr b="1" sz="2000"/>
          </a:p>
          <a:p>
            <a:pPr indent="0" lvl="0" marL="0" rtl="0" algn="l">
              <a:spcBef>
                <a:spcPts val="0"/>
              </a:spcBef>
              <a:spcAft>
                <a:spcPts val="0"/>
              </a:spcAft>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261375" y="8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CNN</a:t>
            </a:r>
            <a:endParaRPr b="1" sz="3000"/>
          </a:p>
        </p:txBody>
      </p:sp>
      <p:sp>
        <p:nvSpPr>
          <p:cNvPr id="101" name="Google Shape;101;p20"/>
          <p:cNvSpPr txBox="1"/>
          <p:nvPr>
            <p:ph idx="1" type="body"/>
          </p:nvPr>
        </p:nvSpPr>
        <p:spPr>
          <a:xfrm>
            <a:off x="311700" y="655600"/>
            <a:ext cx="8520600" cy="42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CNNs are artificial neural networks, </a:t>
            </a:r>
            <a:r>
              <a:rPr lang="en">
                <a:solidFill>
                  <a:schemeClr val="dk1"/>
                </a:solidFill>
                <a:highlight>
                  <a:srgbClr val="FFFFFF"/>
                </a:highlight>
              </a:rPr>
              <a:t>it automatically detects the important features without any human supervision</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CNN  is a collection of two types of layers -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The hidden layers / Feature Extraction Part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Convolutions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Pooling</a:t>
            </a:r>
            <a:endParaRPr>
              <a:solidFill>
                <a:srgbClr val="000000"/>
              </a:solidFill>
            </a:endParaRPr>
          </a:p>
          <a:p>
            <a:pPr indent="0" lvl="0" marL="0" rtl="0" algn="l">
              <a:spcBef>
                <a:spcPts val="0"/>
              </a:spcBef>
              <a:spcAft>
                <a:spcPts val="0"/>
              </a:spcAft>
              <a:buNone/>
            </a:pPr>
            <a:r>
              <a:rPr lang="en">
                <a:solidFill>
                  <a:srgbClr val="000000"/>
                </a:solidFill>
              </a:rPr>
              <a:t>2. The classifier part</a:t>
            </a:r>
            <a:endParaRPr>
              <a:solidFill>
                <a:srgbClr val="000000"/>
              </a:solidFill>
            </a:endParaRPr>
          </a:p>
        </p:txBody>
      </p:sp>
      <p:pic>
        <p:nvPicPr>
          <p:cNvPr id="102" name="Google Shape;102;p20"/>
          <p:cNvPicPr preferRelativeResize="0"/>
          <p:nvPr/>
        </p:nvPicPr>
        <p:blipFill>
          <a:blip r:embed="rId3">
            <a:alphaModFix/>
          </a:blip>
          <a:stretch>
            <a:fillRect/>
          </a:stretch>
        </p:blipFill>
        <p:spPr>
          <a:xfrm>
            <a:off x="0" y="2993675"/>
            <a:ext cx="9143999" cy="214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990200" y="0"/>
            <a:ext cx="5163600" cy="5143501"/>
          </a:xfrm>
          <a:prstGeom prst="rect">
            <a:avLst/>
          </a:prstGeom>
          <a:noFill/>
          <a:ln>
            <a:noFill/>
          </a:ln>
        </p:spPr>
      </p:pic>
      <p:sp>
        <p:nvSpPr>
          <p:cNvPr id="108" name="Google Shape;108;p21"/>
          <p:cNvSpPr txBox="1"/>
          <p:nvPr/>
        </p:nvSpPr>
        <p:spPr>
          <a:xfrm>
            <a:off x="5243950" y="1496850"/>
            <a:ext cx="38280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