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10"/>
  </p:notesMasterIdLst>
  <p:sldIdLst>
    <p:sldId id="279" r:id="rId2"/>
    <p:sldId id="280" r:id="rId3"/>
    <p:sldId id="257" r:id="rId4"/>
    <p:sldId id="282" r:id="rId5"/>
    <p:sldId id="284" r:id="rId6"/>
    <p:sldId id="286" r:id="rId7"/>
    <p:sldId id="283" r:id="rId8"/>
    <p:sldId id="27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170F31B-FBE8-4AD2-9583-2E61E9AF430B}">
          <p14:sldIdLst>
            <p14:sldId id="279"/>
            <p14:sldId id="280"/>
            <p14:sldId id="257"/>
            <p14:sldId id="282"/>
            <p14:sldId id="284"/>
            <p14:sldId id="286"/>
            <p14:sldId id="283"/>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9966"/>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343" autoAdjust="0"/>
  </p:normalViewPr>
  <p:slideViewPr>
    <p:cSldViewPr snapToGrid="0">
      <p:cViewPr varScale="1">
        <p:scale>
          <a:sx n="86" d="100"/>
          <a:sy n="86" d="100"/>
        </p:scale>
        <p:origin x="422"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C7FCA-C258-44B4-8A35-35134DB81EA1}" type="datetimeFigureOut">
              <a:rPr lang="en-IN" smtClean="0"/>
              <a:t>30-05-2021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D3E9B9-2869-4C55-B863-344238E7C25E}" type="slidenum">
              <a:rPr lang="en-IN" smtClean="0"/>
              <a:t>‹#›</a:t>
            </a:fld>
            <a:endParaRPr lang="en-IN"/>
          </a:p>
        </p:txBody>
      </p:sp>
    </p:spTree>
    <p:extLst>
      <p:ext uri="{BB962C8B-B14F-4D97-AF65-F5344CB8AC3E}">
        <p14:creationId xmlns:p14="http://schemas.microsoft.com/office/powerpoint/2010/main" val="2577562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AD3E9B9-2869-4C55-B863-344238E7C25E}" type="slidenum">
              <a:rPr lang="en-IN" smtClean="0"/>
              <a:t>1</a:t>
            </a:fld>
            <a:endParaRPr lang="en-IN"/>
          </a:p>
        </p:txBody>
      </p:sp>
    </p:spTree>
    <p:extLst>
      <p:ext uri="{BB962C8B-B14F-4D97-AF65-F5344CB8AC3E}">
        <p14:creationId xmlns:p14="http://schemas.microsoft.com/office/powerpoint/2010/main" val="442734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cd45eff5a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gcd45eff5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478079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430513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6827238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601660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1110169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984028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587981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260072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3"/>
            <a:ext cx="9626221" cy="2387600"/>
          </a:xfrm>
          <a:prstGeom prst="rect">
            <a:avLst/>
          </a:prstGeom>
        </p:spPr>
        <p:txBody>
          <a:bodyPr anchor="b"/>
          <a:lstStyle>
            <a:lvl1pPr algn="ctr">
              <a:defRPr sz="4800">
                <a:solidFill>
                  <a:srgbClr val="C00000"/>
                </a:solidFill>
              </a:defRPr>
            </a:lvl1pPr>
          </a:lstStyle>
          <a:p>
            <a:endParaRPr lang="en-IN" dirty="0"/>
          </a:p>
        </p:txBody>
      </p:sp>
      <p:sp>
        <p:nvSpPr>
          <p:cNvPr id="4" name="Date Placeholder 3"/>
          <p:cNvSpPr>
            <a:spLocks noGrp="1"/>
          </p:cNvSpPr>
          <p:nvPr>
            <p:ph type="dt" sz="half" idx="10"/>
          </p:nvPr>
        </p:nvSpPr>
        <p:spPr>
          <a:xfrm>
            <a:off x="565245" y="6417765"/>
            <a:ext cx="2743200" cy="365125"/>
          </a:xfrm>
          <a:prstGeom prst="rect">
            <a:avLst/>
          </a:prstGeom>
        </p:spPr>
        <p:txBody>
          <a:bodyPr/>
          <a:lstStyle/>
          <a:p>
            <a:fld id="{8F1F1A44-90B2-40FE-84BD-810511FF6F8F}" type="datetime1">
              <a:rPr lang="en-IN" smtClean="0"/>
              <a:t>30-05-2021</a:t>
            </a:fld>
            <a:endParaRPr lang="en-IN"/>
          </a:p>
        </p:txBody>
      </p:sp>
      <p:sp>
        <p:nvSpPr>
          <p:cNvPr id="5" name="Slide Number Placeholder 5"/>
          <p:cNvSpPr>
            <a:spLocks noGrp="1"/>
          </p:cNvSpPr>
          <p:nvPr>
            <p:ph type="sldNum" sz="quarter" idx="12"/>
          </p:nvPr>
        </p:nvSpPr>
        <p:spPr>
          <a:xfrm>
            <a:off x="11095630" y="6472355"/>
            <a:ext cx="887104" cy="365125"/>
          </a:xfrm>
          <a:prstGeom prst="rect">
            <a:avLst/>
          </a:prstGeom>
        </p:spPr>
        <p:txBody>
          <a:bodyPr/>
          <a:lstStyle>
            <a:lvl1pPr algn="r">
              <a:defRPr>
                <a:solidFill>
                  <a:schemeClr val="bg1"/>
                </a:solidFill>
              </a:defRPr>
            </a:lvl1pPr>
          </a:lstStyle>
          <a:p>
            <a:fld id="{F6AA8E2C-B278-42C6-934C-90FADC204DC1}" type="slidenum">
              <a:rPr lang="en-IN" smtClean="0"/>
              <a:pPr/>
              <a:t>‹#›</a:t>
            </a:fld>
            <a:endParaRPr lang="en-IN" dirty="0"/>
          </a:p>
        </p:txBody>
      </p:sp>
    </p:spTree>
    <p:extLst>
      <p:ext uri="{BB962C8B-B14F-4D97-AF65-F5344CB8AC3E}">
        <p14:creationId xmlns:p14="http://schemas.microsoft.com/office/powerpoint/2010/main" val="2925444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C39F8F-FF6E-47D3-AF7D-2E4C1259E41D}" type="datetime1">
              <a:rPr lang="en-IN" smtClean="0"/>
              <a:t>30-05-2021</a:t>
            </a:fld>
            <a:endParaRPr lang="en-IN"/>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AA8E2C-B278-42C6-934C-90FADC204DC1}" type="slidenum">
              <a:rPr lang="en-IN" smtClean="0"/>
              <a:pPr/>
              <a:t>‹#›</a:t>
            </a:fld>
            <a:endParaRPr lang="en-IN" dirty="0"/>
          </a:p>
        </p:txBody>
      </p:sp>
    </p:spTree>
    <p:extLst>
      <p:ext uri="{BB962C8B-B14F-4D97-AF65-F5344CB8AC3E}">
        <p14:creationId xmlns:p14="http://schemas.microsoft.com/office/powerpoint/2010/main" val="3029747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259368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07402078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099316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364844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34289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503186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020773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5/30/2021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pic>
        <p:nvPicPr>
          <p:cNvPr id="36" name="Picture 35">
            <a:extLst>
              <a:ext uri="{FF2B5EF4-FFF2-40B4-BE49-F238E27FC236}">
                <a16:creationId xmlns:a16="http://schemas.microsoft.com/office/drawing/2014/main" id="{C67E6BCD-D9B6-4D6D-BC46-0F90CF5E775E}"/>
              </a:ext>
            </a:extLst>
          </p:cNvPr>
          <p:cNvPicPr>
            <a:picLocks noChangeAspect="1"/>
          </p:cNvPicPr>
          <p:nvPr userDrawn="1"/>
        </p:nvPicPr>
        <p:blipFill>
          <a:blip r:embed="rId19"/>
          <a:stretch>
            <a:fillRect/>
          </a:stretch>
        </p:blipFill>
        <p:spPr>
          <a:xfrm>
            <a:off x="605" y="1"/>
            <a:ext cx="566958" cy="6871648"/>
          </a:xfrm>
          <a:prstGeom prst="rect">
            <a:avLst/>
          </a:prstGeom>
        </p:spPr>
      </p:pic>
      <p:pic>
        <p:nvPicPr>
          <p:cNvPr id="37" name="Picture 36">
            <a:extLst>
              <a:ext uri="{FF2B5EF4-FFF2-40B4-BE49-F238E27FC236}">
                <a16:creationId xmlns:a16="http://schemas.microsoft.com/office/drawing/2014/main" id="{B95EA317-48E9-4D69-8223-8FBF4F0E23E4}"/>
              </a:ext>
            </a:extLst>
          </p:cNvPr>
          <p:cNvPicPr>
            <a:picLocks noChangeAspect="1"/>
          </p:cNvPicPr>
          <p:nvPr userDrawn="1"/>
        </p:nvPicPr>
        <p:blipFill>
          <a:blip r:embed="rId20"/>
          <a:stretch>
            <a:fillRect/>
          </a:stretch>
        </p:blipFill>
        <p:spPr>
          <a:xfrm>
            <a:off x="567563" y="0"/>
            <a:ext cx="209677" cy="5440680"/>
          </a:xfrm>
          <a:prstGeom prst="rect">
            <a:avLst/>
          </a:prstGeom>
        </p:spPr>
      </p:pic>
      <p:pic>
        <p:nvPicPr>
          <p:cNvPr id="38" name="Picture 37" descr="A close up of a sign&#10;&#10;Description automatically generated">
            <a:extLst>
              <a:ext uri="{FF2B5EF4-FFF2-40B4-BE49-F238E27FC236}">
                <a16:creationId xmlns:a16="http://schemas.microsoft.com/office/drawing/2014/main" id="{58DF7A8B-D502-4BF4-BE55-2436F02B5478}"/>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1094547" y="5642014"/>
            <a:ext cx="868683" cy="647487"/>
          </a:xfrm>
          <a:prstGeom prst="rect">
            <a:avLst/>
          </a:prstGeom>
        </p:spPr>
      </p:pic>
      <p:pic>
        <p:nvPicPr>
          <p:cNvPr id="39" name="Picture 38" descr="A picture containing drawing&#10;&#10;Description automatically generated">
            <a:extLst>
              <a:ext uri="{FF2B5EF4-FFF2-40B4-BE49-F238E27FC236}">
                <a16:creationId xmlns:a16="http://schemas.microsoft.com/office/drawing/2014/main" id="{ACAC23D7-71F8-45E6-AE64-5996D8699F87}"/>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553915" y="5634779"/>
            <a:ext cx="2655568" cy="694647"/>
          </a:xfrm>
          <a:prstGeom prst="rect">
            <a:avLst/>
          </a:prstGeom>
        </p:spPr>
      </p:pic>
      <p:pic>
        <p:nvPicPr>
          <p:cNvPr id="40" name="Picture 39">
            <a:extLst>
              <a:ext uri="{FF2B5EF4-FFF2-40B4-BE49-F238E27FC236}">
                <a16:creationId xmlns:a16="http://schemas.microsoft.com/office/drawing/2014/main" id="{F0860CB0-E6F4-4B08-8C35-F798BED2E3F5}"/>
              </a:ext>
            </a:extLst>
          </p:cNvPr>
          <p:cNvPicPr>
            <a:picLocks noChangeAspect="1"/>
          </p:cNvPicPr>
          <p:nvPr userDrawn="1"/>
        </p:nvPicPr>
        <p:blipFill>
          <a:blip r:embed="rId19"/>
          <a:stretch>
            <a:fillRect/>
          </a:stretch>
        </p:blipFill>
        <p:spPr>
          <a:xfrm rot="5400000">
            <a:off x="5904393" y="589086"/>
            <a:ext cx="383818" cy="12191393"/>
          </a:xfrm>
          <a:prstGeom prst="rect">
            <a:avLst/>
          </a:prstGeom>
        </p:spPr>
      </p:pic>
      <p:pic>
        <p:nvPicPr>
          <p:cNvPr id="41" name="Picture 40">
            <a:extLst>
              <a:ext uri="{FF2B5EF4-FFF2-40B4-BE49-F238E27FC236}">
                <a16:creationId xmlns:a16="http://schemas.microsoft.com/office/drawing/2014/main" id="{D6AEC2C8-D5FB-4FFF-81B5-3B7324DC50B7}"/>
              </a:ext>
            </a:extLst>
          </p:cNvPr>
          <p:cNvPicPr>
            <a:picLocks noChangeAspect="1"/>
          </p:cNvPicPr>
          <p:nvPr userDrawn="1"/>
        </p:nvPicPr>
        <p:blipFill>
          <a:blip r:embed="rId20"/>
          <a:stretch>
            <a:fillRect/>
          </a:stretch>
        </p:blipFill>
        <p:spPr>
          <a:xfrm rot="5400000">
            <a:off x="4560949" y="1754134"/>
            <a:ext cx="176409" cy="9333048"/>
          </a:xfrm>
          <a:prstGeom prst="rect">
            <a:avLst/>
          </a:prstGeom>
        </p:spPr>
      </p:pic>
    </p:spTree>
    <p:extLst>
      <p:ext uri="{BB962C8B-B14F-4D97-AF65-F5344CB8AC3E}">
        <p14:creationId xmlns:p14="http://schemas.microsoft.com/office/powerpoint/2010/main" val="4192957319"/>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hyperlink" Target="https://itch.io/game-assets/free/tag-2d" TargetMode="External"/><Relationship Id="rId2" Type="http://schemas.openxmlformats.org/officeDocument/2006/relationships/hyperlink" Target="https://www.pygame.org/docs/" TargetMode="External"/><Relationship Id="rId1" Type="http://schemas.openxmlformats.org/officeDocument/2006/relationships/slideLayout" Target="../slideLayouts/slideLayout7.xml"/><Relationship Id="rId5" Type="http://schemas.openxmlformats.org/officeDocument/2006/relationships/hyperlink" Target="https://pythonguides.com/python-pygame-tutorial/" TargetMode="External"/><Relationship Id="rId4" Type="http://schemas.openxmlformats.org/officeDocument/2006/relationships/hyperlink" Target="https://www.youtube.com/watch?v=FfWpgLFMI7w&amp;t=639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F27BF-C2B4-4E8D-B826-AB0241852165}"/>
              </a:ext>
            </a:extLst>
          </p:cNvPr>
          <p:cNvSpPr>
            <a:spLocks noGrp="1"/>
          </p:cNvSpPr>
          <p:nvPr>
            <p:ph type="ctrTitle"/>
          </p:nvPr>
        </p:nvSpPr>
        <p:spPr>
          <a:xfrm>
            <a:off x="1212914" y="311085"/>
            <a:ext cx="9626221" cy="5015060"/>
          </a:xfrm>
        </p:spPr>
        <p:txBody>
          <a:bodyPr anchor="t">
            <a:normAutofit fontScale="90000"/>
          </a:bodyPr>
          <a:lstStyle/>
          <a:p>
            <a:pPr algn="l"/>
            <a:r>
              <a:rPr lang="en-US">
                <a:latin typeface="Times New Roman" panose="02020603050405020304" pitchFamily="18" charset="0"/>
                <a:cs typeface="Times New Roman" panose="02020603050405020304" pitchFamily="18" charset="0"/>
              </a:rPr>
              <a:t>                </a:t>
            </a:r>
            <a:r>
              <a:rPr lang="en-US" b="1">
                <a:latin typeface="Algerian" panose="04020705040A02060702" pitchFamily="82" charset="0"/>
                <a:cs typeface="Times New Roman" panose="02020603050405020304" pitchFamily="18" charset="0"/>
              </a:rPr>
              <a:t>MAZE GAME</a:t>
            </a:r>
            <a:br>
              <a:rPr lang="en-US" b="1">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r>
              <a:rPr lang="en-US" sz="3100" b="1" u="sng">
                <a:latin typeface="Times New Roman" panose="02020603050405020304" pitchFamily="18" charset="0"/>
                <a:cs typeface="Times New Roman" panose="02020603050405020304" pitchFamily="18" charset="0"/>
              </a:rPr>
              <a:t>Team Details:</a:t>
            </a:r>
            <a:br>
              <a:rPr lang="en-US" sz="2700">
                <a:latin typeface="Times New Roman" panose="02020603050405020304" pitchFamily="18" charset="0"/>
                <a:cs typeface="Times New Roman" panose="02020603050405020304" pitchFamily="18" charset="0"/>
              </a:rPr>
            </a:br>
            <a:br>
              <a:rPr lang="en-US" sz="2700">
                <a:latin typeface="Times New Roman" panose="02020603050405020304" pitchFamily="18" charset="0"/>
                <a:cs typeface="Times New Roman" panose="02020603050405020304" pitchFamily="18" charset="0"/>
              </a:rPr>
            </a:br>
            <a:r>
              <a:rPr lang="en-US" sz="2700">
                <a:latin typeface="Times New Roman" panose="02020603050405020304" pitchFamily="18" charset="0"/>
                <a:cs typeface="Times New Roman" panose="02020603050405020304" pitchFamily="18" charset="0"/>
              </a:rPr>
              <a:t>      Chaitanya Shaligram                       16010120104</a:t>
            </a:r>
            <a:br>
              <a:rPr lang="en-US" sz="2700">
                <a:latin typeface="Times New Roman" panose="02020603050405020304" pitchFamily="18" charset="0"/>
                <a:cs typeface="Times New Roman" panose="02020603050405020304" pitchFamily="18" charset="0"/>
              </a:rPr>
            </a:br>
            <a:br>
              <a:rPr lang="en-US" sz="2700">
                <a:latin typeface="Times New Roman" panose="02020603050405020304" pitchFamily="18" charset="0"/>
                <a:cs typeface="Times New Roman" panose="02020603050405020304" pitchFamily="18" charset="0"/>
              </a:rPr>
            </a:br>
            <a:r>
              <a:rPr lang="en-US" sz="2700">
                <a:latin typeface="Times New Roman" panose="02020603050405020304" pitchFamily="18" charset="0"/>
                <a:cs typeface="Times New Roman" panose="02020603050405020304" pitchFamily="18" charset="0"/>
              </a:rPr>
              <a:t>      Ankur Shetty                                   16010120106</a:t>
            </a:r>
            <a:br>
              <a:rPr lang="en-US" sz="2700">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882A52E-68F9-45F7-B9D1-FDAD5F4A948F}"/>
              </a:ext>
            </a:extLst>
          </p:cNvPr>
          <p:cNvSpPr>
            <a:spLocks noGrp="1"/>
          </p:cNvSpPr>
          <p:nvPr>
            <p:ph type="sldNum" sz="quarter" idx="12"/>
          </p:nvPr>
        </p:nvSpPr>
        <p:spPr/>
        <p:txBody>
          <a:bodyPr/>
          <a:lstStyle/>
          <a:p>
            <a:fld id="{F6AA8E2C-B278-42C6-934C-90FADC204DC1}" type="slidenum">
              <a:rPr lang="en-IN" smtClean="0"/>
              <a:pPr/>
              <a:t>1</a:t>
            </a:fld>
            <a:endParaRPr lang="en-IN" dirty="0"/>
          </a:p>
        </p:txBody>
      </p:sp>
      <p:pic>
        <p:nvPicPr>
          <p:cNvPr id="5" name="Picture 4">
            <a:extLst>
              <a:ext uri="{FF2B5EF4-FFF2-40B4-BE49-F238E27FC236}">
                <a16:creationId xmlns:a16="http://schemas.microsoft.com/office/drawing/2014/main" id="{E26E89C9-5925-4CEC-A7AD-7BC18EC02B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4400" y="240703"/>
            <a:ext cx="4137681" cy="2441543"/>
          </a:xfrm>
          <a:prstGeom prst="rect">
            <a:avLst/>
          </a:prstGeom>
        </p:spPr>
      </p:pic>
    </p:spTree>
    <p:extLst>
      <p:ext uri="{BB962C8B-B14F-4D97-AF65-F5344CB8AC3E}">
        <p14:creationId xmlns:p14="http://schemas.microsoft.com/office/powerpoint/2010/main" val="2520186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1ACD-9C80-457B-B06B-8FB715A9A851}"/>
              </a:ext>
            </a:extLst>
          </p:cNvPr>
          <p:cNvSpPr>
            <a:spLocks noGrp="1"/>
          </p:cNvSpPr>
          <p:nvPr>
            <p:ph type="ctrTitle"/>
          </p:nvPr>
        </p:nvSpPr>
        <p:spPr>
          <a:xfrm>
            <a:off x="1398388" y="2228295"/>
            <a:ext cx="9626221" cy="3124940"/>
          </a:xfrm>
        </p:spPr>
        <p:txBody>
          <a:bodyPr anchor="t">
            <a:normAutofit fontScale="90000"/>
          </a:bodyPr>
          <a:lstStyle/>
          <a:p>
            <a:pPr algn="l"/>
            <a:r>
              <a:rPr lang="en-US" sz="4400" b="1" u="sng">
                <a:latin typeface="Times New Roman" panose="02020603050405020304" pitchFamily="18" charset="0"/>
                <a:cs typeface="Times New Roman" panose="02020603050405020304" pitchFamily="18" charset="0"/>
              </a:rPr>
              <a:t>PROBLEM STATEMENT:</a:t>
            </a:r>
            <a:br>
              <a:rPr lang="en-US">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r>
              <a:rPr lang="en-US" sz="3100">
                <a:latin typeface="Times New Roman" panose="02020603050405020304" pitchFamily="18" charset="0"/>
                <a:cs typeface="Times New Roman" panose="02020603050405020304" pitchFamily="18" charset="0"/>
              </a:rPr>
              <a:t>To</a:t>
            </a:r>
            <a:r>
              <a:rPr lang="en-US" sz="4900">
                <a:latin typeface="Times New Roman" panose="02020603050405020304" pitchFamily="18" charset="0"/>
                <a:cs typeface="Times New Roman" panose="02020603050405020304" pitchFamily="18" charset="0"/>
              </a:rPr>
              <a:t> </a:t>
            </a:r>
            <a:r>
              <a:rPr lang="en-US" sz="3100">
                <a:latin typeface="Times New Roman" panose="02020603050405020304" pitchFamily="18" charset="0"/>
                <a:cs typeface="Times New Roman" panose="02020603050405020304" pitchFamily="18" charset="0"/>
              </a:rPr>
              <a:t>Design a simple 2d maze using pygame module wherein the player using the arrow keys has to move around the maze and  reach the endpoint with less number of steps.</a:t>
            </a:r>
            <a:br>
              <a:rPr lang="en-US" sz="3100"/>
            </a:br>
            <a:endParaRPr lang="en-IN" sz="3100"/>
          </a:p>
        </p:txBody>
      </p:sp>
      <p:sp>
        <p:nvSpPr>
          <p:cNvPr id="3" name="Slide Number Placeholder 2">
            <a:extLst>
              <a:ext uri="{FF2B5EF4-FFF2-40B4-BE49-F238E27FC236}">
                <a16:creationId xmlns:a16="http://schemas.microsoft.com/office/drawing/2014/main" id="{8784546B-E777-4088-A89C-66633DED6755}"/>
              </a:ext>
            </a:extLst>
          </p:cNvPr>
          <p:cNvSpPr>
            <a:spLocks noGrp="1"/>
          </p:cNvSpPr>
          <p:nvPr>
            <p:ph type="sldNum" sz="quarter" idx="12"/>
          </p:nvPr>
        </p:nvSpPr>
        <p:spPr/>
        <p:txBody>
          <a:bodyPr/>
          <a:lstStyle/>
          <a:p>
            <a:fld id="{F6AA8E2C-B278-42C6-934C-90FADC204DC1}" type="slidenum">
              <a:rPr lang="en-IN" smtClean="0"/>
              <a:pPr/>
              <a:t>2</a:t>
            </a:fld>
            <a:endParaRPr lang="en-IN" dirty="0"/>
          </a:p>
        </p:txBody>
      </p:sp>
      <p:sp>
        <p:nvSpPr>
          <p:cNvPr id="4" name="TextBox 3">
            <a:extLst>
              <a:ext uri="{FF2B5EF4-FFF2-40B4-BE49-F238E27FC236}">
                <a16:creationId xmlns:a16="http://schemas.microsoft.com/office/drawing/2014/main" id="{C5FAB89C-066E-48CE-A4B1-0F0B422EA98B}"/>
              </a:ext>
            </a:extLst>
          </p:cNvPr>
          <p:cNvSpPr txBox="1"/>
          <p:nvPr/>
        </p:nvSpPr>
        <p:spPr>
          <a:xfrm>
            <a:off x="1167391" y="213064"/>
            <a:ext cx="9626221" cy="2769989"/>
          </a:xfrm>
          <a:prstGeom prst="rect">
            <a:avLst/>
          </a:prstGeom>
          <a:noFill/>
        </p:spPr>
        <p:txBody>
          <a:bodyPr wrap="square" rtlCol="0">
            <a:spAutoFit/>
          </a:bodyPr>
          <a:lstStyle/>
          <a:p>
            <a:r>
              <a:rPr lang="en-US" sz="2800" b="1">
                <a:solidFill>
                  <a:srgbClr val="C00000"/>
                </a:solidFill>
                <a:latin typeface="Times New Roman" panose="02020603050405020304" pitchFamily="18" charset="0"/>
                <a:cs typeface="Times New Roman" panose="02020603050405020304" pitchFamily="18" charset="0"/>
              </a:rPr>
              <a:t>What is maze?</a:t>
            </a:r>
          </a:p>
          <a:p>
            <a:r>
              <a:rPr lang="en-US" sz="2800" i="0">
                <a:solidFill>
                  <a:srgbClr val="C00000"/>
                </a:solidFill>
                <a:effectLst/>
                <a:latin typeface="Times New Roman" panose="02020603050405020304" pitchFamily="18" charset="0"/>
                <a:cs typeface="Times New Roman" panose="02020603050405020304" pitchFamily="18" charset="0"/>
              </a:rPr>
              <a:t>A maze is a puzzle with twists and turns, where you try to find a path from the entrance to the exit without hitting dead ends.</a:t>
            </a:r>
            <a:endParaRPr lang="en-US" sz="2800">
              <a:solidFill>
                <a:srgbClr val="C00000"/>
              </a:solidFill>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368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B210D493-70F2-4F84-AB5D-48E3A4EC3107}"/>
              </a:ext>
            </a:extLst>
          </p:cNvPr>
          <p:cNvSpPr/>
          <p:nvPr/>
        </p:nvSpPr>
        <p:spPr>
          <a:xfrm>
            <a:off x="6116320" y="146453"/>
            <a:ext cx="1300480" cy="452137"/>
          </a:xfrm>
          <a:prstGeom prst="flowChartTerminator">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Start</a:t>
            </a:r>
            <a:endParaRPr lang="en-IN" dirty="0">
              <a:latin typeface="Times New Roman" panose="02020603050405020304" pitchFamily="18" charset="0"/>
              <a:cs typeface="Times New Roman" panose="02020603050405020304" pitchFamily="18" charset="0"/>
            </a:endParaRPr>
          </a:p>
        </p:txBody>
      </p:sp>
      <p:sp>
        <p:nvSpPr>
          <p:cNvPr id="3" name="Flowchart: Process 2">
            <a:extLst>
              <a:ext uri="{FF2B5EF4-FFF2-40B4-BE49-F238E27FC236}">
                <a16:creationId xmlns:a16="http://schemas.microsoft.com/office/drawing/2014/main" id="{CB8E5A41-4838-4756-84B5-862B06D03F61}"/>
              </a:ext>
            </a:extLst>
          </p:cNvPr>
          <p:cNvSpPr/>
          <p:nvPr/>
        </p:nvSpPr>
        <p:spPr>
          <a:xfrm>
            <a:off x="5466080" y="761898"/>
            <a:ext cx="2600960" cy="487680"/>
          </a:xfrm>
          <a:prstGeom prst="flowChartProcess">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Window appears</a:t>
            </a:r>
            <a:endParaRPr lang="en-IN" dirty="0">
              <a:latin typeface="Times New Roman" panose="02020603050405020304" pitchFamily="18" charset="0"/>
              <a:cs typeface="Times New Roman" panose="02020603050405020304" pitchFamily="18" charset="0"/>
            </a:endParaRPr>
          </a:p>
        </p:txBody>
      </p:sp>
      <p:sp>
        <p:nvSpPr>
          <p:cNvPr id="5" name="Flowchart: Process 4">
            <a:extLst>
              <a:ext uri="{FF2B5EF4-FFF2-40B4-BE49-F238E27FC236}">
                <a16:creationId xmlns:a16="http://schemas.microsoft.com/office/drawing/2014/main" id="{6652A05E-C1BC-4C58-A752-7062CF5F7A48}"/>
              </a:ext>
            </a:extLst>
          </p:cNvPr>
          <p:cNvSpPr/>
          <p:nvPr/>
        </p:nvSpPr>
        <p:spPr>
          <a:xfrm>
            <a:off x="2214880" y="1501256"/>
            <a:ext cx="3251200" cy="542564"/>
          </a:xfrm>
          <a:prstGeom prst="flowChartProcess">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atin typeface="Arial Rounded MT Bold" panose="020F0704030504030204" pitchFamily="34" charset="0"/>
                <a:cs typeface="Arial" panose="020B0604020202020204" pitchFamily="34" charset="0"/>
              </a:rPr>
              <a:t>Maze 1</a:t>
            </a:r>
            <a:endParaRPr lang="en-IN" dirty="0">
              <a:latin typeface="Arial Rounded MT Bold" panose="020F0704030504030204" pitchFamily="34" charset="0"/>
              <a:cs typeface="Arial" panose="020B0604020202020204" pitchFamily="34" charset="0"/>
            </a:endParaRPr>
          </a:p>
        </p:txBody>
      </p:sp>
      <p:sp>
        <p:nvSpPr>
          <p:cNvPr id="12" name="Flowchart: Decision 11">
            <a:extLst>
              <a:ext uri="{FF2B5EF4-FFF2-40B4-BE49-F238E27FC236}">
                <a16:creationId xmlns:a16="http://schemas.microsoft.com/office/drawing/2014/main" id="{D0D46FC0-A26E-4FF3-B944-15B4FB6CE00A}"/>
              </a:ext>
            </a:extLst>
          </p:cNvPr>
          <p:cNvSpPr/>
          <p:nvPr/>
        </p:nvSpPr>
        <p:spPr>
          <a:xfrm>
            <a:off x="5984996" y="4032386"/>
            <a:ext cx="2240867" cy="1807413"/>
          </a:xfrm>
          <a:prstGeom prst="flowChartDecision">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atin typeface="Arial Rounded MT Bold" panose="020F0704030504030204" pitchFamily="34" charset="0"/>
                <a:cs typeface="Arial" panose="020B0604020202020204" pitchFamily="34" charset="0"/>
              </a:rPr>
              <a:t>Winning window pops up</a:t>
            </a:r>
            <a:endParaRPr lang="en-IN" dirty="0">
              <a:latin typeface="Arial Rounded MT Bold" panose="020F0704030504030204" pitchFamily="34" charset="0"/>
              <a:cs typeface="Arial" panose="020B0604020202020204" pitchFamily="34" charset="0"/>
            </a:endParaRPr>
          </a:p>
        </p:txBody>
      </p:sp>
      <p:sp>
        <p:nvSpPr>
          <p:cNvPr id="14" name="Flowchart: Data 13">
            <a:extLst>
              <a:ext uri="{FF2B5EF4-FFF2-40B4-BE49-F238E27FC236}">
                <a16:creationId xmlns:a16="http://schemas.microsoft.com/office/drawing/2014/main" id="{2CEC342C-C894-40EA-99D6-F7458C3640A8}"/>
              </a:ext>
            </a:extLst>
          </p:cNvPr>
          <p:cNvSpPr/>
          <p:nvPr/>
        </p:nvSpPr>
        <p:spPr>
          <a:xfrm>
            <a:off x="3088197" y="4392384"/>
            <a:ext cx="1706275" cy="1113386"/>
          </a:xfrm>
          <a:prstGeom prst="flowChartInputOutpu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atin typeface="Arial Rounded MT Bold" panose="020F0704030504030204" pitchFamily="34" charset="0"/>
                <a:cs typeface="Arial" panose="020B0604020202020204" pitchFamily="34" charset="0"/>
              </a:rPr>
              <a:t>Main Menu</a:t>
            </a:r>
            <a:endParaRPr lang="en-IN" dirty="0">
              <a:latin typeface="Arial Rounded MT Bold" panose="020F0704030504030204" pitchFamily="34" charset="0"/>
              <a:cs typeface="Arial" panose="020B0604020202020204" pitchFamily="34" charset="0"/>
            </a:endParaRPr>
          </a:p>
        </p:txBody>
      </p:sp>
      <p:cxnSp>
        <p:nvCxnSpPr>
          <p:cNvPr id="111" name="Straight Arrow Connector 110">
            <a:extLst>
              <a:ext uri="{FF2B5EF4-FFF2-40B4-BE49-F238E27FC236}">
                <a16:creationId xmlns:a16="http://schemas.microsoft.com/office/drawing/2014/main" id="{6489125F-6DBC-48C1-8234-F0DA3B9298C8}"/>
              </a:ext>
            </a:extLst>
          </p:cNvPr>
          <p:cNvCxnSpPr>
            <a:cxnSpLocks/>
            <a:stCxn id="2" idx="2"/>
            <a:endCxn id="3" idx="0"/>
          </p:cNvCxnSpPr>
          <p:nvPr/>
        </p:nvCxnSpPr>
        <p:spPr>
          <a:xfrm>
            <a:off x="6766560" y="598590"/>
            <a:ext cx="0" cy="163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3133E1B5-7361-4D17-B696-6EDFA132BA77}"/>
              </a:ext>
            </a:extLst>
          </p:cNvPr>
          <p:cNvCxnSpPr>
            <a:cxnSpLocks/>
            <a:stCxn id="3" idx="2"/>
            <a:endCxn id="5" idx="0"/>
          </p:cNvCxnSpPr>
          <p:nvPr/>
        </p:nvCxnSpPr>
        <p:spPr>
          <a:xfrm flipH="1">
            <a:off x="3840480" y="1249578"/>
            <a:ext cx="2926080" cy="251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4BD3B75-84E1-425E-82E0-22A41F7FBE1B}"/>
              </a:ext>
            </a:extLst>
          </p:cNvPr>
          <p:cNvSpPr/>
          <p:nvPr/>
        </p:nvSpPr>
        <p:spPr>
          <a:xfrm>
            <a:off x="1192420" y="-109549"/>
            <a:ext cx="4705563" cy="1200329"/>
          </a:xfrm>
          <a:prstGeom prst="rect">
            <a:avLst/>
          </a:prstGeom>
          <a:noFill/>
        </p:spPr>
        <p:txBody>
          <a:bodyPr wrap="square" lIns="91440" tIns="45720" rIns="91440" bIns="45720">
            <a:spAutoFit/>
          </a:bodyPr>
          <a:lstStyle/>
          <a:p>
            <a:pPr algn="ctr"/>
            <a:r>
              <a:rPr lang="en-US" sz="3600"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SYSTEM ARCHITECTURE:</a:t>
            </a:r>
            <a:endParaRPr lang="en-US" sz="3600" u="sng" dirty="0">
              <a:ln w="0"/>
              <a:solidFill>
                <a:srgbClr val="C0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40" name="Flowchart: Process 39">
            <a:extLst>
              <a:ext uri="{FF2B5EF4-FFF2-40B4-BE49-F238E27FC236}">
                <a16:creationId xmlns:a16="http://schemas.microsoft.com/office/drawing/2014/main" id="{55CD26E4-4740-4AFC-A0DA-E054011944C2}"/>
              </a:ext>
            </a:extLst>
          </p:cNvPr>
          <p:cNvSpPr/>
          <p:nvPr/>
        </p:nvSpPr>
        <p:spPr>
          <a:xfrm>
            <a:off x="8560341" y="1515474"/>
            <a:ext cx="3251200" cy="542564"/>
          </a:xfrm>
          <a:prstGeom prst="flowChartProcess">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atin typeface="Arial Rounded MT Bold" panose="020F0704030504030204" pitchFamily="34" charset="0"/>
                <a:cs typeface="Arial" panose="020B0604020202020204" pitchFamily="34" charset="0"/>
              </a:rPr>
              <a:t>Maze 2</a:t>
            </a:r>
            <a:endParaRPr lang="en-IN" dirty="0">
              <a:latin typeface="Arial Rounded MT Bold" panose="020F0704030504030204" pitchFamily="34" charset="0"/>
              <a:cs typeface="Arial" panose="020B0604020202020204" pitchFamily="34" charset="0"/>
            </a:endParaRPr>
          </a:p>
        </p:txBody>
      </p:sp>
      <p:cxnSp>
        <p:nvCxnSpPr>
          <p:cNvPr id="22" name="Straight Arrow Connector 21">
            <a:extLst>
              <a:ext uri="{FF2B5EF4-FFF2-40B4-BE49-F238E27FC236}">
                <a16:creationId xmlns:a16="http://schemas.microsoft.com/office/drawing/2014/main" id="{6AD01BC4-6594-43CB-95BC-2CCE16C8E4CF}"/>
              </a:ext>
            </a:extLst>
          </p:cNvPr>
          <p:cNvCxnSpPr>
            <a:cxnSpLocks/>
            <a:stCxn id="3" idx="2"/>
            <a:endCxn id="40" idx="0"/>
          </p:cNvCxnSpPr>
          <p:nvPr/>
        </p:nvCxnSpPr>
        <p:spPr>
          <a:xfrm>
            <a:off x="6766560" y="1249578"/>
            <a:ext cx="3419381" cy="265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Flowchart: Process 82">
            <a:extLst>
              <a:ext uri="{FF2B5EF4-FFF2-40B4-BE49-F238E27FC236}">
                <a16:creationId xmlns:a16="http://schemas.microsoft.com/office/drawing/2014/main" id="{95271F46-5EFC-455C-A424-E3241B029DB8}"/>
              </a:ext>
            </a:extLst>
          </p:cNvPr>
          <p:cNvSpPr/>
          <p:nvPr/>
        </p:nvSpPr>
        <p:spPr>
          <a:xfrm>
            <a:off x="5485453" y="2331717"/>
            <a:ext cx="3251200" cy="542564"/>
          </a:xfrm>
          <a:prstGeom prst="flowChartProcess">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atin typeface="Arial Rounded MT Bold" panose="020F0704030504030204" pitchFamily="34" charset="0"/>
                <a:cs typeface="Arial" panose="020B0604020202020204" pitchFamily="34" charset="0"/>
              </a:rPr>
              <a:t>Popping up sound and game starts</a:t>
            </a:r>
            <a:endParaRPr lang="en-IN">
              <a:latin typeface="Arial Rounded MT Bold" panose="020F0704030504030204" pitchFamily="34" charset="0"/>
              <a:cs typeface="Arial" panose="020B0604020202020204" pitchFamily="34" charset="0"/>
            </a:endParaRPr>
          </a:p>
        </p:txBody>
      </p:sp>
      <p:sp>
        <p:nvSpPr>
          <p:cNvPr id="85" name="Flowchart: Process 84">
            <a:extLst>
              <a:ext uri="{FF2B5EF4-FFF2-40B4-BE49-F238E27FC236}">
                <a16:creationId xmlns:a16="http://schemas.microsoft.com/office/drawing/2014/main" id="{1708133D-9710-4F4E-8C24-20F98D03688D}"/>
              </a:ext>
            </a:extLst>
          </p:cNvPr>
          <p:cNvSpPr/>
          <p:nvPr/>
        </p:nvSpPr>
        <p:spPr>
          <a:xfrm>
            <a:off x="5485453" y="3131870"/>
            <a:ext cx="3251200" cy="542564"/>
          </a:xfrm>
          <a:prstGeom prst="flowChartProcess">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atin typeface="Arial Rounded MT Bold" panose="020F0704030504030204" pitchFamily="34" charset="0"/>
                <a:cs typeface="Arial" panose="020B0604020202020204" pitchFamily="34" charset="0"/>
              </a:rPr>
              <a:t>Find shortest route towards banana</a:t>
            </a:r>
            <a:endParaRPr lang="en-IN" dirty="0">
              <a:latin typeface="Arial Rounded MT Bold" panose="020F0704030504030204" pitchFamily="34" charset="0"/>
              <a:cs typeface="Arial" panose="020B0604020202020204" pitchFamily="34" charset="0"/>
            </a:endParaRPr>
          </a:p>
        </p:txBody>
      </p:sp>
      <p:sp>
        <p:nvSpPr>
          <p:cNvPr id="91" name="Flowchart: Data 90">
            <a:extLst>
              <a:ext uri="{FF2B5EF4-FFF2-40B4-BE49-F238E27FC236}">
                <a16:creationId xmlns:a16="http://schemas.microsoft.com/office/drawing/2014/main" id="{02BF9087-A3CE-450E-AEBF-22422C80E5A3}"/>
              </a:ext>
            </a:extLst>
          </p:cNvPr>
          <p:cNvSpPr/>
          <p:nvPr/>
        </p:nvSpPr>
        <p:spPr>
          <a:xfrm>
            <a:off x="9416387" y="4379399"/>
            <a:ext cx="1706275" cy="1113386"/>
          </a:xfrm>
          <a:prstGeom prst="flowChartInputOutpu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atin typeface="Arial Rounded MT Bold" panose="020F0704030504030204" pitchFamily="34" charset="0"/>
                <a:cs typeface="Arial" panose="020B0604020202020204" pitchFamily="34" charset="0"/>
              </a:rPr>
              <a:t>Game Quit</a:t>
            </a:r>
            <a:endParaRPr lang="en-IN" dirty="0">
              <a:latin typeface="Arial Rounded MT Bold" panose="020F0704030504030204" pitchFamily="34" charset="0"/>
              <a:cs typeface="Arial" panose="020B0604020202020204" pitchFamily="34" charset="0"/>
            </a:endParaRPr>
          </a:p>
        </p:txBody>
      </p:sp>
      <p:cxnSp>
        <p:nvCxnSpPr>
          <p:cNvPr id="79" name="Straight Arrow Connector 78">
            <a:extLst>
              <a:ext uri="{FF2B5EF4-FFF2-40B4-BE49-F238E27FC236}">
                <a16:creationId xmlns:a16="http://schemas.microsoft.com/office/drawing/2014/main" id="{C2D9131D-14A8-4141-A330-AC1E2A837711}"/>
              </a:ext>
            </a:extLst>
          </p:cNvPr>
          <p:cNvCxnSpPr>
            <a:stCxn id="12" idx="3"/>
          </p:cNvCxnSpPr>
          <p:nvPr/>
        </p:nvCxnSpPr>
        <p:spPr>
          <a:xfrm flipV="1">
            <a:off x="8225863" y="4936092"/>
            <a:ext cx="13432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1F77B696-545D-488E-B385-8695F1FAD5A9}"/>
              </a:ext>
            </a:extLst>
          </p:cNvPr>
          <p:cNvCxnSpPr>
            <a:stCxn id="12" idx="1"/>
            <a:endCxn id="14" idx="5"/>
          </p:cNvCxnSpPr>
          <p:nvPr/>
        </p:nvCxnSpPr>
        <p:spPr>
          <a:xfrm flipH="1">
            <a:off x="4623845" y="4936093"/>
            <a:ext cx="1361151" cy="12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6692D7A4-0F05-4112-9228-BEECE9FD926A}"/>
              </a:ext>
            </a:extLst>
          </p:cNvPr>
          <p:cNvSpPr txBox="1"/>
          <p:nvPr/>
        </p:nvSpPr>
        <p:spPr>
          <a:xfrm>
            <a:off x="8147406" y="4579745"/>
            <a:ext cx="990783" cy="369332"/>
          </a:xfrm>
          <a:prstGeom prst="rect">
            <a:avLst/>
          </a:prstGeom>
          <a:noFill/>
        </p:spPr>
        <p:txBody>
          <a:bodyPr wrap="square" rtlCol="0">
            <a:spAutoFit/>
          </a:bodyPr>
          <a:lstStyle/>
          <a:p>
            <a:r>
              <a:rPr lang="en-US"/>
              <a:t>Esc</a:t>
            </a:r>
            <a:endParaRPr lang="en-IN"/>
          </a:p>
        </p:txBody>
      </p:sp>
      <p:sp>
        <p:nvSpPr>
          <p:cNvPr id="101" name="TextBox 100">
            <a:extLst>
              <a:ext uri="{FF2B5EF4-FFF2-40B4-BE49-F238E27FC236}">
                <a16:creationId xmlns:a16="http://schemas.microsoft.com/office/drawing/2014/main" id="{006787DF-202F-45D8-BF81-3AC28DEE307F}"/>
              </a:ext>
            </a:extLst>
          </p:cNvPr>
          <p:cNvSpPr txBox="1"/>
          <p:nvPr/>
        </p:nvSpPr>
        <p:spPr>
          <a:xfrm>
            <a:off x="4907200" y="4579745"/>
            <a:ext cx="990783" cy="369332"/>
          </a:xfrm>
          <a:prstGeom prst="rect">
            <a:avLst/>
          </a:prstGeom>
          <a:noFill/>
        </p:spPr>
        <p:txBody>
          <a:bodyPr wrap="square" rtlCol="0">
            <a:spAutoFit/>
          </a:bodyPr>
          <a:lstStyle/>
          <a:p>
            <a:r>
              <a:rPr lang="en-US"/>
              <a:t>Enter</a:t>
            </a:r>
            <a:endParaRPr lang="en-IN"/>
          </a:p>
        </p:txBody>
      </p:sp>
      <p:cxnSp>
        <p:nvCxnSpPr>
          <p:cNvPr id="92" name="Straight Arrow Connector 91">
            <a:extLst>
              <a:ext uri="{FF2B5EF4-FFF2-40B4-BE49-F238E27FC236}">
                <a16:creationId xmlns:a16="http://schemas.microsoft.com/office/drawing/2014/main" id="{C2825782-37DD-4139-899B-77EACAC06E44}"/>
              </a:ext>
            </a:extLst>
          </p:cNvPr>
          <p:cNvCxnSpPr>
            <a:cxnSpLocks/>
            <a:stCxn id="5" idx="2"/>
            <a:endCxn id="83" idx="1"/>
          </p:cNvCxnSpPr>
          <p:nvPr/>
        </p:nvCxnSpPr>
        <p:spPr>
          <a:xfrm>
            <a:off x="3840480" y="2043820"/>
            <a:ext cx="1644973" cy="559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93475C8A-6EB7-40D1-AA2C-9472A85C5A17}"/>
              </a:ext>
            </a:extLst>
          </p:cNvPr>
          <p:cNvCxnSpPr>
            <a:cxnSpLocks/>
            <a:stCxn id="40" idx="2"/>
            <a:endCxn id="83" idx="3"/>
          </p:cNvCxnSpPr>
          <p:nvPr/>
        </p:nvCxnSpPr>
        <p:spPr>
          <a:xfrm flipH="1">
            <a:off x="8736653" y="2058038"/>
            <a:ext cx="1449288" cy="544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C7F82D03-6B02-436F-A5D6-FF949643A988}"/>
              </a:ext>
            </a:extLst>
          </p:cNvPr>
          <p:cNvCxnSpPr>
            <a:cxnSpLocks/>
            <a:stCxn id="83" idx="2"/>
            <a:endCxn id="85" idx="0"/>
          </p:cNvCxnSpPr>
          <p:nvPr/>
        </p:nvCxnSpPr>
        <p:spPr>
          <a:xfrm>
            <a:off x="7111053" y="2874281"/>
            <a:ext cx="0" cy="257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FA0CCF10-DA00-495B-A271-4EB6E8EECE06}"/>
              </a:ext>
            </a:extLst>
          </p:cNvPr>
          <p:cNvCxnSpPr>
            <a:cxnSpLocks/>
            <a:endCxn id="12" idx="0"/>
          </p:cNvCxnSpPr>
          <p:nvPr/>
        </p:nvCxnSpPr>
        <p:spPr>
          <a:xfrm>
            <a:off x="7105429" y="3655892"/>
            <a:ext cx="1" cy="376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A1550E28-7F97-4887-93F6-D4D2840E8474}"/>
              </a:ext>
            </a:extLst>
          </p:cNvPr>
          <p:cNvCxnSpPr>
            <a:cxnSpLocks/>
            <a:stCxn id="14" idx="2"/>
            <a:endCxn id="5" idx="1"/>
          </p:cNvCxnSpPr>
          <p:nvPr/>
        </p:nvCxnSpPr>
        <p:spPr>
          <a:xfrm rot="10800000">
            <a:off x="2214881" y="1772539"/>
            <a:ext cx="1043945" cy="3176539"/>
          </a:xfrm>
          <a:prstGeom prst="bentConnector3">
            <a:avLst>
              <a:gd name="adj1" fmla="val 1218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nector: Elbow 135">
            <a:extLst>
              <a:ext uri="{FF2B5EF4-FFF2-40B4-BE49-F238E27FC236}">
                <a16:creationId xmlns:a16="http://schemas.microsoft.com/office/drawing/2014/main" id="{D8CA1360-BDF7-4264-9CF5-D4E14D2A84A0}"/>
              </a:ext>
            </a:extLst>
          </p:cNvPr>
          <p:cNvCxnSpPr>
            <a:cxnSpLocks/>
            <a:stCxn id="14" idx="3"/>
            <a:endCxn id="40" idx="3"/>
          </p:cNvCxnSpPr>
          <p:nvPr/>
        </p:nvCxnSpPr>
        <p:spPr>
          <a:xfrm rot="5400000" flipH="1" flipV="1">
            <a:off x="5931617" y="-374154"/>
            <a:ext cx="3719014" cy="8040834"/>
          </a:xfrm>
          <a:prstGeom prst="bentConnector4">
            <a:avLst>
              <a:gd name="adj1" fmla="val -6147"/>
              <a:gd name="adj2" fmla="val 102843"/>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3"/>
                                        </p:tgtEl>
                                        <p:attrNameLst>
                                          <p:attrName>style.visibility</p:attrName>
                                        </p:attrNameLst>
                                      </p:cBhvr>
                                      <p:to>
                                        <p:strVal val="visible"/>
                                      </p:to>
                                    </p:set>
                                    <p:animEffect transition="in" filter="fade">
                                      <p:cBhvr>
                                        <p:cTn id="33" dur="500"/>
                                        <p:tgtEl>
                                          <p:spTgt spid="8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91"/>
                                        </p:tgtEl>
                                        <p:attrNameLst>
                                          <p:attrName>style.visibility</p:attrName>
                                        </p:attrNameLst>
                                      </p:cBhvr>
                                      <p:to>
                                        <p:strVal val="visible"/>
                                      </p:to>
                                    </p:set>
                                    <p:animEffect transition="in" filter="fade">
                                      <p:cBhvr>
                                        <p:cTn id="53"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12" grpId="0" animBg="1"/>
      <p:bldP spid="14" grpId="0" animBg="1"/>
      <p:bldP spid="33" grpId="0"/>
      <p:bldP spid="40" grpId="0" animBg="1"/>
      <p:bldP spid="83" grpId="0" animBg="1"/>
      <p:bldP spid="85" grpId="0" animBg="1"/>
      <p:bldP spid="9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784546B-E777-4088-A89C-66633DED6755}"/>
              </a:ext>
            </a:extLst>
          </p:cNvPr>
          <p:cNvSpPr>
            <a:spLocks noGrp="1"/>
          </p:cNvSpPr>
          <p:nvPr>
            <p:ph type="sldNum" sz="quarter" idx="12"/>
          </p:nvPr>
        </p:nvSpPr>
        <p:spPr/>
        <p:txBody>
          <a:bodyPr/>
          <a:lstStyle/>
          <a:p>
            <a:fld id="{F6AA8E2C-B278-42C6-934C-90FADC204DC1}" type="slidenum">
              <a:rPr lang="en-IN" smtClean="0"/>
              <a:pPr/>
              <a:t>4</a:t>
            </a:fld>
            <a:endParaRPr lang="en-IN" dirty="0"/>
          </a:p>
        </p:txBody>
      </p:sp>
      <p:sp>
        <p:nvSpPr>
          <p:cNvPr id="7" name="Title 6">
            <a:extLst>
              <a:ext uri="{FF2B5EF4-FFF2-40B4-BE49-F238E27FC236}">
                <a16:creationId xmlns:a16="http://schemas.microsoft.com/office/drawing/2014/main" id="{7993BCD1-4428-492A-A002-E9F5B40D3A1F}"/>
              </a:ext>
            </a:extLst>
          </p:cNvPr>
          <p:cNvSpPr>
            <a:spLocks noGrp="1"/>
          </p:cNvSpPr>
          <p:nvPr>
            <p:ph type="ctrTitle"/>
          </p:nvPr>
        </p:nvSpPr>
        <p:spPr>
          <a:xfrm>
            <a:off x="1523999" y="358884"/>
            <a:ext cx="9626221" cy="1265730"/>
          </a:xfrm>
        </p:spPr>
        <p:txBody>
          <a:bodyPr>
            <a:normAutofit fontScale="90000"/>
          </a:bodyPr>
          <a:lstStyle/>
          <a:p>
            <a:r>
              <a:rPr lang="en-US" sz="4800" u="sng">
                <a:latin typeface="Times New Roman" panose="02020603050405020304" pitchFamily="18" charset="0"/>
                <a:cs typeface="Times New Roman" panose="02020603050405020304" pitchFamily="18" charset="0"/>
              </a:rPr>
              <a:t>FEATURES OF DESIGNED SYSTE</a:t>
            </a:r>
            <a:r>
              <a:rPr lang="en-US" u="sng">
                <a:latin typeface="Times New Roman" panose="02020603050405020304" pitchFamily="18" charset="0"/>
                <a:cs typeface="Times New Roman" panose="02020603050405020304" pitchFamily="18" charset="0"/>
              </a:rPr>
              <a:t>M</a:t>
            </a:r>
            <a:br>
              <a:rPr lang="en-US" sz="4800" u="sng">
                <a:latin typeface="Times New Roman" panose="02020603050405020304" pitchFamily="18" charset="0"/>
                <a:cs typeface="Times New Roman" panose="02020603050405020304" pitchFamily="18" charset="0"/>
              </a:rPr>
            </a:br>
            <a:endParaRPr lang="en-IN"/>
          </a:p>
        </p:txBody>
      </p:sp>
      <p:sp>
        <p:nvSpPr>
          <p:cNvPr id="9" name="TextBox 8">
            <a:extLst>
              <a:ext uri="{FF2B5EF4-FFF2-40B4-BE49-F238E27FC236}">
                <a16:creationId xmlns:a16="http://schemas.microsoft.com/office/drawing/2014/main" id="{FE0AF0A4-99EF-4CDD-8DFB-6903C18CFBF9}"/>
              </a:ext>
            </a:extLst>
          </p:cNvPr>
          <p:cNvSpPr txBox="1"/>
          <p:nvPr/>
        </p:nvSpPr>
        <p:spPr>
          <a:xfrm>
            <a:off x="1424556" y="1526959"/>
            <a:ext cx="10043605" cy="5601533"/>
          </a:xfrm>
          <a:prstGeom prst="rect">
            <a:avLst/>
          </a:prstGeom>
          <a:noFill/>
        </p:spPr>
        <p:txBody>
          <a:bodyPr wrap="square" rtlCol="0">
            <a:spAutoFit/>
          </a:bodyPr>
          <a:lstStyle/>
          <a:p>
            <a:pPr marL="914400" indent="-457200" algn="just">
              <a:buFont typeface="Wingdings" panose="05000000000000000000" pitchFamily="2" charset="2"/>
              <a:buChar char="Ø"/>
            </a:pPr>
            <a:r>
              <a:rPr lang="en-IN" sz="2800">
                <a:solidFill>
                  <a:srgbClr val="C00000"/>
                </a:solidFill>
                <a:latin typeface="Times New Roman" panose="02020603050405020304" pitchFamily="18" charset="0"/>
                <a:cs typeface="Times New Roman" panose="02020603050405020304" pitchFamily="18" charset="0"/>
              </a:rPr>
              <a:t>Main game window having options to choose between two levels.</a:t>
            </a:r>
          </a:p>
          <a:p>
            <a:pPr marL="914400" indent="-457200" algn="just">
              <a:buFont typeface="Wingdings" panose="05000000000000000000" pitchFamily="2" charset="2"/>
              <a:buChar char="Ø"/>
            </a:pPr>
            <a:r>
              <a:rPr lang="en-IN" sz="2800">
                <a:solidFill>
                  <a:srgbClr val="C00000"/>
                </a:solidFill>
                <a:latin typeface="Times New Roman" panose="02020603050405020304" pitchFamily="18" charset="0"/>
                <a:cs typeface="Times New Roman" panose="02020603050405020304" pitchFamily="18" charset="0"/>
              </a:rPr>
              <a:t>Sound effect when the game starts and when the game ends.</a:t>
            </a:r>
            <a:endParaRPr lang="en-IN" sz="2800" b="0" i="0">
              <a:solidFill>
                <a:srgbClr val="C00000"/>
              </a:solidFill>
              <a:effectLst/>
              <a:latin typeface="Times New Roman" panose="02020603050405020304" pitchFamily="18" charset="0"/>
              <a:cs typeface="Times New Roman" panose="02020603050405020304" pitchFamily="18" charset="0"/>
            </a:endParaRPr>
          </a:p>
          <a:p>
            <a:pPr marL="914400" indent="-457200" algn="just">
              <a:buFont typeface="Wingdings" panose="05000000000000000000" pitchFamily="2" charset="2"/>
              <a:buChar char="Ø"/>
            </a:pPr>
            <a:r>
              <a:rPr lang="en-IN" sz="2800" b="0" i="0">
                <a:solidFill>
                  <a:srgbClr val="C00000"/>
                </a:solidFill>
                <a:effectLst/>
                <a:latin typeface="Times New Roman" panose="02020603050405020304" pitchFamily="18" charset="0"/>
                <a:cs typeface="Times New Roman" panose="02020603050405020304" pitchFamily="18" charset="0"/>
              </a:rPr>
              <a:t>Title and icon of the game .</a:t>
            </a:r>
          </a:p>
          <a:p>
            <a:pPr marL="914400" indent="-457200" algn="just">
              <a:buFont typeface="Wingdings" panose="05000000000000000000" pitchFamily="2" charset="2"/>
              <a:buChar char="Ø"/>
            </a:pPr>
            <a:r>
              <a:rPr lang="en-IN" sz="2800">
                <a:solidFill>
                  <a:srgbClr val="C00000"/>
                </a:solidFill>
                <a:latin typeface="Times New Roman" panose="02020603050405020304" pitchFamily="18" charset="0"/>
                <a:cs typeface="Times New Roman" panose="02020603050405020304" pitchFamily="18" charset="0"/>
              </a:rPr>
              <a:t>Collision detection.</a:t>
            </a:r>
          </a:p>
          <a:p>
            <a:pPr marL="914400" indent="-457200" algn="just">
              <a:buFont typeface="Wingdings" panose="05000000000000000000" pitchFamily="2" charset="2"/>
              <a:buChar char="Ø"/>
            </a:pPr>
            <a:r>
              <a:rPr lang="en-IN" sz="2800" b="0" i="0">
                <a:solidFill>
                  <a:srgbClr val="C00000"/>
                </a:solidFill>
                <a:effectLst/>
                <a:latin typeface="Times New Roman" panose="02020603050405020304" pitchFamily="18" charset="0"/>
                <a:cs typeface="Times New Roman" panose="02020603050405020304" pitchFamily="18" charset="0"/>
              </a:rPr>
              <a:t>Keyboard controls for movement of the monkey in all four directions.</a:t>
            </a:r>
          </a:p>
          <a:p>
            <a:pPr marL="914400" indent="-457200" algn="just">
              <a:buFont typeface="Wingdings" panose="05000000000000000000" pitchFamily="2" charset="2"/>
              <a:buChar char="Ø"/>
            </a:pPr>
            <a:r>
              <a:rPr lang="en-IN" sz="2800">
                <a:solidFill>
                  <a:srgbClr val="C00000"/>
                </a:solidFill>
                <a:latin typeface="Times New Roman" panose="02020603050405020304" pitchFamily="18" charset="0"/>
                <a:cs typeface="Times New Roman" panose="02020603050405020304" pitchFamily="18" charset="0"/>
              </a:rPr>
              <a:t>Winning window pops up when the monkey reaches banana.</a:t>
            </a:r>
          </a:p>
          <a:p>
            <a:pPr marL="914400" indent="-457200" algn="just">
              <a:buFont typeface="Wingdings" panose="05000000000000000000" pitchFamily="2" charset="2"/>
              <a:buChar char="Ø"/>
            </a:pPr>
            <a:endParaRPr lang="en-IN" sz="2800">
              <a:solidFill>
                <a:srgbClr val="C00000"/>
              </a:solidFill>
              <a:latin typeface="Times New Roman" panose="02020603050405020304" pitchFamily="18" charset="0"/>
              <a:cs typeface="Times New Roman" panose="02020603050405020304" pitchFamily="18" charset="0"/>
            </a:endParaRPr>
          </a:p>
          <a:p>
            <a:pPr marL="914400" indent="-457200" algn="just"/>
            <a:r>
              <a:rPr lang="en-IN" sz="2800">
                <a:solidFill>
                  <a:srgbClr val="002060"/>
                </a:solidFill>
                <a:latin typeface="Times New Roman" panose="02020603050405020304" pitchFamily="18" charset="0"/>
                <a:cs typeface="Times New Roman" panose="02020603050405020304" pitchFamily="18" charset="0"/>
              </a:rPr>
              <a:t> </a:t>
            </a:r>
            <a:endParaRPr lang="en-IN" sz="2800" b="0" i="0">
              <a:solidFill>
                <a:srgbClr val="002060"/>
              </a:solidFill>
              <a:effectLst/>
              <a:latin typeface="Times New Roman" panose="02020603050405020304" pitchFamily="18" charset="0"/>
              <a:cs typeface="Times New Roman" panose="02020603050405020304" pitchFamily="18" charset="0"/>
            </a:endParaRPr>
          </a:p>
          <a:p>
            <a:pPr marL="914400" indent="-457200" algn="just"/>
            <a:r>
              <a:rPr lang="en-IN" sz="2400" b="0" i="0">
                <a:solidFill>
                  <a:srgbClr val="002060"/>
                </a:solidFill>
                <a:effectLst/>
                <a:latin typeface="Times New Roman" panose="02020603050405020304" pitchFamily="18" charset="0"/>
                <a:cs typeface="Times New Roman" panose="02020603050405020304" pitchFamily="18" charset="0"/>
              </a:rPr>
              <a:t> </a:t>
            </a:r>
          </a:p>
          <a:p>
            <a:pPr marL="914400" indent="-457200" algn="just"/>
            <a:endParaRPr lang="en-IN" sz="1800" b="0" i="0">
              <a:solidFill>
                <a:srgbClr val="002060"/>
              </a:solidFill>
              <a:effectLst/>
              <a:latin typeface="Times New Roman" panose="02020603050405020304" pitchFamily="18" charset="0"/>
              <a:cs typeface="Times New Roman" panose="02020603050405020304" pitchFamily="18" charset="0"/>
            </a:endParaRPr>
          </a:p>
          <a:p>
            <a:pPr marL="914400" indent="-457200" algn="just"/>
            <a:endParaRPr lang="en-IN" sz="1800" b="0" i="0">
              <a:solidFill>
                <a:srgbClr val="002060"/>
              </a:solidFill>
              <a:effectLst/>
              <a:latin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3725636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B29C-EC79-4D3E-B826-58C8D546AC2A}"/>
              </a:ext>
            </a:extLst>
          </p:cNvPr>
          <p:cNvSpPr>
            <a:spLocks noGrp="1"/>
          </p:cNvSpPr>
          <p:nvPr>
            <p:ph type="ctrTitle"/>
          </p:nvPr>
        </p:nvSpPr>
        <p:spPr>
          <a:xfrm>
            <a:off x="1523999" y="142043"/>
            <a:ext cx="9626221" cy="5353784"/>
          </a:xfrm>
        </p:spPr>
        <p:txBody>
          <a:bodyPr anchor="t">
            <a:normAutofit fontScale="90000"/>
          </a:bodyPr>
          <a:lstStyle/>
          <a:p>
            <a:pPr algn="l"/>
            <a:r>
              <a:rPr lang="en-US" b="1">
                <a:latin typeface="Times New Roman" panose="02020603050405020304" pitchFamily="18" charset="0"/>
                <a:cs typeface="Times New Roman" panose="02020603050405020304" pitchFamily="18" charset="0"/>
              </a:rPr>
              <a:t>                        </a:t>
            </a:r>
            <a:r>
              <a:rPr lang="en-US" b="1" u="sng">
                <a:latin typeface="Times New Roman" panose="02020603050405020304" pitchFamily="18" charset="0"/>
                <a:cs typeface="Times New Roman" panose="02020603050405020304" pitchFamily="18" charset="0"/>
              </a:rPr>
              <a:t>RESULT</a:t>
            </a:r>
            <a:br>
              <a:rPr lang="en-US" b="1">
                <a:latin typeface="Times New Roman" panose="02020603050405020304" pitchFamily="18" charset="0"/>
                <a:cs typeface="Times New Roman" panose="02020603050405020304" pitchFamily="18" charset="0"/>
              </a:rPr>
            </a:br>
            <a:br>
              <a:rPr lang="en-US" b="1">
                <a:latin typeface="Times New Roman" panose="02020603050405020304" pitchFamily="18" charset="0"/>
                <a:cs typeface="Times New Roman" panose="02020603050405020304" pitchFamily="18" charset="0"/>
              </a:rPr>
            </a:br>
            <a:br>
              <a:rPr lang="en-US" sz="2700">
                <a:latin typeface="Times New Roman" panose="02020603050405020304" pitchFamily="18" charset="0"/>
                <a:cs typeface="Times New Roman" panose="02020603050405020304" pitchFamily="18" charset="0"/>
              </a:rPr>
            </a:br>
            <a:br>
              <a:rPr lang="en-US" sz="2700">
                <a:latin typeface="Times New Roman" panose="02020603050405020304" pitchFamily="18" charset="0"/>
                <a:cs typeface="Times New Roman" panose="02020603050405020304" pitchFamily="18" charset="0"/>
              </a:rPr>
            </a:br>
            <a:br>
              <a:rPr lang="en-US" sz="2700">
                <a:latin typeface="Times New Roman" panose="02020603050405020304" pitchFamily="18" charset="0"/>
                <a:cs typeface="Times New Roman" panose="02020603050405020304" pitchFamily="18" charset="0"/>
              </a:rPr>
            </a:br>
            <a:br>
              <a:rPr lang="en-US" sz="2700">
                <a:latin typeface="Times New Roman" panose="02020603050405020304" pitchFamily="18" charset="0"/>
                <a:cs typeface="Times New Roman" panose="02020603050405020304" pitchFamily="18" charset="0"/>
              </a:rPr>
            </a:br>
            <a:br>
              <a:rPr lang="en-US" sz="2700" b="1">
                <a:latin typeface="Times New Roman" panose="02020603050405020304" pitchFamily="18" charset="0"/>
                <a:cs typeface="Times New Roman" panose="02020603050405020304" pitchFamily="18" charset="0"/>
              </a:rPr>
            </a:br>
            <a:br>
              <a:rPr lang="en-US" sz="2700" b="1">
                <a:latin typeface="Times New Roman" panose="02020603050405020304" pitchFamily="18" charset="0"/>
                <a:cs typeface="Times New Roman" panose="02020603050405020304" pitchFamily="18" charset="0"/>
              </a:rPr>
            </a:br>
            <a:br>
              <a:rPr lang="en-US" sz="2700" b="1">
                <a:latin typeface="Times New Roman" panose="02020603050405020304" pitchFamily="18" charset="0"/>
                <a:cs typeface="Times New Roman" panose="02020603050405020304" pitchFamily="18" charset="0"/>
              </a:rPr>
            </a:br>
            <a:br>
              <a:rPr lang="en-US" sz="2700" b="1">
                <a:latin typeface="Times New Roman" panose="02020603050405020304" pitchFamily="18" charset="0"/>
                <a:cs typeface="Times New Roman" panose="02020603050405020304" pitchFamily="18" charset="0"/>
              </a:rPr>
            </a:br>
            <a:br>
              <a:rPr lang="en-US" sz="2700" b="1">
                <a:latin typeface="Times New Roman" panose="02020603050405020304" pitchFamily="18" charset="0"/>
                <a:cs typeface="Times New Roman" panose="02020603050405020304" pitchFamily="18" charset="0"/>
              </a:rPr>
            </a:br>
            <a:br>
              <a:rPr lang="en-US" sz="2700" b="1">
                <a:latin typeface="Times New Roman" panose="02020603050405020304" pitchFamily="18" charset="0"/>
                <a:cs typeface="Times New Roman" panose="02020603050405020304" pitchFamily="18" charset="0"/>
              </a:rPr>
            </a:br>
            <a:br>
              <a:rPr lang="en-US" sz="2700" b="1">
                <a:latin typeface="Times New Roman" panose="02020603050405020304" pitchFamily="18" charset="0"/>
                <a:cs typeface="Times New Roman" panose="02020603050405020304" pitchFamily="18" charset="0"/>
              </a:rPr>
            </a:br>
            <a:br>
              <a:rPr lang="en-US" sz="2700" b="1">
                <a:latin typeface="Times New Roman" panose="02020603050405020304" pitchFamily="18" charset="0"/>
                <a:cs typeface="Times New Roman" panose="02020603050405020304" pitchFamily="18" charset="0"/>
              </a:rPr>
            </a:br>
            <a:br>
              <a:rPr lang="en-US" sz="2700" b="1">
                <a:latin typeface="Times New Roman" panose="02020603050405020304" pitchFamily="18" charset="0"/>
                <a:cs typeface="Times New Roman" panose="02020603050405020304" pitchFamily="18" charset="0"/>
              </a:rPr>
            </a:br>
            <a:endParaRPr lang="en-IN" sz="2700" b="1">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A076A3F-A09B-4B2F-8A31-2441A3069B79}"/>
              </a:ext>
            </a:extLst>
          </p:cNvPr>
          <p:cNvSpPr>
            <a:spLocks noGrp="1"/>
          </p:cNvSpPr>
          <p:nvPr>
            <p:ph type="sldNum" sz="quarter" idx="12"/>
          </p:nvPr>
        </p:nvSpPr>
        <p:spPr/>
        <p:txBody>
          <a:bodyPr/>
          <a:lstStyle/>
          <a:p>
            <a:fld id="{F6AA8E2C-B278-42C6-934C-90FADC204DC1}" type="slidenum">
              <a:rPr lang="en-IN" smtClean="0"/>
              <a:pPr/>
              <a:t>5</a:t>
            </a:fld>
            <a:endParaRPr lang="en-IN" dirty="0"/>
          </a:p>
        </p:txBody>
      </p:sp>
      <p:pic>
        <p:nvPicPr>
          <p:cNvPr id="7" name="Picture 6">
            <a:extLst>
              <a:ext uri="{FF2B5EF4-FFF2-40B4-BE49-F238E27FC236}">
                <a16:creationId xmlns:a16="http://schemas.microsoft.com/office/drawing/2014/main" id="{3AB51802-084F-4F33-B3C1-F95CE7EBE355}"/>
              </a:ext>
            </a:extLst>
          </p:cNvPr>
          <p:cNvPicPr>
            <a:picLocks noChangeAspect="1"/>
          </p:cNvPicPr>
          <p:nvPr/>
        </p:nvPicPr>
        <p:blipFill>
          <a:blip r:embed="rId2"/>
          <a:stretch>
            <a:fillRect/>
          </a:stretch>
        </p:blipFill>
        <p:spPr>
          <a:xfrm>
            <a:off x="3538529" y="1362173"/>
            <a:ext cx="4779848" cy="4095444"/>
          </a:xfrm>
          <a:prstGeom prst="rect">
            <a:avLst/>
          </a:prstGeom>
        </p:spPr>
      </p:pic>
    </p:spTree>
    <p:extLst>
      <p:ext uri="{BB962C8B-B14F-4D97-AF65-F5344CB8AC3E}">
        <p14:creationId xmlns:p14="http://schemas.microsoft.com/office/powerpoint/2010/main" val="2926637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9C123-F91F-442B-AC2C-CD0338E70861}"/>
              </a:ext>
            </a:extLst>
          </p:cNvPr>
          <p:cNvSpPr>
            <a:spLocks noGrp="1"/>
          </p:cNvSpPr>
          <p:nvPr>
            <p:ph type="ctrTitle"/>
          </p:nvPr>
        </p:nvSpPr>
        <p:spPr>
          <a:xfrm>
            <a:off x="1523999" y="1"/>
            <a:ext cx="9626221" cy="923278"/>
          </a:xfrm>
        </p:spPr>
        <p:txBody>
          <a:bodyPr/>
          <a:lstStyle/>
          <a:p>
            <a:r>
              <a:rPr lang="en-US" b="1" u="sng">
                <a:latin typeface="Times New Roman" panose="02020603050405020304" pitchFamily="18" charset="0"/>
                <a:cs typeface="Times New Roman" panose="02020603050405020304" pitchFamily="18" charset="0"/>
              </a:rPr>
              <a:t>RESULT:</a:t>
            </a:r>
            <a:endParaRPr lang="en-IN" b="1" u="sng">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11E89C8-D11A-488D-9C9D-0AA02F14F412}"/>
              </a:ext>
            </a:extLst>
          </p:cNvPr>
          <p:cNvSpPr>
            <a:spLocks noGrp="1"/>
          </p:cNvSpPr>
          <p:nvPr>
            <p:ph type="sldNum" sz="quarter" idx="12"/>
          </p:nvPr>
        </p:nvSpPr>
        <p:spPr/>
        <p:txBody>
          <a:bodyPr/>
          <a:lstStyle/>
          <a:p>
            <a:fld id="{F6AA8E2C-B278-42C6-934C-90FADC204DC1}" type="slidenum">
              <a:rPr lang="en-IN" smtClean="0"/>
              <a:pPr/>
              <a:t>6</a:t>
            </a:fld>
            <a:endParaRPr lang="en-IN" dirty="0"/>
          </a:p>
        </p:txBody>
      </p:sp>
      <p:pic>
        <p:nvPicPr>
          <p:cNvPr id="4" name="Picture 3">
            <a:extLst>
              <a:ext uri="{FF2B5EF4-FFF2-40B4-BE49-F238E27FC236}">
                <a16:creationId xmlns:a16="http://schemas.microsoft.com/office/drawing/2014/main" id="{DA2C2E49-CC62-4707-AABC-9729D1B6674C}"/>
              </a:ext>
            </a:extLst>
          </p:cNvPr>
          <p:cNvPicPr>
            <a:picLocks noChangeAspect="1"/>
          </p:cNvPicPr>
          <p:nvPr/>
        </p:nvPicPr>
        <p:blipFill>
          <a:blip r:embed="rId2"/>
          <a:stretch>
            <a:fillRect/>
          </a:stretch>
        </p:blipFill>
        <p:spPr>
          <a:xfrm>
            <a:off x="3181209" y="1029809"/>
            <a:ext cx="5829581" cy="4416504"/>
          </a:xfrm>
          <a:prstGeom prst="rect">
            <a:avLst/>
          </a:prstGeom>
        </p:spPr>
      </p:pic>
    </p:spTree>
    <p:extLst>
      <p:ext uri="{BB962C8B-B14F-4D97-AF65-F5344CB8AC3E}">
        <p14:creationId xmlns:p14="http://schemas.microsoft.com/office/powerpoint/2010/main" val="1771633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C4B58-8D54-4D80-BCCE-F7AFE5AFFB3D}"/>
              </a:ext>
            </a:extLst>
          </p:cNvPr>
          <p:cNvSpPr>
            <a:spLocks noGrp="1"/>
          </p:cNvSpPr>
          <p:nvPr>
            <p:ph type="ctrTitle"/>
          </p:nvPr>
        </p:nvSpPr>
        <p:spPr>
          <a:xfrm>
            <a:off x="1251751" y="301841"/>
            <a:ext cx="9898469" cy="5137424"/>
          </a:xfrm>
        </p:spPr>
        <p:txBody>
          <a:bodyPr anchor="t">
            <a:normAutofit fontScale="90000"/>
          </a:bodyPr>
          <a:lstStyle/>
          <a:p>
            <a:pPr algn="l"/>
            <a:r>
              <a:rPr lang="en-US" b="1">
                <a:latin typeface="Times New Roman" panose="02020603050405020304" pitchFamily="18" charset="0"/>
                <a:cs typeface="Times New Roman" panose="02020603050405020304" pitchFamily="18" charset="0"/>
              </a:rPr>
              <a:t>            </a:t>
            </a:r>
            <a:r>
              <a:rPr lang="en-US" sz="4400" b="1" u="sng">
                <a:latin typeface="Times New Roman" panose="02020603050405020304" pitchFamily="18" charset="0"/>
                <a:cs typeface="Times New Roman" panose="02020603050405020304" pitchFamily="18" charset="0"/>
              </a:rPr>
              <a:t>CONCLUSION:</a:t>
            </a:r>
            <a:br>
              <a:rPr lang="en-US" b="1">
                <a:latin typeface="Times New Roman" panose="02020603050405020304" pitchFamily="18" charset="0"/>
                <a:cs typeface="Times New Roman" panose="02020603050405020304" pitchFamily="18" charset="0"/>
              </a:rPr>
            </a:br>
            <a:br>
              <a:rPr lang="en-US" b="1">
                <a:latin typeface="Times New Roman" panose="02020603050405020304" pitchFamily="18" charset="0"/>
                <a:cs typeface="Times New Roman" panose="02020603050405020304" pitchFamily="18" charset="0"/>
              </a:rPr>
            </a:br>
            <a:r>
              <a:rPr lang="en-US" sz="2700">
                <a:latin typeface="Times New Roman" panose="02020603050405020304" pitchFamily="18" charset="0"/>
                <a:cs typeface="Times New Roman" panose="02020603050405020304" pitchFamily="18" charset="0"/>
              </a:rPr>
              <a:t>In this project we learnt how to make a basic two-dimensional maze using the pygame library in Python.</a:t>
            </a:r>
            <a:br>
              <a:rPr lang="en-US" sz="2700">
                <a:latin typeface="Times New Roman" panose="02020603050405020304" pitchFamily="18" charset="0"/>
                <a:cs typeface="Times New Roman" panose="02020603050405020304" pitchFamily="18" charset="0"/>
              </a:rPr>
            </a:br>
            <a:r>
              <a:rPr lang="en-US" sz="2700">
                <a:latin typeface="Times New Roman" panose="02020603050405020304" pitchFamily="18" charset="0"/>
                <a:cs typeface="Times New Roman" panose="02020603050405020304" pitchFamily="18" charset="0"/>
              </a:rPr>
              <a:t>We leant how to use different event loops for the movement of the player around the maze. </a:t>
            </a:r>
            <a:br>
              <a:rPr lang="en-US" sz="2700">
                <a:latin typeface="Times New Roman" panose="02020603050405020304" pitchFamily="18" charset="0"/>
                <a:cs typeface="Times New Roman" panose="02020603050405020304" pitchFamily="18" charset="0"/>
              </a:rPr>
            </a:br>
            <a:r>
              <a:rPr lang="en-US" sz="2700">
                <a:latin typeface="Times New Roman" panose="02020603050405020304" pitchFamily="18" charset="0"/>
                <a:cs typeface="Times New Roman" panose="02020603050405020304" pitchFamily="18" charset="0"/>
              </a:rPr>
              <a:t>We learnt how to add images and sound effects.</a:t>
            </a:r>
            <a:br>
              <a:rPr lang="en-US" sz="2700">
                <a:latin typeface="Times New Roman" panose="02020603050405020304" pitchFamily="18" charset="0"/>
                <a:cs typeface="Times New Roman" panose="02020603050405020304" pitchFamily="18" charset="0"/>
              </a:rPr>
            </a:br>
            <a:r>
              <a:rPr lang="en-US" sz="2700">
                <a:latin typeface="Times New Roman" panose="02020603050405020304" pitchFamily="18" charset="0"/>
                <a:cs typeface="Times New Roman" panose="02020603050405020304" pitchFamily="18" charset="0"/>
              </a:rPr>
              <a:t>The maze is playable and fully functional in which we added two levels </a:t>
            </a:r>
            <a:br>
              <a:rPr lang="en-US" sz="2700">
                <a:latin typeface="Times New Roman" panose="02020603050405020304" pitchFamily="18" charset="0"/>
                <a:cs typeface="Times New Roman" panose="02020603050405020304" pitchFamily="18" charset="0"/>
              </a:rPr>
            </a:br>
            <a:r>
              <a:rPr lang="en-US" sz="2700">
                <a:latin typeface="Times New Roman" panose="02020603050405020304" pitchFamily="18" charset="0"/>
                <a:cs typeface="Times New Roman" panose="02020603050405020304" pitchFamily="18" charset="0"/>
              </a:rPr>
              <a:t> to make the game more interesting.</a:t>
            </a:r>
            <a:br>
              <a:rPr lang="en-US" sz="2400">
                <a:latin typeface="Times New Roman" panose="02020603050405020304" pitchFamily="18" charset="0"/>
                <a:cs typeface="Times New Roman" panose="02020603050405020304" pitchFamily="18" charset="0"/>
              </a:rPr>
            </a:br>
            <a:br>
              <a:rPr lang="en-US" sz="2400">
                <a:latin typeface="Times New Roman" panose="02020603050405020304" pitchFamily="18" charset="0"/>
                <a:cs typeface="Times New Roman" panose="02020603050405020304" pitchFamily="18" charset="0"/>
              </a:rPr>
            </a:br>
            <a:endParaRPr lang="en-IN" sz="240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3E03FB7-1275-4661-87DE-18770E15D1D4}"/>
              </a:ext>
            </a:extLst>
          </p:cNvPr>
          <p:cNvSpPr>
            <a:spLocks noGrp="1"/>
          </p:cNvSpPr>
          <p:nvPr>
            <p:ph type="sldNum" sz="quarter" idx="12"/>
          </p:nvPr>
        </p:nvSpPr>
        <p:spPr/>
        <p:txBody>
          <a:bodyPr/>
          <a:lstStyle/>
          <a:p>
            <a:fld id="{F6AA8E2C-B278-42C6-934C-90FADC204DC1}" type="slidenum">
              <a:rPr lang="en-IN" smtClean="0"/>
              <a:pPr/>
              <a:t>7</a:t>
            </a:fld>
            <a:endParaRPr lang="en-IN" dirty="0"/>
          </a:p>
        </p:txBody>
      </p:sp>
    </p:spTree>
    <p:extLst>
      <p:ext uri="{BB962C8B-B14F-4D97-AF65-F5344CB8AC3E}">
        <p14:creationId xmlns:p14="http://schemas.microsoft.com/office/powerpoint/2010/main" val="967488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9624ED-ABDC-427A-9302-FB8A26302678}"/>
              </a:ext>
            </a:extLst>
          </p:cNvPr>
          <p:cNvSpPr txBox="1"/>
          <p:nvPr/>
        </p:nvSpPr>
        <p:spPr>
          <a:xfrm>
            <a:off x="3535680" y="4000481"/>
            <a:ext cx="5120640" cy="1938992"/>
          </a:xfrm>
          <a:prstGeom prst="rect">
            <a:avLst/>
          </a:prstGeom>
          <a:noFill/>
          <a:ln>
            <a:noFill/>
          </a:ln>
          <a:effectLst>
            <a:glow rad="228600">
              <a:schemeClr val="accent6">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6000" b="1"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 </a:t>
            </a:r>
          </a:p>
          <a:p>
            <a:r>
              <a:rPr lang="en-US" sz="6000" b="1" u="sng"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sz="6000" b="1" u="sng"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2D6C5F8-26B8-4AF9-9F1E-1819C9199033}"/>
              </a:ext>
            </a:extLst>
          </p:cNvPr>
          <p:cNvSpPr txBox="1"/>
          <p:nvPr/>
        </p:nvSpPr>
        <p:spPr>
          <a:xfrm>
            <a:off x="1767162" y="843113"/>
            <a:ext cx="8131127" cy="4370427"/>
          </a:xfrm>
          <a:prstGeom prst="rect">
            <a:avLst/>
          </a:prstGeom>
          <a:noFill/>
        </p:spPr>
        <p:txBody>
          <a:bodyPr wrap="square" rtlCol="0">
            <a:spAutoFit/>
          </a:bodyPr>
          <a:lstStyle/>
          <a:p>
            <a:r>
              <a:rPr lang="en-US" sz="4000" b="1">
                <a:solidFill>
                  <a:srgbClr val="C00000"/>
                </a:solidFill>
                <a:latin typeface="Times New Roman" panose="02020603050405020304" pitchFamily="18" charset="0"/>
                <a:cs typeface="Times New Roman" panose="02020603050405020304" pitchFamily="18" charset="0"/>
              </a:rPr>
              <a:t>References :-</a:t>
            </a:r>
          </a:p>
          <a:p>
            <a:endParaRPr lang="en-US" sz="4000">
              <a:solidFill>
                <a:srgbClr val="C00000"/>
              </a:solidFill>
              <a:latin typeface="Times New Roman" panose="02020603050405020304" pitchFamily="18" charset="0"/>
              <a:cs typeface="Times New Roman" panose="02020603050405020304" pitchFamily="18" charset="0"/>
            </a:endParaRPr>
          </a:p>
          <a:p>
            <a:r>
              <a:rPr lang="en-US" sz="2400">
                <a:solidFill>
                  <a:srgbClr val="C0000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https://www.pygame.org/docs/</a:t>
            </a:r>
            <a:endParaRPr lang="en-US" sz="2400">
              <a:solidFill>
                <a:srgbClr val="C00000"/>
              </a:solidFill>
              <a:latin typeface="Times New Roman" panose="02020603050405020304" pitchFamily="18" charset="0"/>
              <a:cs typeface="Times New Roman" panose="02020603050405020304" pitchFamily="18" charset="0"/>
            </a:endParaRPr>
          </a:p>
          <a:p>
            <a:r>
              <a:rPr lang="en-US" sz="2400">
                <a:solidFill>
                  <a:srgbClr val="C0000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https://itch.io/game-assets/free/tag-2d</a:t>
            </a:r>
            <a:endParaRPr lang="en-US" sz="2400">
              <a:solidFill>
                <a:srgbClr val="C00000"/>
              </a:solidFill>
              <a:latin typeface="Times New Roman" panose="02020603050405020304" pitchFamily="18" charset="0"/>
              <a:cs typeface="Times New Roman" panose="02020603050405020304" pitchFamily="18" charset="0"/>
            </a:endParaRPr>
          </a:p>
          <a:p>
            <a:r>
              <a:rPr lang="en-US" sz="2400">
                <a:solidFill>
                  <a:srgbClr val="C0000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https://www.youtube.com/watch?v=FfWpgLFMI7w&amp;t=639s</a:t>
            </a:r>
            <a:endParaRPr lang="en-US" sz="2400">
              <a:solidFill>
                <a:srgbClr val="C00000"/>
              </a:solidFill>
              <a:latin typeface="Times New Roman" panose="02020603050405020304" pitchFamily="18" charset="0"/>
              <a:cs typeface="Times New Roman" panose="02020603050405020304" pitchFamily="18" charset="0"/>
            </a:endParaRPr>
          </a:p>
          <a:p>
            <a:r>
              <a:rPr lang="en-US" sz="2400">
                <a:solidFill>
                  <a:srgbClr val="C00000"/>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https://pythonguides.com/python-pygame-tutorial/</a:t>
            </a:r>
            <a:endParaRPr lang="en-US" sz="2400">
              <a:solidFill>
                <a:srgbClr val="C00000"/>
              </a:solidFill>
              <a:latin typeface="Times New Roman" panose="02020603050405020304" pitchFamily="18" charset="0"/>
              <a:cs typeface="Times New Roman" panose="02020603050405020304" pitchFamily="18" charset="0"/>
            </a:endParaRPr>
          </a:p>
          <a:p>
            <a:endParaRPr lang="en-US" sz="2400">
              <a:solidFill>
                <a:srgbClr val="C00000"/>
              </a:solidFill>
              <a:latin typeface="Times New Roman" panose="02020603050405020304" pitchFamily="18" charset="0"/>
              <a:cs typeface="Times New Roman" panose="02020603050405020304" pitchFamily="18" charset="0"/>
            </a:endParaRPr>
          </a:p>
          <a:p>
            <a:endParaRPr lang="en-US" sz="4000"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solidFill>
                <a:srgbClr val="C00000"/>
              </a:solidFill>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17195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863</TotalTime>
  <Words>345</Words>
  <Application>Microsoft Office PowerPoint</Application>
  <PresentationFormat>Widescreen</PresentationFormat>
  <Paragraphs>50</Paragraphs>
  <Slides>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Algerian</vt:lpstr>
      <vt:lpstr>Arial</vt:lpstr>
      <vt:lpstr>Arial Rounded MT Bold</vt:lpstr>
      <vt:lpstr>Calibri</vt:lpstr>
      <vt:lpstr>Century Gothic</vt:lpstr>
      <vt:lpstr>Times New Roman</vt:lpstr>
      <vt:lpstr>Wingdings</vt:lpstr>
      <vt:lpstr>Wingdings 3</vt:lpstr>
      <vt:lpstr>Wisp</vt:lpstr>
      <vt:lpstr>                MAZE GAME   Team Details:        Chaitanya Shaligram                       16010120104        Ankur Shetty                                   16010120106     </vt:lpstr>
      <vt:lpstr>PROBLEM STATEMENT:  To Design a simple 2d maze using pygame module wherein the player using the arrow keys has to move around the maze and  reach the endpoint with less number of steps. </vt:lpstr>
      <vt:lpstr>PowerPoint Presentation</vt:lpstr>
      <vt:lpstr>FEATURES OF DESIGNED SYSTEM </vt:lpstr>
      <vt:lpstr>                        RESULT               </vt:lpstr>
      <vt:lpstr>RESULT:</vt:lpstr>
      <vt:lpstr>            CONCLUSION:  In this project we learnt how to make a basic two-dimensional maze using the pygame library in Python. We leant how to use different event loops for the movement of the player around the maze.  We learnt how to add images and sound effects. The maze is playable and fully functional in which we added two levels   to make the game more interesting.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Suren S. Patwardhan</dc:creator>
  <cp:lastModifiedBy>16010120106_FY_Shetty Ankur Arun</cp:lastModifiedBy>
  <cp:revision>123</cp:revision>
  <dcterms:created xsi:type="dcterms:W3CDTF">2020-10-17T15:51:19Z</dcterms:created>
  <dcterms:modified xsi:type="dcterms:W3CDTF">2021-05-30T19:05:01Z</dcterms:modified>
</cp:coreProperties>
</file>