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italic.fntdata"/><Relationship Id="rId6" Type="http://schemas.openxmlformats.org/officeDocument/2006/relationships/slide" Target="slides/slide2.xml"/><Relationship Id="rId18"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78571"/>
              <a:buFont typeface="Arial"/>
              <a:buNone/>
            </a:pPr>
            <a:r>
              <a:rPr lang="en" sz="1400">
                <a:solidFill>
                  <a:schemeClr val="dk1"/>
                </a:solidFill>
              </a:rPr>
              <a:t>Topic models are algorithms for discovering the main themes that creates a large and unstructured collection of documents.</a:t>
            </a:r>
          </a:p>
          <a:p>
            <a:pPr lvl="0" rtl="0">
              <a:lnSpc>
                <a:spcPct val="115000"/>
              </a:lnSpc>
              <a:spcBef>
                <a:spcPts val="0"/>
              </a:spcBef>
              <a:buNone/>
            </a:pPr>
            <a:r>
              <a:rPr lang="en">
                <a:solidFill>
                  <a:schemeClr val="dk1"/>
                </a:solidFill>
              </a:rPr>
              <a:t>By applying topic models into a collection of documents, </a:t>
            </a:r>
            <a:r>
              <a:rPr b="1" lang="en">
                <a:solidFill>
                  <a:schemeClr val="dk1"/>
                </a:solidFill>
              </a:rPr>
              <a:t>the hidden value beneath every word </a:t>
            </a:r>
            <a:r>
              <a:rPr lang="en">
                <a:solidFill>
                  <a:schemeClr val="dk1"/>
                </a:solidFill>
              </a:rPr>
              <a:t>can be discovered.</a:t>
            </a:r>
          </a:p>
          <a:p>
            <a:pPr lvl="0" rtl="0">
              <a:lnSpc>
                <a:spcPct val="115000"/>
              </a:lnSpc>
              <a:spcBef>
                <a:spcPts val="0"/>
              </a:spcBef>
              <a:buClr>
                <a:schemeClr val="dk1"/>
              </a:buClr>
              <a:buSzPct val="100000"/>
              <a:buFont typeface="Arial"/>
              <a:buNone/>
            </a:pPr>
            <a:r>
              <a:rPr lang="en">
                <a:solidFill>
                  <a:schemeClr val="dk1"/>
                </a:solidFill>
              </a:rPr>
              <a:t>Science magazine uses topic model (LDA) to extract 100 topics among 17,000 papers.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lnSpc>
                <a:spcPct val="115000"/>
              </a:lnSpc>
              <a:spcBef>
                <a:spcPts val="0"/>
              </a:spcBef>
              <a:buNone/>
            </a:pPr>
            <a:r>
              <a:rPr lang="en" sz="1200">
                <a:solidFill>
                  <a:schemeClr val="dk1"/>
                </a:solidFill>
              </a:rPr>
              <a:t>LDA is a three-level hierarchical Bayesian model, </a:t>
            </a:r>
          </a:p>
          <a:p>
            <a:pPr indent="0" lvl="0" marL="0" rtl="0">
              <a:lnSpc>
                <a:spcPct val="115000"/>
              </a:lnSpc>
              <a:spcBef>
                <a:spcPts val="0"/>
              </a:spcBef>
              <a:buNone/>
            </a:pPr>
            <a:r>
              <a:rPr lang="en" sz="1200">
                <a:solidFill>
                  <a:schemeClr val="dk1"/>
                </a:solidFill>
              </a:rPr>
              <a:t>in which each document of a collection is modeled as a finite mixture over an set of topics</a:t>
            </a:r>
          </a:p>
          <a:p>
            <a:pPr indent="0" lvl="0" marL="0" rtl="0">
              <a:lnSpc>
                <a:spcPct val="115000"/>
              </a:lnSpc>
              <a:spcBef>
                <a:spcPts val="0"/>
              </a:spcBef>
              <a:buNone/>
            </a:pPr>
            <a:r>
              <a:rPr lang="en" sz="1200">
                <a:solidFill>
                  <a:schemeClr val="dk1"/>
                </a:solidFill>
              </a:rPr>
              <a:t>. </a:t>
            </a:r>
          </a:p>
          <a:p>
            <a:pPr indent="-69850" lvl="0" marL="0" rtl="0">
              <a:lnSpc>
                <a:spcPct val="115000"/>
              </a:lnSpc>
              <a:spcBef>
                <a:spcPts val="0"/>
              </a:spcBef>
              <a:buClr>
                <a:schemeClr val="dk1"/>
              </a:buClr>
              <a:buSzPct val="91666"/>
              <a:buFont typeface="Arial"/>
              <a:buNone/>
            </a:pPr>
            <a:r>
              <a:rPr lang="en" sz="1200">
                <a:solidFill>
                  <a:schemeClr val="dk1"/>
                </a:solidFill>
              </a:rPr>
              <a:t>Each topic is, modeled as an infinite mixture over an set of topic probabilities. </a:t>
            </a:r>
          </a:p>
          <a:p>
            <a:pPr indent="-69850" lvl="0" marL="0" rtl="0">
              <a:lnSpc>
                <a:spcPct val="115000"/>
              </a:lnSpc>
              <a:spcBef>
                <a:spcPts val="0"/>
              </a:spcBef>
              <a:buClr>
                <a:schemeClr val="dk1"/>
              </a:buClr>
              <a:buSzPct val="91666"/>
              <a:buFont typeface="Arial"/>
              <a:buNone/>
            </a:pPr>
            <a:r>
              <a:t/>
            </a:r>
            <a:endParaRPr sz="1200">
              <a:solidFill>
                <a:schemeClr val="dk1"/>
              </a:solidFill>
            </a:endParaRPr>
          </a:p>
          <a:p>
            <a:pPr indent="-69850" lvl="0" marL="0" rtl="0">
              <a:lnSpc>
                <a:spcPct val="115000"/>
              </a:lnSpc>
              <a:spcBef>
                <a:spcPts val="0"/>
              </a:spcBef>
              <a:buClr>
                <a:schemeClr val="dk1"/>
              </a:buClr>
              <a:buSzPct val="91666"/>
              <a:buFont typeface="Arial"/>
              <a:buNone/>
            </a:pPr>
            <a:r>
              <a:rPr lang="en" sz="1200">
                <a:solidFill>
                  <a:schemeClr val="dk1"/>
                </a:solidFill>
              </a:rPr>
              <a:t>In the context of text modeling, the topic probabilities provide an explicit representation of a document. </a:t>
            </a:r>
          </a:p>
          <a:p>
            <a:pPr indent="-69850" lvl="0" marL="0" rtl="0">
              <a:lnSpc>
                <a:spcPct val="115000"/>
              </a:lnSpc>
              <a:spcBef>
                <a:spcPts val="0"/>
              </a:spcBef>
              <a:buClr>
                <a:schemeClr val="dk1"/>
              </a:buClr>
              <a:buSzPct val="91666"/>
              <a:buFont typeface="Arial"/>
              <a:buNone/>
            </a:pPr>
            <a:r>
              <a:t/>
            </a: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In probability and statistics, the Dirichlet distribution is a family of continuous multivariate probability distributions </a:t>
            </a:r>
          </a:p>
          <a:p>
            <a:pPr lvl="0" rtl="0">
              <a:spcBef>
                <a:spcPts val="0"/>
              </a:spcBef>
              <a:buNone/>
            </a:pPr>
            <a:r>
              <a:rPr lang="en" sz="1200">
                <a:solidFill>
                  <a:schemeClr val="dk1"/>
                </a:solidFill>
              </a:rPr>
              <a:t>A specific distribution is decided by a vector alfa.</a:t>
            </a:r>
          </a:p>
          <a:p>
            <a:pPr lvl="0" rtl="0">
              <a:spcBef>
                <a:spcPts val="0"/>
              </a:spcBef>
              <a:buNone/>
            </a:pPr>
            <a:r>
              <a:rPr lang="en" sz="1050">
                <a:solidFill>
                  <a:srgbClr val="252525"/>
                </a:solidFill>
              </a:rPr>
              <a:t>0.3 - 2</a:t>
            </a:r>
          </a:p>
          <a:p>
            <a:pPr lvl="0" rtl="0">
              <a:spcBef>
                <a:spcPts val="0"/>
              </a:spcBef>
              <a:buNone/>
            </a:pPr>
            <a:r>
              <a:rPr lang="en" sz="1200">
                <a:solidFill>
                  <a:srgbClr val="333333"/>
                </a:solidFill>
              </a:rPr>
              <a:t>α=(6, 2, 2), (3, 7, 5), (6, 2, 6), (2, 3, 4).</a:t>
            </a:r>
          </a:p>
          <a:p>
            <a:pPr lvl="0" rtl="0">
              <a:spcBef>
                <a:spcPts val="0"/>
              </a:spcBef>
              <a:buNone/>
            </a:pPr>
            <a:r>
              <a:t/>
            </a:r>
            <a:endParaRPr sz="1200">
              <a:solidFill>
                <a:schemeClr val="dk1"/>
              </a:solidFill>
            </a:endParaRPr>
          </a:p>
          <a:p>
            <a:pPr lvl="0" rtl="0">
              <a:spcBef>
                <a:spcPts val="0"/>
              </a:spcBef>
              <a:buNone/>
            </a:pPr>
            <a:r>
              <a:rPr lang="en" sz="1050">
                <a:solidFill>
                  <a:srgbClr val="252525"/>
                </a:solidFill>
                <a:highlight>
                  <a:srgbClr val="FFFFFF"/>
                </a:highlight>
              </a:rPr>
              <a:t>Dirichlet distribution is the conjugate prior of the categorical distribution and multinomial distribution</a:t>
            </a:r>
          </a:p>
          <a:p>
            <a:pPr lvl="0" rtl="0">
              <a:spcBef>
                <a:spcPts val="0"/>
              </a:spcBef>
              <a:buNone/>
            </a:pPr>
            <a:r>
              <a:t/>
            </a:r>
            <a:endParaRPr sz="1050">
              <a:solidFill>
                <a:srgbClr val="252525"/>
              </a:solidFill>
              <a:highlight>
                <a:srgbClr val="FFFFFF"/>
              </a:highlight>
            </a:endParaRPr>
          </a:p>
          <a:p>
            <a:pPr lvl="0">
              <a:spcBef>
                <a:spcPts val="0"/>
              </a:spcBef>
              <a:buNone/>
            </a:pPr>
            <a:r>
              <a:rPr lang="en" sz="1050">
                <a:solidFill>
                  <a:srgbClr val="252525"/>
                </a:solidFill>
                <a:highlight>
                  <a:srgbClr val="FFFFFF"/>
                </a:highlight>
              </a:rPr>
              <a:t>Theorem (De Finetti)–words in a document are infinitely exchangeable, </a:t>
            </a:r>
            <a:r>
              <a:rPr lang="en" sz="1050">
                <a:solidFill>
                  <a:srgbClr val="252525"/>
                </a:solidFill>
              </a:rPr>
              <a:t>then the joint probability of a specific topic has a representation as a mixture of words.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EM</a:t>
            </a:r>
          </a:p>
          <a:p>
            <a:pPr lvl="0" rtl="0">
              <a:spcBef>
                <a:spcPts val="0"/>
              </a:spcBef>
              <a:buNone/>
            </a:pPr>
            <a:r>
              <a:rPr lang="en"/>
              <a:t>Gibbs sampling</a:t>
            </a:r>
          </a:p>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30000"/>
              </a:lnSpc>
              <a:spcBef>
                <a:spcPts val="0"/>
              </a:spcBef>
              <a:spcAft>
                <a:spcPts val="3600"/>
              </a:spcAft>
              <a:buClr>
                <a:schemeClr val="dk1"/>
              </a:buClr>
              <a:buSzPct val="91666"/>
              <a:buFont typeface="Arial"/>
              <a:buNone/>
            </a:pPr>
            <a:r>
              <a:rPr b="1" lang="en" sz="1200">
                <a:solidFill>
                  <a:srgbClr val="666666"/>
                </a:solidFill>
                <a:highlight>
                  <a:srgbClr val="FFFFFF"/>
                </a:highlight>
              </a:rPr>
              <a:t>Biomedical Engineering and Informatics</a:t>
            </a:r>
          </a:p>
          <a:p>
            <a:pPr lvl="0">
              <a:spcBef>
                <a:spcPts val="0"/>
              </a:spcBef>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5.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gif"/><Relationship Id="rId4" Type="http://schemas.openxmlformats.org/officeDocument/2006/relationships/image" Target="../media/image00.png"/><Relationship Id="rId5" Type="http://schemas.openxmlformats.org/officeDocument/2006/relationships/image" Target="../media/image07.png"/><Relationship Id="rId6"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 Id="rId4" Type="http://schemas.openxmlformats.org/officeDocument/2006/relationships/image" Target="../media/image01.png"/><Relationship Id="rId9" Type="http://schemas.openxmlformats.org/officeDocument/2006/relationships/image" Target="../media/image08.png"/><Relationship Id="rId5" Type="http://schemas.openxmlformats.org/officeDocument/2006/relationships/image" Target="../media/image04.png"/><Relationship Id="rId6" Type="http://schemas.openxmlformats.org/officeDocument/2006/relationships/image" Target="../media/image09.png"/><Relationship Id="rId7" Type="http://schemas.openxmlformats.org/officeDocument/2006/relationships/image" Target="../media/image10.png"/><Relationship Id="rId8" Type="http://schemas.openxmlformats.org/officeDocument/2006/relationships/image" Target="../media/image0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tIns="91425">
            <a:noAutofit/>
          </a:bodyPr>
          <a:lstStyle/>
          <a:p>
            <a:pPr lvl="0">
              <a:spcBef>
                <a:spcPts val="0"/>
              </a:spcBef>
              <a:buNone/>
            </a:pPr>
            <a:r>
              <a:rPr lang="en"/>
              <a:t>Latent Dirichlet Allocation</a:t>
            </a:r>
          </a:p>
        </p:txBody>
      </p:sp>
      <p:sp>
        <p:nvSpPr>
          <p:cNvPr id="86" name="Shape 86"/>
          <p:cNvSpPr txBox="1"/>
          <p:nvPr>
            <p:ph idx="1" type="subTitle"/>
          </p:nvPr>
        </p:nvSpPr>
        <p:spPr>
          <a:xfrm>
            <a:off x="1714500" y="2834125"/>
            <a:ext cx="6177900" cy="1116600"/>
          </a:xfrm>
          <a:prstGeom prst="rect">
            <a:avLst/>
          </a:prstGeom>
        </p:spPr>
        <p:txBody>
          <a:bodyPr anchorCtr="0" anchor="t" bIns="91425" lIns="91425" rIns="91425" tIns="91425">
            <a:noAutofit/>
          </a:bodyPr>
          <a:lstStyle/>
          <a:p>
            <a:pPr lvl="0" rtl="0" algn="r">
              <a:spcBef>
                <a:spcPts val="0"/>
              </a:spcBef>
              <a:buNone/>
            </a:pPr>
            <a:r>
              <a:rPr lang="en" sz="2000"/>
              <a:t>Avinita Shetty</a:t>
            </a:r>
          </a:p>
          <a:p>
            <a:pPr lvl="0" rtl="0" algn="r">
              <a:spcBef>
                <a:spcPts val="0"/>
              </a:spcBef>
              <a:buNone/>
            </a:pPr>
            <a:r>
              <a:rPr lang="en" sz="2000"/>
              <a:t>Vishwa Shah</a:t>
            </a:r>
          </a:p>
          <a:p>
            <a:pPr lvl="0" algn="r">
              <a:spcBef>
                <a:spcPts val="0"/>
              </a:spcBef>
              <a:buNone/>
            </a:pPr>
            <a:r>
              <a:rPr lang="en" sz="2000"/>
              <a:t>Jun Wu</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Implementation</a:t>
            </a:r>
          </a:p>
        </p:txBody>
      </p:sp>
      <p:sp>
        <p:nvSpPr>
          <p:cNvPr id="157" name="Shape 157"/>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sz="3000">
                <a:solidFill>
                  <a:schemeClr val="dk1"/>
                </a:solidFill>
              </a:rPr>
              <a:t>Python</a:t>
            </a:r>
          </a:p>
          <a:p>
            <a:pPr lvl="0" rtl="0">
              <a:spcBef>
                <a:spcPts val="0"/>
              </a:spcBef>
              <a:buNone/>
            </a:pPr>
            <a:r>
              <a:t/>
            </a:r>
            <a:endParaRPr sz="3000">
              <a:solidFill>
                <a:schemeClr val="dk1"/>
              </a:solidFill>
            </a:endParaRPr>
          </a:p>
          <a:p>
            <a:pPr lvl="0">
              <a:spcBef>
                <a:spcPts val="0"/>
              </a:spcBef>
              <a:buNone/>
            </a:pPr>
            <a:r>
              <a:rPr lang="en" sz="3000">
                <a:solidFill>
                  <a:schemeClr val="dk1"/>
                </a:solidFill>
              </a:rPr>
              <a:t>R</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Evaluation</a:t>
            </a:r>
          </a:p>
        </p:txBody>
      </p:sp>
      <p:sp>
        <p:nvSpPr>
          <p:cNvPr id="163" name="Shape 163"/>
          <p:cNvSpPr txBox="1"/>
          <p:nvPr>
            <p:ph idx="1" type="body"/>
          </p:nvPr>
        </p:nvSpPr>
        <p:spPr>
          <a:xfrm>
            <a:off x="311700" y="876850"/>
            <a:ext cx="8520600" cy="4020600"/>
          </a:xfrm>
          <a:prstGeom prst="rect">
            <a:avLst/>
          </a:prstGeom>
        </p:spPr>
        <p:txBody>
          <a:bodyPr anchorCtr="0" anchor="t" bIns="91425" lIns="91425" rIns="91425" tIns="91425">
            <a:noAutofit/>
          </a:bodyPr>
          <a:lstStyle/>
          <a:p>
            <a:pPr lvl="0" rtl="0">
              <a:spcBef>
                <a:spcPts val="0"/>
              </a:spcBef>
              <a:buNone/>
            </a:pPr>
            <a:r>
              <a:rPr b="1" lang="en"/>
              <a:t>Evaluation for unsupervised algorithms like LDA is difficult.</a:t>
            </a:r>
          </a:p>
          <a:p>
            <a:pPr lvl="0" rtl="0">
              <a:spcBef>
                <a:spcPts val="0"/>
              </a:spcBef>
              <a:buNone/>
            </a:pPr>
            <a:r>
              <a:rPr b="1" lang="en"/>
              <a:t>HUMAN-IN-THE-LOOP</a:t>
            </a:r>
          </a:p>
          <a:p>
            <a:pPr lvl="0" rtl="0">
              <a:spcBef>
                <a:spcPts val="0"/>
              </a:spcBef>
              <a:buNone/>
            </a:pPr>
            <a:r>
              <a:rPr b="1" lang="en" sz="1600"/>
              <a:t>Word Intrusion:</a:t>
            </a:r>
            <a:r>
              <a:rPr lang="en" sz="1600"/>
              <a:t> For each trained topic, take first ten words, substitute one of them with another randomly chosen word(intruder) and see whether a human can reliably tell which one of word is the intruder. If so then the topic is Coherent(good), if not the topic has no discernible theme(bad).</a:t>
            </a:r>
          </a:p>
          <a:p>
            <a:pPr lvl="0" rtl="0">
              <a:spcBef>
                <a:spcPts val="0"/>
              </a:spcBef>
              <a:buNone/>
            </a:pPr>
            <a:r>
              <a:rPr b="1" lang="en" sz="1600"/>
              <a:t>Topic Intrusion:</a:t>
            </a:r>
            <a:r>
              <a:rPr lang="en" sz="1600"/>
              <a:t> Subjects are shown a title and snippet from a document. Along with document they are presented with four topics. Three of them are high probability topics assigned to that document. The remaining intruder topic is chosen from other low probability topics in the model. They need to determine which is the low probability topic.</a:t>
            </a:r>
          </a:p>
          <a:p>
            <a:pPr lvl="0" rtl="0">
              <a:spcBef>
                <a:spcPts val="0"/>
              </a:spcBef>
              <a:buNone/>
            </a:pPr>
            <a:r>
              <a:rPr lang="en" sz="1600"/>
              <a:t>The Mechanical Turk can be used for this purpose.</a:t>
            </a:r>
          </a:p>
          <a:p>
            <a:pPr lvl="0">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1256050"/>
            <a:ext cx="8520600" cy="2030700"/>
          </a:xfrm>
          <a:prstGeom prst="rect">
            <a:avLst/>
          </a:prstGeom>
        </p:spPr>
        <p:txBody>
          <a:bodyPr anchorCtr="0" anchor="b" bIns="91425" lIns="91425" rIns="91425" tIns="91425">
            <a:noAutofit/>
          </a:bodyPr>
          <a:lstStyle/>
          <a:p>
            <a:pPr lvl="0">
              <a:spcBef>
                <a:spcPts val="0"/>
              </a:spcBef>
              <a:buNone/>
            </a:pPr>
            <a:r>
              <a:rPr lang="en"/>
              <a:t>Q&amp;A</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Table of content</a:t>
            </a:r>
          </a:p>
        </p:txBody>
      </p:sp>
      <p:sp>
        <p:nvSpPr>
          <p:cNvPr id="92" name="Shape 9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Char char="●"/>
            </a:pPr>
            <a:r>
              <a:rPr lang="en"/>
              <a:t>What is topic models</a:t>
            </a:r>
          </a:p>
          <a:p>
            <a:pPr indent="-228600" lvl="0" marL="457200" rtl="0">
              <a:spcBef>
                <a:spcPts val="0"/>
              </a:spcBef>
              <a:buChar char="●"/>
            </a:pPr>
            <a:r>
              <a:rPr lang="en"/>
              <a:t>What is LDA</a:t>
            </a:r>
          </a:p>
          <a:p>
            <a:pPr indent="-228600" lvl="0" marL="457200" rtl="0">
              <a:spcBef>
                <a:spcPts val="0"/>
              </a:spcBef>
              <a:buChar char="●"/>
            </a:pPr>
            <a:r>
              <a:rPr lang="en"/>
              <a:t>Understand LDA</a:t>
            </a:r>
          </a:p>
          <a:p>
            <a:pPr indent="-228600" lvl="0" marL="457200" rtl="0">
              <a:spcBef>
                <a:spcPts val="0"/>
              </a:spcBef>
              <a:buChar char="●"/>
            </a:pPr>
            <a:r>
              <a:rPr lang="en"/>
              <a:t>How LDA works</a:t>
            </a:r>
          </a:p>
          <a:p>
            <a:pPr indent="-228600" lvl="0" marL="457200" rtl="0">
              <a:spcBef>
                <a:spcPts val="0"/>
              </a:spcBef>
              <a:buChar char="●"/>
            </a:pPr>
            <a:r>
              <a:rPr lang="en"/>
              <a:t>Who’s using LDA</a:t>
            </a:r>
          </a:p>
          <a:p>
            <a:pPr indent="-228600" lvl="0" marL="457200" rtl="0">
              <a:spcBef>
                <a:spcPts val="0"/>
              </a:spcBef>
              <a:buChar char="●"/>
            </a:pPr>
            <a:r>
              <a:rPr lang="en"/>
              <a:t>Pros &amp; Cons</a:t>
            </a:r>
          </a:p>
          <a:p>
            <a:pPr indent="-228600" lvl="0" marL="457200" rtl="0">
              <a:spcBef>
                <a:spcPts val="0"/>
              </a:spcBef>
              <a:buChar char="●"/>
            </a:pPr>
            <a:r>
              <a:rPr lang="en"/>
              <a:t>Implementation</a:t>
            </a:r>
          </a:p>
          <a:p>
            <a:pPr indent="-228600" lvl="1" marL="914400" rtl="0">
              <a:spcBef>
                <a:spcPts val="0"/>
              </a:spcBef>
              <a:buChar char="○"/>
            </a:pPr>
            <a:r>
              <a:rPr lang="en"/>
              <a:t>Python	</a:t>
            </a:r>
          </a:p>
          <a:p>
            <a:pPr indent="-228600" lvl="1" marL="914400" rtl="0">
              <a:spcBef>
                <a:spcPts val="0"/>
              </a:spcBef>
              <a:buChar char="○"/>
            </a:pPr>
            <a:r>
              <a:rPr lang="en"/>
              <a:t>R</a:t>
            </a:r>
          </a:p>
          <a:p>
            <a:pPr indent="-228600" lvl="0" marL="457200" rtl="0">
              <a:spcBef>
                <a:spcPts val="0"/>
              </a:spcBef>
              <a:buChar char="●"/>
            </a:pPr>
            <a:r>
              <a:rPr lang="en"/>
              <a:t>Evaluation</a:t>
            </a:r>
          </a:p>
          <a:p>
            <a:pPr indent="-228600" lvl="0" marL="457200" rtl="0">
              <a:spcBef>
                <a:spcPts val="0"/>
              </a:spcBef>
              <a:buChar char="●"/>
            </a:pPr>
            <a:r>
              <a:rPr lang="en"/>
              <a:t>Q&amp;A</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What is Topic models</a:t>
            </a:r>
          </a:p>
        </p:txBody>
      </p:sp>
      <p:sp>
        <p:nvSpPr>
          <p:cNvPr id="98" name="Shape 98"/>
          <p:cNvSpPr txBox="1"/>
          <p:nvPr>
            <p:ph idx="1" type="body"/>
          </p:nvPr>
        </p:nvSpPr>
        <p:spPr>
          <a:xfrm>
            <a:off x="311700" y="1152475"/>
            <a:ext cx="4632000" cy="3416400"/>
          </a:xfrm>
          <a:prstGeom prst="rect">
            <a:avLst/>
          </a:prstGeom>
        </p:spPr>
        <p:txBody>
          <a:bodyPr anchorCtr="0" anchor="t" bIns="91425" lIns="91425" rIns="91425" tIns="91425">
            <a:noAutofit/>
          </a:bodyPr>
          <a:lstStyle/>
          <a:p>
            <a:pPr lvl="0" rtl="0">
              <a:spcBef>
                <a:spcPts val="0"/>
              </a:spcBef>
              <a:spcAft>
                <a:spcPts val="0"/>
              </a:spcAft>
              <a:buNone/>
            </a:pPr>
            <a:r>
              <a:rPr lang="en" sz="1400">
                <a:solidFill>
                  <a:schemeClr val="dk1"/>
                </a:solidFill>
              </a:rPr>
              <a:t>“A form of text mining in order to identifying patterns in a corpus.” </a:t>
            </a:r>
          </a:p>
          <a:p>
            <a:pPr lvl="0" rtl="0">
              <a:spcBef>
                <a:spcPts val="0"/>
              </a:spcBef>
              <a:spcAft>
                <a:spcPts val="0"/>
              </a:spcAft>
              <a:buNone/>
            </a:pPr>
            <a:r>
              <a:rPr lang="en" sz="1400">
                <a:solidFill>
                  <a:schemeClr val="dk1"/>
                </a:solidFill>
              </a:rPr>
              <a:t>“A method for finding and tracing topics (clusters of words) in large bodies of texts”</a:t>
            </a:r>
          </a:p>
          <a:p>
            <a:pPr lvl="0" rtl="0">
              <a:spcBef>
                <a:spcPts val="0"/>
              </a:spcBef>
              <a:spcAft>
                <a:spcPts val="0"/>
              </a:spcAft>
              <a:buNone/>
            </a:pPr>
            <a:r>
              <a:t/>
            </a:r>
            <a:endParaRPr sz="1400">
              <a:solidFill>
                <a:schemeClr val="dk1"/>
              </a:solidFill>
            </a:endParaRPr>
          </a:p>
          <a:p>
            <a:pPr lvl="0" rtl="0">
              <a:spcBef>
                <a:spcPts val="0"/>
              </a:spcBef>
              <a:spcAft>
                <a:spcPts val="0"/>
              </a:spcAft>
              <a:buNone/>
            </a:pPr>
            <a:r>
              <a:rPr lang="en" sz="1400">
                <a:solidFill>
                  <a:schemeClr val="dk1"/>
                </a:solidFill>
              </a:rPr>
              <a:t>Topic models are algorithms for discovering the main themes that pervade a large and unstructured collection of documents. Topic models can organize the collection according to the discovered themes. </a:t>
            </a:r>
          </a:p>
          <a:p>
            <a:pPr lvl="0" rtl="0">
              <a:spcBef>
                <a:spcPts val="0"/>
              </a:spcBef>
              <a:spcAft>
                <a:spcPts val="0"/>
              </a:spcAft>
              <a:buNone/>
            </a:pPr>
            <a:r>
              <a:t/>
            </a:r>
            <a:endParaRPr sz="1400">
              <a:solidFill>
                <a:schemeClr val="dk1"/>
              </a:solidFill>
            </a:endParaRPr>
          </a:p>
          <a:p>
            <a:pPr lvl="0" rtl="0">
              <a:spcBef>
                <a:spcPts val="0"/>
              </a:spcBef>
              <a:spcAft>
                <a:spcPts val="0"/>
              </a:spcAft>
              <a:buNone/>
            </a:pPr>
            <a:r>
              <a:rPr lang="en" sz="1400">
                <a:solidFill>
                  <a:schemeClr val="dk1"/>
                </a:solidFill>
              </a:rPr>
              <a:t>Primary usage - NLP </a:t>
            </a:r>
          </a:p>
          <a:p>
            <a:pPr lvl="0" rtl="0">
              <a:spcBef>
                <a:spcPts val="0"/>
              </a:spcBef>
              <a:spcAft>
                <a:spcPts val="0"/>
              </a:spcAft>
              <a:buNone/>
            </a:pPr>
            <a:r>
              <a:t/>
            </a:r>
            <a:endParaRPr sz="1400">
              <a:solidFill>
                <a:schemeClr val="dk1"/>
              </a:solidFill>
            </a:endParaRPr>
          </a:p>
          <a:p>
            <a:pPr lvl="0">
              <a:spcBef>
                <a:spcPts val="0"/>
              </a:spcBef>
              <a:spcAft>
                <a:spcPts val="0"/>
              </a:spcAft>
              <a:buClr>
                <a:schemeClr val="dk1"/>
              </a:buClr>
              <a:buSzPct val="100000"/>
              <a:buFont typeface="Arial"/>
              <a:buNone/>
            </a:pPr>
            <a:r>
              <a:t/>
            </a:r>
            <a:endParaRPr sz="1100">
              <a:solidFill>
                <a:schemeClr val="dk1"/>
              </a:solidFill>
            </a:endParaRPr>
          </a:p>
        </p:txBody>
      </p:sp>
      <p:pic>
        <p:nvPicPr>
          <p:cNvPr id="99" name="Shape 99"/>
          <p:cNvPicPr preferRelativeResize="0"/>
          <p:nvPr/>
        </p:nvPicPr>
        <p:blipFill>
          <a:blip r:embed="rId3">
            <a:alphaModFix/>
          </a:blip>
          <a:stretch>
            <a:fillRect/>
          </a:stretch>
        </p:blipFill>
        <p:spPr>
          <a:xfrm>
            <a:off x="5004950" y="229472"/>
            <a:ext cx="4003549" cy="2197802"/>
          </a:xfrm>
          <a:prstGeom prst="rect">
            <a:avLst/>
          </a:prstGeom>
          <a:noFill/>
          <a:ln>
            <a:noFill/>
          </a:ln>
        </p:spPr>
      </p:pic>
      <p:pic>
        <p:nvPicPr>
          <p:cNvPr id="100" name="Shape 100"/>
          <p:cNvPicPr preferRelativeResize="0"/>
          <p:nvPr/>
        </p:nvPicPr>
        <p:blipFill>
          <a:blip r:embed="rId4">
            <a:alphaModFix/>
          </a:blip>
          <a:stretch>
            <a:fillRect/>
          </a:stretch>
        </p:blipFill>
        <p:spPr>
          <a:xfrm>
            <a:off x="5004962" y="2737325"/>
            <a:ext cx="4003525" cy="2183375"/>
          </a:xfrm>
          <a:prstGeom prst="rect">
            <a:avLst/>
          </a:prstGeom>
          <a:noFill/>
          <a:ln>
            <a:noFill/>
          </a:ln>
        </p:spPr>
      </p:pic>
      <p:cxnSp>
        <p:nvCxnSpPr>
          <p:cNvPr id="101" name="Shape 101"/>
          <p:cNvCxnSpPr>
            <a:stCxn id="99" idx="2"/>
            <a:endCxn id="100" idx="0"/>
          </p:cNvCxnSpPr>
          <p:nvPr/>
        </p:nvCxnSpPr>
        <p:spPr>
          <a:xfrm>
            <a:off x="7006724" y="2427275"/>
            <a:ext cx="0" cy="3099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LDA - Latent Dirichlet Allocation</a:t>
            </a:r>
          </a:p>
        </p:txBody>
      </p:sp>
      <p:sp>
        <p:nvSpPr>
          <p:cNvPr id="107" name="Shape 107"/>
          <p:cNvSpPr txBox="1"/>
          <p:nvPr>
            <p:ph idx="1" type="body"/>
          </p:nvPr>
        </p:nvSpPr>
        <p:spPr>
          <a:xfrm>
            <a:off x="311700" y="1140675"/>
            <a:ext cx="6871800" cy="3416400"/>
          </a:xfrm>
          <a:prstGeom prst="rect">
            <a:avLst/>
          </a:prstGeom>
        </p:spPr>
        <p:txBody>
          <a:bodyPr anchorCtr="0" anchor="t" bIns="91425" lIns="91425" rIns="91425" tIns="91425">
            <a:noAutofit/>
          </a:bodyPr>
          <a:lstStyle/>
          <a:p>
            <a:pPr indent="0" lvl="0" marL="0" rtl="0">
              <a:spcBef>
                <a:spcPts val="0"/>
              </a:spcBef>
              <a:spcAft>
                <a:spcPts val="0"/>
              </a:spcAft>
              <a:buNone/>
            </a:pPr>
            <a:r>
              <a:rPr lang="en" sz="1400">
                <a:solidFill>
                  <a:schemeClr val="dk1"/>
                </a:solidFill>
              </a:rPr>
              <a:t>A three-level hierarchical Bayesian model</a:t>
            </a:r>
          </a:p>
          <a:p>
            <a:pPr indent="0" lvl="0" marL="0" rtl="0">
              <a:spcBef>
                <a:spcPts val="0"/>
              </a:spcBef>
              <a:spcAft>
                <a:spcPts val="0"/>
              </a:spcAft>
              <a:buNone/>
            </a:pPr>
            <a:r>
              <a:t/>
            </a:r>
            <a:endParaRPr sz="1400">
              <a:solidFill>
                <a:schemeClr val="dk1"/>
              </a:solidFill>
            </a:endParaRPr>
          </a:p>
          <a:p>
            <a:pPr lvl="0" rtl="0">
              <a:spcBef>
                <a:spcPts val="0"/>
              </a:spcBef>
              <a:spcAft>
                <a:spcPts val="0"/>
              </a:spcAft>
              <a:buNone/>
            </a:pPr>
            <a:r>
              <a:rPr lang="en" sz="1400">
                <a:solidFill>
                  <a:schemeClr val="dk1"/>
                </a:solidFill>
              </a:rPr>
              <a:t>A generative probabilistic model for collections of discrete data such as text corpora</a:t>
            </a:r>
          </a:p>
          <a:p>
            <a:pPr lvl="0" rtl="0">
              <a:spcBef>
                <a:spcPts val="0"/>
              </a:spcBef>
              <a:spcAft>
                <a:spcPts val="0"/>
              </a:spcAft>
              <a:buNone/>
            </a:pPr>
            <a:r>
              <a:t/>
            </a:r>
            <a:endParaRPr sz="1400">
              <a:solidFill>
                <a:schemeClr val="dk1"/>
              </a:solidFill>
            </a:endParaRPr>
          </a:p>
          <a:p>
            <a:pPr lvl="0" rtl="0">
              <a:spcBef>
                <a:spcPts val="0"/>
              </a:spcBef>
              <a:spcAft>
                <a:spcPts val="0"/>
              </a:spcAft>
              <a:buNone/>
            </a:pPr>
            <a:r>
              <a:rPr lang="en" sz="1400">
                <a:solidFill>
                  <a:schemeClr val="dk1"/>
                </a:solidFill>
              </a:rPr>
              <a:t>An </a:t>
            </a:r>
            <a:r>
              <a:rPr b="1" lang="en" sz="1400">
                <a:solidFill>
                  <a:schemeClr val="dk1"/>
                </a:solidFill>
              </a:rPr>
              <a:t>unsupervised </a:t>
            </a:r>
            <a:r>
              <a:rPr lang="en" sz="1400">
                <a:solidFill>
                  <a:schemeClr val="dk1"/>
                </a:solidFill>
              </a:rPr>
              <a:t>data mining algorithm mainly used for </a:t>
            </a:r>
            <a:r>
              <a:rPr b="1" lang="en" sz="1400">
                <a:solidFill>
                  <a:schemeClr val="dk1"/>
                </a:solidFill>
              </a:rPr>
              <a:t>clustering </a:t>
            </a:r>
            <a:r>
              <a:rPr lang="en" sz="1400">
                <a:solidFill>
                  <a:schemeClr val="dk1"/>
                </a:solidFill>
              </a:rPr>
              <a:t>purpose</a:t>
            </a:r>
          </a:p>
          <a:p>
            <a:pPr lvl="0" rtl="0">
              <a:spcBef>
                <a:spcPts val="0"/>
              </a:spcBef>
              <a:spcAft>
                <a:spcPts val="0"/>
              </a:spcAft>
              <a:buClr>
                <a:srgbClr val="000000"/>
              </a:buClr>
              <a:buSzPct val="78571"/>
              <a:buFont typeface="Arial"/>
              <a:buNone/>
            </a:pPr>
            <a:r>
              <a:t/>
            </a:r>
            <a:endParaRPr sz="1400">
              <a:solidFill>
                <a:schemeClr val="dk1"/>
              </a:solidFill>
            </a:endParaRPr>
          </a:p>
          <a:p>
            <a:pPr lvl="0" rtl="0">
              <a:spcBef>
                <a:spcPts val="0"/>
              </a:spcBef>
              <a:spcAft>
                <a:spcPts val="0"/>
              </a:spcAft>
              <a:buNone/>
            </a:pPr>
            <a:r>
              <a:rPr lang="en" sz="1400">
                <a:solidFill>
                  <a:schemeClr val="dk1"/>
                </a:solidFill>
              </a:rPr>
              <a:t>Application:</a:t>
            </a:r>
          </a:p>
          <a:p>
            <a:pPr indent="-317500" lvl="0" marL="457200" rtl="0">
              <a:spcBef>
                <a:spcPts val="0"/>
              </a:spcBef>
              <a:spcAft>
                <a:spcPts val="0"/>
              </a:spcAft>
              <a:buClr>
                <a:schemeClr val="dk1"/>
              </a:buClr>
              <a:buSzPct val="100000"/>
            </a:pPr>
            <a:r>
              <a:rPr lang="en" sz="1400">
                <a:solidFill>
                  <a:schemeClr val="dk1"/>
                </a:solidFill>
              </a:rPr>
              <a:t>Used in Automatic Categorization of Software</a:t>
            </a:r>
          </a:p>
          <a:p>
            <a:pPr indent="-317500" lvl="0" marL="457200" rtl="0">
              <a:spcBef>
                <a:spcPts val="0"/>
              </a:spcBef>
              <a:spcAft>
                <a:spcPts val="0"/>
              </a:spcAft>
              <a:buClr>
                <a:schemeClr val="dk1"/>
              </a:buClr>
              <a:buSzPct val="100000"/>
            </a:pPr>
            <a:r>
              <a:rPr lang="en" sz="1400">
                <a:solidFill>
                  <a:schemeClr val="dk1"/>
                </a:solidFill>
              </a:rPr>
              <a:t>Bug Localization</a:t>
            </a:r>
          </a:p>
          <a:p>
            <a:pPr indent="-317500" lvl="0" marL="457200" rtl="0">
              <a:spcBef>
                <a:spcPts val="0"/>
              </a:spcBef>
              <a:spcAft>
                <a:spcPts val="0"/>
              </a:spcAft>
              <a:buClr>
                <a:schemeClr val="dk1"/>
              </a:buClr>
              <a:buSzPct val="100000"/>
            </a:pPr>
            <a:r>
              <a:rPr lang="en" sz="1400">
                <a:solidFill>
                  <a:schemeClr val="dk1"/>
                </a:solidFill>
              </a:rPr>
              <a:t>Face Recognition</a:t>
            </a:r>
          </a:p>
          <a:p>
            <a:pPr indent="-317500" lvl="0" marL="457200" rtl="0">
              <a:spcBef>
                <a:spcPts val="0"/>
              </a:spcBef>
              <a:spcAft>
                <a:spcPts val="0"/>
              </a:spcAft>
              <a:buClr>
                <a:schemeClr val="dk1"/>
              </a:buClr>
              <a:buSzPct val="100000"/>
            </a:pPr>
            <a:r>
              <a:rPr lang="en" sz="1400">
                <a:solidFill>
                  <a:schemeClr val="dk1"/>
                </a:solidFill>
              </a:rPr>
              <a:t>Video Fingerprinting</a:t>
            </a:r>
          </a:p>
          <a:p>
            <a:pPr indent="-317500" lvl="0" marL="457200" rtl="0">
              <a:spcBef>
                <a:spcPts val="0"/>
              </a:spcBef>
              <a:spcAft>
                <a:spcPts val="0"/>
              </a:spcAft>
              <a:buClr>
                <a:schemeClr val="dk1"/>
              </a:buClr>
              <a:buSzPct val="100000"/>
            </a:pPr>
            <a:r>
              <a:rPr lang="en" sz="1400">
                <a:solidFill>
                  <a:schemeClr val="dk1"/>
                </a:solidFill>
              </a:rPr>
              <a:t>Used in various search engines</a:t>
            </a:r>
          </a:p>
          <a:p>
            <a:pPr lvl="0" rtl="0">
              <a:spcBef>
                <a:spcPts val="0"/>
              </a:spcBef>
              <a:spcAft>
                <a:spcPts val="0"/>
              </a:spcAft>
              <a:buNone/>
            </a:pPr>
            <a:r>
              <a:t/>
            </a:r>
            <a:endParaRPr sz="1400">
              <a:solidFill>
                <a:schemeClr val="dk1"/>
              </a:solidFill>
            </a:endParaRPr>
          </a:p>
          <a:p>
            <a:pPr lvl="0" rtl="0">
              <a:spcBef>
                <a:spcPts val="0"/>
              </a:spcBef>
              <a:spcAft>
                <a:spcPts val="0"/>
              </a:spcAft>
              <a:buNone/>
            </a:pPr>
            <a:r>
              <a:t/>
            </a:r>
            <a:endParaRPr sz="1400">
              <a:solidFill>
                <a:schemeClr val="dk1"/>
              </a:solidFill>
            </a:endParaRPr>
          </a:p>
          <a:p>
            <a:pPr lvl="0" rtl="0">
              <a:spcBef>
                <a:spcPts val="0"/>
              </a:spcBef>
              <a:spcAft>
                <a:spcPts val="0"/>
              </a:spcAft>
              <a:buNone/>
            </a:pPr>
            <a:r>
              <a:t/>
            </a:r>
            <a:endParaRPr sz="1400">
              <a:solidFill>
                <a:schemeClr val="dk1"/>
              </a:solidFill>
            </a:endParaRPr>
          </a:p>
          <a:p>
            <a:pPr lvl="0">
              <a:spcBef>
                <a:spcPts val="0"/>
              </a:spcBef>
              <a:spcAft>
                <a:spcPts val="0"/>
              </a:spcAft>
              <a:buNone/>
            </a:pPr>
            <a:r>
              <a:t/>
            </a:r>
            <a:endParaRPr sz="1400">
              <a:solidFill>
                <a:schemeClr val="dk1"/>
              </a:solidFill>
            </a:endParaRPr>
          </a:p>
        </p:txBody>
      </p:sp>
      <p:pic>
        <p:nvPicPr>
          <p:cNvPr id="108" name="Shape 108"/>
          <p:cNvPicPr preferRelativeResize="0"/>
          <p:nvPr/>
        </p:nvPicPr>
        <p:blipFill>
          <a:blip r:embed="rId3">
            <a:alphaModFix/>
          </a:blip>
          <a:stretch>
            <a:fillRect/>
          </a:stretch>
        </p:blipFill>
        <p:spPr>
          <a:xfrm>
            <a:off x="7421351" y="445024"/>
            <a:ext cx="1410950" cy="1964027"/>
          </a:xfrm>
          <a:prstGeom prst="rect">
            <a:avLst/>
          </a:prstGeom>
          <a:noFill/>
          <a:ln>
            <a:noFill/>
          </a:ln>
        </p:spPr>
      </p:pic>
      <p:sp>
        <p:nvSpPr>
          <p:cNvPr id="109" name="Shape 109"/>
          <p:cNvSpPr txBox="1"/>
          <p:nvPr/>
        </p:nvSpPr>
        <p:spPr>
          <a:xfrm>
            <a:off x="7289200" y="2509750"/>
            <a:ext cx="1769700" cy="4602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Clr>
                <a:schemeClr val="dk1"/>
              </a:buClr>
              <a:buSzPct val="91666"/>
              <a:buFont typeface="Arial"/>
              <a:buNone/>
            </a:pPr>
            <a:r>
              <a:rPr lang="en" sz="1200">
                <a:solidFill>
                  <a:schemeClr val="dk2"/>
                </a:solidFill>
              </a:rPr>
              <a:t>“Simplest topic model”</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Understand LDA</a:t>
            </a:r>
          </a:p>
        </p:txBody>
      </p:sp>
      <p:sp>
        <p:nvSpPr>
          <p:cNvPr id="115" name="Shape 115"/>
          <p:cNvSpPr txBox="1"/>
          <p:nvPr>
            <p:ph idx="1" type="body"/>
          </p:nvPr>
        </p:nvSpPr>
        <p:spPr>
          <a:xfrm>
            <a:off x="311700" y="1152475"/>
            <a:ext cx="8520600" cy="3846900"/>
          </a:xfrm>
          <a:prstGeom prst="rect">
            <a:avLst/>
          </a:prstGeom>
        </p:spPr>
        <p:txBody>
          <a:bodyPr anchorCtr="0" anchor="t" bIns="91425" lIns="91425" rIns="91425" tIns="91425">
            <a:noAutofit/>
          </a:bodyPr>
          <a:lstStyle/>
          <a:p>
            <a:pPr indent="-228600" lvl="0" marL="457200" rtl="0">
              <a:spcBef>
                <a:spcPts val="0"/>
              </a:spcBef>
            </a:pPr>
            <a:r>
              <a:rPr lang="en"/>
              <a:t>Latent topics</a:t>
            </a:r>
          </a:p>
          <a:p>
            <a:pPr lvl="0" rtl="0">
              <a:spcBef>
                <a:spcPts val="0"/>
              </a:spcBef>
              <a:buNone/>
            </a:pPr>
            <a:r>
              <a:rPr lang="en"/>
              <a:t>	</a:t>
            </a:r>
          </a:p>
          <a:p>
            <a:pPr indent="-228600" lvl="0" marL="457200" rtl="0">
              <a:spcBef>
                <a:spcPts val="0"/>
              </a:spcBef>
            </a:pPr>
            <a:r>
              <a:rPr lang="en"/>
              <a:t>Hypothesis: Bag of words </a:t>
            </a:r>
          </a:p>
          <a:p>
            <a:pPr indent="457200" lvl="0" rtl="0">
              <a:spcBef>
                <a:spcPts val="0"/>
              </a:spcBef>
              <a:buNone/>
            </a:pPr>
            <a:r>
              <a:rPr lang="en"/>
              <a:t>(De Finetti Theorem)</a:t>
            </a:r>
          </a:p>
          <a:p>
            <a:pPr indent="-228600" lvl="0" marL="457200" rtl="0">
              <a:spcBef>
                <a:spcPts val="0"/>
              </a:spcBef>
            </a:pPr>
            <a:r>
              <a:rPr lang="en"/>
              <a:t>Dirichlet Distribution</a:t>
            </a:r>
          </a:p>
          <a:p>
            <a:pPr lvl="0" rtl="0">
              <a:spcBef>
                <a:spcPts val="0"/>
              </a:spcBef>
              <a:buNone/>
            </a:pPr>
            <a:r>
              <a:t/>
            </a:r>
            <a:endParaRPr/>
          </a:p>
          <a:p>
            <a:pPr lvl="0" rtl="0">
              <a:spcBef>
                <a:spcPts val="0"/>
              </a:spcBef>
              <a:buNone/>
            </a:pPr>
            <a:r>
              <a:rPr lang="en" sz="1400"/>
              <a:t>where</a:t>
            </a:r>
          </a:p>
          <a:p>
            <a:pPr lvl="0" rtl="0">
              <a:spcBef>
                <a:spcPts val="0"/>
              </a:spcBef>
              <a:buNone/>
            </a:pPr>
            <a:r>
              <a:t/>
            </a:r>
            <a:endParaRPr/>
          </a:p>
          <a:p>
            <a:pPr lvl="0">
              <a:spcBef>
                <a:spcPts val="0"/>
              </a:spcBef>
              <a:buNone/>
            </a:pPr>
            <a:r>
              <a:t/>
            </a:r>
            <a:endParaRPr/>
          </a:p>
        </p:txBody>
      </p:sp>
      <p:pic>
        <p:nvPicPr>
          <p:cNvPr id="116" name="Shape 116"/>
          <p:cNvPicPr preferRelativeResize="0"/>
          <p:nvPr/>
        </p:nvPicPr>
        <p:blipFill>
          <a:blip r:embed="rId3">
            <a:alphaModFix/>
          </a:blip>
          <a:stretch>
            <a:fillRect/>
          </a:stretch>
        </p:blipFill>
        <p:spPr>
          <a:xfrm>
            <a:off x="3771125" y="111050"/>
            <a:ext cx="2703750" cy="2595325"/>
          </a:xfrm>
          <a:prstGeom prst="rect">
            <a:avLst/>
          </a:prstGeom>
          <a:noFill/>
          <a:ln>
            <a:noFill/>
          </a:ln>
        </p:spPr>
      </p:pic>
      <p:pic>
        <p:nvPicPr>
          <p:cNvPr id="117" name="Shape 117"/>
          <p:cNvPicPr preferRelativeResize="0"/>
          <p:nvPr/>
        </p:nvPicPr>
        <p:blipFill>
          <a:blip r:embed="rId4">
            <a:alphaModFix/>
          </a:blip>
          <a:stretch>
            <a:fillRect/>
          </a:stretch>
        </p:blipFill>
        <p:spPr>
          <a:xfrm>
            <a:off x="464100" y="3686850"/>
            <a:ext cx="3390900" cy="514350"/>
          </a:xfrm>
          <a:prstGeom prst="rect">
            <a:avLst/>
          </a:prstGeom>
          <a:noFill/>
          <a:ln>
            <a:noFill/>
          </a:ln>
        </p:spPr>
      </p:pic>
      <p:pic>
        <p:nvPicPr>
          <p:cNvPr id="118" name="Shape 118"/>
          <p:cNvPicPr preferRelativeResize="0"/>
          <p:nvPr/>
        </p:nvPicPr>
        <p:blipFill>
          <a:blip r:embed="rId5">
            <a:alphaModFix/>
          </a:blip>
          <a:stretch>
            <a:fillRect/>
          </a:stretch>
        </p:blipFill>
        <p:spPr>
          <a:xfrm>
            <a:off x="942200" y="4381050"/>
            <a:ext cx="2266950" cy="495300"/>
          </a:xfrm>
          <a:prstGeom prst="rect">
            <a:avLst/>
          </a:prstGeom>
          <a:noFill/>
          <a:ln>
            <a:noFill/>
          </a:ln>
        </p:spPr>
      </p:pic>
      <p:pic>
        <p:nvPicPr>
          <p:cNvPr id="119" name="Shape 119"/>
          <p:cNvPicPr preferRelativeResize="0"/>
          <p:nvPr/>
        </p:nvPicPr>
        <p:blipFill>
          <a:blip r:embed="rId6">
            <a:alphaModFix/>
          </a:blip>
          <a:stretch>
            <a:fillRect/>
          </a:stretch>
        </p:blipFill>
        <p:spPr>
          <a:xfrm>
            <a:off x="6128549" y="2546987"/>
            <a:ext cx="2703746" cy="232937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Understand LDA</a:t>
            </a:r>
          </a:p>
        </p:txBody>
      </p:sp>
      <p:sp>
        <p:nvSpPr>
          <p:cNvPr id="125" name="Shape 125"/>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Generative model</a:t>
            </a:r>
          </a:p>
          <a:p>
            <a:pPr lvl="0" rtl="0">
              <a:spcBef>
                <a:spcPts val="0"/>
              </a:spcBef>
              <a:buNone/>
            </a:pPr>
            <a:r>
              <a:rPr lang="en"/>
              <a:t>5-steps to generate a word.</a:t>
            </a:r>
          </a:p>
          <a:p>
            <a:pPr lvl="0" rtl="0">
              <a:lnSpc>
                <a:spcPct val="115000"/>
              </a:lnSpc>
              <a:spcBef>
                <a:spcPts val="0"/>
              </a:spcBef>
              <a:spcAft>
                <a:spcPts val="0"/>
              </a:spcAft>
              <a:buNone/>
            </a:pPr>
            <a:r>
              <a:rPr lang="en" sz="1400"/>
              <a:t>M: Number of documents.	</a:t>
            </a:r>
          </a:p>
          <a:p>
            <a:pPr lvl="0" rtl="0">
              <a:lnSpc>
                <a:spcPct val="115000"/>
              </a:lnSpc>
              <a:spcBef>
                <a:spcPts val="0"/>
              </a:spcBef>
              <a:spcAft>
                <a:spcPts val="0"/>
              </a:spcAft>
              <a:buNone/>
            </a:pPr>
            <a:r>
              <a:rPr lang="en" sz="1400"/>
              <a:t>N: Number of words.	</a:t>
            </a:r>
          </a:p>
          <a:p>
            <a:pPr lvl="0" rtl="0">
              <a:lnSpc>
                <a:spcPct val="115000"/>
              </a:lnSpc>
              <a:spcBef>
                <a:spcPts val="0"/>
              </a:spcBef>
              <a:spcAft>
                <a:spcPts val="0"/>
              </a:spcAft>
              <a:buClr>
                <a:schemeClr val="dk1"/>
              </a:buClr>
              <a:buSzPct val="78571"/>
              <a:buFont typeface="Arial"/>
              <a:buNone/>
            </a:pPr>
            <a:r>
              <a:rPr lang="en" sz="1400"/>
              <a:t>K: Number of topics</a:t>
            </a:r>
          </a:p>
          <a:p>
            <a:pPr lvl="0" rtl="0">
              <a:lnSpc>
                <a:spcPct val="150000"/>
              </a:lnSpc>
              <a:spcBef>
                <a:spcPts val="0"/>
              </a:spcBef>
              <a:spcAft>
                <a:spcPts val="0"/>
              </a:spcAft>
              <a:buNone/>
            </a:pPr>
            <a:r>
              <a:rPr lang="en"/>
              <a:t>           </a:t>
            </a:r>
            <a:r>
              <a:rPr lang="en" sz="1400"/>
              <a:t>Hyperparameters to generate probability distribution</a:t>
            </a:r>
          </a:p>
          <a:p>
            <a:pPr indent="457200" lvl="0" rtl="0">
              <a:lnSpc>
                <a:spcPct val="150000"/>
              </a:lnSpc>
              <a:spcBef>
                <a:spcPts val="0"/>
              </a:spcBef>
              <a:spcAft>
                <a:spcPts val="0"/>
              </a:spcAft>
              <a:buNone/>
            </a:pPr>
            <a:r>
              <a:rPr lang="en" sz="1400"/>
              <a:t>Topic 	</a:t>
            </a:r>
          </a:p>
          <a:p>
            <a:pPr indent="457200" lvl="0" rtl="0">
              <a:lnSpc>
                <a:spcPct val="150000"/>
              </a:lnSpc>
              <a:spcBef>
                <a:spcPts val="0"/>
              </a:spcBef>
              <a:spcAft>
                <a:spcPts val="0"/>
              </a:spcAft>
              <a:buNone/>
            </a:pPr>
            <a:r>
              <a:rPr lang="en" sz="1400"/>
              <a:t>Word</a:t>
            </a:r>
          </a:p>
          <a:p>
            <a:pPr indent="457200" lvl="0" rtl="0">
              <a:lnSpc>
                <a:spcPct val="150000"/>
              </a:lnSpc>
              <a:spcBef>
                <a:spcPts val="0"/>
              </a:spcBef>
              <a:spcAft>
                <a:spcPts val="0"/>
              </a:spcAft>
              <a:buNone/>
            </a:pPr>
            <a:r>
              <a:rPr lang="en" sz="1400"/>
              <a:t>Topic distribution of a document</a:t>
            </a:r>
          </a:p>
          <a:p>
            <a:pPr lvl="0">
              <a:lnSpc>
                <a:spcPct val="150000"/>
              </a:lnSpc>
              <a:spcBef>
                <a:spcPts val="0"/>
              </a:spcBef>
              <a:spcAft>
                <a:spcPts val="0"/>
              </a:spcAft>
              <a:buNone/>
            </a:pPr>
            <a:r>
              <a:rPr lang="en" sz="1400"/>
              <a:t>	Word distribution of a topic</a:t>
            </a:r>
          </a:p>
        </p:txBody>
      </p:sp>
      <p:pic>
        <p:nvPicPr>
          <p:cNvPr id="126" name="Shape 126"/>
          <p:cNvPicPr preferRelativeResize="0"/>
          <p:nvPr/>
        </p:nvPicPr>
        <p:blipFill>
          <a:blip r:embed="rId3">
            <a:alphaModFix/>
          </a:blip>
          <a:stretch>
            <a:fillRect/>
          </a:stretch>
        </p:blipFill>
        <p:spPr>
          <a:xfrm>
            <a:off x="6332099" y="1496049"/>
            <a:ext cx="2398949" cy="2729249"/>
          </a:xfrm>
          <a:prstGeom prst="rect">
            <a:avLst/>
          </a:prstGeom>
          <a:noFill/>
          <a:ln>
            <a:noFill/>
          </a:ln>
        </p:spPr>
      </p:pic>
      <p:pic>
        <p:nvPicPr>
          <p:cNvPr id="127" name="Shape 127"/>
          <p:cNvPicPr preferRelativeResize="0"/>
          <p:nvPr/>
        </p:nvPicPr>
        <p:blipFill>
          <a:blip r:embed="rId4">
            <a:alphaModFix/>
          </a:blip>
          <a:stretch>
            <a:fillRect/>
          </a:stretch>
        </p:blipFill>
        <p:spPr>
          <a:xfrm>
            <a:off x="311699" y="3021650"/>
            <a:ext cx="314024" cy="333649"/>
          </a:xfrm>
          <a:prstGeom prst="rect">
            <a:avLst/>
          </a:prstGeom>
          <a:noFill/>
          <a:ln>
            <a:noFill/>
          </a:ln>
        </p:spPr>
      </p:pic>
      <p:pic>
        <p:nvPicPr>
          <p:cNvPr id="128" name="Shape 128"/>
          <p:cNvPicPr preferRelativeResize="0"/>
          <p:nvPr/>
        </p:nvPicPr>
        <p:blipFill>
          <a:blip r:embed="rId5">
            <a:alphaModFix/>
          </a:blip>
          <a:stretch>
            <a:fillRect/>
          </a:stretch>
        </p:blipFill>
        <p:spPr>
          <a:xfrm>
            <a:off x="727925" y="3031462"/>
            <a:ext cx="314025" cy="314025"/>
          </a:xfrm>
          <a:prstGeom prst="rect">
            <a:avLst/>
          </a:prstGeom>
          <a:noFill/>
          <a:ln>
            <a:noFill/>
          </a:ln>
        </p:spPr>
      </p:pic>
      <p:pic>
        <p:nvPicPr>
          <p:cNvPr id="129" name="Shape 129"/>
          <p:cNvPicPr preferRelativeResize="0"/>
          <p:nvPr/>
        </p:nvPicPr>
        <p:blipFill>
          <a:blip r:embed="rId6">
            <a:alphaModFix/>
          </a:blip>
          <a:stretch>
            <a:fillRect/>
          </a:stretch>
        </p:blipFill>
        <p:spPr>
          <a:xfrm>
            <a:off x="311700" y="4057081"/>
            <a:ext cx="314024" cy="293419"/>
          </a:xfrm>
          <a:prstGeom prst="rect">
            <a:avLst/>
          </a:prstGeom>
          <a:noFill/>
          <a:ln>
            <a:noFill/>
          </a:ln>
        </p:spPr>
      </p:pic>
      <p:pic>
        <p:nvPicPr>
          <p:cNvPr id="130" name="Shape 130"/>
          <p:cNvPicPr preferRelativeResize="0"/>
          <p:nvPr/>
        </p:nvPicPr>
        <p:blipFill>
          <a:blip r:embed="rId7">
            <a:alphaModFix/>
          </a:blip>
          <a:stretch>
            <a:fillRect/>
          </a:stretch>
        </p:blipFill>
        <p:spPr>
          <a:xfrm>
            <a:off x="311699" y="3355299"/>
            <a:ext cx="314025" cy="291594"/>
          </a:xfrm>
          <a:prstGeom prst="rect">
            <a:avLst/>
          </a:prstGeom>
          <a:noFill/>
          <a:ln>
            <a:noFill/>
          </a:ln>
        </p:spPr>
      </p:pic>
      <p:pic>
        <p:nvPicPr>
          <p:cNvPr id="131" name="Shape 131"/>
          <p:cNvPicPr preferRelativeResize="0"/>
          <p:nvPr/>
        </p:nvPicPr>
        <p:blipFill>
          <a:blip r:embed="rId8">
            <a:alphaModFix/>
          </a:blip>
          <a:stretch>
            <a:fillRect/>
          </a:stretch>
        </p:blipFill>
        <p:spPr>
          <a:xfrm>
            <a:off x="311702" y="4399502"/>
            <a:ext cx="314025" cy="339366"/>
          </a:xfrm>
          <a:prstGeom prst="rect">
            <a:avLst/>
          </a:prstGeom>
          <a:noFill/>
          <a:ln>
            <a:noFill/>
          </a:ln>
        </p:spPr>
      </p:pic>
      <p:pic>
        <p:nvPicPr>
          <p:cNvPr id="132" name="Shape 132"/>
          <p:cNvPicPr preferRelativeResize="0"/>
          <p:nvPr/>
        </p:nvPicPr>
        <p:blipFill>
          <a:blip r:embed="rId9">
            <a:alphaModFix/>
          </a:blip>
          <a:stretch>
            <a:fillRect/>
          </a:stretch>
        </p:blipFill>
        <p:spPr>
          <a:xfrm>
            <a:off x="299024" y="3744900"/>
            <a:ext cx="339374" cy="33937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How LDA works</a:t>
            </a:r>
          </a:p>
        </p:txBody>
      </p:sp>
      <p:sp>
        <p:nvSpPr>
          <p:cNvPr id="138" name="Shape 138"/>
          <p:cNvSpPr txBox="1"/>
          <p:nvPr>
            <p:ph idx="1" type="body"/>
          </p:nvPr>
        </p:nvSpPr>
        <p:spPr>
          <a:xfrm>
            <a:off x="311700" y="1152475"/>
            <a:ext cx="57819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Pre-processing</a:t>
            </a:r>
          </a:p>
          <a:p>
            <a:pPr indent="-228600" lvl="0" marL="457200" rtl="0">
              <a:spcBef>
                <a:spcPts val="0"/>
              </a:spcBef>
              <a:buAutoNum type="arabicPeriod"/>
            </a:pPr>
            <a:r>
              <a:rPr lang="en"/>
              <a:t>Inference &amp; Estimation</a:t>
            </a:r>
          </a:p>
          <a:p>
            <a:pPr indent="-228600" lvl="1" marL="914400" rtl="0">
              <a:spcBef>
                <a:spcPts val="0"/>
              </a:spcBef>
              <a:buAutoNum type="alphaLcPeriod"/>
            </a:pPr>
            <a:r>
              <a:rPr lang="en"/>
              <a:t>EM v.s. Gibbs Sampling</a:t>
            </a:r>
          </a:p>
          <a:p>
            <a:pPr indent="-228600" lvl="1" marL="914400" rtl="0">
              <a:spcBef>
                <a:spcPts val="0"/>
              </a:spcBef>
              <a:buAutoNum type="alphaLcPeriod"/>
            </a:pPr>
            <a:r>
              <a:rPr lang="en"/>
              <a:t>EM: the joint probability of all latent variables </a:t>
            </a:r>
          </a:p>
          <a:p>
            <a:pPr indent="-228600" lvl="1" marL="914400" rtl="0">
              <a:spcBef>
                <a:spcPts val="0"/>
              </a:spcBef>
              <a:buAutoNum type="alphaLcPeriod"/>
            </a:pPr>
            <a:r>
              <a:rPr lang="en"/>
              <a:t>Gibbs Sampling: the individual conditional probability of each latent variable</a:t>
            </a:r>
          </a:p>
          <a:p>
            <a:pPr indent="-228600" lvl="0" marL="457200" rtl="0">
              <a:spcBef>
                <a:spcPts val="0"/>
              </a:spcBef>
              <a:buAutoNum type="arabicPeriod"/>
            </a:pPr>
            <a:r>
              <a:rPr lang="en"/>
              <a:t>Experimental Results</a:t>
            </a:r>
          </a:p>
          <a:p>
            <a:pPr indent="-228600" lvl="1" marL="914400" rtl="0">
              <a:spcBef>
                <a:spcPts val="0"/>
              </a:spcBef>
              <a:buAutoNum type="alphaLcPeriod"/>
            </a:pPr>
            <a:r>
              <a:rPr lang="en"/>
              <a:t>List of topics with their own group of words</a:t>
            </a:r>
          </a:p>
          <a:p>
            <a:pPr indent="-228600" lvl="1" marL="914400" rtl="0">
              <a:spcBef>
                <a:spcPts val="0"/>
              </a:spcBef>
              <a:buAutoNum type="alphaLcPeriod"/>
            </a:pPr>
            <a:r>
              <a:rPr lang="en"/>
              <a:t>List of documents with each word’s topic.</a:t>
            </a:r>
          </a:p>
        </p:txBody>
      </p:sp>
      <p:pic>
        <p:nvPicPr>
          <p:cNvPr id="139" name="Shape 139"/>
          <p:cNvPicPr preferRelativeResize="0"/>
          <p:nvPr/>
        </p:nvPicPr>
        <p:blipFill>
          <a:blip r:embed="rId3">
            <a:alphaModFix/>
          </a:blip>
          <a:stretch>
            <a:fillRect/>
          </a:stretch>
        </p:blipFill>
        <p:spPr>
          <a:xfrm>
            <a:off x="6351924" y="1496049"/>
            <a:ext cx="2398949" cy="272924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Who are using LDA?</a:t>
            </a:r>
          </a:p>
        </p:txBody>
      </p:sp>
      <p:sp>
        <p:nvSpPr>
          <p:cNvPr id="145" name="Shape 145"/>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17500" lvl="0" marL="457200" rtl="0">
              <a:spcBef>
                <a:spcPts val="0"/>
              </a:spcBef>
              <a:buClr>
                <a:srgbClr val="333333"/>
              </a:buClr>
              <a:buSzPct val="100000"/>
            </a:pPr>
            <a:r>
              <a:rPr lang="en" sz="1400">
                <a:solidFill>
                  <a:srgbClr val="333333"/>
                </a:solidFill>
                <a:highlight>
                  <a:srgbClr val="FFFFFF"/>
                </a:highlight>
              </a:rPr>
              <a:t>The most common Topic Model currently in use is LDA.</a:t>
            </a:r>
          </a:p>
          <a:p>
            <a:pPr indent="-317500" lvl="0" marL="457200" rtl="0">
              <a:spcBef>
                <a:spcPts val="0"/>
              </a:spcBef>
              <a:buClr>
                <a:srgbClr val="333333"/>
              </a:buClr>
              <a:buSzPct val="100000"/>
            </a:pPr>
            <a:r>
              <a:rPr lang="en" sz="1400">
                <a:solidFill>
                  <a:srgbClr val="333333"/>
                </a:solidFill>
                <a:highlight>
                  <a:srgbClr val="FFFFFF"/>
                </a:highlight>
              </a:rPr>
              <a:t>A Research Director at Google, Edward Y. Chang, is currently working on an implementation of LDA which utilizes a parallel computing architecture, allowing it to take advantage of the massive computing power Google has at its disposal</a:t>
            </a:r>
          </a:p>
          <a:p>
            <a:pPr indent="-317500" lvl="0" marL="457200" rtl="0">
              <a:spcBef>
                <a:spcPts val="0"/>
              </a:spcBef>
              <a:buClr>
                <a:srgbClr val="333333"/>
              </a:buClr>
              <a:buSzPct val="100000"/>
            </a:pPr>
            <a:r>
              <a:rPr lang="en" sz="1400">
                <a:solidFill>
                  <a:srgbClr val="333333"/>
                </a:solidFill>
                <a:highlight>
                  <a:srgbClr val="FFFFFF"/>
                </a:highlight>
              </a:rPr>
              <a:t>Used in building New York Times Recommendation Engine</a:t>
            </a:r>
          </a:p>
          <a:p>
            <a:pPr indent="-317500" lvl="0" marL="457200" rtl="0">
              <a:spcBef>
                <a:spcPts val="0"/>
              </a:spcBef>
              <a:buClr>
                <a:srgbClr val="333333"/>
              </a:buClr>
              <a:buSzPct val="100000"/>
            </a:pPr>
            <a:r>
              <a:rPr lang="en" sz="1400">
                <a:solidFill>
                  <a:srgbClr val="333333"/>
                </a:solidFill>
                <a:highlight>
                  <a:srgbClr val="FFFFFF"/>
                </a:highlight>
              </a:rPr>
              <a:t>By adding  classified into six classes, including skin color of normal, cyan, red, yellow, black, and white and turn LDA into Supervised LDA, it helps to provides useful descriptive statistics </a:t>
            </a:r>
            <a:r>
              <a:rPr lang="en" sz="1400">
                <a:solidFill>
                  <a:srgbClr val="333333"/>
                </a:solidFill>
              </a:rPr>
              <a:t>for facial diagnosis in Traditional Chinese Medicine.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Pros &amp; Cons</a:t>
            </a:r>
          </a:p>
        </p:txBody>
      </p:sp>
      <p:sp>
        <p:nvSpPr>
          <p:cNvPr id="151" name="Shape 151"/>
          <p:cNvSpPr txBox="1"/>
          <p:nvPr>
            <p:ph idx="1" type="body"/>
          </p:nvPr>
        </p:nvSpPr>
        <p:spPr>
          <a:xfrm>
            <a:off x="311700" y="1152475"/>
            <a:ext cx="8520600" cy="3788400"/>
          </a:xfrm>
          <a:prstGeom prst="rect">
            <a:avLst/>
          </a:prstGeom>
        </p:spPr>
        <p:txBody>
          <a:bodyPr anchorCtr="0" anchor="t" bIns="91425" lIns="91425" rIns="91425" tIns="91425">
            <a:noAutofit/>
          </a:bodyPr>
          <a:lstStyle/>
          <a:p>
            <a:pPr lvl="0" rtl="0">
              <a:spcBef>
                <a:spcPts val="0"/>
              </a:spcBef>
              <a:buNone/>
            </a:pPr>
            <a:r>
              <a:rPr lang="en"/>
              <a:t>Pros:</a:t>
            </a:r>
          </a:p>
          <a:p>
            <a:pPr indent="-317500" lvl="0" marL="457200" rtl="0">
              <a:spcBef>
                <a:spcPts val="0"/>
              </a:spcBef>
              <a:buSzPct val="100000"/>
              <a:buAutoNum type="arabicPeriod"/>
            </a:pPr>
            <a:r>
              <a:rPr lang="en" sz="1400"/>
              <a:t>LDA compared to LSI is a probabilistic model with interpretable topics that can be easily extended and embedded in other more complicated models</a:t>
            </a:r>
          </a:p>
          <a:p>
            <a:pPr indent="-317500" lvl="0" marL="457200" rtl="0">
              <a:spcBef>
                <a:spcPts val="0"/>
              </a:spcBef>
              <a:buSzPct val="100000"/>
              <a:buAutoNum type="arabicPeriod"/>
            </a:pPr>
            <a:r>
              <a:rPr lang="en" sz="1400"/>
              <a:t>LDA is generalizable to unseen documents. The other(pLSA) assume the distribution of topics/words are following the same pattern in all documents. </a:t>
            </a:r>
          </a:p>
          <a:p>
            <a:pPr lvl="0" rtl="0">
              <a:spcBef>
                <a:spcPts val="0"/>
              </a:spcBef>
              <a:buNone/>
            </a:pPr>
            <a:r>
              <a:rPr lang="en"/>
              <a:t>Cons:</a:t>
            </a:r>
          </a:p>
          <a:p>
            <a:pPr indent="-317500" lvl="0" marL="457200" rtl="0">
              <a:spcBef>
                <a:spcPts val="0"/>
              </a:spcBef>
              <a:buSzPct val="100000"/>
              <a:buAutoNum type="arabicPeriod"/>
            </a:pPr>
            <a:r>
              <a:rPr lang="en" sz="1400"/>
              <a:t>One of the drawback of LDA is that the algorithm fails to draw the relationship from one topic to another</a:t>
            </a:r>
          </a:p>
          <a:p>
            <a:pPr indent="-317500" lvl="0" marL="457200" rtl="0">
              <a:spcBef>
                <a:spcPts val="0"/>
              </a:spcBef>
              <a:buSzPct val="100000"/>
              <a:buAutoNum type="arabicPeriod"/>
            </a:pPr>
            <a:r>
              <a:rPr lang="en" sz="1400"/>
              <a:t>The technique uses several tuning parameters whose impact on the resulting LDA model are not always intuitive. Values for the tuning parameters is dependent on both the problem that is being addressed and the input corpus</a:t>
            </a:r>
          </a:p>
          <a:p>
            <a:pPr lvl="0" rtl="0">
              <a:spcBef>
                <a:spcPts val="0"/>
              </a:spcBef>
              <a:buNone/>
            </a:pPr>
            <a:r>
              <a:t/>
            </a:r>
            <a:endParaRPr/>
          </a:p>
          <a:p>
            <a:pPr lv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