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1"/>
  </p:notesMasterIdLst>
  <p:sldIdLst>
    <p:sldId id="475" r:id="rId2"/>
    <p:sldId id="470" r:id="rId3"/>
    <p:sldId id="462" r:id="rId4"/>
    <p:sldId id="479" r:id="rId5"/>
    <p:sldId id="480" r:id="rId6"/>
    <p:sldId id="481" r:id="rId7"/>
    <p:sldId id="476" r:id="rId8"/>
    <p:sldId id="473" r:id="rId9"/>
    <p:sldId id="468" r:id="rId10"/>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988D96B0-D16E-4763-B393-84178CF4FF50}">
      <dgm:prSet phldrT="[Text]"/>
      <dgm:spPr/>
      <dgm:t>
        <a:bodyPr/>
        <a:lstStyle/>
        <a:p>
          <a:r>
            <a:rPr lang="en-US">
              <a:latin typeface="Times New Roman" panose="02020603050405020304" pitchFamily="18" charset="0"/>
              <a:cs typeface="Times New Roman" panose="02020603050405020304" pitchFamily="18" charset="0"/>
            </a:rPr>
            <a:t>Phase 1</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7B3055AA-BF7C-46D0-9A9E-60087B9F57B4}">
      <dgm:prSet phldrT="[Text]"/>
      <dgm:spPr/>
      <dgm:t>
        <a:bodyPr/>
        <a:lstStyle/>
        <a:p>
          <a:r>
            <a:rPr lang="en-US">
              <a:latin typeface="Times New Roman" panose="02020603050405020304" pitchFamily="18" charset="0"/>
              <a:cs typeface="Times New Roman" panose="02020603050405020304" pitchFamily="18" charset="0"/>
            </a:rPr>
            <a:t>Phase 2</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A59EC69B-8F3F-425B-819F-E8C557946AEE}">
      <dgm:prSet phldrT="[Text]"/>
      <dgm:spPr/>
      <dgm:t>
        <a:bodyPr/>
        <a:lstStyle/>
        <a:p>
          <a:r>
            <a:rPr lang="en-US">
              <a:latin typeface="Times New Roman" panose="02020603050405020304" pitchFamily="18" charset="0"/>
              <a:cs typeface="Times New Roman" panose="02020603050405020304" pitchFamily="18" charset="0"/>
            </a:rPr>
            <a:t>Phase</a:t>
          </a:r>
          <a:r>
            <a:rPr lang="en-US" baseline="0">
              <a:latin typeface="Times New Roman" panose="02020603050405020304" pitchFamily="18" charset="0"/>
              <a:cs typeface="Times New Roman" panose="02020603050405020304" pitchFamily="18" charset="0"/>
            </a:rPr>
            <a:t> 3</a:t>
          </a:r>
          <a:endParaRPr lang="en-US">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buClr>
              <a:srgbClr val="000000"/>
            </a:buClr>
            <a:buSzPct val="45000"/>
            <a:buFont typeface="Wingdings" charset="2"/>
            <a:buChar char=""/>
          </a:pPr>
          <a:r>
            <a:rPr lang="en-IN" b="0" strike="noStrike" spc="-1">
              <a:solidFill>
                <a:srgbClr val="000000"/>
              </a:solidFill>
              <a:uFill>
                <a:solidFill>
                  <a:srgbClr val="FFFFFF"/>
                </a:solidFill>
              </a:uFill>
              <a:latin typeface="Arial"/>
            </a:rPr>
            <a:t>Clearing up the obstacles </a:t>
          </a:r>
          <a:endParaRPr lang="en-US">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456EA86F-2B60-4CFE-A649-9F9FF630FFDA}">
      <dgm:prSet/>
      <dgm:spPr/>
      <dgm:t>
        <a:bodyPr/>
        <a:lstStyle/>
        <a:p>
          <a:r>
            <a:rPr lang="en-IN" b="0" strike="noStrike" spc="-1">
              <a:solidFill>
                <a:srgbClr val="000000"/>
              </a:solidFill>
              <a:uFill>
                <a:solidFill>
                  <a:srgbClr val="FFFFFF"/>
                </a:solidFill>
              </a:uFill>
              <a:latin typeface="Arial"/>
            </a:rPr>
            <a:t>Examining the project setup numerous times</a:t>
          </a:r>
        </a:p>
      </dgm:t>
    </dgm:pt>
    <dgm:pt modelId="{04D48402-1DE5-45CE-97C8-AF80F7B929A1}" type="parTrans" cxnId="{6B3F835E-918E-4F19-9882-7398C709B13E}">
      <dgm:prSet/>
      <dgm:spPr/>
      <dgm:t>
        <a:bodyPr/>
        <a:lstStyle/>
        <a:p>
          <a:endParaRPr lang="en-IN"/>
        </a:p>
      </dgm:t>
    </dgm:pt>
    <dgm:pt modelId="{7E0FF220-3F27-4E20-810E-28FC08E65030}" type="sibTrans" cxnId="{6B3F835E-918E-4F19-9882-7398C709B13E}">
      <dgm:prSet/>
      <dgm:spPr/>
      <dgm:t>
        <a:bodyPr/>
        <a:lstStyle/>
        <a:p>
          <a:endParaRPr lang="en-IN"/>
        </a:p>
      </dgm:t>
    </dgm:pt>
    <dgm:pt modelId="{5C68B72C-D855-4E74-89EA-1BDCA8EAFFFE}">
      <dgm:prSet/>
      <dgm:spPr/>
      <dgm:t>
        <a:bodyPr/>
        <a:lstStyle/>
        <a:p>
          <a:r>
            <a:rPr lang="en-IN" b="0" strike="noStrike" spc="-1">
              <a:solidFill>
                <a:srgbClr val="000000"/>
              </a:solidFill>
              <a:uFill>
                <a:solidFill>
                  <a:srgbClr val="FFFFFF"/>
                </a:solidFill>
              </a:uFill>
              <a:latin typeface="Arial"/>
            </a:rPr>
            <a:t>Concluding the fine project</a:t>
          </a:r>
        </a:p>
        <a:p>
          <a:endParaRPr lang="en-IN" b="0" strike="noStrike" spc="-1">
            <a:solidFill>
              <a:srgbClr val="000000"/>
            </a:solidFill>
            <a:uFill>
              <a:solidFill>
                <a:srgbClr val="FFFFFF"/>
              </a:solidFill>
            </a:uFill>
            <a:latin typeface="Arial"/>
          </a:endParaRPr>
        </a:p>
      </dgm:t>
    </dgm:pt>
    <dgm:pt modelId="{132F4FF3-9DFC-4496-B711-15C3471FD411}" type="parTrans" cxnId="{58FC331D-17C9-4815-BC00-C7A9E4968A6A}">
      <dgm:prSet/>
      <dgm:spPr/>
      <dgm:t>
        <a:bodyPr/>
        <a:lstStyle/>
        <a:p>
          <a:endParaRPr lang="en-IN"/>
        </a:p>
      </dgm:t>
    </dgm:pt>
    <dgm:pt modelId="{C0A38FBA-75B5-4C66-ABD3-FC1ED61B2625}" type="sibTrans" cxnId="{58FC331D-17C9-4815-BC00-C7A9E4968A6A}">
      <dgm:prSet/>
      <dgm:spPr/>
      <dgm:t>
        <a:bodyPr/>
        <a:lstStyle/>
        <a:p>
          <a:endParaRPr lang="en-IN"/>
        </a:p>
      </dgm:t>
    </dgm:pt>
    <dgm:pt modelId="{47D718AA-A5B2-A146-BBFC-CB24ACCB0193}">
      <dgm:prSet/>
      <dgm:spPr/>
      <dgm:t>
        <a:bodyPr/>
        <a:lstStyle/>
        <a:p>
          <a:r>
            <a:rPr lang="en-GB"/>
            <a:t>Project estimation</a:t>
          </a:r>
        </a:p>
        <a:p>
          <a:r>
            <a:rPr lang="en-GB"/>
            <a:t>Research on required components and estimation</a:t>
          </a:r>
        </a:p>
        <a:p>
          <a:r>
            <a:rPr lang="en-GB"/>
            <a:t>Source Code availability</a:t>
          </a:r>
        </a:p>
        <a:p>
          <a:r>
            <a:rPr lang="en-GB"/>
            <a:t>Had discussions and exchange of ideas in the group</a:t>
          </a:r>
        </a:p>
        <a:p>
          <a:r>
            <a:rPr lang="en-GB"/>
            <a:t>20% of the project work was done </a:t>
          </a:r>
        </a:p>
      </dgm:t>
    </dgm:pt>
    <dgm:pt modelId="{E7F45327-B5D5-C74A-B45F-24DFF64814C0}" type="parTrans" cxnId="{9FF654FE-6EFD-ED40-B652-069A22D97E02}">
      <dgm:prSet/>
      <dgm:spPr/>
      <dgm:t>
        <a:bodyPr/>
        <a:lstStyle/>
        <a:p>
          <a:endParaRPr lang="en-GB"/>
        </a:p>
      </dgm:t>
    </dgm:pt>
    <dgm:pt modelId="{FDF56C55-B558-A54C-ABEA-166B3D7C1726}" type="sibTrans" cxnId="{9FF654FE-6EFD-ED40-B652-069A22D97E02}">
      <dgm:prSet/>
      <dgm:spPr/>
      <dgm:t>
        <a:bodyPr/>
        <a:lstStyle/>
        <a:p>
          <a:endParaRPr lang="en-GB"/>
        </a:p>
      </dgm:t>
    </dgm:pt>
    <dgm:pt modelId="{3C3879F6-1FE6-A841-8CA5-CD6680975EBB}">
      <dgm:prSet/>
      <dgm:spPr/>
      <dgm:t>
        <a:bodyPr/>
        <a:lstStyle/>
        <a:p>
          <a:r>
            <a:rPr lang="en-GB" b="0"/>
            <a:t>Organizing the project using Arduino board and components</a:t>
          </a:r>
        </a:p>
        <a:p>
          <a:r>
            <a:rPr lang="en-GB" b="0"/>
            <a:t>Customising and executing the code</a:t>
          </a:r>
        </a:p>
      </dgm:t>
    </dgm:pt>
    <dgm:pt modelId="{1DD98C57-FCA4-9149-BF78-44784777E6F4}" type="parTrans" cxnId="{D560E84A-90EF-0546-BAAE-CC0B8B35F421}">
      <dgm:prSet/>
      <dgm:spPr/>
      <dgm:t>
        <a:bodyPr/>
        <a:lstStyle/>
        <a:p>
          <a:endParaRPr lang="en-GB"/>
        </a:p>
      </dgm:t>
    </dgm:pt>
    <dgm:pt modelId="{DECE8BEE-8C79-234C-BD74-34AA9AAB201B}" type="sibTrans" cxnId="{D560E84A-90EF-0546-BAAE-CC0B8B35F421}">
      <dgm:prSet/>
      <dgm:spPr/>
      <dgm:t>
        <a:bodyPr/>
        <a:lstStyle/>
        <a:p>
          <a:endParaRPr lang="en-GB"/>
        </a:p>
      </dgm:t>
    </dgm:pt>
    <dgm:pt modelId="{5DF455E3-884C-6346-9E60-23D87C196E1C}">
      <dgm:prSet/>
      <dgm:spPr/>
      <dgm:t>
        <a:bodyPr/>
        <a:lstStyle/>
        <a:p>
          <a:endParaRPr lang="en-GB" b="0"/>
        </a:p>
      </dgm:t>
    </dgm:pt>
    <dgm:pt modelId="{6EB2EC58-D084-E344-9B91-F623DB302B75}" type="parTrans" cxnId="{F50E887F-E235-8647-B510-69D58268FBA4}">
      <dgm:prSet/>
      <dgm:spPr/>
      <dgm:t>
        <a:bodyPr/>
        <a:lstStyle/>
        <a:p>
          <a:endParaRPr lang="en-GB"/>
        </a:p>
      </dgm:t>
    </dgm:pt>
    <dgm:pt modelId="{B8CA78A5-508C-1248-AA44-46C8DED4F808}" type="sibTrans" cxnId="{F50E887F-E235-8647-B510-69D58268FBA4}">
      <dgm:prSet/>
      <dgm:spPr/>
      <dgm:t>
        <a:bodyPr/>
        <a:lstStyle/>
        <a:p>
          <a:endParaRPr lang="en-GB"/>
        </a:p>
      </dgm:t>
    </dgm:pt>
    <dgm:pt modelId="{F519F2DF-5DC5-3143-9C77-453AAEC13546}">
      <dgm:prSet/>
      <dgm:spPr/>
      <dgm:t>
        <a:bodyPr/>
        <a:lstStyle/>
        <a:p>
          <a:r>
            <a:rPr lang="en-GB" b="0"/>
            <a:t>Ambu bag was pressurized</a:t>
          </a:r>
        </a:p>
      </dgm:t>
    </dgm:pt>
    <dgm:pt modelId="{FE39B906-D85C-A04B-A255-E4BB226BE96C}" type="parTrans" cxnId="{1924E2A5-79C8-404A-93C3-6900C7F5B9DB}">
      <dgm:prSet/>
      <dgm:spPr/>
      <dgm:t>
        <a:bodyPr/>
        <a:lstStyle/>
        <a:p>
          <a:endParaRPr lang="en-GB"/>
        </a:p>
      </dgm:t>
    </dgm:pt>
    <dgm:pt modelId="{400C119A-15D1-C64E-80FA-45BC0C45AB00}" type="sibTrans" cxnId="{1924E2A5-79C8-404A-93C3-6900C7F5B9DB}">
      <dgm:prSet/>
      <dgm:spPr/>
      <dgm:t>
        <a:bodyPr/>
        <a:lstStyle/>
        <a:p>
          <a:endParaRPr lang="en-GB"/>
        </a:p>
      </dgm:t>
    </dgm:pt>
    <dgm:pt modelId="{6B849632-994B-E146-82B4-B09454E85AFB}">
      <dgm:prSet/>
      <dgm:spPr/>
      <dgm:t>
        <a:bodyPr/>
        <a:lstStyle/>
        <a:p>
          <a:r>
            <a:rPr lang="en-GB" b="0"/>
            <a:t>70% of the project has been completed </a:t>
          </a:r>
        </a:p>
      </dgm:t>
    </dgm:pt>
    <dgm:pt modelId="{2851271B-8523-BC41-867F-58E5CC1981F6}" type="parTrans" cxnId="{5183CE3C-8E1A-E441-B12C-CBB088CB32D7}">
      <dgm:prSet/>
      <dgm:spPr/>
      <dgm:t>
        <a:bodyPr/>
        <a:lstStyle/>
        <a:p>
          <a:endParaRPr lang="en-GB"/>
        </a:p>
      </dgm:t>
    </dgm:pt>
    <dgm:pt modelId="{E1086D71-4174-9147-889A-BF12F45E4D68}" type="sibTrans" cxnId="{5183CE3C-8E1A-E441-B12C-CBB088CB32D7}">
      <dgm:prSet/>
      <dgm:spPr/>
      <dgm:t>
        <a:bodyPr/>
        <a:lstStyle/>
        <a:p>
          <a:endParaRPr lang="en-GB"/>
        </a:p>
      </dgm:t>
    </dgm:pt>
    <dgm:pt modelId="{14588649-0271-5041-8FA0-8FC5F04C4E8B}">
      <dgm:prSet/>
      <dgm:spPr/>
      <dgm:t>
        <a:bodyPr/>
        <a:lstStyle/>
        <a:p>
          <a:r>
            <a:rPr lang="en-GB" b="0" strike="noStrike" spc="-1">
              <a:solidFill>
                <a:srgbClr val="000000"/>
              </a:solidFill>
              <a:uFill>
                <a:solidFill>
                  <a:srgbClr val="FFFFFF"/>
                </a:solidFill>
              </a:uFill>
              <a:latin typeface="Arial"/>
            </a:rPr>
            <a:t>Node MCU connections  has been established </a:t>
          </a:r>
          <a:endParaRPr lang="en-IN" b="0" strike="noStrike" spc="-1">
            <a:solidFill>
              <a:srgbClr val="000000"/>
            </a:solidFill>
            <a:uFill>
              <a:solidFill>
                <a:srgbClr val="FFFFFF"/>
              </a:solidFill>
            </a:uFill>
            <a:latin typeface="Arial"/>
          </a:endParaRPr>
        </a:p>
      </dgm:t>
    </dgm:pt>
    <dgm:pt modelId="{32486F56-8F20-CA44-BEC2-75F2B247C251}" type="parTrans" cxnId="{258E719E-E055-9340-BC54-610A392812FC}">
      <dgm:prSet/>
      <dgm:spPr/>
      <dgm:t>
        <a:bodyPr/>
        <a:lstStyle/>
        <a:p>
          <a:endParaRPr lang="en-GB"/>
        </a:p>
      </dgm:t>
    </dgm:pt>
    <dgm:pt modelId="{8C200958-8793-DF49-B247-7916F3FEB1F9}" type="sibTrans" cxnId="{258E719E-E055-9340-BC54-610A392812FC}">
      <dgm:prSet/>
      <dgm:spPr/>
      <dgm:t>
        <a:bodyPr/>
        <a:lstStyle/>
        <a:p>
          <a:endParaRPr lang="en-GB"/>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0" presStyleCnt="3"/>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0" presStyleCnt="3">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1" presStyleCnt="3"/>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1" presStyleCnt="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2" presStyleCnt="3"/>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2" presStyleCnt="3">
        <dgm:presLayoutVars>
          <dgm:chMax val="2"/>
          <dgm:chPref val="1"/>
          <dgm:bulletEnabled val="1"/>
        </dgm:presLayoutVars>
      </dgm:prSet>
      <dgm:spPr/>
    </dgm:pt>
  </dgm:ptLst>
  <dgm:cxnLst>
    <dgm:cxn modelId="{EF8A9601-241E-A94A-A912-7B0F12CC0F8C}" type="presOf" srcId="{14588649-0271-5041-8FA0-8FC5F04C4E8B}" destId="{0D08ED52-6744-4369-B780-916B09984775}" srcOrd="1" destOrd="2" presId="urn:microsoft.com/office/officeart/2011/layout/InterconnectedBlockProcess"/>
    <dgm:cxn modelId="{BFB14714-8BD8-9848-8A38-57574B86D277}" type="presOf" srcId="{5DF455E3-884C-6346-9E60-23D87C196E1C}" destId="{6BCCFBA6-7A43-4631-AD7F-AFB10E1E6CD7}" srcOrd="1" destOrd="3" presId="urn:microsoft.com/office/officeart/2011/layout/InterconnectedBlockProcess"/>
    <dgm:cxn modelId="{58FC331D-17C9-4815-BC00-C7A9E4968A6A}" srcId="{A59EC69B-8F3F-425B-819F-E8C557946AEE}" destId="{5C68B72C-D855-4E74-89EA-1BDCA8EAFFFE}" srcOrd="3" destOrd="0" parTransId="{132F4FF3-9DFC-4496-B711-15C3471FD411}" sibTransId="{C0A38FBA-75B5-4C66-ABD3-FC1ED61B2625}"/>
    <dgm:cxn modelId="{45270D25-428B-4D13-96B6-70A52338AE53}" type="presOf" srcId="{988D96B0-D16E-4763-B393-84178CF4FF50}" destId="{65257024-FAC0-4522-B139-1CC85B547BE8}"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5183CE3C-8E1A-E441-B12C-CBB088CB32D7}" srcId="{7B3055AA-BF7C-46D0-9A9E-60087B9F57B4}" destId="{6B849632-994B-E146-82B4-B09454E85AFB}" srcOrd="2" destOrd="0" parTransId="{2851271B-8523-BC41-867F-58E5CC1981F6}" sibTransId="{E1086D71-4174-9147-889A-BF12F45E4D68}"/>
    <dgm:cxn modelId="{04EE2B5B-576F-EC44-9ECA-4EB649105286}" type="presOf" srcId="{3C3879F6-1FE6-A841-8CA5-CD6680975EBB}" destId="{6BCCFBA6-7A43-4631-AD7F-AFB10E1E6CD7}" srcOrd="1" destOrd="0" presId="urn:microsoft.com/office/officeart/2011/layout/InterconnectedBlockProcess"/>
    <dgm:cxn modelId="{A4F5365C-1221-4340-ACFD-9EA2C0E84C55}" type="presOf" srcId="{5C68B72C-D855-4E74-89EA-1BDCA8EAFFFE}" destId="{2532504F-5FE1-4C97-B485-F05E8885EACC}" srcOrd="0" destOrd="3" presId="urn:microsoft.com/office/officeart/2011/layout/InterconnectedBlockProcess"/>
    <dgm:cxn modelId="{6B3F835E-918E-4F19-9882-7398C709B13E}" srcId="{A59EC69B-8F3F-425B-819F-E8C557946AEE}" destId="{456EA86F-2B60-4CFE-A649-9F9FF630FFDA}" srcOrd="1" destOrd="0" parTransId="{04D48402-1DE5-45CE-97C8-AF80F7B929A1}" sibTransId="{7E0FF220-3F27-4E20-810E-28FC08E65030}"/>
    <dgm:cxn modelId="{D560E84A-90EF-0546-BAAE-CC0B8B35F421}" srcId="{7B3055AA-BF7C-46D0-9A9E-60087B9F57B4}" destId="{3C3879F6-1FE6-A841-8CA5-CD6680975EBB}" srcOrd="0" destOrd="0" parTransId="{1DD98C57-FCA4-9149-BF78-44784777E6F4}" sibTransId="{DECE8BEE-8C79-234C-BD74-34AA9AAB201B}"/>
    <dgm:cxn modelId="{0D03B950-91B2-468E-A693-7F920E60F353}" type="presOf" srcId="{456EA86F-2B60-4CFE-A649-9F9FF630FFDA}" destId="{0D08ED52-6744-4369-B780-916B09984775}" srcOrd="1" destOrd="1" presId="urn:microsoft.com/office/officeart/2011/layout/InterconnectedBlockProcess"/>
    <dgm:cxn modelId="{D9A61B73-D398-E347-83F8-EA985D4E8B29}" type="presOf" srcId="{F519F2DF-5DC5-3143-9C77-453AAEC13546}" destId="{06F8D57B-EDF4-4CF4-8700-DC2CA3E3028E}" srcOrd="0" destOrd="1" presId="urn:microsoft.com/office/officeart/2011/layout/InterconnectedBlockProcess"/>
    <dgm:cxn modelId="{77798D54-AA9F-5848-918E-A0C5812CD0F3}" type="presOf" srcId="{6B849632-994B-E146-82B4-B09454E85AFB}" destId="{06F8D57B-EDF4-4CF4-8700-DC2CA3E3028E}" srcOrd="0" destOrd="2"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7B6C257D-57AD-1F4A-8CAC-9195FD22F61A}" type="presOf" srcId="{47D718AA-A5B2-A146-BBFC-CB24ACCB0193}" destId="{1C91D7E3-8940-4A33-9182-677DD5415901}" srcOrd="1" destOrd="0" presId="urn:microsoft.com/office/officeart/2011/layout/InterconnectedBlockProcess"/>
    <dgm:cxn modelId="{F50E887F-E235-8647-B510-69D58268FBA4}" srcId="{7B3055AA-BF7C-46D0-9A9E-60087B9F57B4}" destId="{5DF455E3-884C-6346-9E60-23D87C196E1C}" srcOrd="3" destOrd="0" parTransId="{6EB2EC58-D084-E344-9B91-F623DB302B75}" sibTransId="{B8CA78A5-508C-1248-AA44-46C8DED4F808}"/>
    <dgm:cxn modelId="{D33CFA80-CE18-7746-8C1C-F9C22584077E}" type="presOf" srcId="{5DF455E3-884C-6346-9E60-23D87C196E1C}" destId="{06F8D57B-EDF4-4CF4-8700-DC2CA3E3028E}" srcOrd="0" destOrd="3" presId="urn:microsoft.com/office/officeart/2011/layout/InterconnectedBlockProcess"/>
    <dgm:cxn modelId="{28195F85-170E-4684-AE78-F1837A923F96}" type="presOf" srcId="{5C68B72C-D855-4E74-89EA-1BDCA8EAFFFE}" destId="{0D08ED52-6744-4369-B780-916B09984775}" srcOrd="1" destOrd="3" presId="urn:microsoft.com/office/officeart/2011/layout/InterconnectedBlockProcess"/>
    <dgm:cxn modelId="{ED6BF78A-381A-40F3-A9EB-F252D63F0707}" type="presOf" srcId="{73DB572E-062D-41AD-8033-D361B8E583DB}" destId="{2532504F-5FE1-4C97-B485-F05E8885EACC}" srcOrd="0" destOrd="0" presId="urn:microsoft.com/office/officeart/2011/layout/InterconnectedBlockProcess"/>
    <dgm:cxn modelId="{1557788C-D8A3-3E43-A6AF-8EDDB99CDCB4}" type="presOf" srcId="{F519F2DF-5DC5-3143-9C77-453AAEC13546}" destId="{6BCCFBA6-7A43-4631-AD7F-AFB10E1E6CD7}" srcOrd="1" destOrd="1"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258E719E-E055-9340-BC54-610A392812FC}" srcId="{A59EC69B-8F3F-425B-819F-E8C557946AEE}" destId="{14588649-0271-5041-8FA0-8FC5F04C4E8B}" srcOrd="2" destOrd="0" parTransId="{32486F56-8F20-CA44-BEC2-75F2B247C251}" sibTransId="{8C200958-8793-DF49-B247-7916F3FEB1F9}"/>
    <dgm:cxn modelId="{1924E2A5-79C8-404A-93C3-6900C7F5B9DB}" srcId="{7B3055AA-BF7C-46D0-9A9E-60087B9F57B4}" destId="{F519F2DF-5DC5-3143-9C77-453AAEC13546}" srcOrd="1" destOrd="0" parTransId="{FE39B906-D85C-A04B-A255-E4BB226BE96C}" sibTransId="{400C119A-15D1-C64E-80FA-45BC0C45AB00}"/>
    <dgm:cxn modelId="{6C7D4BBB-EED6-4011-9FBC-87F683D5B245}" srcId="{5751524B-FB67-4894-A0C5-35151E149D68}" destId="{7B3055AA-BF7C-46D0-9A9E-60087B9F57B4}" srcOrd="1" destOrd="0" parTransId="{F772EF41-D2BB-4368-8327-B4E332165F48}" sibTransId="{B81593E2-4CAC-4783-8D2D-E9DDD236A942}"/>
    <dgm:cxn modelId="{CF73CECA-8A3E-6341-9BB2-F2D5CF7BCC8C}" type="presOf" srcId="{6B849632-994B-E146-82B4-B09454E85AFB}" destId="{6BCCFBA6-7A43-4631-AD7F-AFB10E1E6CD7}" srcOrd="1" destOrd="2"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585AA1DF-79D7-4194-B4D9-69FB9C16C85B}" type="presOf" srcId="{456EA86F-2B60-4CFE-A649-9F9FF630FFDA}" destId="{2532504F-5FE1-4C97-B485-F05E8885EACC}" srcOrd="0" destOrd="1" presId="urn:microsoft.com/office/officeart/2011/layout/InterconnectedBlockProcess"/>
    <dgm:cxn modelId="{BF3928E7-C42F-5043-A260-203C9C8E6003}" type="presOf" srcId="{3C3879F6-1FE6-A841-8CA5-CD6680975EBB}" destId="{06F8D57B-EDF4-4CF4-8700-DC2CA3E3028E}" srcOrd="0" destOrd="0" presId="urn:microsoft.com/office/officeart/2011/layout/InterconnectedBlockProcess"/>
    <dgm:cxn modelId="{D4A478E9-20CD-BF4A-8EBE-326B668F58F1}" type="presOf" srcId="{14588649-0271-5041-8FA0-8FC5F04C4E8B}" destId="{2532504F-5FE1-4C97-B485-F05E8885EACC}" srcOrd="0" destOrd="2"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CEF37BFB-6123-DD44-A49F-40456850C072}" type="presOf" srcId="{47D718AA-A5B2-A146-BBFC-CB24ACCB0193}" destId="{A134CDD1-D85F-44EF-8BEE-9F99A855C1E6}" srcOrd="0" destOrd="0" presId="urn:microsoft.com/office/officeart/2011/layout/InterconnectedBlockProcess"/>
    <dgm:cxn modelId="{9FF654FE-6EFD-ED40-B652-069A22D97E02}" srcId="{988D96B0-D16E-4763-B393-84178CF4FF50}" destId="{47D718AA-A5B2-A146-BBFC-CB24ACCB0193}" srcOrd="0" destOrd="0" parTransId="{E7F45327-B5D5-C74A-B45F-24DFF64814C0}" sibTransId="{FDF56C55-B558-A54C-ABEA-166B3D7C1726}"/>
    <dgm:cxn modelId="{8763BB5B-6F4C-4D47-85B1-62610FE5B298}" type="presParOf" srcId="{A6BCDA7B-D633-438F-B44D-CB4D60E5C492}" destId="{96AFCF47-32CA-4C44-9E3C-782007B7112E}" srcOrd="0"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1" destOrd="0" presId="urn:microsoft.com/office/officeart/2011/layout/InterconnectedBlockProcess"/>
    <dgm:cxn modelId="{F96AEFC3-668C-485E-AC28-DE7FA02228A9}" type="presParOf" srcId="{A6BCDA7B-D633-438F-B44D-CB4D60E5C492}" destId="{4C66D42D-7E6D-4563-AFDC-369C30B73F70}" srcOrd="2" destOrd="0" presId="urn:microsoft.com/office/officeart/2011/layout/InterconnectedBlockProcess"/>
    <dgm:cxn modelId="{7911F644-0138-4A4E-B810-F025BD63CD8F}" type="presParOf" srcId="{A6BCDA7B-D633-438F-B44D-CB4D60E5C492}" destId="{C1269CE6-C767-48CC-AAFD-A238D1FFDABA}" srcOrd="3"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4" destOrd="0" presId="urn:microsoft.com/office/officeart/2011/layout/InterconnectedBlockProcess"/>
    <dgm:cxn modelId="{214D504B-4CBF-4B7C-A0E7-B63D10D9DDB1}" type="presParOf" srcId="{A6BCDA7B-D633-438F-B44D-CB4D60E5C492}" destId="{00BB3360-A9BB-4051-A4B1-1216F82F642C}" srcOrd="5" destOrd="0" presId="urn:microsoft.com/office/officeart/2011/layout/InterconnectedBlockProcess"/>
    <dgm:cxn modelId="{07B34F88-773E-4FE4-8638-A7CCDA760808}" type="presParOf" srcId="{A6BCDA7B-D633-438F-B44D-CB4D60E5C492}" destId="{7305DF14-0FF5-45E4-8B19-015814092DBD}" srcOrd="6"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7" destOrd="0" presId="urn:microsoft.com/office/officeart/2011/layout/InterconnectedBlockProcess"/>
    <dgm:cxn modelId="{C9F769F8-3C09-4DEC-B20E-9972D58EEAFC}" type="presParOf" srcId="{A6BCDA7B-D633-438F-B44D-CB4D60E5C492}" destId="{65257024-FAC0-4522-B139-1CC85B547BE8}"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2504F-5FE1-4C97-B485-F05E8885EACC}">
      <dsp:nvSpPr>
        <dsp:cNvPr id="0" name=""/>
        <dsp:cNvSpPr/>
      </dsp:nvSpPr>
      <dsp:spPr>
        <a:xfrm>
          <a:off x="6010678" y="713024"/>
          <a:ext cx="1505304" cy="3345170"/>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Clr>
              <a:srgbClr val="000000"/>
            </a:buClr>
            <a:buSzPct val="45000"/>
            <a:buFont typeface="Wingdings" charset="2"/>
            <a:buNone/>
          </a:pPr>
          <a:r>
            <a:rPr lang="en-IN" sz="1300" b="0" strike="noStrike" kern="1200" spc="-1">
              <a:solidFill>
                <a:srgbClr val="000000"/>
              </a:solidFill>
              <a:uFill>
                <a:solidFill>
                  <a:srgbClr val="FFFFFF"/>
                </a:solidFill>
              </a:uFill>
              <a:latin typeface="Arial"/>
            </a:rPr>
            <a:t>Clearing up the obstacles </a:t>
          </a:r>
          <a:endParaRPr lang="en-US" sz="1300" kern="1200">
            <a:latin typeface="Times New Roman" panose="02020603050405020304" pitchFamily="18" charset="0"/>
            <a:cs typeface="Times New Roman" panose="02020603050405020304" pitchFamily="18" charset="0"/>
          </a:endParaRPr>
        </a:p>
        <a:p>
          <a:pPr marL="0" lvl="0" indent="0" algn="r" defTabSz="577850">
            <a:lnSpc>
              <a:spcPct val="90000"/>
            </a:lnSpc>
            <a:spcBef>
              <a:spcPct val="0"/>
            </a:spcBef>
            <a:spcAft>
              <a:spcPct val="35000"/>
            </a:spcAft>
            <a:buNone/>
          </a:pPr>
          <a:r>
            <a:rPr lang="en-IN" sz="1300" b="0" strike="noStrike" kern="1200" spc="-1">
              <a:solidFill>
                <a:srgbClr val="000000"/>
              </a:solidFill>
              <a:uFill>
                <a:solidFill>
                  <a:srgbClr val="FFFFFF"/>
                </a:solidFill>
              </a:uFill>
              <a:latin typeface="Arial"/>
            </a:rPr>
            <a:t>Examining the project setup numerous times</a:t>
          </a:r>
        </a:p>
        <a:p>
          <a:pPr marL="0" lvl="0" indent="0" algn="r" defTabSz="577850">
            <a:lnSpc>
              <a:spcPct val="90000"/>
            </a:lnSpc>
            <a:spcBef>
              <a:spcPct val="0"/>
            </a:spcBef>
            <a:spcAft>
              <a:spcPct val="35000"/>
            </a:spcAft>
            <a:buNone/>
          </a:pPr>
          <a:r>
            <a:rPr lang="en-GB" sz="1300" b="0" strike="noStrike" kern="1200" spc="-1">
              <a:solidFill>
                <a:srgbClr val="000000"/>
              </a:solidFill>
              <a:uFill>
                <a:solidFill>
                  <a:srgbClr val="FFFFFF"/>
                </a:solidFill>
              </a:uFill>
              <a:latin typeface="Arial"/>
            </a:rPr>
            <a:t>Node MCU connections  has been established </a:t>
          </a:r>
          <a:endParaRPr lang="en-IN" sz="1300" b="0" strike="noStrike" kern="1200" spc="-1">
            <a:solidFill>
              <a:srgbClr val="000000"/>
            </a:solidFill>
            <a:uFill>
              <a:solidFill>
                <a:srgbClr val="FFFFFF"/>
              </a:solidFill>
            </a:uFill>
            <a:latin typeface="Arial"/>
          </a:endParaRPr>
        </a:p>
        <a:p>
          <a:pPr marL="0" lvl="0" indent="0" algn="r" defTabSz="577850">
            <a:lnSpc>
              <a:spcPct val="90000"/>
            </a:lnSpc>
            <a:spcBef>
              <a:spcPct val="0"/>
            </a:spcBef>
            <a:spcAft>
              <a:spcPct val="35000"/>
            </a:spcAft>
            <a:buNone/>
          </a:pPr>
          <a:r>
            <a:rPr lang="en-IN" sz="1300" b="0" strike="noStrike" kern="1200" spc="-1">
              <a:solidFill>
                <a:srgbClr val="000000"/>
              </a:solidFill>
              <a:uFill>
                <a:solidFill>
                  <a:srgbClr val="FFFFFF"/>
                </a:solidFill>
              </a:uFill>
              <a:latin typeface="Arial"/>
            </a:rPr>
            <a:t>Concluding the fine project</a:t>
          </a:r>
        </a:p>
        <a:p>
          <a:pPr marL="0" lvl="0" indent="0" algn="r" defTabSz="577850">
            <a:lnSpc>
              <a:spcPct val="90000"/>
            </a:lnSpc>
            <a:spcBef>
              <a:spcPct val="0"/>
            </a:spcBef>
            <a:spcAft>
              <a:spcPct val="35000"/>
            </a:spcAft>
            <a:buNone/>
          </a:pPr>
          <a:endParaRPr lang="en-IN" sz="1300" b="0" strike="noStrike" kern="1200" spc="-1">
            <a:solidFill>
              <a:srgbClr val="000000"/>
            </a:solidFill>
            <a:uFill>
              <a:solidFill>
                <a:srgbClr val="FFFFFF"/>
              </a:solidFill>
            </a:uFill>
            <a:latin typeface="Arial"/>
          </a:endParaRPr>
        </a:p>
      </dsp:txBody>
      <dsp:txXfrm>
        <a:off x="6201720" y="713024"/>
        <a:ext cx="1314262" cy="3345170"/>
      </dsp:txXfrm>
    </dsp:sp>
    <dsp:sp modelId="{4C66D42D-7E6D-4563-AFDC-369C30B73F70}">
      <dsp:nvSpPr>
        <dsp:cNvPr id="0" name=""/>
        <dsp:cNvSpPr/>
      </dsp:nvSpPr>
      <dsp:spPr>
        <a:xfrm>
          <a:off x="6010678" y="0"/>
          <a:ext cx="1505304" cy="7142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75" tIns="79375" rIns="79375" bIns="793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Phase</a:t>
          </a:r>
          <a:r>
            <a:rPr lang="en-US" sz="2500" kern="1200" baseline="0">
              <a:latin typeface="Times New Roman" panose="02020603050405020304" pitchFamily="18" charset="0"/>
              <a:cs typeface="Times New Roman" panose="02020603050405020304" pitchFamily="18" charset="0"/>
            </a:rPr>
            <a:t> 3</a:t>
          </a:r>
          <a:endParaRPr lang="en-US" sz="2500" kern="1200">
            <a:latin typeface="Times New Roman" panose="02020603050405020304" pitchFamily="18" charset="0"/>
            <a:cs typeface="Times New Roman" panose="02020603050405020304" pitchFamily="18" charset="0"/>
          </a:endParaRPr>
        </a:p>
      </dsp:txBody>
      <dsp:txXfrm>
        <a:off x="6010678" y="0"/>
        <a:ext cx="1505304" cy="714242"/>
      </dsp:txXfrm>
    </dsp:sp>
    <dsp:sp modelId="{06F8D57B-EDF4-4CF4-8700-DC2CA3E3028E}">
      <dsp:nvSpPr>
        <dsp:cNvPr id="0" name=""/>
        <dsp:cNvSpPr/>
      </dsp:nvSpPr>
      <dsp:spPr>
        <a:xfrm>
          <a:off x="4504921" y="713024"/>
          <a:ext cx="1505304" cy="3106548"/>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GB" sz="1300" b="0" kern="1200"/>
            <a:t>Organizing the project using Arduino board and components</a:t>
          </a:r>
        </a:p>
        <a:p>
          <a:pPr marL="0" lvl="0" indent="0" algn="r" defTabSz="577850">
            <a:lnSpc>
              <a:spcPct val="90000"/>
            </a:lnSpc>
            <a:spcBef>
              <a:spcPct val="0"/>
            </a:spcBef>
            <a:spcAft>
              <a:spcPct val="35000"/>
            </a:spcAft>
            <a:buNone/>
          </a:pPr>
          <a:r>
            <a:rPr lang="en-GB" sz="1300" b="0" kern="1200"/>
            <a:t>Customising and executing the code</a:t>
          </a:r>
        </a:p>
        <a:p>
          <a:pPr marL="0" lvl="0" indent="0" algn="r" defTabSz="577850">
            <a:lnSpc>
              <a:spcPct val="90000"/>
            </a:lnSpc>
            <a:spcBef>
              <a:spcPct val="0"/>
            </a:spcBef>
            <a:spcAft>
              <a:spcPct val="35000"/>
            </a:spcAft>
            <a:buNone/>
          </a:pPr>
          <a:r>
            <a:rPr lang="en-GB" sz="1300" b="0" kern="1200"/>
            <a:t>Ambu bag was pressurized</a:t>
          </a:r>
        </a:p>
        <a:p>
          <a:pPr marL="0" lvl="0" indent="0" algn="r" defTabSz="577850">
            <a:lnSpc>
              <a:spcPct val="90000"/>
            </a:lnSpc>
            <a:spcBef>
              <a:spcPct val="0"/>
            </a:spcBef>
            <a:spcAft>
              <a:spcPct val="35000"/>
            </a:spcAft>
            <a:buNone/>
          </a:pPr>
          <a:r>
            <a:rPr lang="en-GB" sz="1300" b="0" kern="1200"/>
            <a:t>70% of the project has been completed </a:t>
          </a:r>
        </a:p>
        <a:p>
          <a:pPr marL="0" lvl="0" indent="0" algn="r" defTabSz="577850">
            <a:lnSpc>
              <a:spcPct val="90000"/>
            </a:lnSpc>
            <a:spcBef>
              <a:spcPct val="0"/>
            </a:spcBef>
            <a:spcAft>
              <a:spcPct val="35000"/>
            </a:spcAft>
            <a:buNone/>
          </a:pPr>
          <a:endParaRPr lang="en-GB" sz="1300" b="0" kern="1200"/>
        </a:p>
      </dsp:txBody>
      <dsp:txXfrm>
        <a:off x="4695964" y="713024"/>
        <a:ext cx="1314262" cy="3106548"/>
      </dsp:txXfrm>
    </dsp:sp>
    <dsp:sp modelId="{00BB3360-A9BB-4051-A4B1-1216F82F642C}">
      <dsp:nvSpPr>
        <dsp:cNvPr id="0" name=""/>
        <dsp:cNvSpPr/>
      </dsp:nvSpPr>
      <dsp:spPr>
        <a:xfrm>
          <a:off x="4504921" y="115658"/>
          <a:ext cx="1505304" cy="5973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75" tIns="79375" rIns="79375" bIns="793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Phase 2</a:t>
          </a:r>
        </a:p>
      </dsp:txBody>
      <dsp:txXfrm>
        <a:off x="4504921" y="115658"/>
        <a:ext cx="1505304" cy="597366"/>
      </dsp:txXfrm>
    </dsp:sp>
    <dsp:sp modelId="{A134CDD1-D85F-44EF-8BEE-9F99A855C1E6}">
      <dsp:nvSpPr>
        <dsp:cNvPr id="0" name=""/>
        <dsp:cNvSpPr/>
      </dsp:nvSpPr>
      <dsp:spPr>
        <a:xfrm>
          <a:off x="2999617" y="713024"/>
          <a:ext cx="1505304" cy="2867520"/>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275" tIns="41275" rIns="41275" bIns="41275" numCol="1" spcCol="1270" anchor="t" anchorCtr="0">
          <a:noAutofit/>
        </a:bodyPr>
        <a:lstStyle/>
        <a:p>
          <a:pPr marL="0" lvl="0" indent="0" algn="r" defTabSz="577850">
            <a:lnSpc>
              <a:spcPct val="90000"/>
            </a:lnSpc>
            <a:spcBef>
              <a:spcPct val="0"/>
            </a:spcBef>
            <a:spcAft>
              <a:spcPct val="35000"/>
            </a:spcAft>
            <a:buNone/>
          </a:pPr>
          <a:r>
            <a:rPr lang="en-GB" sz="1300" kern="1200"/>
            <a:t>Project estimation</a:t>
          </a:r>
        </a:p>
        <a:p>
          <a:pPr marL="0" lvl="0" indent="0" algn="r" defTabSz="577850">
            <a:lnSpc>
              <a:spcPct val="90000"/>
            </a:lnSpc>
            <a:spcBef>
              <a:spcPct val="0"/>
            </a:spcBef>
            <a:spcAft>
              <a:spcPct val="35000"/>
            </a:spcAft>
            <a:buNone/>
          </a:pPr>
          <a:r>
            <a:rPr lang="en-GB" sz="1300" kern="1200"/>
            <a:t>Research on required components and estimation</a:t>
          </a:r>
        </a:p>
        <a:p>
          <a:pPr marL="0" lvl="0" indent="0" algn="r" defTabSz="577850">
            <a:lnSpc>
              <a:spcPct val="90000"/>
            </a:lnSpc>
            <a:spcBef>
              <a:spcPct val="0"/>
            </a:spcBef>
            <a:spcAft>
              <a:spcPct val="35000"/>
            </a:spcAft>
            <a:buNone/>
          </a:pPr>
          <a:r>
            <a:rPr lang="en-GB" sz="1300" kern="1200"/>
            <a:t>Source Code availability</a:t>
          </a:r>
        </a:p>
        <a:p>
          <a:pPr marL="0" lvl="0" indent="0" algn="r" defTabSz="577850">
            <a:lnSpc>
              <a:spcPct val="90000"/>
            </a:lnSpc>
            <a:spcBef>
              <a:spcPct val="0"/>
            </a:spcBef>
            <a:spcAft>
              <a:spcPct val="35000"/>
            </a:spcAft>
            <a:buNone/>
          </a:pPr>
          <a:r>
            <a:rPr lang="en-GB" sz="1300" kern="1200"/>
            <a:t>Had discussions and exchange of ideas in the group</a:t>
          </a:r>
        </a:p>
        <a:p>
          <a:pPr marL="0" lvl="0" indent="0" algn="r" defTabSz="577850">
            <a:lnSpc>
              <a:spcPct val="90000"/>
            </a:lnSpc>
            <a:spcBef>
              <a:spcPct val="0"/>
            </a:spcBef>
            <a:spcAft>
              <a:spcPct val="35000"/>
            </a:spcAft>
            <a:buNone/>
          </a:pPr>
          <a:r>
            <a:rPr lang="en-GB" sz="1300" kern="1200"/>
            <a:t>20% of the project work was done </a:t>
          </a:r>
        </a:p>
      </dsp:txBody>
      <dsp:txXfrm>
        <a:off x="3190659" y="713024"/>
        <a:ext cx="1314262" cy="2867520"/>
      </dsp:txXfrm>
    </dsp:sp>
    <dsp:sp modelId="{65257024-FAC0-4522-B139-1CC85B547BE8}">
      <dsp:nvSpPr>
        <dsp:cNvPr id="0" name=""/>
        <dsp:cNvSpPr/>
      </dsp:nvSpPr>
      <dsp:spPr>
        <a:xfrm>
          <a:off x="2999617" y="234969"/>
          <a:ext cx="1505304" cy="47805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375" tIns="79375" rIns="79375" bIns="79375" numCol="1" spcCol="1270" anchor="ctr" anchorCtr="0">
          <a:noAutofit/>
        </a:bodyPr>
        <a:lstStyle/>
        <a:p>
          <a:pPr marL="0" lvl="0" indent="0" algn="ctr" defTabSz="1111250">
            <a:lnSpc>
              <a:spcPct val="90000"/>
            </a:lnSpc>
            <a:spcBef>
              <a:spcPct val="0"/>
            </a:spcBef>
            <a:spcAft>
              <a:spcPct val="35000"/>
            </a:spcAft>
            <a:buNone/>
          </a:pPr>
          <a:r>
            <a:rPr lang="en-US" sz="2500" kern="1200">
              <a:latin typeface="Times New Roman" panose="02020603050405020304" pitchFamily="18" charset="0"/>
              <a:cs typeface="Times New Roman" panose="02020603050405020304" pitchFamily="18" charset="0"/>
            </a:rPr>
            <a:t>Phase 1</a:t>
          </a:r>
        </a:p>
      </dsp:txBody>
      <dsp:txXfrm>
        <a:off x="2999617" y="234969"/>
        <a:ext cx="1505304" cy="478055"/>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4/28/2023</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4/28/2023</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4/28/2023</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4/28/2023</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4/28/2023</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4/28/2023</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4/28/2023</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4/28/2023</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4/28/2023</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4/28/2023</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4/28/2023</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4/28/2023</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4/28/2023</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8.xml.rels><?xml version="1.0" encoding="UTF-8" standalone="yes"?>
<Relationships xmlns="http://schemas.openxmlformats.org/package/2006/relationships"><Relationship Id="rId2" Type="http://schemas.openxmlformats.org/officeDocument/2006/relationships/image" Target="../media/image3.wmf"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1560060"/>
          </a:xfrm>
        </p:spPr>
        <p:txBody>
          <a:bodyPr/>
          <a:lstStyle/>
          <a:p>
            <a:pPr algn="ctr"/>
            <a:r>
              <a:rPr lang="en-IN" altLang="en-US" sz="2800" b="1">
                <a:solidFill>
                  <a:srgbClr val="FF0000"/>
                </a:solidFill>
                <a:latin typeface="Times New Roman" panose="02020603050405020304" pitchFamily="18" charset="0"/>
                <a:cs typeface="Times New Roman" panose="02020603050405020304" pitchFamily="18" charset="0"/>
              </a:rPr>
              <a:t>Innovative Projects- Arduino Using Embedded ‘C’ (CSE1002) </a:t>
            </a:r>
            <a:br>
              <a:rPr lang="en-IN" sz="2800" b="1">
                <a:solidFill>
                  <a:srgbClr val="FF0000"/>
                </a:solidFill>
                <a:latin typeface="Times New Roman" panose="02020603050405020304" pitchFamily="18" charset="0"/>
                <a:cs typeface="Times New Roman" panose="02020603050405020304" pitchFamily="18" charset="0"/>
              </a:rPr>
            </a:br>
            <a:r>
              <a:rPr lang="en-US" sz="2400" b="1">
                <a:solidFill>
                  <a:srgbClr val="0070C0"/>
                </a:solidFill>
                <a:latin typeface="Times New Roman" panose="02020603050405020304" pitchFamily="18" charset="0"/>
                <a:ea typeface="Tahoma" pitchFamily="34" charset="0"/>
                <a:cs typeface="Times New Roman" panose="02020603050405020304" pitchFamily="18" charset="0"/>
              </a:rPr>
              <a:t>Phase –II Review Presentation (29</a:t>
            </a:r>
            <a:r>
              <a:rPr lang="en-US" sz="2400" b="1" baseline="30000">
                <a:solidFill>
                  <a:srgbClr val="0070C0"/>
                </a:solidFill>
                <a:latin typeface="Times New Roman" panose="02020603050405020304" pitchFamily="18" charset="0"/>
                <a:ea typeface="Tahoma" pitchFamily="34" charset="0"/>
                <a:cs typeface="Times New Roman" panose="02020603050405020304" pitchFamily="18" charset="0"/>
              </a:rPr>
              <a:t>th</a:t>
            </a:r>
            <a:r>
              <a:rPr lang="en-US" sz="2400" b="1">
                <a:solidFill>
                  <a:srgbClr val="0070C0"/>
                </a:solidFill>
                <a:latin typeface="Times New Roman" panose="02020603050405020304" pitchFamily="18" charset="0"/>
                <a:ea typeface="Tahoma" pitchFamily="34" charset="0"/>
                <a:cs typeface="Times New Roman" panose="02020603050405020304" pitchFamily="18" charset="0"/>
              </a:rPr>
              <a:t> April 2023)</a:t>
            </a:r>
            <a:br>
              <a:rPr lang="en-US" sz="2400" b="1">
                <a:solidFill>
                  <a:srgbClr val="0070C0"/>
                </a:solidFill>
                <a:latin typeface="Times New Roman" panose="02020603050405020304" pitchFamily="18" charset="0"/>
                <a:ea typeface="Tahoma" pitchFamily="34" charset="0"/>
                <a:cs typeface="Times New Roman" panose="02020603050405020304" pitchFamily="18" charset="0"/>
              </a:rPr>
            </a:br>
            <a:r>
              <a:rPr lang="en-US" sz="2400" b="1">
                <a:solidFill>
                  <a:srgbClr val="0070C0"/>
                </a:solidFill>
                <a:latin typeface="Times New Roman" panose="02020603050405020304" pitchFamily="18" charset="0"/>
                <a:ea typeface="Tahoma" pitchFamily="34" charset="0"/>
                <a:cs typeface="Times New Roman" panose="02020603050405020304" pitchFamily="18" charset="0"/>
              </a:rPr>
              <a:t>IOT BASED VENTILATOR</a:t>
            </a:r>
            <a:br>
              <a:rPr lang="en-US" sz="2400" b="1">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37230"/>
            <a:ext cx="10515600" cy="4661672"/>
          </a:xfrm>
        </p:spPr>
        <p:txBody>
          <a:bodyPr/>
          <a:lstStyle/>
          <a:p>
            <a:pPr marL="0" indent="0" algn="ctr">
              <a:buNone/>
            </a:pPr>
            <a:r>
              <a:rPr lang="en-US" sz="1400" b="1">
                <a:solidFill>
                  <a:srgbClr val="A71180"/>
                </a:solidFill>
                <a:latin typeface="Times New Roman" panose="02020603050405020304" pitchFamily="18" charset="0"/>
                <a:cs typeface="Times New Roman" panose="02020603050405020304" pitchFamily="18" charset="0"/>
              </a:rPr>
              <a:t>Submitted to the Presidency University, Bengaluru in partial fulfillment of the requirements for the Innovative Project- Arduino Using Embedded ‘C</a:t>
            </a:r>
            <a:r>
              <a:rPr lang="en-US" sz="1400" b="1">
                <a:solidFill>
                  <a:schemeClr val="accent6">
                    <a:lumMod val="75000"/>
                  </a:schemeClr>
                </a:solidFill>
                <a:latin typeface="Times New Roman" panose="02020603050405020304" pitchFamily="18" charset="0"/>
                <a:cs typeface="Times New Roman" panose="02020603050405020304" pitchFamily="18" charset="0"/>
              </a:rPr>
              <a:t>’ </a:t>
            </a:r>
          </a:p>
          <a:p>
            <a:pPr marL="0" indent="0" algn="ctr">
              <a:buNone/>
            </a:pPr>
            <a:r>
              <a:rPr lang="en-US" sz="1400" b="1">
                <a:solidFill>
                  <a:schemeClr val="accent6">
                    <a:lumMod val="75000"/>
                  </a:schemeClr>
                </a:solidFill>
                <a:latin typeface="Times New Roman" panose="02020603050405020304" pitchFamily="18" charset="0"/>
                <a:cs typeface="Times New Roman" panose="02020603050405020304" pitchFamily="18" charset="0"/>
              </a:rPr>
              <a:t>By</a:t>
            </a:r>
          </a:p>
          <a:p>
            <a:pPr marL="0" indent="0" algn="ctr">
              <a:buNone/>
            </a:pPr>
            <a:r>
              <a:rPr lang="en-US" sz="1800" b="1">
                <a:solidFill>
                  <a:srgbClr val="FF0000"/>
                </a:solidFill>
                <a:latin typeface="Times New Roman" panose="02020603050405020304" pitchFamily="18" charset="0"/>
                <a:cs typeface="Times New Roman" panose="02020603050405020304" pitchFamily="18" charset="0"/>
              </a:rPr>
              <a:t>IPA-392</a:t>
            </a:r>
          </a:p>
          <a:p>
            <a:pPr marL="0" indent="0" algn="ctr">
              <a:buNone/>
            </a:pPr>
            <a:endParaRPr lang="en-US" sz="1400" b="1">
              <a:solidFill>
                <a:schemeClr val="accent6">
                  <a:lumMod val="75000"/>
                </a:schemeClr>
              </a:solidFill>
              <a:latin typeface="Times New Roman" panose="02020603050405020304" pitchFamily="18" charset="0"/>
              <a:cs typeface="Times New Roman" panose="02020603050405020304" pitchFamily="18" charset="0"/>
            </a:endParaRPr>
          </a:p>
          <a:p>
            <a:pPr marL="0" indent="0" algn="ctr">
              <a:buNone/>
            </a:pPr>
            <a:endParaRPr lang="en-US" sz="1800" b="1">
              <a:solidFill>
                <a:schemeClr val="accent6">
                  <a:lumMod val="75000"/>
                </a:schemeClr>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pPr marL="0" indent="0" algn="ctr" eaLnBrk="1" hangingPunct="1">
              <a:buNone/>
              <a:defRPr/>
            </a:pPr>
            <a:r>
              <a:rPr lang="en-IN" sz="1400" b="1">
                <a:latin typeface="Times New Roman" panose="02020603050405020304" pitchFamily="18" charset="0"/>
                <a:cs typeface="Times New Roman" panose="02020603050405020304" pitchFamily="18" charset="0"/>
              </a:rPr>
              <a:t>Under the supervision of </a:t>
            </a:r>
            <a:br>
              <a:rPr lang="en-IN" sz="1800" b="1">
                <a:solidFill>
                  <a:srgbClr val="C00000"/>
                </a:solidFill>
                <a:latin typeface="Times New Roman" panose="02020603050405020304" pitchFamily="18" charset="0"/>
                <a:cs typeface="Times New Roman" panose="02020603050405020304" pitchFamily="18" charset="0"/>
              </a:rPr>
            </a:br>
            <a:br>
              <a:rPr lang="en-IN" sz="1100" b="1">
                <a:solidFill>
                  <a:srgbClr val="C00000"/>
                </a:solidFill>
                <a:latin typeface="Times New Roman" panose="02020603050405020304" pitchFamily="18" charset="0"/>
                <a:cs typeface="Times New Roman" panose="02020603050405020304" pitchFamily="18" charset="0"/>
              </a:rPr>
            </a:br>
            <a:r>
              <a:rPr lang="en-IN" sz="1800" b="1">
                <a:solidFill>
                  <a:srgbClr val="C00000"/>
                </a:solidFill>
                <a:latin typeface="Times New Roman" panose="02020603050405020304" pitchFamily="18" charset="0"/>
                <a:cs typeface="Times New Roman" panose="02020603050405020304" pitchFamily="18" charset="0"/>
              </a:rPr>
              <a:t>Ms.Sudha Y</a:t>
            </a:r>
          </a:p>
          <a:p>
            <a:pPr marL="0" indent="0" algn="ctr" eaLnBrk="1" hangingPunct="1">
              <a:buNone/>
              <a:defRPr/>
            </a:pPr>
            <a:r>
              <a:rPr lang="en-US" sz="1400" b="1">
                <a:solidFill>
                  <a:srgbClr val="C00000"/>
                </a:solidFill>
                <a:latin typeface="Times New Roman" panose="02020603050405020304" pitchFamily="18" charset="0"/>
                <a:cs typeface="Times New Roman" panose="02020603050405020304" pitchFamily="18" charset="0"/>
              </a:rPr>
              <a:t>Department of Computer science and Engineering</a:t>
            </a:r>
            <a:br>
              <a:rPr lang="en-US" sz="1400" b="1">
                <a:latin typeface="Times New Roman" panose="02020603050405020304" pitchFamily="18" charset="0"/>
                <a:cs typeface="Times New Roman" panose="02020603050405020304" pitchFamily="18" charset="0"/>
              </a:rPr>
            </a:br>
            <a:br>
              <a:rPr lang="en-US" sz="1050" b="1">
                <a:solidFill>
                  <a:srgbClr val="FF0000"/>
                </a:solidFill>
                <a:latin typeface="Times New Roman" panose="02020603050405020304" pitchFamily="18" charset="0"/>
                <a:cs typeface="Times New Roman" panose="02020603050405020304" pitchFamily="18" charset="0"/>
              </a:rPr>
            </a:br>
            <a:r>
              <a:rPr lang="en-US" sz="1400" b="1">
                <a:solidFill>
                  <a:srgbClr val="92D050"/>
                </a:solidFill>
                <a:latin typeface="Times New Roman" panose="02020603050405020304" pitchFamily="18" charset="0"/>
                <a:cs typeface="Times New Roman" panose="02020603050405020304" pitchFamily="18" charset="0"/>
              </a:rPr>
              <a:t>April  , 2023</a:t>
            </a:r>
            <a:endParaRPr lang="en-IN" sz="2400" b="1">
              <a:solidFill>
                <a:srgbClr val="92D050"/>
              </a:solidFill>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723267682"/>
              </p:ext>
            </p:extLst>
          </p:nvPr>
        </p:nvGraphicFramePr>
        <p:xfrm>
          <a:off x="3435224" y="2457723"/>
          <a:ext cx="5321552" cy="2560320"/>
        </p:xfrm>
        <a:graphic>
          <a:graphicData uri="http://schemas.openxmlformats.org/drawingml/2006/table">
            <a:tbl>
              <a:tblPr firstRow="1" bandRow="1">
                <a:tableStyleId>{5C22544A-7EE6-4342-B048-85BDC9FD1C3A}</a:tableStyleId>
              </a:tblPr>
              <a:tblGrid>
                <a:gridCol w="2660776">
                  <a:extLst>
                    <a:ext uri="{9D8B030D-6E8A-4147-A177-3AD203B41FA5}">
                      <a16:colId xmlns:a16="http://schemas.microsoft.com/office/drawing/2014/main" val="2689928737"/>
                    </a:ext>
                  </a:extLst>
                </a:gridCol>
                <a:gridCol w="2660776">
                  <a:extLst>
                    <a:ext uri="{9D8B030D-6E8A-4147-A177-3AD203B41FA5}">
                      <a16:colId xmlns:a16="http://schemas.microsoft.com/office/drawing/2014/main" val="3965538731"/>
                    </a:ext>
                  </a:extLst>
                </a:gridCol>
              </a:tblGrid>
              <a:tr h="362263">
                <a:tc>
                  <a:txBody>
                    <a:bodyPr/>
                    <a:lstStyle/>
                    <a:p>
                      <a:pPr algn="ctr"/>
                      <a:r>
                        <a:rPr lang="en-US">
                          <a:latin typeface="Times New Roman" panose="02020603050405020304" pitchFamily="18" charset="0"/>
                          <a:cs typeface="Times New Roman" panose="02020603050405020304" pitchFamily="18" charset="0"/>
                        </a:rPr>
                        <a:t>Name </a:t>
                      </a:r>
                    </a:p>
                  </a:txBody>
                  <a:tcPr/>
                </a:tc>
                <a:tc>
                  <a:txBody>
                    <a:bodyPr/>
                    <a:lstStyle/>
                    <a:p>
                      <a:pPr algn="ctr"/>
                      <a:r>
                        <a:rPr lang="en-US">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65105319"/>
                  </a:ext>
                </a:extLst>
              </a:tr>
              <a:tr h="362263">
                <a:tc>
                  <a:txBody>
                    <a:bodyPr/>
                    <a:lstStyle/>
                    <a:p>
                      <a:pPr algn="ctr"/>
                      <a:r>
                        <a:rPr lang="en-US">
                          <a:latin typeface="Times New Roman" panose="02020603050405020304" pitchFamily="18" charset="0"/>
                          <a:cs typeface="Times New Roman" panose="02020603050405020304" pitchFamily="18" charset="0"/>
                        </a:rPr>
                        <a:t>Deepak R</a:t>
                      </a:r>
                    </a:p>
                  </a:txBody>
                  <a:tcPr/>
                </a:tc>
                <a:tc>
                  <a:txBody>
                    <a:bodyPr/>
                    <a:lstStyle/>
                    <a:p>
                      <a:pPr algn="ctr"/>
                      <a:r>
                        <a:rPr lang="en-US">
                          <a:latin typeface="Times New Roman" panose="02020603050405020304" pitchFamily="18" charset="0"/>
                          <a:cs typeface="Times New Roman" panose="02020603050405020304" pitchFamily="18" charset="0"/>
                        </a:rPr>
                        <a:t>20221CAI10144</a:t>
                      </a:r>
                    </a:p>
                  </a:txBody>
                  <a:tcPr/>
                </a:tc>
                <a:extLst>
                  <a:ext uri="{0D108BD9-81ED-4DB2-BD59-A6C34878D82A}">
                    <a16:rowId xmlns:a16="http://schemas.microsoft.com/office/drawing/2014/main" val="673540802"/>
                  </a:ext>
                </a:extLst>
              </a:tr>
              <a:tr h="362263">
                <a:tc>
                  <a:txBody>
                    <a:bodyPr/>
                    <a:lstStyle/>
                    <a:p>
                      <a:pPr algn="ctr"/>
                      <a:r>
                        <a:rPr lang="en-US">
                          <a:latin typeface="Times New Roman" panose="02020603050405020304" pitchFamily="18" charset="0"/>
                          <a:cs typeface="Times New Roman" panose="02020603050405020304" pitchFamily="18" charset="0"/>
                        </a:rPr>
                        <a:t>Mahindra L Shetty</a:t>
                      </a:r>
                    </a:p>
                  </a:txBody>
                  <a:tcPr/>
                </a:tc>
                <a:tc>
                  <a:txBody>
                    <a:bodyPr/>
                    <a:lstStyle/>
                    <a:p>
                      <a:pPr algn="ctr"/>
                      <a:r>
                        <a:rPr lang="en-US">
                          <a:latin typeface="Times New Roman" panose="02020603050405020304" pitchFamily="18" charset="0"/>
                          <a:cs typeface="Times New Roman" panose="02020603050405020304" pitchFamily="18" charset="0"/>
                        </a:rPr>
                        <a:t>20221CAI0126</a:t>
                      </a:r>
                    </a:p>
                  </a:txBody>
                  <a:tcPr/>
                </a:tc>
                <a:extLst>
                  <a:ext uri="{0D108BD9-81ED-4DB2-BD59-A6C34878D82A}">
                    <a16:rowId xmlns:a16="http://schemas.microsoft.com/office/drawing/2014/main" val="1825509489"/>
                  </a:ext>
                </a:extLst>
              </a:tr>
              <a:tr h="362263">
                <a:tc>
                  <a:txBody>
                    <a:bodyPr/>
                    <a:lstStyle/>
                    <a:p>
                      <a:pPr algn="ctr"/>
                      <a:r>
                        <a:rPr lang="en-US">
                          <a:latin typeface="Times New Roman" panose="02020603050405020304" pitchFamily="18" charset="0"/>
                          <a:cs typeface="Times New Roman" panose="02020603050405020304" pitchFamily="18" charset="0"/>
                        </a:rPr>
                        <a:t>Sangeetha E</a:t>
                      </a:r>
                    </a:p>
                  </a:txBody>
                  <a:tcPr/>
                </a:tc>
                <a:tc>
                  <a:txBody>
                    <a:bodyPr/>
                    <a:lstStyle/>
                    <a:p>
                      <a:pPr algn="ctr"/>
                      <a:r>
                        <a:rPr lang="en-US">
                          <a:latin typeface="Times New Roman" panose="02020603050405020304" pitchFamily="18" charset="0"/>
                          <a:cs typeface="Times New Roman" panose="02020603050405020304" pitchFamily="18" charset="0"/>
                        </a:rPr>
                        <a:t>20221CAI0132</a:t>
                      </a:r>
                    </a:p>
                  </a:txBody>
                  <a:tcPr/>
                </a:tc>
                <a:extLst>
                  <a:ext uri="{0D108BD9-81ED-4DB2-BD59-A6C34878D82A}">
                    <a16:rowId xmlns:a16="http://schemas.microsoft.com/office/drawing/2014/main" val="1278268189"/>
                  </a:ext>
                </a:extLst>
              </a:tr>
              <a:tr h="362263">
                <a:tc>
                  <a:txBody>
                    <a:bodyPr/>
                    <a:lstStyle/>
                    <a:p>
                      <a:pPr algn="ctr"/>
                      <a:r>
                        <a:rPr lang="en-US">
                          <a:latin typeface="Times New Roman" panose="02020603050405020304" pitchFamily="18" charset="0"/>
                          <a:cs typeface="Times New Roman" panose="02020603050405020304" pitchFamily="18" charset="0"/>
                        </a:rPr>
                        <a:t>Monisha M</a:t>
                      </a:r>
                    </a:p>
                  </a:txBody>
                  <a:tcPr/>
                </a:tc>
                <a:tc>
                  <a:txBody>
                    <a:bodyPr/>
                    <a:lstStyle/>
                    <a:p>
                      <a:pPr algn="ctr"/>
                      <a:r>
                        <a:rPr lang="en-US">
                          <a:latin typeface="Times New Roman" panose="02020603050405020304" pitchFamily="18" charset="0"/>
                          <a:cs typeface="Times New Roman" panose="02020603050405020304" pitchFamily="18" charset="0"/>
                        </a:rPr>
                        <a:t>20221CSG0135</a:t>
                      </a:r>
                    </a:p>
                  </a:txBody>
                  <a:tcPr/>
                </a:tc>
                <a:extLst>
                  <a:ext uri="{0D108BD9-81ED-4DB2-BD59-A6C34878D82A}">
                    <a16:rowId xmlns:a16="http://schemas.microsoft.com/office/drawing/2014/main" val="3413316552"/>
                  </a:ext>
                </a:extLst>
              </a:tr>
              <a:tr h="362263">
                <a:tc>
                  <a:txBody>
                    <a:bodyPr/>
                    <a:lstStyle/>
                    <a:p>
                      <a:pPr algn="ctr"/>
                      <a:r>
                        <a:rPr lang="en-US">
                          <a:latin typeface="Times New Roman" panose="02020603050405020304" pitchFamily="18" charset="0"/>
                          <a:cs typeface="Times New Roman" panose="02020603050405020304" pitchFamily="18" charset="0"/>
                        </a:rPr>
                        <a:t>Gouse E Zama</a:t>
                      </a:r>
                    </a:p>
                  </a:txBody>
                  <a:tcPr/>
                </a:tc>
                <a:tc>
                  <a:txBody>
                    <a:bodyPr/>
                    <a:lstStyle/>
                    <a:p>
                      <a:pPr algn="ctr"/>
                      <a:r>
                        <a:rPr lang="en-US">
                          <a:latin typeface="Times New Roman" panose="02020603050405020304" pitchFamily="18" charset="0"/>
                          <a:cs typeface="Times New Roman" panose="02020603050405020304" pitchFamily="18" charset="0"/>
                        </a:rPr>
                        <a:t>20221ECE0069</a:t>
                      </a:r>
                    </a:p>
                  </a:txBody>
                  <a:tcPr/>
                </a:tc>
                <a:extLst>
                  <a:ext uri="{0D108BD9-81ED-4DB2-BD59-A6C34878D82A}">
                    <a16:rowId xmlns:a16="http://schemas.microsoft.com/office/drawing/2014/main" val="2300578240"/>
                  </a:ext>
                </a:extLst>
              </a:tr>
              <a:tr h="362263">
                <a:tc>
                  <a:txBody>
                    <a:bodyPr/>
                    <a:lstStyle/>
                    <a:p>
                      <a:pPr algn="ctr"/>
                      <a:r>
                        <a:rPr lang="en-US">
                          <a:latin typeface="Times New Roman" panose="02020603050405020304" pitchFamily="18" charset="0"/>
                          <a:cs typeface="Times New Roman" panose="02020603050405020304" pitchFamily="18" charset="0"/>
                        </a:rPr>
                        <a:t>Varun</a:t>
                      </a:r>
                    </a:p>
                  </a:txBody>
                  <a:tcPr/>
                </a:tc>
                <a:tc>
                  <a:txBody>
                    <a:bodyPr/>
                    <a:lstStyle/>
                    <a:p>
                      <a:pPr algn="ctr"/>
                      <a:r>
                        <a:rPr lang="en-US">
                          <a:latin typeface="Times New Roman" panose="02020603050405020304" pitchFamily="18" charset="0"/>
                          <a:cs typeface="Times New Roman" panose="02020603050405020304" pitchFamily="18" charset="0"/>
                        </a:rPr>
                        <a:t>20221CSD0096</a:t>
                      </a:r>
                    </a:p>
                  </a:txBody>
                  <a:tcPr/>
                </a:tc>
                <a:extLst>
                  <a:ext uri="{0D108BD9-81ED-4DB2-BD59-A6C34878D82A}">
                    <a16:rowId xmlns:a16="http://schemas.microsoft.com/office/drawing/2014/main" val="36355656"/>
                  </a:ext>
                </a:extLst>
              </a:tr>
            </a:tbl>
          </a:graphicData>
        </a:graphic>
      </p:graphicFrame>
    </p:spTree>
    <p:extLst>
      <p:ext uri="{BB962C8B-B14F-4D97-AF65-F5344CB8AC3E}">
        <p14:creationId xmlns:p14="http://schemas.microsoft.com/office/powerpoint/2010/main" val="947468273"/>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a:solidFill>
                  <a:srgbClr val="0070C0"/>
                </a:solidFill>
                <a:latin typeface="Times New Roman" panose="02020603050405020304" pitchFamily="18" charset="0"/>
                <a:cs typeface="Times New Roman" panose="02020603050405020304" pitchFamily="18" charset="0"/>
              </a:rPr>
              <a:t>Project Brief Summery</a:t>
            </a:r>
          </a:p>
        </p:txBody>
      </p:sp>
      <p:sp>
        <p:nvSpPr>
          <p:cNvPr id="3" name="Content Placeholder 2"/>
          <p:cNvSpPr>
            <a:spLocks noGrp="1"/>
          </p:cNvSpPr>
          <p:nvPr>
            <p:ph idx="1"/>
          </p:nvPr>
        </p:nvSpPr>
        <p:spPr>
          <a:xfrm>
            <a:off x="838200" y="1045031"/>
            <a:ext cx="10515600" cy="4193176"/>
          </a:xfrm>
        </p:spPr>
        <p:txBody>
          <a:bodyPr/>
          <a:lstStyle/>
          <a:p>
            <a:pPr marL="432000" indent="-324000">
              <a:buClr>
                <a:srgbClr val="000000"/>
              </a:buClr>
              <a:buSzPct val="45000"/>
              <a:buFont typeface="Wingdings" charset="2"/>
              <a:buChar char=""/>
            </a:pPr>
            <a:r>
              <a:rPr lang="en-US" sz="1800" b="1" strike="noStrike" spc="-1">
                <a:solidFill>
                  <a:srgbClr val="000000"/>
                </a:solidFill>
                <a:uFill>
                  <a:solidFill>
                    <a:srgbClr val="FFFFFF"/>
                  </a:solidFill>
                </a:uFill>
                <a:latin typeface="Century Schoolbook L"/>
              </a:rPr>
              <a:t>OWERVIEW:</a:t>
            </a:r>
            <a:r>
              <a:rPr lang="en-US" sz="1800" b="0" strike="noStrike" spc="-1">
                <a:solidFill>
                  <a:srgbClr val="000000"/>
                </a:solidFill>
                <a:uFill>
                  <a:solidFill>
                    <a:srgbClr val="FFFFFF"/>
                  </a:solidFill>
                </a:uFill>
                <a:latin typeface="Century Schoolbook L"/>
              </a:rPr>
              <a:t> Positive </a:t>
            </a:r>
            <a:r>
              <a:rPr lang="en-US" sz="1800" b="0" strike="noStrike" spc="-1">
                <a:solidFill>
                  <a:srgbClr val="353740"/>
                </a:solidFill>
                <a:uFill>
                  <a:solidFill>
                    <a:srgbClr val="FFFFFF"/>
                  </a:solidFill>
                </a:uFill>
                <a:latin typeface="Century Schoolbook L"/>
                <a:ea typeface="Noto Sans CJK SC Regular"/>
              </a:rPr>
              <a:t>pressure ventilation has been an important components of respiratory disease management for the last 50 years. External instruments called ventilators are intended to provide artificial breath to a patient. In view of the covid 19 pandemic and its </a:t>
            </a:r>
            <a:r>
              <a:rPr lang="en-US" sz="1800" b="0" strike="noStrike" spc="-1">
                <a:solidFill>
                  <a:srgbClr val="000000"/>
                </a:solidFill>
                <a:uFill>
                  <a:solidFill>
                    <a:srgbClr val="FFFFFF"/>
                  </a:solidFill>
                </a:uFill>
                <a:latin typeface="Century Schoolbook L"/>
              </a:rPr>
              <a:t>cause of respiratory distress. Low cost, portable, fast reproducible and accurate ventilators are the need of hour. So we as students have come up with a project called </a:t>
            </a:r>
            <a:r>
              <a:rPr lang="en-US" sz="1800" b="1" u="sng" strike="noStrike" spc="-1">
                <a:solidFill>
                  <a:srgbClr val="CC00CC"/>
                </a:solidFill>
                <a:uFill>
                  <a:solidFill>
                    <a:srgbClr val="FFFFFF"/>
                  </a:solidFill>
                </a:uFill>
                <a:latin typeface="Century Schoolbook L"/>
              </a:rPr>
              <a:t>IOT BASED VENTILATOR </a:t>
            </a:r>
            <a:r>
              <a:rPr lang="en-US" sz="1800" b="0" strike="noStrike" spc="-1">
                <a:solidFill>
                  <a:srgbClr val="000000"/>
                </a:solidFill>
                <a:uFill>
                  <a:solidFill>
                    <a:srgbClr val="FFFFFF"/>
                  </a:solidFill>
                </a:uFill>
                <a:latin typeface="Century Schoolbook L"/>
              </a:rPr>
              <a:t>in order to solve this problem.</a:t>
            </a:r>
            <a:endParaRPr lang="en-US" sz="18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US" sz="1800" b="1" strike="noStrike" spc="-1">
                <a:solidFill>
                  <a:srgbClr val="000000"/>
                </a:solidFill>
                <a:uFill>
                  <a:solidFill>
                    <a:srgbClr val="FFFFFF"/>
                  </a:solidFill>
                </a:uFill>
                <a:latin typeface="Century Schoolbook L"/>
              </a:rPr>
              <a:t>OBJECTIVE: </a:t>
            </a:r>
            <a:r>
              <a:rPr lang="en-US" sz="1800" b="1" strike="noStrike" spc="-1">
                <a:solidFill>
                  <a:srgbClr val="353740"/>
                </a:solidFill>
                <a:uFill>
                  <a:solidFill>
                    <a:srgbClr val="FFFFFF"/>
                  </a:solidFill>
                </a:uFill>
                <a:latin typeface="Century Schoolbook L"/>
                <a:ea typeface="Noto Sans CJK SC Regular"/>
              </a:rPr>
              <a:t> </a:t>
            </a:r>
            <a:r>
              <a:rPr lang="en-US" sz="1800" b="0" strike="noStrike" spc="-1">
                <a:solidFill>
                  <a:srgbClr val="000000"/>
                </a:solidFill>
                <a:uFill>
                  <a:solidFill>
                    <a:srgbClr val="FFFFFF"/>
                  </a:solidFill>
                </a:uFill>
                <a:latin typeface="Century Schoolbook L"/>
              </a:rPr>
              <a:t>Devising a mechanical ventilator that has features like Portability, Simplicity, Fast reproducibility, Proximity, Robustness. To develop a health monitoring system i.e., it measures body temperature and heart rate. Power requirement is very low and running for 3.5 hours on one battery charge at its most demanding setting. Battery backup also need to be checked. Devising a mechanical ventilator that have controlled respiratory rate and tidal volume</a:t>
            </a:r>
            <a:endParaRPr lang="en-US" sz="1800" b="0" strike="noStrike" spc="-1">
              <a:solidFill>
                <a:srgbClr val="000000"/>
              </a:solidFill>
              <a:uFill>
                <a:solidFill>
                  <a:srgbClr val="FFFFFF"/>
                </a:solidFill>
              </a:uFill>
              <a:latin typeface="Calibri"/>
            </a:endParaRPr>
          </a:p>
          <a:p>
            <a:pPr marL="432000" indent="-324000">
              <a:buClr>
                <a:srgbClr val="000000"/>
              </a:buClr>
              <a:buSzPct val="45000"/>
              <a:buFont typeface="Wingdings" charset="2"/>
              <a:buChar char=""/>
            </a:pPr>
            <a:r>
              <a:rPr lang="en-US" sz="1800" b="1" strike="noStrike" spc="-1">
                <a:solidFill>
                  <a:srgbClr val="000000"/>
                </a:solidFill>
                <a:uFill>
                  <a:solidFill>
                    <a:srgbClr val="FFFFFF"/>
                  </a:solidFill>
                </a:uFill>
                <a:latin typeface="Century Schoolbook L"/>
              </a:rPr>
              <a:t>OUTCOME:</a:t>
            </a:r>
            <a:r>
              <a:rPr lang="en-US" sz="1800" b="0" strike="noStrike" spc="-1">
                <a:solidFill>
                  <a:srgbClr val="000000"/>
                </a:solidFill>
                <a:uFill>
                  <a:solidFill>
                    <a:srgbClr val="FFFFFF"/>
                  </a:solidFill>
                </a:uFill>
                <a:latin typeface="Century Schoolbook L"/>
              </a:rPr>
              <a:t> The ventilator serves to exhale gas (oxygen) into the patient’s lungs and helps strengthen the work of the respiratory muscles. This plays a vital role in emergency cases like COVID -19 where there was shortage in </a:t>
            </a:r>
            <a:r>
              <a:rPr lang="en-US" sz="1800" b="0" strike="noStrike" spc="-1" err="1">
                <a:solidFill>
                  <a:srgbClr val="000000"/>
                </a:solidFill>
                <a:uFill>
                  <a:solidFill>
                    <a:srgbClr val="FFFFFF"/>
                  </a:solidFill>
                </a:uFill>
                <a:latin typeface="Century Schoolbook L"/>
              </a:rPr>
              <a:t>ventilatiors</a:t>
            </a:r>
            <a:r>
              <a:rPr lang="en-US" sz="1800" b="0" strike="noStrike" spc="-1">
                <a:solidFill>
                  <a:srgbClr val="000000"/>
                </a:solidFill>
                <a:uFill>
                  <a:solidFill>
                    <a:srgbClr val="FFFFFF"/>
                  </a:solidFill>
                </a:uFill>
                <a:latin typeface="Century Schoolbook L"/>
              </a:rPr>
              <a:t> in those cases these ventilators can be used.                                                         (These are cheap, easy and very portable to use).</a:t>
            </a:r>
            <a:endParaRPr lang="en-US" sz="1800" b="0" strike="noStrike" spc="-1">
              <a:solidFill>
                <a:srgbClr val="000000"/>
              </a:solidFill>
              <a:uFill>
                <a:solidFill>
                  <a:srgbClr val="FFFFFF"/>
                </a:solidFill>
              </a:uFill>
              <a:latin typeface="Calibri"/>
            </a:endParaRP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p:spPr>
        <p:txBody>
          <a:bodyPr/>
          <a:lstStyle/>
          <a:p>
            <a:r>
              <a:rPr lang="en-IN" altLang="en-US" sz="3200" b="1">
                <a:solidFill>
                  <a:srgbClr val="0070C0"/>
                </a:solidFill>
                <a:latin typeface="Times New Roman" panose="02020603050405020304" pitchFamily="18" charset="0"/>
                <a:cs typeface="Times New Roman" panose="02020603050405020304" pitchFamily="18" charset="0"/>
              </a:rPr>
              <a:t>Circuit/Block Diagram</a:t>
            </a:r>
            <a:endParaRPr lang="en-US" sz="32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pic>
        <p:nvPicPr>
          <p:cNvPr id="10" name="Content Placeholder 9">
            <a:extLst>
              <a:ext uri="{FF2B5EF4-FFF2-40B4-BE49-F238E27FC236}">
                <a16:creationId xmlns:a16="http://schemas.microsoft.com/office/drawing/2014/main" id="{216B8BDC-C26B-BD15-3A75-0482490240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9370" y="992778"/>
            <a:ext cx="7120430" cy="4210594"/>
          </a:xfrm>
        </p:spPr>
      </p:pic>
    </p:spTree>
    <p:extLst>
      <p:ext uri="{BB962C8B-B14F-4D97-AF65-F5344CB8AC3E}">
        <p14:creationId xmlns:p14="http://schemas.microsoft.com/office/powerpoint/2010/main" val="973887109"/>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4</a:t>
            </a:fld>
            <a:endParaRPr lang="en-US" altLang="en-US"/>
          </a:p>
        </p:txBody>
      </p:sp>
      <p:sp>
        <p:nvSpPr>
          <p:cNvPr id="3" name="Title 1"/>
          <p:cNvSpPr txBox="1">
            <a:spLocks/>
          </p:cNvSpPr>
          <p:nvPr/>
        </p:nvSpPr>
        <p:spPr>
          <a:xfrm>
            <a:off x="1203960" y="443503"/>
            <a:ext cx="10515600" cy="627652"/>
          </a:xfrm>
          <a:prstGeom prst="rect">
            <a:avLst/>
          </a:prstGeom>
        </p:spPr>
        <p:txBody>
          <a:bodyPr/>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defTabSz="914400"/>
            <a:r>
              <a:rPr lang="en-IN" altLang="en-US" sz="3200" b="1">
                <a:solidFill>
                  <a:srgbClr val="0070C0"/>
                </a:solidFill>
                <a:latin typeface="Times New Roman" panose="02020603050405020304" pitchFamily="18" charset="0"/>
                <a:cs typeface="Times New Roman" panose="02020603050405020304" pitchFamily="18" charset="0"/>
              </a:rPr>
              <a:t>Obtained Results.</a:t>
            </a:r>
            <a:endParaRPr lang="en-US" sz="3200">
              <a:latin typeface="Times New Roman" panose="02020603050405020304" pitchFamily="18" charset="0"/>
              <a:cs typeface="Times New Roman" panose="02020603050405020304" pitchFamily="18" charset="0"/>
            </a:endParaRPr>
          </a:p>
        </p:txBody>
      </p:sp>
      <p:sp>
        <p:nvSpPr>
          <p:cNvPr id="4" name="TextBox 3"/>
          <p:cNvSpPr txBox="1"/>
          <p:nvPr/>
        </p:nvSpPr>
        <p:spPr>
          <a:xfrm>
            <a:off x="3248297" y="2416628"/>
            <a:ext cx="6426925" cy="400110"/>
          </a:xfrm>
          <a:prstGeom prst="rect">
            <a:avLst/>
          </a:prstGeom>
          <a:noFill/>
        </p:spPr>
        <p:txBody>
          <a:bodyPr wrap="square" rtlCol="0">
            <a:spAutoFit/>
          </a:bodyPr>
          <a:lstStyle/>
          <a:p>
            <a:r>
              <a:rPr lang="en-GB" sz="2000">
                <a:solidFill>
                  <a:srgbClr val="0070C0"/>
                </a:solidFill>
              </a:rPr>
              <a:t>Include snapshot of the circuit built</a:t>
            </a:r>
          </a:p>
        </p:txBody>
      </p:sp>
    </p:spTree>
    <p:extLst>
      <p:ext uri="{BB962C8B-B14F-4D97-AF65-F5344CB8AC3E}">
        <p14:creationId xmlns:p14="http://schemas.microsoft.com/office/powerpoint/2010/main" val="374029405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sp>
        <p:nvSpPr>
          <p:cNvPr id="3" name="TextBox 2"/>
          <p:cNvSpPr txBox="1"/>
          <p:nvPr/>
        </p:nvSpPr>
        <p:spPr>
          <a:xfrm flipH="1">
            <a:off x="4291144" y="2299063"/>
            <a:ext cx="5192490" cy="400110"/>
          </a:xfrm>
          <a:prstGeom prst="rect">
            <a:avLst/>
          </a:prstGeom>
          <a:noFill/>
        </p:spPr>
        <p:txBody>
          <a:bodyPr wrap="square" rtlCol="0">
            <a:spAutoFit/>
          </a:bodyPr>
          <a:lstStyle/>
          <a:p>
            <a:r>
              <a:rPr lang="en-GB" sz="2000" b="1">
                <a:solidFill>
                  <a:srgbClr val="0070C0"/>
                </a:solidFill>
              </a:rPr>
              <a:t>Project Demo using tinker cad (Partial Results)</a:t>
            </a:r>
          </a:p>
        </p:txBody>
      </p:sp>
    </p:spTree>
    <p:extLst>
      <p:ext uri="{BB962C8B-B14F-4D97-AF65-F5344CB8AC3E}">
        <p14:creationId xmlns:p14="http://schemas.microsoft.com/office/powerpoint/2010/main" val="964257428"/>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a:solidFill>
                  <a:schemeClr val="accent1">
                    <a:lumMod val="75000"/>
                  </a:schemeClr>
                </a:solidFill>
                <a:latin typeface="Times New Roman" panose="02020603050405020304" pitchFamily="18" charset="0"/>
                <a:cs typeface="Times New Roman" panose="02020603050405020304" pitchFamily="18" charset="0"/>
              </a:rPr>
              <a:t>Challenges Faced in Project</a:t>
            </a:r>
          </a:p>
        </p:txBody>
      </p:sp>
      <p:sp>
        <p:nvSpPr>
          <p:cNvPr id="3" name="Content Placeholder 2"/>
          <p:cNvSpPr>
            <a:spLocks noGrp="1"/>
          </p:cNvSpPr>
          <p:nvPr>
            <p:ph idx="1"/>
          </p:nvPr>
        </p:nvSpPr>
        <p:spPr>
          <a:xfrm>
            <a:off x="838200" y="1184367"/>
            <a:ext cx="10515600" cy="4058194"/>
          </a:xfrm>
        </p:spPr>
        <p:txBody>
          <a:bodyPr/>
          <a:lstStyle/>
          <a:p>
            <a:r>
              <a:rPr lang="en-US" sz="2400">
                <a:latin typeface="Times New Roman" panose="02020603050405020304" pitchFamily="18" charset="0"/>
                <a:cs typeface="Times New Roman" panose="02020603050405020304" pitchFamily="18" charset="0"/>
              </a:rPr>
              <a:t>IoT-based ventilators face several challenges, including:</a:t>
            </a:r>
          </a:p>
          <a:p>
            <a:pPr marL="0" indent="0">
              <a:buNone/>
            </a:pPr>
            <a:r>
              <a:rPr lang="en-US" sz="2400">
                <a:latin typeface="Times New Roman" panose="02020603050405020304" pitchFamily="18" charset="0"/>
                <a:cs typeface="Times New Roman" panose="02020603050405020304" pitchFamily="18" charset="0"/>
              </a:rPr>
              <a:t>•Security concerns: As with any IoT device, security is a significant concern. IoT-based ventilators need to be secure against hacking or unauthorized access to ensure patient safety and privacy.</a:t>
            </a:r>
          </a:p>
          <a:p>
            <a:pPr marL="0" indent="0">
              <a:buNone/>
            </a:pPr>
            <a:r>
              <a:rPr lang="en-US" sz="2400">
                <a:latin typeface="Times New Roman" panose="02020603050405020304" pitchFamily="18" charset="0"/>
                <a:cs typeface="Times New Roman" panose="02020603050405020304" pitchFamily="18" charset="0"/>
              </a:rPr>
              <a:t>•Reliability: IoT-based ventilators need to be reliable and maintain their functionality in all conditions, including power outages or network connectivity issues.</a:t>
            </a:r>
          </a:p>
          <a:p>
            <a:pPr marL="0" indent="0">
              <a:buNone/>
            </a:pPr>
            <a:r>
              <a:rPr lang="en-US" sz="2400">
                <a:latin typeface="Times New Roman" panose="02020603050405020304" pitchFamily="18" charset="0"/>
                <a:cs typeface="Times New Roman" panose="02020603050405020304" pitchFamily="18" charset="0"/>
              </a:rPr>
              <a:t>•Complex level of coding: The source code involved in this is a bit complex and rare libraries have been used</a:t>
            </a:r>
          </a:p>
          <a:p>
            <a:r>
              <a:rPr lang="en-US" sz="2400">
                <a:latin typeface="Times New Roman" panose="02020603050405020304" pitchFamily="18" charset="0"/>
                <a:cs typeface="Times New Roman" panose="02020603050405020304" pitchFamily="18" charset="0"/>
              </a:rPr>
              <a:t>Time management: Including the electrical connections and coding the project requires a bit more time than the given deadline</a:t>
            </a:r>
            <a:endParaRPr lang="en-IN" sz="24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618976833"/>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937"/>
            <a:ext cx="10515600" cy="596311"/>
          </a:xfrm>
        </p:spPr>
        <p:txBody>
          <a:bodyPr/>
          <a:lstStyle/>
          <a:p>
            <a:r>
              <a:rPr lang="en-US" sz="3200" b="1">
                <a:solidFill>
                  <a:srgbClr val="0070C0"/>
                </a:solidFill>
                <a:latin typeface="Times New Roman" panose="02020603050405020304" pitchFamily="18" charset="0"/>
                <a:cs typeface="Times New Roman" panose="02020603050405020304" pitchFamily="18" charset="0"/>
              </a:rPr>
              <a:t>Project Timeline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731295837"/>
              </p:ext>
            </p:extLst>
          </p:nvPr>
        </p:nvGraphicFramePr>
        <p:xfrm>
          <a:off x="1409700" y="182560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300446" y="1110699"/>
            <a:ext cx="10883429" cy="369332"/>
          </a:xfrm>
          <a:prstGeom prst="rect">
            <a:avLst/>
          </a:prstGeom>
          <a:noFill/>
        </p:spPr>
        <p:txBody>
          <a:bodyPr wrap="none" rtlCol="0">
            <a:spAutoFit/>
          </a:bodyPr>
          <a:lstStyle/>
          <a:p>
            <a:r>
              <a:rPr lang="en-GB">
                <a:solidFill>
                  <a:srgbClr val="0070C0"/>
                </a:solidFill>
              </a:rPr>
              <a:t>Note: Write in the below table what u have achieved in each phase and what you will be achieving before phase 3</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a:solidFill>
                  <a:srgbClr val="FFFF00"/>
                </a:solidFill>
                <a:latin typeface="Times New Roman" panose="02020603050405020304" pitchFamily="18" charset="0"/>
                <a:cs typeface="Times New Roman" panose="02020603050405020304" pitchFamily="18" charset="0"/>
              </a:rPr>
              <a:t>  </a:t>
            </a:r>
            <a:r>
              <a:rPr lang="en-US" sz="4800">
                <a:solidFill>
                  <a:srgbClr val="FFFF00"/>
                </a:solidFill>
                <a:latin typeface="Times New Roman" panose="02020603050405020304" pitchFamily="18" charset="0"/>
                <a:cs typeface="Times New Roman" panose="02020603050405020304" pitchFamily="18" charset="0"/>
              </a:rPr>
              <a:t>Q&amp;A</a:t>
            </a:r>
          </a:p>
          <a:p>
            <a:pPr marL="0" indent="0" algn="ctr">
              <a:buNone/>
            </a:pPr>
            <a:endParaRPr lang="en-US" sz="660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8</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Innovative Projects- Arduino Using Embedded ‘C’ (CSE1002)  Phase –II Review Presentation (29th April 2023) IOT BASED VENTILATOR </vt:lpstr>
      <vt:lpstr>Project Brief Summery</vt:lpstr>
      <vt:lpstr>Circuit/Block Diagram</vt:lpstr>
      <vt:lpstr>PowerPoint Presentation</vt:lpstr>
      <vt:lpstr>PowerPoint Presentation</vt:lpstr>
      <vt:lpstr>Challenges Faced in Project</vt:lpstr>
      <vt:lpstr>Project Timeline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Hitha RN</cp:lastModifiedBy>
  <cp:revision>1</cp:revision>
  <cp:lastPrinted>2018-07-24T06:37:20Z</cp:lastPrinted>
  <dcterms:created xsi:type="dcterms:W3CDTF">2018-06-07T04:06:17Z</dcterms:created>
  <dcterms:modified xsi:type="dcterms:W3CDTF">2023-04-28T13:12:28Z</dcterms:modified>
</cp:coreProperties>
</file>