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258" r:id="rId3"/>
    <p:sldId id="257" r:id="rId4"/>
    <p:sldId id="262" r:id="rId5"/>
    <p:sldId id="263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Participants from India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No_Of_Participants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Sheet1!$A$2:$A$30</c:f>
              <c:numCache>
                <c:formatCode>General</c:formatCode>
                <c:ptCount val="29"/>
                <c:pt idx="0">
                  <c:v>1900</c:v>
                </c:pt>
                <c:pt idx="1">
                  <c:v>1920</c:v>
                </c:pt>
                <c:pt idx="2">
                  <c:v>1924</c:v>
                </c:pt>
                <c:pt idx="3">
                  <c:v>1928</c:v>
                </c:pt>
                <c:pt idx="4">
                  <c:v>1932</c:v>
                </c:pt>
                <c:pt idx="5">
                  <c:v>1936</c:v>
                </c:pt>
                <c:pt idx="6">
                  <c:v>1948</c:v>
                </c:pt>
                <c:pt idx="7">
                  <c:v>1952</c:v>
                </c:pt>
                <c:pt idx="8">
                  <c:v>1956</c:v>
                </c:pt>
                <c:pt idx="9">
                  <c:v>1960</c:v>
                </c:pt>
                <c:pt idx="10">
                  <c:v>1964</c:v>
                </c:pt>
                <c:pt idx="11">
                  <c:v>1968</c:v>
                </c:pt>
                <c:pt idx="12">
                  <c:v>1972</c:v>
                </c:pt>
                <c:pt idx="13">
                  <c:v>1976</c:v>
                </c:pt>
                <c:pt idx="14">
                  <c:v>1980</c:v>
                </c:pt>
                <c:pt idx="15">
                  <c:v>1984</c:v>
                </c:pt>
                <c:pt idx="16">
                  <c:v>1988</c:v>
                </c:pt>
                <c:pt idx="17">
                  <c:v>1992</c:v>
                </c:pt>
                <c:pt idx="18">
                  <c:v>1996</c:v>
                </c:pt>
                <c:pt idx="19">
                  <c:v>1998</c:v>
                </c:pt>
                <c:pt idx="20">
                  <c:v>2000</c:v>
                </c:pt>
                <c:pt idx="21">
                  <c:v>2002</c:v>
                </c:pt>
                <c:pt idx="22">
                  <c:v>2004</c:v>
                </c:pt>
                <c:pt idx="23">
                  <c:v>2006</c:v>
                </c:pt>
                <c:pt idx="24">
                  <c:v>2008</c:v>
                </c:pt>
                <c:pt idx="25">
                  <c:v>2010</c:v>
                </c:pt>
                <c:pt idx="26">
                  <c:v>2012</c:v>
                </c:pt>
                <c:pt idx="27">
                  <c:v>2014</c:v>
                </c:pt>
                <c:pt idx="28">
                  <c:v>2016</c:v>
                </c:pt>
              </c:numCache>
            </c:numRef>
          </c:cat>
          <c:val>
            <c:numRef>
              <c:f>Sheet1!$B$2:$B$30</c:f>
              <c:numCache>
                <c:formatCode>General</c:formatCode>
                <c:ptCount val="29"/>
                <c:pt idx="0">
                  <c:v>5</c:v>
                </c:pt>
                <c:pt idx="1">
                  <c:v>7</c:v>
                </c:pt>
                <c:pt idx="2">
                  <c:v>31</c:v>
                </c:pt>
                <c:pt idx="3">
                  <c:v>24</c:v>
                </c:pt>
                <c:pt idx="4">
                  <c:v>26</c:v>
                </c:pt>
                <c:pt idx="5">
                  <c:v>30</c:v>
                </c:pt>
                <c:pt idx="6">
                  <c:v>89</c:v>
                </c:pt>
                <c:pt idx="7">
                  <c:v>94</c:v>
                </c:pt>
                <c:pt idx="8">
                  <c:v>79</c:v>
                </c:pt>
                <c:pt idx="9">
                  <c:v>49</c:v>
                </c:pt>
                <c:pt idx="10">
                  <c:v>112</c:v>
                </c:pt>
                <c:pt idx="11">
                  <c:v>30</c:v>
                </c:pt>
                <c:pt idx="12">
                  <c:v>43</c:v>
                </c:pt>
                <c:pt idx="13">
                  <c:v>26</c:v>
                </c:pt>
                <c:pt idx="14">
                  <c:v>78</c:v>
                </c:pt>
                <c:pt idx="15">
                  <c:v>53</c:v>
                </c:pt>
                <c:pt idx="16">
                  <c:v>58</c:v>
                </c:pt>
                <c:pt idx="17">
                  <c:v>65</c:v>
                </c:pt>
                <c:pt idx="18">
                  <c:v>54</c:v>
                </c:pt>
                <c:pt idx="19">
                  <c:v>1</c:v>
                </c:pt>
                <c:pt idx="20">
                  <c:v>70</c:v>
                </c:pt>
                <c:pt idx="21">
                  <c:v>1</c:v>
                </c:pt>
                <c:pt idx="22">
                  <c:v>81</c:v>
                </c:pt>
                <c:pt idx="23">
                  <c:v>5</c:v>
                </c:pt>
                <c:pt idx="24">
                  <c:v>67</c:v>
                </c:pt>
                <c:pt idx="25">
                  <c:v>3</c:v>
                </c:pt>
                <c:pt idx="26">
                  <c:v>95</c:v>
                </c:pt>
                <c:pt idx="27">
                  <c:v>2</c:v>
                </c:pt>
                <c:pt idx="28">
                  <c:v>130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57570008"/>
        <c:axId val="257573928"/>
      </c:barChart>
      <c:catAx>
        <c:axId val="257570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7573928"/>
        <c:crosses val="autoZero"/>
        <c:auto val="1"/>
        <c:lblAlgn val="ctr"/>
        <c:lblOffset val="100"/>
        <c:noMultiLvlLbl val="0"/>
      </c:catAx>
      <c:valAx>
        <c:axId val="2575739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57570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No_of_Participants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Total Indian participants</c:v>
                </c:pt>
                <c:pt idx="1">
                  <c:v>Unsuccessful_Participants</c:v>
                </c:pt>
                <c:pt idx="2">
                  <c:v>Successful_Participants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1400</c:v>
                </c:pt>
                <c:pt idx="1">
                  <c:v>1203</c:v>
                </c:pt>
                <c:pt idx="2">
                  <c:v>161</c:v>
                </c:pt>
                <c:pt idx="3">
                  <c:v>4.5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257572752"/>
        <c:axId val="257571968"/>
      </c:barChart>
      <c:catAx>
        <c:axId val="257572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7571968"/>
        <c:crosses val="autoZero"/>
        <c:auto val="1"/>
        <c:lblAlgn val="ctr"/>
        <c:lblOffset val="100"/>
        <c:noMultiLvlLbl val="0"/>
      </c:catAx>
      <c:valAx>
        <c:axId val="257571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7572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Total_no_of_Medals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Gold</c:v>
                </c:pt>
                <c:pt idx="1">
                  <c:v>Silver</c:v>
                </c:pt>
                <c:pt idx="2">
                  <c:v>Bronze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138</c:v>
                </c:pt>
                <c:pt idx="1">
                  <c:v>19</c:v>
                </c:pt>
                <c:pt idx="2">
                  <c:v>40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57571576"/>
        <c:axId val="257572360"/>
      </c:barChart>
      <c:catAx>
        <c:axId val="257571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7572360"/>
        <c:crosses val="autoZero"/>
        <c:auto val="1"/>
        <c:lblAlgn val="ctr"/>
        <c:lblOffset val="100"/>
        <c:noMultiLvlLbl val="0"/>
      </c:catAx>
      <c:valAx>
        <c:axId val="2575723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57571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participants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Total participants</c:v>
                </c:pt>
                <c:pt idx="1">
                  <c:v>Male</c:v>
                </c:pt>
                <c:pt idx="2">
                  <c:v>Female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1400</c:v>
                </c:pt>
                <c:pt idx="1">
                  <c:v>1159</c:v>
                </c:pt>
                <c:pt idx="2">
                  <c:v>241</c:v>
                </c:pt>
                <c:pt idx="3">
                  <c:v>4.5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55628816"/>
        <c:axId val="255627248"/>
      </c:barChart>
      <c:catAx>
        <c:axId val="255628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5627248"/>
        <c:crosses val="autoZero"/>
        <c:auto val="1"/>
        <c:lblAlgn val="ctr"/>
        <c:lblOffset val="100"/>
        <c:noMultiLvlLbl val="0"/>
      </c:catAx>
      <c:valAx>
        <c:axId val="25562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5628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0E24-25E4-4D71-B063-B867089E5664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D03EBAB-99D1-4EA1-9EB5-274D173A9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00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0E24-25E4-4D71-B063-B867089E5664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D03EBAB-99D1-4EA1-9EB5-274D173A9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95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0E24-25E4-4D71-B063-B867089E5664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D03EBAB-99D1-4EA1-9EB5-274D173A93B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1943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0E24-25E4-4D71-B063-B867089E5664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03EBAB-99D1-4EA1-9EB5-274D173A9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830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0E24-25E4-4D71-B063-B867089E5664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03EBAB-99D1-4EA1-9EB5-274D173A93B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0632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0E24-25E4-4D71-B063-B867089E5664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03EBAB-99D1-4EA1-9EB5-274D173A9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896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0E24-25E4-4D71-B063-B867089E5664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EBAB-99D1-4EA1-9EB5-274D173A9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659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0E24-25E4-4D71-B063-B867089E5664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EBAB-99D1-4EA1-9EB5-274D173A9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90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0E24-25E4-4D71-B063-B867089E5664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EBAB-99D1-4EA1-9EB5-274D173A9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934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0E24-25E4-4D71-B063-B867089E5664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D03EBAB-99D1-4EA1-9EB5-274D173A9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15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0E24-25E4-4D71-B063-B867089E5664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D03EBAB-99D1-4EA1-9EB5-274D173A9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94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0E24-25E4-4D71-B063-B867089E5664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D03EBAB-99D1-4EA1-9EB5-274D173A9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52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0E24-25E4-4D71-B063-B867089E5664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EBAB-99D1-4EA1-9EB5-274D173A9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58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0E24-25E4-4D71-B063-B867089E5664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EBAB-99D1-4EA1-9EB5-274D173A9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43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0E24-25E4-4D71-B063-B867089E5664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EBAB-99D1-4EA1-9EB5-274D173A9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72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D0E24-25E4-4D71-B063-B867089E5664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D03EBAB-99D1-4EA1-9EB5-274D173A9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9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D0E24-25E4-4D71-B063-B867089E5664}" type="datetimeFigureOut">
              <a:rPr lang="en-IN" smtClean="0"/>
              <a:t>26-08-2021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D03EBAB-99D1-4EA1-9EB5-274D173A9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81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2589" y="502024"/>
            <a:ext cx="9622024" cy="87854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  Olympic Dataset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690" y="1349905"/>
            <a:ext cx="9782922" cy="55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0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Indian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male and female took          participate in Olympic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53849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952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count the number of female participants from each country in every year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381250"/>
            <a:ext cx="8915400" cy="3529972"/>
          </a:xfrm>
        </p:spPr>
        <p:txBody>
          <a:bodyPr/>
          <a:lstStyle/>
          <a:p>
            <a:r>
              <a:rPr lang="en-US" dirty="0"/>
              <a:t>SELECT Year</a:t>
            </a:r>
            <a:r>
              <a:rPr lang="en-US" dirty="0" smtClean="0"/>
              <a:t>, NOC </a:t>
            </a:r>
            <a:r>
              <a:rPr lang="en-US" dirty="0"/>
              <a:t>as Country, Count(*) as </a:t>
            </a:r>
            <a:r>
              <a:rPr lang="en-US" dirty="0" err="1"/>
              <a:t>Total_Female_Count</a:t>
            </a:r>
            <a:r>
              <a:rPr lang="en-US" dirty="0"/>
              <a:t> FROM athlete WHERE Sex='F' GROUP BY NOC</a:t>
            </a:r>
            <a:r>
              <a:rPr lang="en-US" dirty="0" smtClean="0"/>
              <a:t>, Year </a:t>
            </a:r>
            <a:r>
              <a:rPr lang="en-US" dirty="0"/>
              <a:t>order by Year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99" y="3364910"/>
            <a:ext cx="3686176" cy="25463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837" y="3364910"/>
            <a:ext cx="4676775" cy="261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1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Country wise female participants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 which year women started to enter into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Olympics?</a:t>
            </a:r>
          </a:p>
          <a:p>
            <a:r>
              <a:rPr lang="en-US" dirty="0" smtClean="0"/>
              <a:t>SELECT Year </a:t>
            </a:r>
            <a:r>
              <a:rPr lang="en-US" dirty="0"/>
              <a:t>FROM athlete WHERE Sex='F' ORDER BY Year </a:t>
            </a:r>
            <a:r>
              <a:rPr lang="en-US" dirty="0" err="1"/>
              <a:t>Asc</a:t>
            </a:r>
            <a:r>
              <a:rPr lang="en-US" dirty="0"/>
              <a:t> LIMIT </a:t>
            </a:r>
            <a:r>
              <a:rPr lang="en-US" dirty="0" smtClean="0"/>
              <a:t>1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Year=1900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Country Wise Female Participants in 1900 Olympic?</a:t>
            </a:r>
          </a:p>
          <a:p>
            <a:r>
              <a:rPr lang="en-US" dirty="0">
                <a:solidFill>
                  <a:schemeClr val="tx1"/>
                </a:solidFill>
              </a:rPr>
              <a:t>SELECT Year</a:t>
            </a:r>
            <a:r>
              <a:rPr lang="en-US" dirty="0" smtClean="0">
                <a:solidFill>
                  <a:schemeClr val="tx1"/>
                </a:solidFill>
              </a:rPr>
              <a:t>, NOC </a:t>
            </a:r>
            <a:r>
              <a:rPr lang="en-US" dirty="0">
                <a:solidFill>
                  <a:schemeClr val="tx1"/>
                </a:solidFill>
              </a:rPr>
              <a:t>as Country, Count(*) as </a:t>
            </a:r>
            <a:r>
              <a:rPr lang="en-US" dirty="0" err="1">
                <a:solidFill>
                  <a:schemeClr val="tx1"/>
                </a:solidFill>
              </a:rPr>
              <a:t>Total_Female_Count</a:t>
            </a:r>
            <a:r>
              <a:rPr lang="en-US" dirty="0">
                <a:solidFill>
                  <a:schemeClr val="tx1"/>
                </a:solidFill>
              </a:rPr>
              <a:t> FROM athlete WHERE Sex='F' </a:t>
            </a:r>
            <a:r>
              <a:rPr lang="en-US" dirty="0" smtClean="0">
                <a:solidFill>
                  <a:schemeClr val="tx1"/>
                </a:solidFill>
              </a:rPr>
              <a:t> and Year=1900 GROUP </a:t>
            </a:r>
            <a:r>
              <a:rPr lang="en-US" dirty="0">
                <a:solidFill>
                  <a:schemeClr val="tx1"/>
                </a:solidFill>
              </a:rPr>
              <a:t>BY NOC</a:t>
            </a:r>
            <a:r>
              <a:rPr lang="en-US" dirty="0" smtClean="0">
                <a:solidFill>
                  <a:schemeClr val="tx1"/>
                </a:solidFill>
              </a:rPr>
              <a:t>, Year </a:t>
            </a:r>
            <a:r>
              <a:rPr lang="en-US" dirty="0">
                <a:solidFill>
                  <a:schemeClr val="tx1"/>
                </a:solidFill>
              </a:rPr>
              <a:t>order by Year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Country Wise Female Participants in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2006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Olympic?</a:t>
            </a:r>
          </a:p>
          <a:p>
            <a:r>
              <a:rPr lang="en-US" dirty="0">
                <a:solidFill>
                  <a:schemeClr val="tx1"/>
                </a:solidFill>
              </a:rPr>
              <a:t>SELECT Year, NOC as Country, Count(*) as </a:t>
            </a:r>
            <a:r>
              <a:rPr lang="en-US" dirty="0" err="1">
                <a:solidFill>
                  <a:schemeClr val="tx1"/>
                </a:solidFill>
              </a:rPr>
              <a:t>Total_Female_Count</a:t>
            </a:r>
            <a:r>
              <a:rPr lang="en-US" dirty="0">
                <a:solidFill>
                  <a:schemeClr val="tx1"/>
                </a:solidFill>
              </a:rPr>
              <a:t> FROM athlete WHERE Sex='F'  and </a:t>
            </a:r>
            <a:r>
              <a:rPr lang="en-US" dirty="0" smtClean="0">
                <a:solidFill>
                  <a:schemeClr val="tx1"/>
                </a:solidFill>
              </a:rPr>
              <a:t>Year=2006 </a:t>
            </a:r>
            <a:r>
              <a:rPr lang="en-US" dirty="0">
                <a:solidFill>
                  <a:schemeClr val="tx1"/>
                </a:solidFill>
              </a:rPr>
              <a:t>GROUP BY NOC, Year order by Year</a:t>
            </a:r>
          </a:p>
          <a:p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90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4996" y="391028"/>
            <a:ext cx="8911687" cy="128089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female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participants in 1900 Olympic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899435"/>
              </p:ext>
            </p:extLst>
          </p:nvPr>
        </p:nvGraphicFramePr>
        <p:xfrm>
          <a:off x="2589213" y="2133600"/>
          <a:ext cx="8915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Total_Female_Count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Switzerland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Italy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66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4996" y="391028"/>
            <a:ext cx="8911687" cy="128089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female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participants in 2006 Olympic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647250"/>
              </p:ext>
            </p:extLst>
          </p:nvPr>
        </p:nvGraphicFramePr>
        <p:xfrm>
          <a:off x="2490601" y="1246094"/>
          <a:ext cx="8915400" cy="5403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582706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Total_Female_Count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Algeria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Argentina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Armenia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Australia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2006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Austria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2006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Azerbaijan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2006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Bosnia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2006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Belarus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2006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Brazil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2006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Bulgaria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2006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Central Africa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2006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46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189" y="202769"/>
            <a:ext cx="9675812" cy="128089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female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participants in 2006 Olympic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0590555"/>
              </p:ext>
            </p:extLst>
          </p:nvPr>
        </p:nvGraphicFramePr>
        <p:xfrm>
          <a:off x="1918448" y="1246094"/>
          <a:ext cx="4572000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8626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Total_Female_Count</a:t>
                      </a:r>
                      <a:endParaRPr lang="en-IN" sz="1400" dirty="0"/>
                    </a:p>
                  </a:txBody>
                  <a:tcPr/>
                </a:tc>
              </a:tr>
              <a:tr h="309461">
                <a:tc>
                  <a:txBody>
                    <a:bodyPr/>
                    <a:lstStyle/>
                    <a:p>
                      <a:r>
                        <a:rPr lang="en-US" dirty="0" smtClean="0"/>
                        <a:t>2006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Croatia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IN" dirty="0"/>
                    </a:p>
                  </a:txBody>
                  <a:tcPr/>
                </a:tc>
              </a:tr>
              <a:tr h="309461">
                <a:tc>
                  <a:txBody>
                    <a:bodyPr/>
                    <a:lstStyle/>
                    <a:p>
                      <a:r>
                        <a:rPr lang="en-US" dirty="0" smtClean="0"/>
                        <a:t>2006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Czech Republic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</a:t>
                      </a:r>
                      <a:endParaRPr lang="en-IN" dirty="0"/>
                    </a:p>
                  </a:txBody>
                  <a:tcPr/>
                </a:tc>
              </a:tr>
              <a:tr h="309461">
                <a:tc>
                  <a:txBody>
                    <a:bodyPr/>
                    <a:lstStyle/>
                    <a:p>
                      <a:r>
                        <a:rPr lang="en-US" dirty="0" smtClean="0"/>
                        <a:t>2006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Denmark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  <a:tr h="309461">
                <a:tc>
                  <a:txBody>
                    <a:bodyPr/>
                    <a:lstStyle/>
                    <a:p>
                      <a:r>
                        <a:rPr lang="en-US" dirty="0" smtClean="0"/>
                        <a:t>2006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IN" dirty="0"/>
                    </a:p>
                  </a:txBody>
                  <a:tcPr/>
                </a:tc>
              </a:tr>
              <a:tr h="30946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2006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Estonia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IN" dirty="0"/>
                    </a:p>
                  </a:txBody>
                  <a:tcPr/>
                </a:tc>
              </a:tr>
              <a:tr h="30946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2006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Finland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IN" dirty="0"/>
                    </a:p>
                  </a:txBody>
                  <a:tcPr/>
                </a:tc>
              </a:tr>
              <a:tr h="30946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2006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</a:t>
                      </a:r>
                      <a:endParaRPr lang="en-IN" dirty="0"/>
                    </a:p>
                  </a:txBody>
                  <a:tcPr/>
                </a:tc>
              </a:tr>
              <a:tr h="30946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2006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Uzbekistan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30946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2006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138</a:t>
                      </a:r>
                      <a:endParaRPr lang="en-IN" dirty="0"/>
                    </a:p>
                  </a:txBody>
                  <a:tcPr/>
                </a:tc>
              </a:tr>
              <a:tr h="30946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2006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Ukraine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IN" dirty="0"/>
                    </a:p>
                  </a:txBody>
                  <a:tcPr/>
                </a:tc>
              </a:tr>
              <a:tr h="30946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2006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</a:tr>
              <a:tr h="30946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2006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Sweden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</a:t>
                      </a:r>
                      <a:endParaRPr lang="en-IN" dirty="0"/>
                    </a:p>
                  </a:txBody>
                  <a:tcPr/>
                </a:tc>
              </a:tr>
              <a:tr h="309461">
                <a:tc>
                  <a:txBody>
                    <a:bodyPr/>
                    <a:lstStyle/>
                    <a:p>
                      <a:r>
                        <a:rPr lang="en-US" dirty="0" smtClean="0"/>
                        <a:t>2006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Slovakia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6645742" y="202769"/>
            <a:ext cx="9675812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4245116"/>
              </p:ext>
            </p:extLst>
          </p:nvPr>
        </p:nvGraphicFramePr>
        <p:xfrm>
          <a:off x="6834001" y="1246094"/>
          <a:ext cx="457200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8626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Country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Total_Female_Count</a:t>
                      </a:r>
                      <a:endParaRPr lang="en-IN" sz="1600" dirty="0"/>
                    </a:p>
                  </a:txBody>
                  <a:tcPr/>
                </a:tc>
              </a:tr>
              <a:tr h="309461">
                <a:tc>
                  <a:txBody>
                    <a:bodyPr/>
                    <a:lstStyle/>
                    <a:p>
                      <a:r>
                        <a:rPr lang="en-US" dirty="0" smtClean="0"/>
                        <a:t>2006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Switzerland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IN" dirty="0"/>
                    </a:p>
                  </a:txBody>
                  <a:tcPr/>
                </a:tc>
              </a:tr>
              <a:tr h="309461">
                <a:tc>
                  <a:txBody>
                    <a:bodyPr/>
                    <a:lstStyle/>
                    <a:p>
                      <a:r>
                        <a:rPr lang="en-US" dirty="0" smtClean="0"/>
                        <a:t>2006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Salvia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IN" dirty="0"/>
                    </a:p>
                  </a:txBody>
                  <a:tcPr/>
                </a:tc>
              </a:tr>
              <a:tr h="309461">
                <a:tc>
                  <a:txBody>
                    <a:bodyPr/>
                    <a:lstStyle/>
                    <a:p>
                      <a:r>
                        <a:rPr lang="en-US" dirty="0" smtClean="0"/>
                        <a:t>2006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Serbia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</a:tr>
              <a:tr h="309461">
                <a:tc>
                  <a:txBody>
                    <a:bodyPr/>
                    <a:lstStyle/>
                    <a:p>
                      <a:r>
                        <a:rPr lang="en-US" dirty="0" smtClean="0"/>
                        <a:t>2006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Russia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IN" dirty="0"/>
                    </a:p>
                  </a:txBody>
                  <a:tcPr/>
                </a:tc>
              </a:tr>
              <a:tr h="30946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2006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Romania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IN" dirty="0"/>
                    </a:p>
                  </a:txBody>
                  <a:tcPr/>
                </a:tc>
              </a:tr>
              <a:tr h="30946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2006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North</a:t>
                      </a:r>
                      <a:r>
                        <a:rPr lang="en-US" baseline="0" dirty="0" smtClean="0"/>
                        <a:t> Korea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30946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2006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Poland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IN" dirty="0"/>
                    </a:p>
                  </a:txBody>
                  <a:tcPr/>
                </a:tc>
              </a:tr>
              <a:tr h="30946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2006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Zealand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</a:tr>
              <a:tr h="30946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2006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Korea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</a:t>
                      </a:r>
                      <a:endParaRPr lang="en-IN" dirty="0"/>
                    </a:p>
                  </a:txBody>
                  <a:tcPr/>
                </a:tc>
              </a:tr>
              <a:tr h="30946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2006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Netherland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IN" dirty="0"/>
                    </a:p>
                  </a:txBody>
                  <a:tcPr/>
                </a:tc>
              </a:tr>
              <a:tr h="30946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2006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Montenegro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30946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2006</a:t>
                      </a:r>
                      <a:endParaRPr lang="en-I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Macedonia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309461">
                <a:tc>
                  <a:txBody>
                    <a:bodyPr/>
                    <a:lstStyle/>
                    <a:p>
                      <a:r>
                        <a:rPr lang="en-US" dirty="0" smtClean="0"/>
                        <a:t>2006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Moldova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12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59" y="624110"/>
            <a:ext cx="9487553" cy="128089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Top 10 youngest athletes of Olympic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5741" y="1685365"/>
            <a:ext cx="10168871" cy="4225857"/>
          </a:xfrm>
        </p:spPr>
        <p:txBody>
          <a:bodyPr/>
          <a:lstStyle/>
          <a:p>
            <a:r>
              <a:rPr lang="en-US" dirty="0"/>
              <a:t>"SELECT name, age, </a:t>
            </a:r>
            <a:r>
              <a:rPr lang="en-US" dirty="0" smtClean="0"/>
              <a:t>city , Sport</a:t>
            </a:r>
            <a:r>
              <a:rPr lang="en-US" dirty="0"/>
              <a:t>, </a:t>
            </a:r>
            <a:r>
              <a:rPr lang="en-US" dirty="0" smtClean="0"/>
              <a:t>Medal FROM </a:t>
            </a:r>
            <a:r>
              <a:rPr lang="en-US" dirty="0"/>
              <a:t>athlete </a:t>
            </a:r>
            <a:r>
              <a:rPr lang="en-US" dirty="0" smtClean="0"/>
              <a:t>where </a:t>
            </a:r>
            <a:r>
              <a:rPr lang="en-US" dirty="0"/>
              <a:t>Age is not null 	Group By Name, </a:t>
            </a:r>
            <a:r>
              <a:rPr lang="en-US" dirty="0" smtClean="0"/>
              <a:t>age , City, Sport, Medal </a:t>
            </a:r>
            <a:r>
              <a:rPr lang="en-US" dirty="0"/>
              <a:t>ORDER BY age"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18" y="2568388"/>
            <a:ext cx="8543363" cy="41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5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41" y="624110"/>
            <a:ext cx="9711671" cy="128089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Top 10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oldest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athletes of Olympic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294" y="1658471"/>
            <a:ext cx="9801318" cy="4252751"/>
          </a:xfrm>
        </p:spPr>
        <p:txBody>
          <a:bodyPr/>
          <a:lstStyle/>
          <a:p>
            <a:r>
              <a:rPr lang="en-US" dirty="0"/>
              <a:t>"SELECT name, age, city , Sport, Medal FROM athlete where Age is not null 	Group By Name, age , City, Sport, Medal ORDER BY age"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376" y="2603686"/>
            <a:ext cx="8615083" cy="385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            Olympic  athletes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youngest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754" y="2616668"/>
            <a:ext cx="5091952" cy="3407614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        oldest</a:t>
            </a:r>
            <a:endParaRPr lang="en-IN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65" y="2610212"/>
            <a:ext cx="4332846" cy="3414070"/>
          </a:xfrm>
        </p:spPr>
      </p:pic>
      <p:sp>
        <p:nvSpPr>
          <p:cNvPr id="14" name="TextBox 13"/>
          <p:cNvSpPr txBox="1"/>
          <p:nvPr/>
        </p:nvSpPr>
        <p:spPr>
          <a:xfrm>
            <a:off x="7297271" y="6275294"/>
            <a:ext cx="407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John Quincy Adams </a:t>
            </a:r>
            <a:r>
              <a:rPr lang="en-IN" dirty="0"/>
              <a:t>ward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21224" y="6347012"/>
            <a:ext cx="495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          </a:t>
            </a:r>
            <a:r>
              <a:rPr lang="en-IN" dirty="0" err="1"/>
              <a:t>D</a:t>
            </a:r>
            <a:r>
              <a:rPr lang="en-IN" dirty="0" err="1" smtClean="0"/>
              <a:t>imitrios</a:t>
            </a:r>
            <a:r>
              <a:rPr lang="en-IN" dirty="0" smtClean="0"/>
              <a:t> </a:t>
            </a:r>
            <a:r>
              <a:rPr lang="en-IN" dirty="0" err="1"/>
              <a:t>L</a:t>
            </a:r>
            <a:r>
              <a:rPr lang="en-IN" dirty="0" err="1" smtClean="0"/>
              <a:t>oundras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43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871" y="0"/>
            <a:ext cx="97177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9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1. How many Indian took participated in every year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?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857500"/>
            <a:ext cx="8915400" cy="30537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 Light SemiCondensed" panose="020B0502040204020203" pitchFamily="34" charset="0"/>
              </a:rPr>
              <a:t>SELECT </a:t>
            </a:r>
            <a:r>
              <a:rPr lang="en-US" sz="2400" dirty="0" smtClean="0">
                <a:latin typeface="Bahnschrift Light SemiCondensed" panose="020B0502040204020203" pitchFamily="34" charset="0"/>
              </a:rPr>
              <a:t>Year , Count</a:t>
            </a:r>
            <a:r>
              <a:rPr lang="en-US" sz="2400" dirty="0">
                <a:latin typeface="Bahnschrift Light SemiCondensed" panose="020B0502040204020203" pitchFamily="34" charset="0"/>
              </a:rPr>
              <a:t>(*) as </a:t>
            </a:r>
            <a:r>
              <a:rPr lang="en-US" sz="2400" dirty="0" err="1">
                <a:latin typeface="Bahnschrift Light SemiCondensed" panose="020B0502040204020203" pitchFamily="34" charset="0"/>
              </a:rPr>
              <a:t>Total_Participants</a:t>
            </a:r>
            <a:r>
              <a:rPr lang="en-US" sz="2400" dirty="0">
                <a:latin typeface="Bahnschrift Light SemiCondensed" panose="020B0502040204020203" pitchFamily="34" charset="0"/>
              </a:rPr>
              <a:t> FROM athlete WHERE NOC='IND' GROUP BY Year ORDER BY Year </a:t>
            </a:r>
            <a:r>
              <a:rPr lang="en-US" sz="2400" dirty="0" err="1">
                <a:latin typeface="Bahnschrift Light SemiCondensed" panose="020B0502040204020203" pitchFamily="34" charset="0"/>
              </a:rPr>
              <a:t>Asc</a:t>
            </a:r>
            <a:r>
              <a:rPr lang="en-US" sz="2400" dirty="0">
                <a:latin typeface="Bahnschrift Light SemiCondensed" panose="020B0502040204020203" pitchFamily="34" charset="0"/>
              </a:rPr>
              <a:t> </a:t>
            </a:r>
            <a:endParaRPr lang="en-IN" sz="24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97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5457714"/>
              </p:ext>
            </p:extLst>
          </p:nvPr>
        </p:nvGraphicFramePr>
        <p:xfrm>
          <a:off x="2589213" y="952501"/>
          <a:ext cx="8915400" cy="4959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48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Total Number of Successful and Unsuccessful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athletes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in INDIA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in  1896-2006  Olympic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524126"/>
            <a:ext cx="8915400" cy="33870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Total Number of Indian athletes :  SELECT  count(*) AS </a:t>
            </a:r>
            <a:r>
              <a:rPr lang="en-US" dirty="0" err="1" smtClean="0"/>
              <a:t>Total_Indian_athlete</a:t>
            </a:r>
            <a:r>
              <a:rPr lang="en-US" dirty="0" smtClean="0"/>
              <a:t> </a:t>
            </a:r>
            <a:r>
              <a:rPr lang="en-US" dirty="0"/>
              <a:t>FROM sports WHERE Team='India'  “  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Total_Indian_athlete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= 1400</a:t>
            </a:r>
          </a:p>
          <a:p>
            <a:r>
              <a:rPr lang="en-US" dirty="0"/>
              <a:t>Total Number of Indian unsuccessful athletes :  SELECT  count(*) AS </a:t>
            </a:r>
            <a:r>
              <a:rPr lang="en-US" dirty="0" err="1" smtClean="0"/>
              <a:t>Total_Indian_unsuccess_athlete</a:t>
            </a:r>
            <a:r>
              <a:rPr lang="en-US" dirty="0" smtClean="0"/>
              <a:t> </a:t>
            </a:r>
            <a:r>
              <a:rPr lang="en-US" dirty="0"/>
              <a:t>FROM sports WHERE  Medal=‘NA’ and Team='India'  “  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Total_Indian_unsuccess_athlete</a:t>
            </a:r>
            <a:r>
              <a:rPr lang="en-US" dirty="0" smtClean="0">
                <a:solidFill>
                  <a:srgbClr val="0070C0"/>
                </a:solidFill>
              </a:rPr>
              <a:t>=1203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Total Number of Indian unsuccessful athletes :  SELECT  count(*) AS </a:t>
            </a:r>
            <a:r>
              <a:rPr lang="en-US" dirty="0" err="1" smtClean="0"/>
              <a:t>Total_Indian_success_athlete</a:t>
            </a:r>
            <a:r>
              <a:rPr lang="en-US" dirty="0" smtClean="0"/>
              <a:t> </a:t>
            </a:r>
            <a:r>
              <a:rPr lang="en-US" dirty="0"/>
              <a:t>FROM sports WHERE  Medal In (‘</a:t>
            </a:r>
            <a:r>
              <a:rPr lang="en-US" dirty="0" err="1"/>
              <a:t>Gold’,’Silver’,’Bronze</a:t>
            </a:r>
            <a:r>
              <a:rPr lang="en-US" dirty="0"/>
              <a:t>’) and Team='India'  “  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Total_Indian_success_athlete</a:t>
            </a:r>
            <a:r>
              <a:rPr lang="en-US" dirty="0" smtClean="0">
                <a:solidFill>
                  <a:srgbClr val="0070C0"/>
                </a:solidFill>
              </a:rPr>
              <a:t>=161</a:t>
            </a:r>
            <a:endParaRPr lang="en-US" dirty="0">
              <a:solidFill>
                <a:srgbClr val="0070C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450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Successful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and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Unsuccessful athletes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						in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INDIA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			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 1896-2006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Olympic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/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</a:b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321013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496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2.How many Gold , silver, Bronze Medal India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won from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1896-2006 Olympic.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sz="2000" dirty="0"/>
              <a:t>result="SELECT  count(medal) AS </a:t>
            </a:r>
            <a:r>
              <a:rPr lang="en-US" sz="2000" dirty="0" err="1"/>
              <a:t>Total_Gold_Medals</a:t>
            </a:r>
            <a:r>
              <a:rPr lang="en-US" sz="2000" dirty="0"/>
              <a:t> FROM sports WHERE Medal='Gold' AND Team='India'  </a:t>
            </a:r>
            <a:r>
              <a:rPr lang="en-US" sz="2000" dirty="0" smtClean="0"/>
              <a:t>“ 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Total_Gold_Medals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=138</a:t>
            </a:r>
          </a:p>
          <a:p>
            <a:r>
              <a:rPr lang="en-US" sz="2000" dirty="0" smtClean="0"/>
              <a:t>result="SELECT  count(medal) AS </a:t>
            </a:r>
            <a:r>
              <a:rPr lang="en-US" sz="2000" dirty="0" err="1" smtClean="0"/>
              <a:t>Total_Bronze_Medals</a:t>
            </a:r>
            <a:r>
              <a:rPr lang="en-US" sz="2000" dirty="0" smtClean="0"/>
              <a:t> FROM sports WHERE Medal='Bronze' AND Team='India'  “</a:t>
            </a:r>
          </a:p>
          <a:p>
            <a:r>
              <a:rPr lang="en-US" sz="2000" dirty="0" err="1" smtClean="0">
                <a:solidFill>
                  <a:srgbClr val="0070C0"/>
                </a:solidFill>
              </a:rPr>
              <a:t>Total_Bronze_Medals</a:t>
            </a:r>
            <a:r>
              <a:rPr lang="en-US" sz="2000" dirty="0" smtClean="0">
                <a:solidFill>
                  <a:srgbClr val="0070C0"/>
                </a:solidFill>
              </a:rPr>
              <a:t>=40</a:t>
            </a:r>
          </a:p>
          <a:p>
            <a:r>
              <a:rPr lang="en-US" sz="2000" dirty="0"/>
              <a:t>result="SELECT  count(medal) AS </a:t>
            </a:r>
            <a:r>
              <a:rPr lang="en-US" sz="2000" dirty="0" err="1"/>
              <a:t>Total_Silver_Medals</a:t>
            </a:r>
            <a:r>
              <a:rPr lang="en-US" sz="2000" dirty="0"/>
              <a:t> FROM sports WHERE Medal='Silver' AND Team='India'  </a:t>
            </a:r>
            <a:r>
              <a:rPr lang="en-US" sz="2000" dirty="0" smtClean="0"/>
              <a:t>“</a:t>
            </a:r>
          </a:p>
          <a:p>
            <a:r>
              <a:rPr lang="en-US" sz="2000" dirty="0" err="1" smtClean="0">
                <a:solidFill>
                  <a:srgbClr val="0070C0"/>
                </a:solidFill>
              </a:rPr>
              <a:t>Total_Silver_Medals</a:t>
            </a:r>
            <a:r>
              <a:rPr lang="en-US" sz="2000" dirty="0" smtClean="0">
                <a:solidFill>
                  <a:srgbClr val="0070C0"/>
                </a:solidFill>
              </a:rPr>
              <a:t>=19</a:t>
            </a:r>
          </a:p>
        </p:txBody>
      </p:sp>
    </p:spTree>
    <p:extLst>
      <p:ext uri="{BB962C8B-B14F-4D97-AF65-F5344CB8AC3E}">
        <p14:creationId xmlns:p14="http://schemas.microsoft.com/office/powerpoint/2010/main" val="390470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Number of Medals INDIA won From 1896-2006 Olympic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112528"/>
              </p:ext>
            </p:extLst>
          </p:nvPr>
        </p:nvGraphicFramePr>
        <p:xfrm>
          <a:off x="2589213" y="1676400"/>
          <a:ext cx="8915400" cy="4235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03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Why World’s  second  most  populous nation  has worst  Olympic records ?</a:t>
            </a:r>
            <a:b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14500"/>
            <a:ext cx="8915400" cy="489585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   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Sports </a:t>
            </a:r>
            <a:r>
              <a:rPr lang="en-US" dirty="0">
                <a:solidFill>
                  <a:srgbClr val="0070C0"/>
                </a:solidFill>
              </a:rPr>
              <a:t>has never been a priority for the government of India.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There isn’t any proper system for athlete selection and training from a young age.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Sports has always taken back seat over education. Because most Indian families would prefer their children became </a:t>
            </a:r>
            <a:r>
              <a:rPr lang="en-US" dirty="0">
                <a:solidFill>
                  <a:srgbClr val="0070C0"/>
                </a:solidFill>
              </a:rPr>
              <a:t>D</a:t>
            </a:r>
            <a:r>
              <a:rPr lang="en-US" dirty="0" smtClean="0">
                <a:solidFill>
                  <a:srgbClr val="0070C0"/>
                </a:solidFill>
              </a:rPr>
              <a:t>octors, Engineers or Accountants than Olympians 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099" y="1905000"/>
            <a:ext cx="6810375" cy="241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0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how many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indian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 male and female took participate in Olympic?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SELECT </a:t>
            </a:r>
            <a:r>
              <a:rPr lang="en-US" sz="2000" dirty="0"/>
              <a:t>Count(*)as </a:t>
            </a:r>
            <a:r>
              <a:rPr lang="en-US" sz="2000" dirty="0" err="1"/>
              <a:t>Female_Participants</a:t>
            </a:r>
            <a:r>
              <a:rPr lang="en-US" sz="2000" dirty="0"/>
              <a:t> FROM athlete WHERE Sex='F' and Team='India' </a:t>
            </a:r>
            <a:endParaRPr lang="en-US" sz="2000" dirty="0" smtClean="0"/>
          </a:p>
          <a:p>
            <a:r>
              <a:rPr lang="en-US" sz="2000" dirty="0" err="1" smtClean="0">
                <a:solidFill>
                  <a:srgbClr val="0070C0"/>
                </a:solidFill>
              </a:rPr>
              <a:t>Female_Participants</a:t>
            </a:r>
            <a:r>
              <a:rPr lang="en-US" sz="2000" dirty="0" smtClean="0">
                <a:solidFill>
                  <a:srgbClr val="0070C0"/>
                </a:solidFill>
              </a:rPr>
              <a:t>=241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 smtClean="0"/>
              <a:t>SELECT </a:t>
            </a:r>
            <a:r>
              <a:rPr lang="en-US" sz="2000" dirty="0"/>
              <a:t>Count(*)as </a:t>
            </a:r>
            <a:r>
              <a:rPr lang="en-US" sz="2000" dirty="0" err="1"/>
              <a:t>Male_Participants</a:t>
            </a:r>
            <a:r>
              <a:rPr lang="en-US" sz="2000" dirty="0"/>
              <a:t> FROM athlete WHERE Sex='M' and Team='India' </a:t>
            </a:r>
            <a:endParaRPr lang="en-US" sz="2000" dirty="0" smtClean="0"/>
          </a:p>
          <a:p>
            <a:r>
              <a:rPr lang="en-US" sz="2000" dirty="0" err="1" smtClean="0">
                <a:solidFill>
                  <a:srgbClr val="0070C0"/>
                </a:solidFill>
              </a:rPr>
              <a:t>Male_Participants</a:t>
            </a:r>
            <a:r>
              <a:rPr lang="en-US" sz="2000" dirty="0" smtClean="0">
                <a:solidFill>
                  <a:srgbClr val="0070C0"/>
                </a:solidFill>
              </a:rPr>
              <a:t>=1159</a:t>
            </a:r>
            <a:endParaRPr lang="en-IN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56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437</TotalTime>
  <Words>709</Words>
  <Application>Microsoft Office PowerPoint</Application>
  <PresentationFormat>Widescreen</PresentationFormat>
  <Paragraphs>207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Algerian</vt:lpstr>
      <vt:lpstr>Arial</vt:lpstr>
      <vt:lpstr>Bahnschrift Light SemiCondensed</vt:lpstr>
      <vt:lpstr>Century Gothic</vt:lpstr>
      <vt:lpstr>Wingdings 3</vt:lpstr>
      <vt:lpstr>Wisp</vt:lpstr>
      <vt:lpstr>  Olympic Dataset analysis</vt:lpstr>
      <vt:lpstr>1. How many Indian took participated in every year?  </vt:lpstr>
      <vt:lpstr>PowerPoint Presentation</vt:lpstr>
      <vt:lpstr>Total Number of Successful and Unsuccessful  athletes  in INDIA  in  1896-2006  Olympic</vt:lpstr>
      <vt:lpstr>Successful and Unsuccessful athletes         in INDIA        1896-2006  Olympic  </vt:lpstr>
      <vt:lpstr>2.How many Gold , silver, Bronze Medal India won from 1896-2006 Olympic.</vt:lpstr>
      <vt:lpstr>Number of Medals INDIA won From 1896-2006 Olympic</vt:lpstr>
      <vt:lpstr>Why World’s  second  most  populous nation  has worst  Olympic records ? </vt:lpstr>
      <vt:lpstr>how many indian male and female took participate in Olympic?</vt:lpstr>
      <vt:lpstr>Indian male and female took          participate in Olympic</vt:lpstr>
      <vt:lpstr>count the number of female participants from each country in every year</vt:lpstr>
      <vt:lpstr>Country wise female participants</vt:lpstr>
      <vt:lpstr>female participants in 1900 Olympic</vt:lpstr>
      <vt:lpstr>female participants in 2006 Olympic</vt:lpstr>
      <vt:lpstr>female participants in 2006 Olympic</vt:lpstr>
      <vt:lpstr>Top 10 youngest athletes of Olympic</vt:lpstr>
      <vt:lpstr>Top 10 oldest athletes of Olympic</vt:lpstr>
      <vt:lpstr>            Olympic  athletes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26</cp:revision>
  <dcterms:created xsi:type="dcterms:W3CDTF">2021-08-26T09:28:25Z</dcterms:created>
  <dcterms:modified xsi:type="dcterms:W3CDTF">2021-08-27T08:30:52Z</dcterms:modified>
</cp:coreProperties>
</file>