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0" r:id="rId3"/>
    <p:sldId id="258" r:id="rId4"/>
    <p:sldId id="261" r:id="rId5"/>
    <p:sldId id="264" r:id="rId6"/>
    <p:sldId id="265" r:id="rId7"/>
    <p:sldId id="266" r:id="rId8"/>
    <p:sldId id="263" r:id="rId9"/>
    <p:sldId id="267" r:id="rId10"/>
    <p:sldId id="257" r:id="rId11"/>
    <p:sldId id="259"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96" r:id="rId27"/>
    <p:sldId id="290" r:id="rId28"/>
    <p:sldId id="283" r:id="rId29"/>
    <p:sldId id="284" r:id="rId30"/>
    <p:sldId id="285" r:id="rId31"/>
    <p:sldId id="286" r:id="rId32"/>
    <p:sldId id="287" r:id="rId33"/>
    <p:sldId id="292" r:id="rId34"/>
    <p:sldId id="293" r:id="rId35"/>
    <p:sldId id="294" r:id="rId36"/>
    <p:sldId id="289" r:id="rId37"/>
    <p:sldId id="288"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89" autoAdjust="0"/>
  </p:normalViewPr>
  <p:slideViewPr>
    <p:cSldViewPr snapToGrid="0">
      <p:cViewPr varScale="1">
        <p:scale>
          <a:sx n="61" d="100"/>
          <a:sy n="61" d="100"/>
        </p:scale>
        <p:origin x="15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8E4BA-541B-4AB2-B553-DBE0B4E67F6B}" type="datetimeFigureOut">
              <a:rPr lang="en-IN" smtClean="0"/>
              <a:t>22-07-2021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EB2E8-9CC5-4889-96F9-56B6702E308E}" type="slidenum">
              <a:rPr lang="en-IN" smtClean="0"/>
              <a:t>‹#›</a:t>
            </a:fld>
            <a:endParaRPr lang="en-IN"/>
          </a:p>
        </p:txBody>
      </p:sp>
    </p:spTree>
    <p:extLst>
      <p:ext uri="{BB962C8B-B14F-4D97-AF65-F5344CB8AC3E}">
        <p14:creationId xmlns:p14="http://schemas.microsoft.com/office/powerpoint/2010/main" val="167215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implilearn.com/tutorials/hadoop-tutorial/pi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dirty="0">
                <a:solidFill>
                  <a:srgbClr val="51565E"/>
                </a:solidFill>
                <a:effectLst/>
              </a:rPr>
              <a:t>Thanks to Jack’s solution, everyone can finish their order on time and with no trouble.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dirty="0">
                <a:solidFill>
                  <a:srgbClr val="51565E"/>
                </a:solidFill>
                <a:effectLst/>
              </a:rPr>
              <a:t>Even with sky-high demands, Jack can complete his orders.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4</a:t>
            </a:fld>
            <a:endParaRPr lang="en-IN"/>
          </a:p>
        </p:txBody>
      </p:sp>
    </p:spTree>
    <p:extLst>
      <p:ext uri="{BB962C8B-B14F-4D97-AF65-F5344CB8AC3E}">
        <p14:creationId xmlns:p14="http://schemas.microsoft.com/office/powerpoint/2010/main" val="54601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We spoke of HDFS storing data in a distributed fashion, but did you know that the storage system has certain specifications?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HDFS splits the data into multiple blocks, defaulting to a maximum of 128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default block size can be changed depending on the processing speed and the data distribution.</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from the above image, we have 300 MB of data.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This is broken down into 128 MB, 128 MB, and 44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final block handles the remaining needed storage space, so it doesn’t have to be sized at 128 MB.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This is how data gets stored in a distributed manner in HDFS.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23</a:t>
            </a:fld>
            <a:endParaRPr lang="en-IN"/>
          </a:p>
        </p:txBody>
      </p:sp>
    </p:spTree>
    <p:extLst>
      <p:ext uri="{BB962C8B-B14F-4D97-AF65-F5344CB8AC3E}">
        <p14:creationId xmlns:p14="http://schemas.microsoft.com/office/powerpoint/2010/main" val="168259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u="none" strike="noStrike" dirty="0">
                <a:solidFill>
                  <a:srgbClr val="0A5DC9"/>
                </a:solidFill>
                <a:effectLst/>
                <a:latin typeface="Roboto" panose="02000000000000000000" pitchFamily="2" charset="0"/>
              </a:rPr>
              <a:t>YARN</a:t>
            </a:r>
            <a:r>
              <a:rPr lang="en-GB" b="0" i="0" dirty="0">
                <a:solidFill>
                  <a:srgbClr val="51565E"/>
                </a:solidFill>
                <a:effectLst/>
                <a:latin typeface="Roboto" panose="02000000000000000000" pitchFamily="2" charset="0"/>
              </a:rPr>
              <a:t> is an acronym for Yet Another Resource Negotiator.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51565E"/>
                </a:solidFill>
                <a:effectLst/>
                <a:latin typeface="Roboto" panose="02000000000000000000" pitchFamily="2" charset="0"/>
              </a:rPr>
              <a:t>It handles the cluster of nodes and acts as Hadoop’s resource management unit.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51565E"/>
                </a:solidFill>
                <a:effectLst/>
                <a:latin typeface="Roboto" panose="02000000000000000000" pitchFamily="2" charset="0"/>
              </a:rPr>
              <a:t>YARN allocates RAM, memory, and other resources to different applications.</a:t>
            </a:r>
            <a:endParaRPr lang="en-IN" dirty="0"/>
          </a:p>
          <a:p>
            <a:pPr algn="l"/>
            <a:r>
              <a:rPr lang="en-GB" b="0" i="0" dirty="0">
                <a:solidFill>
                  <a:srgbClr val="51565E"/>
                </a:solidFill>
                <a:effectLst/>
                <a:latin typeface="Roboto" panose="02000000000000000000" pitchFamily="2" charset="0"/>
              </a:rPr>
              <a:t>YARN has two components :</a:t>
            </a:r>
          </a:p>
          <a:p>
            <a:pPr marL="228600" indent="-228600" algn="l">
              <a:buFont typeface="+mj-lt"/>
              <a:buAutoNum type="arabicPeriod"/>
            </a:pP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(Master) - This is the master daemon. It manages the assignment of resources such as CPU, memory, and network bandwidth.</a:t>
            </a:r>
          </a:p>
          <a:p>
            <a:pPr marL="228600" indent="-228600" algn="l">
              <a:buFont typeface="+mj-lt"/>
              <a:buAutoNum type="arabicPeriod"/>
            </a:pP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(Slave) - This is the slave daemon, and it reports the resource usage to the Resource Manager.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24</a:t>
            </a:fld>
            <a:endParaRPr lang="en-IN"/>
          </a:p>
        </p:txBody>
      </p:sp>
    </p:spTree>
    <p:extLst>
      <p:ext uri="{BB962C8B-B14F-4D97-AF65-F5344CB8AC3E}">
        <p14:creationId xmlns:p14="http://schemas.microsoft.com/office/powerpoint/2010/main" val="242931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Hadoop data processing is built on MapReduce , which processes large volumes of data in a parallelly distributed manner.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As we see, we have our big data that needs to be processed, with the intent of eventually arriving at an output.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So in the beginning, input data is divided up to form the input splits.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first phase is the Map phase, where data in each split is passed to produce output values.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In the shuffle and sort phase, the mapping phase’s output is taken and grouped into blocks of similar data.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Finally, the output values from the shuffling phase are aggregated. It then returns a single output value. </a:t>
            </a:r>
          </a:p>
          <a:p>
            <a:pPr algn="l"/>
            <a:r>
              <a:rPr lang="en-GB" b="0" i="0" dirty="0">
                <a:solidFill>
                  <a:srgbClr val="51565E"/>
                </a:solidFill>
                <a:effectLst/>
                <a:latin typeface="Roboto" panose="02000000000000000000" pitchFamily="2" charset="0"/>
              </a:rPr>
              <a:t>In summary, HDFS, MapReduce, and YARN are the three components of Hadoop.</a:t>
            </a:r>
          </a:p>
          <a:p>
            <a:pPr algn="l"/>
            <a:r>
              <a:rPr lang="en-GB" b="0" i="0" dirty="0">
                <a:solidFill>
                  <a:srgbClr val="51565E"/>
                </a:solidFill>
                <a:effectLst/>
                <a:latin typeface="Roboto" panose="02000000000000000000" pitchFamily="2" charset="0"/>
              </a:rPr>
              <a:t>Let us now dive deep into the data collection and ingestion tools, starting with Sqoop.</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25</a:t>
            </a:fld>
            <a:endParaRPr lang="en-IN"/>
          </a:p>
        </p:txBody>
      </p:sp>
    </p:spTree>
    <p:extLst>
      <p:ext uri="{BB962C8B-B14F-4D97-AF65-F5344CB8AC3E}">
        <p14:creationId xmlns:p14="http://schemas.microsoft.com/office/powerpoint/2010/main" val="1349151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solidFill>
                  <a:srgbClr val="0A5DC9"/>
                </a:solidFill>
              </a:rPr>
              <a:t>HBase</a:t>
            </a:r>
            <a:r>
              <a:rPr lang="en-GB" b="0" i="0" dirty="0">
                <a:solidFill>
                  <a:srgbClr val="595858"/>
                </a:solidFill>
                <a:effectLst/>
              </a:rPr>
              <a:t> is a Column-based </a:t>
            </a:r>
            <a:r>
              <a:rPr lang="en-GB" dirty="0">
                <a:solidFill>
                  <a:srgbClr val="595858"/>
                </a:solidFill>
              </a:rPr>
              <a:t>NoSQL database</a:t>
            </a:r>
            <a:r>
              <a:rPr lang="en-GB" b="0" i="0" dirty="0">
                <a:solidFill>
                  <a:srgbClr val="595858"/>
                </a:solidFill>
                <a:effectLst/>
              </a:rPr>
              <a:t>.</a:t>
            </a:r>
          </a:p>
          <a:p>
            <a:pPr marL="171450" indent="-171450">
              <a:buFont typeface="Arial" panose="020B0604020202020204" pitchFamily="34" charset="0"/>
              <a:buChar char="•"/>
            </a:pPr>
            <a:r>
              <a:rPr lang="en-GB" b="0" i="0" dirty="0">
                <a:solidFill>
                  <a:srgbClr val="595858"/>
                </a:solidFill>
                <a:effectLst/>
              </a:rPr>
              <a:t>It runs on top of HDFS and can handle any type of data. </a:t>
            </a:r>
          </a:p>
          <a:p>
            <a:pPr marL="171450" indent="-171450">
              <a:buFont typeface="Arial" panose="020B0604020202020204" pitchFamily="34" charset="0"/>
              <a:buChar char="•"/>
            </a:pPr>
            <a:r>
              <a:rPr lang="en-GB" b="0" i="0" dirty="0">
                <a:solidFill>
                  <a:srgbClr val="595858"/>
                </a:solidFill>
                <a:effectLst/>
              </a:rPr>
              <a:t>It allows for real-time processing and random read/write operations to be performed in the data.</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27</a:t>
            </a:fld>
            <a:endParaRPr lang="en-IN"/>
          </a:p>
        </p:txBody>
      </p:sp>
    </p:spTree>
    <p:extLst>
      <p:ext uri="{BB962C8B-B14F-4D97-AF65-F5344CB8AC3E}">
        <p14:creationId xmlns:p14="http://schemas.microsoft.com/office/powerpoint/2010/main" val="3864143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A lot of applications still store data in relational databases, thus making them a very important source of data.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Therefore, Sqoop plays an important part in bringing data from Relational Databases into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 commands written in Sqoop internally converts into MapReduce tasks that are executed over HDFS.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works with almost all relational databases like MySQL, Postgres, SQLite, etc.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can also be used to export data from HDFS to RDBMS.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28</a:t>
            </a:fld>
            <a:endParaRPr lang="en-IN"/>
          </a:p>
        </p:txBody>
      </p:sp>
    </p:spTree>
    <p:extLst>
      <p:ext uri="{BB962C8B-B14F-4D97-AF65-F5344CB8AC3E}">
        <p14:creationId xmlns:p14="http://schemas.microsoft.com/office/powerpoint/2010/main" val="378599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1" i="0" u="none" strike="noStrike" kern="1200" dirty="0">
                <a:solidFill>
                  <a:schemeClr val="accent1"/>
                </a:solidFill>
                <a:effectLst/>
                <a:latin typeface="+mn-lt"/>
                <a:ea typeface="+mn-ea"/>
                <a:cs typeface="+mn-cs"/>
              </a:rPr>
              <a:t>Flume</a:t>
            </a:r>
            <a:r>
              <a:rPr lang="en-GB" b="0" i="0" dirty="0">
                <a:solidFill>
                  <a:srgbClr val="51565E"/>
                </a:solidFill>
                <a:effectLst/>
                <a:latin typeface="Roboto" panose="02000000000000000000" pitchFamily="2" charset="0"/>
              </a:rPr>
              <a:t> is another data collection and ingestion tool, a distributed service for collecting, aggregating, and moving large amounts of log data.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ingests online streaming data from social media, logs files, web server into HDFS.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you can see in the image on the right, data is taken from various sources, depending on your organization’s needs.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then goes through the source, channel, and sink.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sink feature ensures that everything is in sync with the requirements.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Finally, the data is dumped into HDFS.</a:t>
            </a:r>
          </a:p>
          <a:p>
            <a:pPr marL="171450" indent="-171450">
              <a:buFont typeface="Arial" panose="020B0604020202020204" pitchFamily="34" charset="0"/>
              <a:buChar char="•"/>
            </a:pPr>
            <a:r>
              <a:rPr lang="en-GB" sz="1200" b="1" i="0" u="none" strike="noStrike" kern="1200" dirty="0">
                <a:solidFill>
                  <a:schemeClr val="accent1"/>
                </a:solidFill>
                <a:effectLst/>
                <a:latin typeface="+mn-lt"/>
                <a:ea typeface="+mn-ea"/>
                <a:cs typeface="+mn-cs"/>
              </a:rPr>
              <a:t>Flume</a:t>
            </a:r>
            <a:r>
              <a:rPr lang="en-GB" b="0" i="0" dirty="0">
                <a:solidFill>
                  <a:srgbClr val="595858"/>
                </a:solidFill>
                <a:effectLst/>
                <a:latin typeface="roboto" panose="02000000000000000000" pitchFamily="2" charset="0"/>
              </a:rPr>
              <a:t> is an open-source, reliable, and available service used to efficiently collect, aggregate, and move large amounts of data from multiple data sources into HDFS.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can collect data in real-time as well as in batch mode.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has a flexible architecture and is fault-tolerant with multiple recovery mechanisms.</a:t>
            </a:r>
            <a:endParaRPr lang="en-GB" b="0" i="0" dirty="0">
              <a:solidFill>
                <a:srgbClr val="51565E"/>
              </a:solidFill>
              <a:effectLst/>
              <a:latin typeface="Roboto" panose="02000000000000000000" pitchFamily="2" charset="0"/>
            </a:endParaRPr>
          </a:p>
          <a:p>
            <a:pPr marL="0" indent="0">
              <a:buFont typeface="Arial" panose="020B0604020202020204" pitchFamily="34" charset="0"/>
              <a:buNone/>
            </a:pPr>
            <a:r>
              <a:rPr lang="en-GB" b="0" i="0" dirty="0">
                <a:solidFill>
                  <a:srgbClr val="51565E"/>
                </a:solidFill>
                <a:effectLst/>
                <a:latin typeface="Roboto" panose="02000000000000000000" pitchFamily="2" charset="0"/>
              </a:rPr>
              <a:t>Let us now have a look at Hadoop’s scripting languages and query languages.</a:t>
            </a:r>
            <a:endParaRPr lang="en-IN" b="0" i="0" dirty="0">
              <a:solidFill>
                <a:srgbClr val="51565E"/>
              </a:solidFill>
              <a:effectLst/>
              <a:latin typeface="Roboto" panose="02000000000000000000" pitchFamily="2" charset="0"/>
            </a:endParaRPr>
          </a:p>
          <a:p>
            <a:pPr mar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29</a:t>
            </a:fld>
            <a:endParaRPr lang="en-IN"/>
          </a:p>
        </p:txBody>
      </p:sp>
    </p:spTree>
    <p:extLst>
      <p:ext uri="{BB962C8B-B14F-4D97-AF65-F5344CB8AC3E}">
        <p14:creationId xmlns:p14="http://schemas.microsoft.com/office/powerpoint/2010/main" val="388433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u="none" strike="noStrike" dirty="0">
                <a:solidFill>
                  <a:srgbClr val="1179EF"/>
                </a:solidFill>
                <a:effectLst/>
                <a:latin typeface="Roboto" panose="02000000000000000000" pitchFamily="2" charset="0"/>
                <a:hlinkClick r:id="rId3"/>
              </a:rPr>
              <a:t>Apache Pig</a:t>
            </a:r>
            <a:r>
              <a:rPr lang="en-GB" b="0" i="0" dirty="0">
                <a:solidFill>
                  <a:srgbClr val="51565E"/>
                </a:solidFill>
                <a:effectLst/>
                <a:latin typeface="Roboto" panose="02000000000000000000" pitchFamily="2" charset="0"/>
              </a:rPr>
              <a:t> was developed by Yahoo researchers, targeted mainly towards non-programmers.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was designed with the ability to </a:t>
            </a:r>
            <a:r>
              <a:rPr lang="en-GB" b="0" i="0" dirty="0" err="1">
                <a:solidFill>
                  <a:srgbClr val="51565E"/>
                </a:solidFill>
                <a:effectLst/>
                <a:latin typeface="Roboto" panose="02000000000000000000" pitchFamily="2" charset="0"/>
              </a:rPr>
              <a:t>analyze</a:t>
            </a:r>
            <a:r>
              <a:rPr lang="en-GB" b="0" i="0" dirty="0">
                <a:solidFill>
                  <a:srgbClr val="51565E"/>
                </a:solidFill>
                <a:effectLst/>
                <a:latin typeface="Roboto" panose="02000000000000000000" pitchFamily="2" charset="0"/>
              </a:rPr>
              <a:t> and process large datasets without using complex Java codes.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provides a high-level data processing language that can perform numerous operations without getting bogged down with too many technical concepts.</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Pig was developed for </a:t>
            </a:r>
            <a:r>
              <a:rPr lang="en-GB" b="0" i="0" dirty="0" err="1">
                <a:solidFill>
                  <a:srgbClr val="595858"/>
                </a:solidFill>
                <a:effectLst/>
                <a:latin typeface="roboto" panose="02000000000000000000" pitchFamily="2" charset="0"/>
              </a:rPr>
              <a:t>analyzing</a:t>
            </a:r>
            <a:r>
              <a:rPr lang="en-GB" b="0" i="0" dirty="0">
                <a:solidFill>
                  <a:srgbClr val="595858"/>
                </a:solidFill>
                <a:effectLst/>
                <a:latin typeface="roboto" panose="02000000000000000000" pitchFamily="2" charset="0"/>
              </a:rPr>
              <a:t> large datasets and overcomes the difficulty to write map and reduce functions.</a:t>
            </a:r>
            <a:endParaRPr lang="en-GB" b="0" i="0" dirty="0">
              <a:solidFill>
                <a:srgbClr val="51565E"/>
              </a:solidFill>
              <a:effectLst/>
              <a:latin typeface="Roboto" panose="02000000000000000000" pitchFamily="2" charset="0"/>
            </a:endParaRPr>
          </a:p>
          <a:p>
            <a:r>
              <a:rPr lang="en-IN" sz="1200" b="0" i="0" u="none" strike="noStrike" dirty="0">
                <a:solidFill>
                  <a:srgbClr val="0A5DC9"/>
                </a:solidFill>
                <a:effectLst/>
                <a:hlinkClick r:id="rId3"/>
              </a:rPr>
              <a:t>Apache Pig</a:t>
            </a:r>
            <a:r>
              <a:rPr lang="en-IN" sz="1200" b="0" i="0" dirty="0">
                <a:solidFill>
                  <a:srgbClr val="51565E"/>
                </a:solidFill>
                <a:effectLst/>
              </a:rPr>
              <a:t> </a:t>
            </a:r>
            <a:r>
              <a:rPr lang="en-GB" sz="1200" b="0" i="0" dirty="0">
                <a:solidFill>
                  <a:srgbClr val="51565E"/>
                </a:solidFill>
                <a:effectLst/>
              </a:rPr>
              <a:t>consists of:</a:t>
            </a:r>
          </a:p>
          <a:p>
            <a:pPr marL="228600" indent="-228600" algn="l">
              <a:buFont typeface="+mj-lt"/>
              <a:buAutoNum type="arabicPeriod"/>
            </a:pPr>
            <a:r>
              <a:rPr lang="en-GB" sz="1200" b="0" i="0" dirty="0">
                <a:solidFill>
                  <a:srgbClr val="51565E"/>
                </a:solidFill>
                <a:effectLst/>
              </a:rPr>
              <a:t>Pig Latin - This is the language for scripting.</a:t>
            </a:r>
          </a:p>
          <a:p>
            <a:pPr marL="685800" lvl="1" indent="-228600" algn="l">
              <a:buFont typeface="Arial" panose="020B0604020202020204" pitchFamily="34" charset="0"/>
              <a:buChar char="•"/>
            </a:pPr>
            <a:r>
              <a:rPr lang="en-GB" b="0" i="0" dirty="0">
                <a:solidFill>
                  <a:srgbClr val="595858"/>
                </a:solidFill>
                <a:effectLst/>
                <a:latin typeface="roboto" panose="02000000000000000000" pitchFamily="2" charset="0"/>
              </a:rPr>
              <a:t>Pig Latin is the Scripting Language that is similar to SQL.</a:t>
            </a:r>
            <a:endParaRPr lang="en-GB" sz="1200" b="0" i="0" dirty="0">
              <a:solidFill>
                <a:srgbClr val="51565E"/>
              </a:solidFill>
              <a:effectLst/>
            </a:endParaRPr>
          </a:p>
          <a:p>
            <a:pPr marL="228600" indent="-228600" algn="l">
              <a:buFont typeface="+mj-lt"/>
              <a:buAutoNum type="arabicPeriod"/>
            </a:pPr>
            <a:r>
              <a:rPr lang="en-GB" sz="1200" b="0" i="0" dirty="0">
                <a:solidFill>
                  <a:srgbClr val="51565E"/>
                </a:solidFill>
                <a:effectLst/>
              </a:rPr>
              <a:t>Pig Latin Compiler - This converts Pig Latin code into executable code.</a:t>
            </a:r>
          </a:p>
          <a:p>
            <a:pPr marL="685800" lvl="1" indent="-228600" algn="l">
              <a:buFont typeface="Arial" panose="020B0604020202020204" pitchFamily="34" charset="0"/>
              <a:buChar char="•"/>
            </a:pPr>
            <a:r>
              <a:rPr lang="en-GB" b="0" i="0" dirty="0">
                <a:solidFill>
                  <a:srgbClr val="595858"/>
                </a:solidFill>
                <a:effectLst/>
                <a:latin typeface="roboto" panose="02000000000000000000" pitchFamily="2" charset="0"/>
              </a:rPr>
              <a:t>Pig Engine is the execution engine on which Pig Latin runs.</a:t>
            </a:r>
            <a:endParaRPr lang="en-GB" sz="1200" b="0" i="0" dirty="0">
              <a:solidFill>
                <a:srgbClr val="51565E"/>
              </a:solidFill>
              <a:effectLst/>
              <a:latin typeface="roboto" panose="02000000000000000000" pitchFamily="2" charset="0"/>
            </a:endParaRPr>
          </a:p>
          <a:p>
            <a:pPr marL="0" lvl="0" indent="0" algn="l">
              <a:buFont typeface="Arial" panose="020B0604020202020204" pitchFamily="34" charset="0"/>
              <a:buNone/>
            </a:pPr>
            <a:r>
              <a:rPr lang="en-GB" b="0" i="0" dirty="0">
                <a:solidFill>
                  <a:srgbClr val="595858"/>
                </a:solidFill>
                <a:effectLst/>
                <a:latin typeface="roboto" panose="02000000000000000000" pitchFamily="2" charset="0"/>
              </a:rPr>
              <a:t>Internally, the code written in Pig is converted to MapReduce functions and makes it very easy for programmers who aren’t proficient in Java.</a:t>
            </a:r>
            <a:endParaRPr lang="en-GB" sz="1200" b="0" i="0" dirty="0">
              <a:solidFill>
                <a:srgbClr val="51565E"/>
              </a:solidFill>
              <a:effectLst/>
            </a:endParaRPr>
          </a:p>
          <a:p>
            <a:pPr marL="0" indent="0">
              <a:buFont typeface="Arial" panose="020B0604020202020204" pitchFamily="34" charset="0"/>
              <a:buNone/>
            </a:pPr>
            <a:r>
              <a:rPr lang="en-GB" b="1" i="0" dirty="0">
                <a:solidFill>
                  <a:schemeClr val="accent1"/>
                </a:solidFill>
                <a:effectLst/>
                <a:latin typeface="Roboto" panose="02000000000000000000" pitchFamily="2" charset="0"/>
              </a:rPr>
              <a:t>Pig</a:t>
            </a:r>
            <a:r>
              <a:rPr lang="en-GB" b="0" i="0" dirty="0">
                <a:solidFill>
                  <a:srgbClr val="51565E"/>
                </a:solidFill>
                <a:effectLst/>
                <a:latin typeface="Roboto" panose="02000000000000000000" pitchFamily="2" charset="0"/>
              </a:rPr>
              <a:t> also provides Extract, Transfer, and Load (ETL), and a platform for building data flow. </a:t>
            </a:r>
          </a:p>
          <a:p>
            <a:pPr marL="0" indent="0">
              <a:buFont typeface="Arial" panose="020B0604020202020204" pitchFamily="34" charset="0"/>
              <a:buNone/>
            </a:pPr>
            <a:r>
              <a:rPr lang="en-GB" b="0" i="0" dirty="0">
                <a:solidFill>
                  <a:srgbClr val="51565E"/>
                </a:solidFill>
                <a:effectLst/>
                <a:latin typeface="Roboto" panose="02000000000000000000" pitchFamily="2" charset="0"/>
              </a:rPr>
              <a:t>Did you know that ten lines of Pig Latin script equals approximately 200 lines of MapReduce job? </a:t>
            </a:r>
          </a:p>
          <a:p>
            <a:pPr marL="0" indent="0">
              <a:buFont typeface="Arial" panose="020B0604020202020204" pitchFamily="34" charset="0"/>
              <a:buNone/>
            </a:pPr>
            <a:r>
              <a:rPr lang="en-GB" b="0" i="0" dirty="0">
                <a:solidFill>
                  <a:srgbClr val="51565E"/>
                </a:solidFill>
                <a:effectLst/>
                <a:latin typeface="Roboto" panose="02000000000000000000" pitchFamily="2" charset="0"/>
              </a:rPr>
              <a:t>Pig uses simple, time-efficient steps to </a:t>
            </a:r>
            <a:r>
              <a:rPr lang="en-GB" b="0" i="0" dirty="0" err="1">
                <a:solidFill>
                  <a:srgbClr val="51565E"/>
                </a:solidFill>
                <a:effectLst/>
                <a:latin typeface="Roboto" panose="02000000000000000000" pitchFamily="2" charset="0"/>
              </a:rPr>
              <a:t>analyze</a:t>
            </a:r>
            <a:r>
              <a:rPr lang="en-GB" b="0" i="0" dirty="0">
                <a:solidFill>
                  <a:srgbClr val="51565E"/>
                </a:solidFill>
                <a:effectLst/>
                <a:latin typeface="Roboto" panose="02000000000000000000" pitchFamily="2" charset="0"/>
              </a:rPr>
              <a:t> datasets.</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30</a:t>
            </a:fld>
            <a:endParaRPr lang="en-IN"/>
          </a:p>
        </p:txBody>
      </p:sp>
    </p:spTree>
    <p:extLst>
      <p:ext uri="{BB962C8B-B14F-4D97-AF65-F5344CB8AC3E}">
        <p14:creationId xmlns:p14="http://schemas.microsoft.com/office/powerpoint/2010/main" val="4153490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u="none" strike="noStrike" dirty="0">
                <a:solidFill>
                  <a:srgbClr val="1179EF"/>
                </a:solidFill>
                <a:effectLst/>
              </a:rPr>
              <a:t>Hive</a:t>
            </a:r>
            <a:r>
              <a:rPr lang="en-GB" sz="1200" b="0" i="0" dirty="0">
                <a:solidFill>
                  <a:srgbClr val="51565E"/>
                </a:solidFill>
                <a:effectLst/>
              </a:rPr>
              <a:t> uses SQL (Structured Query Language) to facilitate the reading, writing, and management of large datasets residing in distributed storage. </a:t>
            </a:r>
          </a:p>
          <a:p>
            <a:pPr marL="628650" lvl="1" indent="-171450" algn="l">
              <a:buFont typeface="Arial" panose="020B0604020202020204" pitchFamily="34" charset="0"/>
              <a:buChar char="•"/>
            </a:pPr>
            <a:r>
              <a:rPr lang="en-GB" sz="1200" b="0" i="0" dirty="0">
                <a:solidFill>
                  <a:srgbClr val="51565E"/>
                </a:solidFill>
                <a:effectLst/>
              </a:rPr>
              <a:t>The hive was developed with a vision of incorporating the concepts of tables and columns with SQL since users were comfortable with writing queries in SQL. </a:t>
            </a:r>
          </a:p>
          <a:p>
            <a:pPr marL="171450" lvl="0" indent="-171450" algn="l">
              <a:buFont typeface="Arial" panose="020B0604020202020204" pitchFamily="34" charset="0"/>
              <a:buChar char="•"/>
            </a:pPr>
            <a:r>
              <a:rPr lang="en-GB" b="0" i="0" dirty="0">
                <a:solidFill>
                  <a:srgbClr val="595858"/>
                </a:solidFill>
                <a:effectLst/>
                <a:latin typeface="roboto" panose="02000000000000000000" pitchFamily="2" charset="0"/>
              </a:rPr>
              <a:t>Hive is a distributed data warehouse system developed by Facebook. </a:t>
            </a:r>
            <a:endParaRPr lang="en-GB" sz="1200" b="0" i="0" dirty="0">
              <a:solidFill>
                <a:srgbClr val="51565E"/>
              </a:solidFill>
              <a:effectLst/>
            </a:endParaRP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Hive allows for easy reading, writing, and managing files on HDFS.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It has its own querying language for the purpose known as Hive Querying Language (HQL) which is very similar to SQL.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This makes it very easy for programmers to write MapReduce functions using simple HQL queries.</a:t>
            </a:r>
          </a:p>
          <a:p>
            <a:pPr marL="0" indent="0" algn="l">
              <a:buFont typeface="Arial" panose="020B0604020202020204" pitchFamily="34" charset="0"/>
              <a:buNone/>
            </a:pPr>
            <a:endParaRPr lang="en-GB" sz="1200" b="0" i="0" dirty="0">
              <a:solidFill>
                <a:srgbClr val="51565E"/>
              </a:solidFill>
              <a:effectLst/>
            </a:endParaRPr>
          </a:p>
          <a:p>
            <a:pPr marL="171450" indent="-171450" algn="l">
              <a:buFont typeface="Arial" panose="020B0604020202020204" pitchFamily="34" charset="0"/>
              <a:buChar char="•"/>
            </a:pPr>
            <a:r>
              <a:rPr lang="en-GB" sz="1200" b="0" i="0" dirty="0">
                <a:solidFill>
                  <a:srgbClr val="51565E"/>
                </a:solidFill>
                <a:effectLst/>
              </a:rPr>
              <a:t>Apache Hive has two major components:</a:t>
            </a:r>
          </a:p>
          <a:p>
            <a:pPr marL="628650" lvl="1" indent="-171450" algn="l">
              <a:buFont typeface="Arial" panose="020B0604020202020204" pitchFamily="34" charset="0"/>
              <a:buChar char="•"/>
            </a:pPr>
            <a:r>
              <a:rPr lang="en-GB" sz="1200" b="0" i="0" dirty="0">
                <a:solidFill>
                  <a:srgbClr val="51565E"/>
                </a:solidFill>
                <a:effectLst/>
              </a:rPr>
              <a:t>Hive Command Line  </a:t>
            </a:r>
          </a:p>
          <a:p>
            <a:pPr marL="628650" lvl="1" indent="-171450" algn="l">
              <a:buFont typeface="Arial" panose="020B0604020202020204" pitchFamily="34" charset="0"/>
              <a:buChar char="•"/>
            </a:pPr>
            <a:r>
              <a:rPr lang="en-GB" sz="1200" b="0" i="0" dirty="0">
                <a:solidFill>
                  <a:srgbClr val="51565E"/>
                </a:solidFill>
                <a:effectLst/>
              </a:rPr>
              <a:t>JDBC/ ODBC driver</a:t>
            </a:r>
          </a:p>
          <a:p>
            <a:endParaRPr lang="en-IN" sz="1200" dirty="0"/>
          </a:p>
          <a:p>
            <a:pPr marL="171450" indent="-171450">
              <a:buFont typeface="Arial" panose="020B0604020202020204" pitchFamily="34" charset="0"/>
              <a:buChar char="•"/>
            </a:pPr>
            <a:r>
              <a:rPr lang="en-GB" b="1" i="0" dirty="0">
                <a:solidFill>
                  <a:srgbClr val="51565E"/>
                </a:solidFill>
                <a:effectLst/>
                <a:latin typeface="Roboto" panose="02000000000000000000" pitchFamily="2" charset="0"/>
              </a:rPr>
              <a:t>The Java Database Connectivity (JDBC) </a:t>
            </a:r>
            <a:r>
              <a:rPr lang="en-GB" b="0" i="0" dirty="0">
                <a:solidFill>
                  <a:srgbClr val="51565E"/>
                </a:solidFill>
                <a:effectLst/>
                <a:latin typeface="Roboto" panose="02000000000000000000" pitchFamily="2" charset="0"/>
              </a:rPr>
              <a:t>application is connected through JDBC Driver, and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a:t>
            </a:r>
            <a:r>
              <a:rPr lang="en-GB" b="1" i="0" dirty="0">
                <a:solidFill>
                  <a:srgbClr val="51565E"/>
                </a:solidFill>
                <a:effectLst/>
                <a:latin typeface="Roboto" panose="02000000000000000000" pitchFamily="2" charset="0"/>
              </a:rPr>
              <a:t>Open Database Connectivity (ODBC)</a:t>
            </a:r>
            <a:r>
              <a:rPr lang="en-GB" b="0" i="0" dirty="0">
                <a:solidFill>
                  <a:srgbClr val="51565E"/>
                </a:solidFill>
                <a:effectLst/>
                <a:latin typeface="Roboto" panose="02000000000000000000" pitchFamily="2" charset="0"/>
              </a:rPr>
              <a:t> application is connected through ODBC Driver.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Commands are executed directly in CLI.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Hive driver is responsible for all the queries submitted, performing the three steps of compilation, optimization, and execution internally.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then uses the MapReduce framework to process queries.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You can see Hive’s architecture in the image.</a:t>
            </a:r>
          </a:p>
          <a:p>
            <a:pPr marL="171450" indent="-171450">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31</a:t>
            </a:fld>
            <a:endParaRPr lang="en-IN"/>
          </a:p>
        </p:txBody>
      </p:sp>
    </p:spTree>
    <p:extLst>
      <p:ext uri="{BB962C8B-B14F-4D97-AF65-F5344CB8AC3E}">
        <p14:creationId xmlns:p14="http://schemas.microsoft.com/office/powerpoint/2010/main" val="274307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b="0" i="0" u="sng" dirty="0">
                <a:solidFill>
                  <a:srgbClr val="0037EE"/>
                </a:solidFill>
                <a:effectLst/>
              </a:rPr>
              <a:t>Spark</a:t>
            </a:r>
            <a:r>
              <a:rPr lang="en-GB" sz="1100" b="0" i="0" dirty="0">
                <a:solidFill>
                  <a:srgbClr val="595858"/>
                </a:solidFill>
                <a:effectLst/>
              </a:rPr>
              <a:t> is an alternative framework to Hadoop built on Scala but supports varied applications written in Java, Python, etc. </a:t>
            </a:r>
          </a:p>
          <a:p>
            <a:pPr marL="171450" indent="-171450">
              <a:buFont typeface="Arial" panose="020B0604020202020204" pitchFamily="34" charset="0"/>
              <a:buChar char="•"/>
            </a:pPr>
            <a:r>
              <a:rPr lang="en-GB" sz="1100" b="0" i="0" dirty="0">
                <a:solidFill>
                  <a:srgbClr val="595858"/>
                </a:solidFill>
                <a:effectLst/>
              </a:rPr>
              <a:t>Compared to MapReduce, it provides in-memory processing which accounts for faster processing. </a:t>
            </a:r>
          </a:p>
          <a:p>
            <a:pPr marL="171450" indent="-171450">
              <a:buFont typeface="Arial" panose="020B0604020202020204" pitchFamily="34" charset="0"/>
              <a:buChar char="•"/>
            </a:pPr>
            <a:r>
              <a:rPr lang="en-GB" sz="1100" b="0" i="0" dirty="0">
                <a:solidFill>
                  <a:srgbClr val="595858"/>
                </a:solidFill>
                <a:effectLst/>
              </a:rPr>
              <a:t>In addition to batch processing offered by Hadoop, it can also handle real-time processing.</a:t>
            </a:r>
            <a:endParaRPr lang="en-IN"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solidFill>
                <a:srgbClr val="1179E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rgbClr val="1179EF"/>
                </a:solidFill>
              </a:rPr>
              <a:t>Spark</a:t>
            </a:r>
            <a:r>
              <a:rPr lang="en-GB" b="0" i="0" dirty="0">
                <a:solidFill>
                  <a:srgbClr val="51565E"/>
                </a:solidFill>
                <a:effectLst/>
              </a:rPr>
              <a:t> is a huge framework in and of itself, an open-source distributed computing engine for processing and </a:t>
            </a:r>
            <a:r>
              <a:rPr lang="en-GB" b="0" i="0" dirty="0" err="1">
                <a:solidFill>
                  <a:srgbClr val="51565E"/>
                </a:solidFill>
                <a:effectLst/>
              </a:rPr>
              <a:t>analyzing</a:t>
            </a:r>
            <a:r>
              <a:rPr lang="en-GB" b="0" i="0" dirty="0">
                <a:solidFill>
                  <a:srgbClr val="51565E"/>
                </a:solidFill>
                <a:effectLst/>
              </a:rPr>
              <a:t> vast volumes of real-time data. It runs 100 times faster than MapReduce. Spark provides an in-memory computation of data, used to process and </a:t>
            </a:r>
            <a:r>
              <a:rPr lang="en-GB" b="0" i="0" dirty="0" err="1">
                <a:solidFill>
                  <a:srgbClr val="51565E"/>
                </a:solidFill>
                <a:effectLst/>
              </a:rPr>
              <a:t>analyze</a:t>
            </a:r>
            <a:r>
              <a:rPr lang="en-GB" b="0" i="0" dirty="0">
                <a:solidFill>
                  <a:srgbClr val="51565E"/>
                </a:solidFill>
                <a:effectLst/>
              </a:rPr>
              <a:t> real-time streaming data such as stock market and banking data, among other things.</a:t>
            </a:r>
            <a:endParaRPr lang="en-IN" dirty="0"/>
          </a:p>
          <a:p>
            <a:endParaRPr lang="en-IN" dirty="0"/>
          </a:p>
          <a:p>
            <a:pPr algn="l"/>
            <a:r>
              <a:rPr lang="en-GB" b="0" i="0" dirty="0">
                <a:solidFill>
                  <a:srgbClr val="595858"/>
                </a:solidFill>
                <a:effectLst/>
                <a:latin typeface="roboto" panose="02000000000000000000" pitchFamily="2" charset="0"/>
              </a:rPr>
              <a:t>Further, Spark has its own ecosystem as seen in the image:</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Spark Core</a:t>
            </a:r>
            <a:r>
              <a:rPr lang="en-GB" b="0" i="0" dirty="0">
                <a:solidFill>
                  <a:srgbClr val="595858"/>
                </a:solidFill>
                <a:effectLst/>
                <a:latin typeface="roboto" panose="02000000000000000000" pitchFamily="2" charset="0"/>
              </a:rPr>
              <a:t> is the main execution engine for Spark and other APIs built on top of it</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Spark SQL API</a:t>
            </a:r>
            <a:r>
              <a:rPr lang="en-GB" b="0" i="0" dirty="0">
                <a:solidFill>
                  <a:srgbClr val="595858"/>
                </a:solidFill>
                <a:effectLst/>
                <a:latin typeface="roboto" panose="02000000000000000000" pitchFamily="2" charset="0"/>
              </a:rPr>
              <a:t> allows for querying structured data stored in </a:t>
            </a:r>
            <a:r>
              <a:rPr lang="en-GB" b="0" i="0" dirty="0" err="1">
                <a:solidFill>
                  <a:srgbClr val="595858"/>
                </a:solidFill>
                <a:effectLst/>
                <a:latin typeface="roboto" panose="02000000000000000000" pitchFamily="2" charset="0"/>
              </a:rPr>
              <a:t>DataFrames</a:t>
            </a:r>
            <a:r>
              <a:rPr lang="en-GB" b="0" i="0" dirty="0">
                <a:solidFill>
                  <a:srgbClr val="595858"/>
                </a:solidFill>
                <a:effectLst/>
                <a:latin typeface="roboto" panose="02000000000000000000" pitchFamily="2" charset="0"/>
              </a:rPr>
              <a:t> or Hive tables</a:t>
            </a:r>
          </a:p>
          <a:p>
            <a:pPr marL="171450" indent="-171450" algn="l">
              <a:buFont typeface="Arial" panose="020B0604020202020204" pitchFamily="34" charset="0"/>
              <a:buChar char="•"/>
            </a:pPr>
            <a:r>
              <a:rPr lang="en-GB" b="1" i="0" dirty="0">
                <a:solidFill>
                  <a:srgbClr val="595858"/>
                </a:solidFill>
                <a:effectLst/>
                <a:latin typeface="roboto" panose="02000000000000000000" pitchFamily="2" charset="0"/>
              </a:rPr>
              <a:t>Streaming API </a:t>
            </a:r>
            <a:r>
              <a:rPr lang="en-GB" b="0" i="0" dirty="0">
                <a:solidFill>
                  <a:srgbClr val="595858"/>
                </a:solidFill>
                <a:effectLst/>
                <a:latin typeface="roboto" panose="02000000000000000000" pitchFamily="2" charset="0"/>
              </a:rPr>
              <a:t>enables Spark to handle real-time data. </a:t>
            </a:r>
          </a:p>
          <a:p>
            <a:pPr marL="628650" lvl="1" indent="-171450" algn="l">
              <a:buFont typeface="Arial" panose="020B0604020202020204" pitchFamily="34" charset="0"/>
              <a:buChar char="•"/>
            </a:pPr>
            <a:r>
              <a:rPr lang="en-GB" b="0" i="0" dirty="0">
                <a:solidFill>
                  <a:srgbClr val="595858"/>
                </a:solidFill>
                <a:effectLst/>
                <a:latin typeface="roboto" panose="02000000000000000000" pitchFamily="2" charset="0"/>
              </a:rPr>
              <a:t>It can easily integrate with a variety of data sources like Flume, Kafka, and Twitter</a:t>
            </a:r>
          </a:p>
          <a:p>
            <a:pPr marL="171450" indent="-171450" algn="l">
              <a:buFont typeface="Arial" panose="020B0604020202020204" pitchFamily="34" charset="0"/>
              <a:buChar char="•"/>
            </a:pPr>
            <a:r>
              <a:rPr lang="en-GB" b="1" i="0" dirty="0" err="1">
                <a:solidFill>
                  <a:srgbClr val="595858"/>
                </a:solidFill>
                <a:effectLst/>
                <a:latin typeface="roboto" panose="02000000000000000000" pitchFamily="2" charset="0"/>
              </a:rPr>
              <a:t>MLlib</a:t>
            </a:r>
            <a:r>
              <a:rPr lang="en-GB" b="1" i="0" dirty="0">
                <a:solidFill>
                  <a:srgbClr val="595858"/>
                </a:solidFill>
                <a:effectLst/>
                <a:latin typeface="roboto" panose="02000000000000000000" pitchFamily="2" charset="0"/>
              </a:rPr>
              <a:t> </a:t>
            </a:r>
            <a:r>
              <a:rPr lang="en-GB" b="0" i="0" dirty="0">
                <a:solidFill>
                  <a:srgbClr val="595858"/>
                </a:solidFill>
                <a:effectLst/>
                <a:latin typeface="roboto" panose="02000000000000000000" pitchFamily="2" charset="0"/>
              </a:rPr>
              <a:t>is a scalable machine learning library that will enable you to perform data science tasks while leveraging the properties of Spark at the same time</a:t>
            </a:r>
          </a:p>
          <a:p>
            <a:pPr marL="171450" indent="-171450" algn="l">
              <a:buFont typeface="Arial" panose="020B0604020202020204" pitchFamily="34" charset="0"/>
              <a:buChar char="•"/>
            </a:pPr>
            <a:r>
              <a:rPr lang="en-GB" b="1" i="0" dirty="0" err="1">
                <a:solidFill>
                  <a:srgbClr val="595858"/>
                </a:solidFill>
                <a:effectLst/>
                <a:latin typeface="roboto" panose="02000000000000000000" pitchFamily="2" charset="0"/>
              </a:rPr>
              <a:t>GraphX</a:t>
            </a:r>
            <a:r>
              <a:rPr lang="en-GB" b="1" i="0" dirty="0">
                <a:solidFill>
                  <a:srgbClr val="595858"/>
                </a:solidFill>
                <a:effectLst/>
                <a:latin typeface="roboto" panose="02000000000000000000" pitchFamily="2" charset="0"/>
              </a:rPr>
              <a:t> </a:t>
            </a:r>
            <a:r>
              <a:rPr lang="en-GB" b="0" i="0" dirty="0">
                <a:solidFill>
                  <a:srgbClr val="595858"/>
                </a:solidFill>
                <a:effectLst/>
                <a:latin typeface="roboto" panose="02000000000000000000" pitchFamily="2" charset="0"/>
              </a:rPr>
              <a:t>is a graph computation engine that enables users to interactively build, transform, and reason about graph-structured data at scale and comes with a library of common algorithms</a:t>
            </a:r>
          </a:p>
          <a:p>
            <a:pPr algn="l"/>
            <a:endParaRPr lang="en-GB" b="0" i="0" dirty="0">
              <a:solidFill>
                <a:srgbClr val="595858"/>
              </a:solidFill>
              <a:effectLst/>
              <a:latin typeface="roboto" panose="02000000000000000000" pitchFamily="2" charset="0"/>
            </a:endParaRPr>
          </a:p>
          <a:p>
            <a:br>
              <a:rPr lang="en-GB" dirty="0"/>
            </a:b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32</a:t>
            </a:fld>
            <a:endParaRPr lang="en-IN"/>
          </a:p>
        </p:txBody>
      </p:sp>
    </p:spTree>
    <p:extLst>
      <p:ext uri="{BB962C8B-B14F-4D97-AF65-F5344CB8AC3E}">
        <p14:creationId xmlns:p14="http://schemas.microsoft.com/office/powerpoint/2010/main" val="1945590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There are a lot of applications generating data and a commensurate number of applications consuming that data.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But connecting them individually is a tough task.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That’s where Kafka comes in. It sits between the applications generating data (Producers) and the applications consuming data (Consumers).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Kafka is distributed and has in-built partitioning, replication, and fault-tolerance. </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It can handle streaming data and also allows businesses to </a:t>
            </a:r>
            <a:r>
              <a:rPr lang="en-GB" b="0" i="0" dirty="0" err="1">
                <a:solidFill>
                  <a:srgbClr val="595858"/>
                </a:solidFill>
                <a:effectLst/>
                <a:latin typeface="roboto" panose="02000000000000000000" pitchFamily="2" charset="0"/>
              </a:rPr>
              <a:t>analyze</a:t>
            </a:r>
            <a:r>
              <a:rPr lang="en-GB" b="0" i="0" dirty="0">
                <a:solidFill>
                  <a:srgbClr val="595858"/>
                </a:solidFill>
                <a:effectLst/>
                <a:latin typeface="roboto" panose="02000000000000000000" pitchFamily="2" charset="0"/>
              </a:rPr>
              <a:t> data in real-time.</a:t>
            </a:r>
          </a:p>
          <a:p>
            <a:pPr marL="171450" indent="-171450" algn="l">
              <a:buFont typeface="Arial" panose="020B0604020202020204" pitchFamily="34" charset="0"/>
              <a:buChar char="•"/>
            </a:pPr>
            <a:r>
              <a:rPr lang="en-GB" sz="1200" dirty="0">
                <a:solidFill>
                  <a:srgbClr val="0037EE"/>
                </a:solidFill>
              </a:rPr>
              <a:t>Kafka</a:t>
            </a:r>
            <a:r>
              <a:rPr lang="en-GB" sz="1200" b="0" i="0" dirty="0">
                <a:solidFill>
                  <a:srgbClr val="51565E"/>
                </a:solidFill>
                <a:effectLst/>
              </a:rPr>
              <a:t> is a distributed streaming platform designed to store and process streams of records. </a:t>
            </a:r>
          </a:p>
          <a:p>
            <a:pPr marL="628650" lvl="1" indent="-171450" algn="l">
              <a:buFont typeface="Arial" panose="020B0604020202020204" pitchFamily="34" charset="0"/>
              <a:buChar char="•"/>
            </a:pPr>
            <a:r>
              <a:rPr lang="en-GB" sz="1200" b="0" i="0" dirty="0">
                <a:solidFill>
                  <a:srgbClr val="51565E"/>
                </a:solidFill>
                <a:effectLst/>
              </a:rPr>
              <a:t>It is written in Scala. </a:t>
            </a:r>
          </a:p>
          <a:p>
            <a:pPr marL="628650" lvl="1" indent="-171450" algn="l">
              <a:buFont typeface="Arial" panose="020B0604020202020204" pitchFamily="34" charset="0"/>
              <a:buChar char="•"/>
            </a:pPr>
            <a:r>
              <a:rPr lang="en-GB" sz="1200" b="0" i="0" dirty="0">
                <a:solidFill>
                  <a:srgbClr val="51565E"/>
                </a:solidFill>
                <a:effectLst/>
              </a:rPr>
              <a:t>It builds real-time streaming data pipelines that reliably get data between applications, and also builds real-time applications that transform data into streams. </a:t>
            </a:r>
          </a:p>
          <a:p>
            <a:pPr marL="171450" lvl="0" indent="-171450" algn="l">
              <a:buFont typeface="Arial" panose="020B0604020202020204" pitchFamily="34" charset="0"/>
              <a:buChar char="•"/>
            </a:pPr>
            <a:r>
              <a:rPr lang="en-GB" sz="1200" b="0" i="0" dirty="0">
                <a:solidFill>
                  <a:srgbClr val="51565E"/>
                </a:solidFill>
                <a:effectLst/>
              </a:rPr>
              <a:t>Kafka uses a messaging system for transferring data from one application to another. </a:t>
            </a:r>
          </a:p>
          <a:p>
            <a:pPr marL="628650" lvl="1" indent="-171450" algn="l">
              <a:buFont typeface="Arial" panose="020B0604020202020204" pitchFamily="34" charset="0"/>
              <a:buChar char="•"/>
            </a:pPr>
            <a:r>
              <a:rPr lang="en-GB" sz="1200" b="0" i="0" dirty="0">
                <a:solidFill>
                  <a:srgbClr val="51565E"/>
                </a:solidFill>
                <a:effectLst/>
              </a:rPr>
              <a:t>As seen in the image on the right, we have the sender, the message queue, and the receiver involved in data transfer. </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33</a:t>
            </a:fld>
            <a:endParaRPr lang="en-IN"/>
          </a:p>
        </p:txBody>
      </p:sp>
    </p:spTree>
    <p:extLst>
      <p:ext uri="{BB962C8B-B14F-4D97-AF65-F5344CB8AC3E}">
        <p14:creationId xmlns:p14="http://schemas.microsoft.com/office/powerpoint/2010/main" val="424337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dirty="0">
                <a:solidFill>
                  <a:srgbClr val="51565E"/>
                </a:solidFill>
                <a:effectLst/>
              </a:rPr>
              <a:t>This setup is how data engineers and analysts manage big data effectively. </a:t>
            </a:r>
          </a:p>
          <a:p>
            <a:pPr marL="171450" indent="-171450">
              <a:buFont typeface="Arial" panose="020B0604020202020204" pitchFamily="34" charset="0"/>
              <a:buChar char="•"/>
            </a:pPr>
            <a:r>
              <a:rPr lang="en-GB" sz="1200" b="0" i="0" dirty="0">
                <a:solidFill>
                  <a:srgbClr val="51565E"/>
                </a:solidFill>
                <a:effectLst/>
              </a:rPr>
              <a:t>Now, do you see the connection between Jack’s story and big data management?</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7</a:t>
            </a:fld>
            <a:endParaRPr lang="en-IN"/>
          </a:p>
        </p:txBody>
      </p:sp>
    </p:spTree>
    <p:extLst>
      <p:ext uri="{BB962C8B-B14F-4D97-AF65-F5344CB8AC3E}">
        <p14:creationId xmlns:p14="http://schemas.microsoft.com/office/powerpoint/2010/main" val="4201772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dirty="0">
                <a:solidFill>
                  <a:srgbClr val="0037EE"/>
                </a:solidFill>
              </a:rPr>
              <a:t>Oozie</a:t>
            </a:r>
            <a:r>
              <a:rPr lang="en-GB" sz="1200" b="0" i="0" dirty="0">
                <a:solidFill>
                  <a:srgbClr val="51565E"/>
                </a:solidFill>
                <a:effectLst/>
              </a:rPr>
              <a:t> is a workflow scheduler system used to manage Hadoop jobs. </a:t>
            </a:r>
          </a:p>
          <a:p>
            <a:pPr marL="171450" indent="-171450" algn="l">
              <a:buFont typeface="Arial" panose="020B0604020202020204" pitchFamily="34" charset="0"/>
              <a:buChar char="•"/>
            </a:pPr>
            <a:r>
              <a:rPr lang="en-GB" sz="1200" b="0" i="0" dirty="0">
                <a:solidFill>
                  <a:srgbClr val="51565E"/>
                </a:solidFill>
                <a:effectLst/>
              </a:rPr>
              <a:t>It consists of two parts:</a:t>
            </a:r>
          </a:p>
          <a:p>
            <a:pPr marL="685800" lvl="1" indent="-228600">
              <a:buFont typeface="+mj-lt"/>
              <a:buAutoNum type="arabicPeriod"/>
            </a:pPr>
            <a:r>
              <a:rPr lang="en-GB" sz="1200" b="0" i="0" dirty="0">
                <a:solidFill>
                  <a:srgbClr val="51565E"/>
                </a:solidFill>
                <a:effectLst/>
              </a:rPr>
              <a:t>Workflow engine - This consists of Directed Acyclic Graphs (DAGs), which specify a sequence of actions to be executed</a:t>
            </a:r>
          </a:p>
          <a:p>
            <a:pPr marL="685800" lvl="1" indent="-228600">
              <a:buFont typeface="+mj-lt"/>
              <a:buAutoNum type="arabicPeriod"/>
            </a:pPr>
            <a:r>
              <a:rPr lang="en-GB" sz="1200" b="0" i="0" dirty="0">
                <a:solidFill>
                  <a:srgbClr val="51565E"/>
                </a:solidFill>
                <a:effectLst/>
              </a:rPr>
              <a:t>Coordinator engine - The engine is made up of workflow jobs triggered by time and data availability</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Oozie is a workflow scheduler system that allows users to link jobs written on various platforms like MapReduce, Hive, Pig, etc.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Using Oozie you can schedule a job in advance and can create a pipeline of individual jobs to be executed sequentially or in parallel to achieve a bigger task. </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For example, you can use Oozie to perform ETL operations on data and then save the output in HDFS.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from the flowchart, the process begins with the MapReduce jobs.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action can either be successful, or it can end in an error.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If it is successful, the client is notified by an email.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If the action is unsuccessful, the client is similarly notified, and the action is terminated. </a:t>
            </a:r>
            <a:endParaRPr lang="en-IN" b="0" i="0" dirty="0">
              <a:solidFill>
                <a:srgbClr val="51565E"/>
              </a:solidFill>
              <a:effectLst/>
              <a:latin typeface="Roboto" panose="02000000000000000000" pitchFamily="2" charset="0"/>
            </a:endParaRPr>
          </a:p>
          <a:p>
            <a:pPr marL="0" lv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34</a:t>
            </a:fld>
            <a:endParaRPr lang="en-IN"/>
          </a:p>
        </p:txBody>
      </p:sp>
    </p:spTree>
    <p:extLst>
      <p:ext uri="{BB962C8B-B14F-4D97-AF65-F5344CB8AC3E}">
        <p14:creationId xmlns:p14="http://schemas.microsoft.com/office/powerpoint/2010/main" val="2926393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95858"/>
                </a:solidFill>
                <a:effectLst/>
              </a:rPr>
              <a:t>In a Hadoop cluster, coordinating and synchronizing nodes can be a challenging task. Therefore, Zookeeper is the perfect tool for the problem.</a:t>
            </a:r>
          </a:p>
          <a:p>
            <a:pPr marL="171450" indent="-171450" algn="l">
              <a:buFont typeface="Arial" panose="020B0604020202020204" pitchFamily="34" charset="0"/>
              <a:buChar char="•"/>
            </a:pPr>
            <a:r>
              <a:rPr lang="en-GB" b="0" i="0" dirty="0">
                <a:solidFill>
                  <a:srgbClr val="595858"/>
                </a:solidFill>
                <a:effectLst/>
              </a:rPr>
              <a:t>It is an open-source, distributed, and centralized service for maintaining configuration information, naming, providing distributed synchronization, and providing group services across the cluster.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35</a:t>
            </a:fld>
            <a:endParaRPr lang="en-IN"/>
          </a:p>
        </p:txBody>
      </p:sp>
    </p:spTree>
    <p:extLst>
      <p:ext uri="{BB962C8B-B14F-4D97-AF65-F5344CB8AC3E}">
        <p14:creationId xmlns:p14="http://schemas.microsoft.com/office/powerpoint/2010/main" val="2786826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solidFill>
                  <a:srgbClr val="0037EE"/>
                </a:solidFill>
              </a:rPr>
              <a:t>Apache Ambari</a:t>
            </a:r>
            <a:r>
              <a:rPr lang="en-GB" dirty="0">
                <a:solidFill>
                  <a:srgbClr val="51565E"/>
                </a:solidFill>
              </a:rPr>
              <a:t> </a:t>
            </a:r>
            <a:r>
              <a:rPr lang="en-GB" b="0" i="0" dirty="0">
                <a:solidFill>
                  <a:srgbClr val="51565E"/>
                </a:solidFill>
                <a:effectLst/>
              </a:rPr>
              <a:t>is an open-source tool responsible for keeping track of running applications and their statuses. </a:t>
            </a:r>
          </a:p>
          <a:p>
            <a:pPr marL="171450" indent="-171450">
              <a:buFont typeface="Arial" panose="020B0604020202020204" pitchFamily="34" charset="0"/>
              <a:buChar char="•"/>
            </a:pPr>
            <a:r>
              <a:rPr lang="en-GB" b="0" i="0" dirty="0">
                <a:solidFill>
                  <a:srgbClr val="51565E"/>
                </a:solidFill>
                <a:effectLst/>
              </a:rPr>
              <a:t>Ambari manages, monitors, and provisions Hadoop clusters. </a:t>
            </a:r>
          </a:p>
          <a:p>
            <a:pPr marL="171450" indent="-171450">
              <a:buFont typeface="Arial" panose="020B0604020202020204" pitchFamily="34" charset="0"/>
              <a:buChar char="•"/>
            </a:pPr>
            <a:r>
              <a:rPr lang="en-GB" b="0" i="0" dirty="0">
                <a:solidFill>
                  <a:srgbClr val="51565E"/>
                </a:solidFill>
                <a:effectLst/>
              </a:rPr>
              <a:t>Also, it also provides a central management service to start, stop, and configure Hadoop services.</a:t>
            </a:r>
            <a:endParaRPr lang="en-IN" dirty="0"/>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As seen in the following image, the Ambari web, which is your interface, is connected to the Ambari server.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Apache Ambari follows a master/slave architecture.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The master node is accountable for keeping track of the state of the infrastructure.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For doing this, the master node uses a database server that can be configured during the setup time.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Most of the time, the Ambari server is located on the </a:t>
            </a:r>
            <a:r>
              <a:rPr lang="en-GB" b="0" i="0" dirty="0" err="1">
                <a:solidFill>
                  <a:srgbClr val="51565E"/>
                </a:solidFill>
                <a:effectLst/>
                <a:latin typeface="Roboto" panose="02000000000000000000" pitchFamily="2" charset="0"/>
              </a:rPr>
              <a:t>MasterNode</a:t>
            </a:r>
            <a:r>
              <a:rPr lang="en-GB" b="0" i="0" dirty="0">
                <a:solidFill>
                  <a:srgbClr val="51565E"/>
                </a:solidFill>
                <a:effectLst/>
                <a:latin typeface="Roboto" panose="02000000000000000000" pitchFamily="2" charset="0"/>
              </a:rPr>
              <a:t>, and is connected to the database.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is where agents look into the host server.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Agents run on all the nodes that you want to manage under Ambari.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This program occasionally sends heartbeats to the master node to show its aliveness. </a:t>
            </a:r>
          </a:p>
          <a:p>
            <a:pPr marL="628650" lvl="1" indent="-171450">
              <a:buFont typeface="Arial" panose="020B0604020202020204" pitchFamily="34" charset="0"/>
              <a:buChar char="•"/>
            </a:pPr>
            <a:r>
              <a:rPr lang="en-GB" b="0" i="0" dirty="0">
                <a:solidFill>
                  <a:srgbClr val="51565E"/>
                </a:solidFill>
                <a:effectLst/>
                <a:latin typeface="Roboto" panose="02000000000000000000" pitchFamily="2" charset="0"/>
              </a:rPr>
              <a:t>By using Ambari Agent, the Ambari Server is able to execute many tasks.</a:t>
            </a:r>
            <a:endParaRPr lang="en-IN" b="0" i="0" dirty="0">
              <a:solidFill>
                <a:srgbClr val="51565E"/>
              </a:solidFill>
              <a:effectLst/>
              <a:latin typeface="Roboto" panose="02000000000000000000" pitchFamily="2" charset="0"/>
            </a:endParaRPr>
          </a:p>
          <a:p>
            <a:pPr marL="0" lvl="0" indent="0">
              <a:buFont typeface="Arial" panose="020B0604020202020204" pitchFamily="34" charset="0"/>
              <a:buNone/>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2FEB2E8-9CC5-4889-96F9-56B6702E308E}" type="slidenum">
              <a:rPr lang="en-IN" smtClean="0"/>
              <a:t>36</a:t>
            </a:fld>
            <a:endParaRPr lang="en-IN"/>
          </a:p>
        </p:txBody>
      </p:sp>
    </p:spTree>
    <p:extLst>
      <p:ext uri="{BB962C8B-B14F-4D97-AF65-F5344CB8AC3E}">
        <p14:creationId xmlns:p14="http://schemas.microsoft.com/office/powerpoint/2010/main" val="576208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With so many components within the Hadoop ecosystem, it can become pretty intimidating and difficult to understand what each component is doing.</a:t>
            </a:r>
          </a:p>
          <a:p>
            <a:pPr marL="171450" indent="-171450">
              <a:buFont typeface="Arial" panose="020B0604020202020204" pitchFamily="34" charset="0"/>
              <a:buChar char="•"/>
            </a:pPr>
            <a:r>
              <a:rPr lang="en-GB" b="0" i="0" dirty="0">
                <a:solidFill>
                  <a:srgbClr val="595858"/>
                </a:solidFill>
                <a:effectLst/>
                <a:latin typeface="roboto" panose="02000000000000000000" pitchFamily="2" charset="0"/>
              </a:rPr>
              <a:t>Therefore, it is easier to group some of the components together based on where they lie in the stage of Big Data processing.</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Flume, Kafka, and Sqoop are used to ingest data from external sources into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HDFS is the storage unit of Hadoop. Even data imported from </a:t>
            </a:r>
            <a:r>
              <a:rPr lang="en-GB" b="0" i="0" dirty="0" err="1">
                <a:solidFill>
                  <a:srgbClr val="595858"/>
                </a:solidFill>
                <a:effectLst/>
                <a:latin typeface="roboto" panose="02000000000000000000" pitchFamily="2" charset="0"/>
              </a:rPr>
              <a:t>Hbase</a:t>
            </a:r>
            <a:r>
              <a:rPr lang="en-GB" b="0" i="0" dirty="0">
                <a:solidFill>
                  <a:srgbClr val="595858"/>
                </a:solidFill>
                <a:effectLst/>
                <a:latin typeface="roboto" panose="02000000000000000000" pitchFamily="2" charset="0"/>
              </a:rPr>
              <a:t> is stored over HDFS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MapReduce and Spark are used to process the data on HDFS and perform various tasks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Pig, Hive, and Spark are used to </a:t>
            </a:r>
            <a:r>
              <a:rPr lang="en-GB" b="0" i="0" dirty="0" err="1">
                <a:solidFill>
                  <a:srgbClr val="595858"/>
                </a:solidFill>
                <a:effectLst/>
                <a:latin typeface="roboto" panose="02000000000000000000" pitchFamily="2" charset="0"/>
              </a:rPr>
              <a:t>analyze</a:t>
            </a:r>
            <a:r>
              <a:rPr lang="en-GB" b="0" i="0" dirty="0">
                <a:solidFill>
                  <a:srgbClr val="595858"/>
                </a:solidFill>
                <a:effectLst/>
                <a:latin typeface="roboto" panose="02000000000000000000" pitchFamily="2" charset="0"/>
              </a:rPr>
              <a:t> the data</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Oozie helps to schedule tasks. Since it works with various platforms, it is used throughout the stages</a:t>
            </a:r>
          </a:p>
          <a:p>
            <a:pPr marL="171450" indent="-171450" algn="l">
              <a:buFont typeface="Arial" panose="020B0604020202020204" pitchFamily="34" charset="0"/>
              <a:buChar char="•"/>
            </a:pPr>
            <a:r>
              <a:rPr lang="en-GB" b="0" i="0" dirty="0">
                <a:solidFill>
                  <a:srgbClr val="595858"/>
                </a:solidFill>
                <a:effectLst/>
                <a:latin typeface="roboto" panose="02000000000000000000" pitchFamily="2" charset="0"/>
              </a:rPr>
              <a:t>Zookeeper synchronizes the cluster nodes and is used throughout the stages as well</a:t>
            </a:r>
          </a:p>
          <a:p>
            <a:pPr marL="171450" indent="-171450">
              <a:buFont typeface="Arial" panose="020B0604020202020204" pitchFamily="34" charset="0"/>
              <a:buChar char="•"/>
            </a:pPr>
            <a:endParaRPr lang="en-GB" b="0" i="0" dirty="0">
              <a:solidFill>
                <a:srgbClr val="595858"/>
              </a:solidFill>
              <a:effectLst/>
              <a:latin typeface="roboto" panose="02000000000000000000" pitchFamily="2"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38</a:t>
            </a:fld>
            <a:endParaRPr lang="en-IN"/>
          </a:p>
        </p:txBody>
      </p:sp>
    </p:spTree>
    <p:extLst>
      <p:ext uri="{BB962C8B-B14F-4D97-AF65-F5344CB8AC3E}">
        <p14:creationId xmlns:p14="http://schemas.microsoft.com/office/powerpoint/2010/main" val="188567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rPr>
              <a:t>The name node is responsible for the workings of the data nodes. It also stores the metadata.</a:t>
            </a:r>
          </a:p>
          <a:p>
            <a:pPr marL="171450" indent="-171450">
              <a:buFont typeface="Arial" panose="020B0604020202020204" pitchFamily="34" charset="0"/>
              <a:buChar char="•"/>
            </a:pPr>
            <a:r>
              <a:rPr lang="en-GB" b="0" i="0" dirty="0">
                <a:solidFill>
                  <a:srgbClr val="51565E"/>
                </a:solidFill>
                <a:effectLst/>
              </a:rPr>
              <a:t>The data nodes read, write, process, and replicate the data. They also send signals, known as heartbeats, to the name node. These heartbeats show the status of the data node.</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15</a:t>
            </a:fld>
            <a:endParaRPr lang="en-IN"/>
          </a:p>
        </p:txBody>
      </p:sp>
    </p:spTree>
    <p:extLst>
      <p:ext uri="{BB962C8B-B14F-4D97-AF65-F5344CB8AC3E}">
        <p14:creationId xmlns:p14="http://schemas.microsoft.com/office/powerpoint/2010/main" val="146627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 input dataset is first split into chunks of data. </a:t>
            </a:r>
          </a:p>
          <a:p>
            <a:pPr marL="171450" indent="-171450" algn="l">
              <a:buFont typeface="Arial" panose="020B0604020202020204" pitchFamily="34" charset="0"/>
              <a:buChar char="•"/>
            </a:pPr>
            <a:r>
              <a:rPr lang="en-GB" sz="1200" b="0" i="0" dirty="0">
                <a:solidFill>
                  <a:srgbClr val="51565E"/>
                </a:solidFill>
                <a:effectLst/>
              </a:rPr>
              <a:t>In this example, the input has three lines of text with three separate entities - “bus car train,” “ship </a:t>
            </a:r>
            <a:r>
              <a:rPr lang="en-GB" sz="1200" b="0" i="0" dirty="0" err="1">
                <a:solidFill>
                  <a:srgbClr val="51565E"/>
                </a:solidFill>
                <a:effectLst/>
              </a:rPr>
              <a:t>ship</a:t>
            </a:r>
            <a:r>
              <a:rPr lang="en-GB" sz="1200" b="0" i="0" dirty="0">
                <a:solidFill>
                  <a:srgbClr val="51565E"/>
                </a:solidFill>
                <a:effectLst/>
              </a:rPr>
              <a:t> train,” “bus ship car.” </a:t>
            </a:r>
          </a:p>
          <a:p>
            <a:pPr marL="171450" indent="-171450" algn="l">
              <a:buFont typeface="Arial" panose="020B0604020202020204" pitchFamily="34" charset="0"/>
              <a:buChar char="•"/>
            </a:pPr>
            <a:r>
              <a:rPr lang="en-GB" sz="1200" b="0" i="0" dirty="0">
                <a:solidFill>
                  <a:srgbClr val="51565E"/>
                </a:solidFill>
                <a:effectLst/>
              </a:rPr>
              <a:t>The dataset is then split into three chunks, based on these entities, and processed parallelly.</a:t>
            </a:r>
          </a:p>
          <a:p>
            <a:pPr marL="171450" indent="-171450" algn="l">
              <a:buFont typeface="Arial" panose="020B0604020202020204" pitchFamily="34" charset="0"/>
              <a:buChar char="•"/>
            </a:pPr>
            <a:r>
              <a:rPr lang="en-GB" sz="1200" b="0" i="0" dirty="0">
                <a:solidFill>
                  <a:srgbClr val="51565E"/>
                </a:solidFill>
                <a:effectLst/>
              </a:rPr>
              <a:t>In the map phase, the data is assigned a key and a value of 1. In this case, we have one bus, one car, one ship, and one train.</a:t>
            </a:r>
          </a:p>
          <a:p>
            <a:pPr marL="171450" indent="-171450" algn="l">
              <a:buFont typeface="Arial" panose="020B0604020202020204" pitchFamily="34" charset="0"/>
              <a:buChar char="•"/>
            </a:pPr>
            <a:r>
              <a:rPr lang="en-GB" sz="1200" b="0" i="0" dirty="0">
                <a:solidFill>
                  <a:srgbClr val="51565E"/>
                </a:solidFill>
                <a:effectLst/>
              </a:rPr>
              <a:t>These key-value pairs are then shuffled and sorted together based on their keys. </a:t>
            </a:r>
          </a:p>
          <a:p>
            <a:pPr marL="171450" indent="-171450" algn="l">
              <a:buFont typeface="Arial" panose="020B0604020202020204" pitchFamily="34" charset="0"/>
              <a:buChar char="•"/>
            </a:pPr>
            <a:r>
              <a:rPr lang="en-GB" sz="1200" b="0" i="0" dirty="0">
                <a:solidFill>
                  <a:srgbClr val="51565E"/>
                </a:solidFill>
                <a:effectLst/>
              </a:rPr>
              <a:t>At the reduce phase, the aggregation takes place, and the final output is obtained.</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17</a:t>
            </a:fld>
            <a:endParaRPr lang="en-IN"/>
          </a:p>
        </p:txBody>
      </p:sp>
    </p:spTree>
    <p:extLst>
      <p:ext uri="{BB962C8B-B14F-4D97-AF65-F5344CB8AC3E}">
        <p14:creationId xmlns:p14="http://schemas.microsoft.com/office/powerpoint/2010/main" val="39647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 input dataset is first split into chunks of data. </a:t>
            </a:r>
          </a:p>
          <a:p>
            <a:pPr marL="171450" indent="-171450" algn="l">
              <a:buFont typeface="Arial" panose="020B0604020202020204" pitchFamily="34" charset="0"/>
              <a:buChar char="•"/>
            </a:pPr>
            <a:r>
              <a:rPr lang="en-GB" sz="1200" b="0" i="0" dirty="0">
                <a:solidFill>
                  <a:srgbClr val="51565E"/>
                </a:solidFill>
                <a:effectLst/>
              </a:rPr>
              <a:t>In this example, the input has three lines of text with three separate entities - “bus car train,” “ship </a:t>
            </a:r>
            <a:r>
              <a:rPr lang="en-GB" sz="1200" b="0" i="0" dirty="0" err="1">
                <a:solidFill>
                  <a:srgbClr val="51565E"/>
                </a:solidFill>
                <a:effectLst/>
              </a:rPr>
              <a:t>ship</a:t>
            </a:r>
            <a:r>
              <a:rPr lang="en-GB" sz="1200" b="0" i="0" dirty="0">
                <a:solidFill>
                  <a:srgbClr val="51565E"/>
                </a:solidFill>
                <a:effectLst/>
              </a:rPr>
              <a:t> train,” “bus ship car.” </a:t>
            </a:r>
          </a:p>
          <a:p>
            <a:pPr marL="171450" indent="-171450" algn="l">
              <a:buFont typeface="Arial" panose="020B0604020202020204" pitchFamily="34" charset="0"/>
              <a:buChar char="•"/>
            </a:pPr>
            <a:r>
              <a:rPr lang="en-GB" sz="1200" b="0" i="0" dirty="0">
                <a:solidFill>
                  <a:srgbClr val="51565E"/>
                </a:solidFill>
                <a:effectLst/>
              </a:rPr>
              <a:t>The dataset is then split into three chunks, based on these entities, and processed parallelly.</a:t>
            </a:r>
          </a:p>
          <a:p>
            <a:pPr marL="171450" indent="-171450" algn="l">
              <a:buFont typeface="Arial" panose="020B0604020202020204" pitchFamily="34" charset="0"/>
              <a:buChar char="•"/>
            </a:pPr>
            <a:r>
              <a:rPr lang="en-GB" sz="1200" b="0" i="0" dirty="0">
                <a:solidFill>
                  <a:srgbClr val="51565E"/>
                </a:solidFill>
                <a:effectLst/>
              </a:rPr>
              <a:t>In the map phase, the data is assigned a key and a value of 1. In this case, we have one bus, one car, one ship, and one train.</a:t>
            </a:r>
          </a:p>
          <a:p>
            <a:pPr marL="171450" indent="-171450" algn="l">
              <a:buFont typeface="Arial" panose="020B0604020202020204" pitchFamily="34" charset="0"/>
              <a:buChar char="•"/>
            </a:pPr>
            <a:r>
              <a:rPr lang="en-GB" sz="1200" b="0" i="0" dirty="0">
                <a:solidFill>
                  <a:srgbClr val="51565E"/>
                </a:solidFill>
                <a:effectLst/>
              </a:rPr>
              <a:t>These key-value pairs are then shuffled and sorted together based on their keys. </a:t>
            </a:r>
          </a:p>
          <a:p>
            <a:pPr marL="171450" indent="-171450" algn="l">
              <a:buFont typeface="Arial" panose="020B0604020202020204" pitchFamily="34" charset="0"/>
              <a:buChar char="•"/>
            </a:pPr>
            <a:r>
              <a:rPr lang="en-GB" sz="1200" b="0" i="0" dirty="0">
                <a:solidFill>
                  <a:srgbClr val="51565E"/>
                </a:solidFill>
                <a:effectLst/>
              </a:rPr>
              <a:t>At the reduce phase, the aggregation takes place, and the final output is obtained.</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18</a:t>
            </a:fld>
            <a:endParaRPr lang="en-IN"/>
          </a:p>
        </p:txBody>
      </p:sp>
    </p:spTree>
    <p:extLst>
      <p:ext uri="{BB962C8B-B14F-4D97-AF65-F5344CB8AC3E}">
        <p14:creationId xmlns:p14="http://schemas.microsoft.com/office/powerpoint/2010/main" val="248290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Suppose a client machine wants to do a query or fetch some code for data analysis .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job request goes to the resource manager (Hadoop Yarn), which is responsible for resource allocation and management.</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In the node section, each of the nodes has its node managers.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These node managers manage the nodes and monitor the resource usage in the node.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containers contain a collection of physical resources, which could be RAM, CPU, or hard drives.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Whenever a job request comes in, the app master requests the container from the node manager.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Once the node manager gets the resource, it goes back to the Resource Manager.</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19</a:t>
            </a:fld>
            <a:endParaRPr lang="en-IN"/>
          </a:p>
        </p:txBody>
      </p:sp>
    </p:spTree>
    <p:extLst>
      <p:ext uri="{BB962C8B-B14F-4D97-AF65-F5344CB8AC3E}">
        <p14:creationId xmlns:p14="http://schemas.microsoft.com/office/powerpoint/2010/main" val="154547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Understanding what is Hadoop requires further understanding on how it differs from traditional databases.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Hadoop uses the HDFS (Hadoop Data File System) to divide the massive data amounts into manageable smaller pieces, then saved on clusters of community servers.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offers scalability and economy.</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Furthermore, Hadoop employs MapReduce to run parallel </a:t>
            </a:r>
            <a:r>
              <a:rPr lang="en-GB" b="0" i="0" dirty="0" err="1">
                <a:solidFill>
                  <a:srgbClr val="51565E"/>
                </a:solidFill>
                <a:effectLst/>
                <a:latin typeface="Roboto" panose="02000000000000000000" pitchFamily="2" charset="0"/>
              </a:rPr>
              <a:t>processings</a:t>
            </a:r>
            <a:r>
              <a:rPr lang="en-GB" b="0" i="0" dirty="0">
                <a:solidFill>
                  <a:srgbClr val="51565E"/>
                </a:solidFill>
                <a:effectLst/>
                <a:latin typeface="Roboto" panose="02000000000000000000" pitchFamily="2" charset="0"/>
              </a:rPr>
              <a:t>, which both stores and retrieves data faster than information residing on a traditional database.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Traditional databases are great for handling predictable and constant workflows;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otherwise, you need Hadoop’s power of scalable infrastructure.</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20</a:t>
            </a:fld>
            <a:endParaRPr lang="en-IN"/>
          </a:p>
        </p:txBody>
      </p:sp>
    </p:spTree>
    <p:extLst>
      <p:ext uri="{BB962C8B-B14F-4D97-AF65-F5344CB8AC3E}">
        <p14:creationId xmlns:p14="http://schemas.microsoft.com/office/powerpoint/2010/main" val="360650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sz="1200" b="0" i="0" dirty="0">
                <a:solidFill>
                  <a:srgbClr val="51565E"/>
                </a:solidFill>
                <a:effectLst/>
              </a:rPr>
              <a:t>There’s a steep learning curve.</a:t>
            </a:r>
          </a:p>
          <a:p>
            <a:pPr marL="628650" lvl="1" indent="-171450" algn="l">
              <a:buFont typeface="Arial" panose="020B0604020202020204" pitchFamily="34" charset="0"/>
              <a:buChar char="•"/>
            </a:pPr>
            <a:r>
              <a:rPr lang="en-GB" sz="1200" b="0" i="0" dirty="0">
                <a:solidFill>
                  <a:srgbClr val="51565E"/>
                </a:solidFill>
                <a:effectLst/>
              </a:rPr>
              <a:t>If you want to run a query in Hadoop’s file system, you need to write MapReduce functions with Java, a process that is non-intuitive. </a:t>
            </a:r>
          </a:p>
          <a:p>
            <a:pPr marL="628650" lvl="1" indent="-171450" algn="l">
              <a:buFont typeface="Arial" panose="020B0604020202020204" pitchFamily="34" charset="0"/>
              <a:buChar char="•"/>
            </a:pPr>
            <a:r>
              <a:rPr lang="en-GB" sz="1200" b="0" i="0" dirty="0">
                <a:solidFill>
                  <a:srgbClr val="51565E"/>
                </a:solidFill>
                <a:effectLst/>
              </a:rPr>
              <a:t>Also, the ecosystem is made up of lots of components.</a:t>
            </a:r>
          </a:p>
          <a:p>
            <a:pPr marL="171450" indent="-171450" algn="l">
              <a:buFont typeface="Arial" panose="020B0604020202020204" pitchFamily="34" charset="0"/>
              <a:buChar char="•"/>
            </a:pPr>
            <a:r>
              <a:rPr lang="en-GB" sz="1200" b="0" i="0" dirty="0">
                <a:solidFill>
                  <a:srgbClr val="51565E"/>
                </a:solidFill>
                <a:effectLst/>
              </a:rPr>
              <a:t>Not every dataset can be handled the same. </a:t>
            </a:r>
          </a:p>
          <a:p>
            <a:pPr marL="628650" lvl="1" indent="-171450" algn="l">
              <a:buFont typeface="Arial" panose="020B0604020202020204" pitchFamily="34" charset="0"/>
              <a:buChar char="•"/>
            </a:pPr>
            <a:r>
              <a:rPr lang="en-GB" sz="1200" b="0" i="0" dirty="0">
                <a:solidFill>
                  <a:srgbClr val="51565E"/>
                </a:solidFill>
                <a:effectLst/>
              </a:rPr>
              <a:t>Hadoop doesn’t give you a “one size fits all” advantage. </a:t>
            </a:r>
          </a:p>
          <a:p>
            <a:pPr marL="628650" lvl="1" indent="-171450" algn="l">
              <a:buFont typeface="Arial" panose="020B0604020202020204" pitchFamily="34" charset="0"/>
              <a:buChar char="•"/>
            </a:pPr>
            <a:r>
              <a:rPr lang="en-GB" sz="1200" b="0" i="0" dirty="0">
                <a:solidFill>
                  <a:srgbClr val="51565E"/>
                </a:solidFill>
                <a:effectLst/>
              </a:rPr>
              <a:t>Different components run things differently, and you need to sort them out with experience.</a:t>
            </a:r>
          </a:p>
          <a:p>
            <a:pPr marL="171450" indent="-171450" algn="l">
              <a:buFont typeface="Arial" panose="020B0604020202020204" pitchFamily="34" charset="0"/>
              <a:buChar char="•"/>
            </a:pPr>
            <a:r>
              <a:rPr lang="en-GB" sz="1200" b="0" i="0" dirty="0">
                <a:solidFill>
                  <a:srgbClr val="51565E"/>
                </a:solidFill>
                <a:effectLst/>
              </a:rPr>
              <a:t>MapReduce is limited. </a:t>
            </a:r>
          </a:p>
          <a:p>
            <a:pPr marL="628650" lvl="1" indent="-171450" algn="l">
              <a:buFont typeface="Arial" panose="020B0604020202020204" pitchFamily="34" charset="0"/>
              <a:buChar char="•"/>
            </a:pPr>
            <a:r>
              <a:rPr lang="en-GB" sz="1200" b="0" i="0" dirty="0">
                <a:solidFill>
                  <a:srgbClr val="51565E"/>
                </a:solidFill>
                <a:effectLst/>
              </a:rPr>
              <a:t>Yes, it’s a great programming model, but MapReduce uses a file-intensive approach that isn’t ideal for real-time interactive iterative tasks or data analytics.</a:t>
            </a:r>
          </a:p>
          <a:p>
            <a:pPr marL="171450" indent="-171450" algn="l">
              <a:buFont typeface="Arial" panose="020B0604020202020204" pitchFamily="34" charset="0"/>
              <a:buChar char="•"/>
            </a:pPr>
            <a:r>
              <a:rPr lang="en-GB" sz="1200" b="0" i="0" dirty="0">
                <a:solidFill>
                  <a:srgbClr val="51565E"/>
                </a:solidFill>
                <a:effectLst/>
              </a:rPr>
              <a:t>Security is an issue. </a:t>
            </a:r>
          </a:p>
          <a:p>
            <a:pPr marL="628650" lvl="1" indent="-171450" algn="l">
              <a:buFont typeface="Arial" panose="020B0604020202020204" pitchFamily="34" charset="0"/>
              <a:buChar char="•"/>
            </a:pPr>
            <a:r>
              <a:rPr lang="en-GB" sz="1200" b="0" i="0" dirty="0">
                <a:solidFill>
                  <a:srgbClr val="51565E"/>
                </a:solidFill>
                <a:effectLst/>
              </a:rPr>
              <a:t>There is a lot of data out there, and much of it is sensitive. </a:t>
            </a:r>
          </a:p>
          <a:p>
            <a:pPr marL="628650" lvl="1" indent="-171450" algn="l">
              <a:buFont typeface="Arial" panose="020B0604020202020204" pitchFamily="34" charset="0"/>
              <a:buChar char="•"/>
            </a:pPr>
            <a:r>
              <a:rPr lang="en-GB" sz="1200" b="0" i="0" dirty="0">
                <a:solidFill>
                  <a:srgbClr val="51565E"/>
                </a:solidFill>
                <a:effectLst/>
              </a:rPr>
              <a:t>Hadoop still needs to incorporate the proper authentication, data encryption, provisioning, and frequent auditing practices.</a:t>
            </a:r>
          </a:p>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21</a:t>
            </a:fld>
            <a:endParaRPr lang="en-IN"/>
          </a:p>
        </p:txBody>
      </p:sp>
    </p:spTree>
    <p:extLst>
      <p:ext uri="{BB962C8B-B14F-4D97-AF65-F5344CB8AC3E}">
        <p14:creationId xmlns:p14="http://schemas.microsoft.com/office/powerpoint/2010/main" val="329175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EB2E8-9CC5-4889-96F9-56B6702E308E}" type="slidenum">
              <a:rPr lang="en-IN" smtClean="0"/>
              <a:t>22</a:t>
            </a:fld>
            <a:endParaRPr lang="en-IN"/>
          </a:p>
        </p:txBody>
      </p:sp>
    </p:spTree>
    <p:extLst>
      <p:ext uri="{BB962C8B-B14F-4D97-AF65-F5344CB8AC3E}">
        <p14:creationId xmlns:p14="http://schemas.microsoft.com/office/powerpoint/2010/main" val="282496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3FD5-EFA2-403D-822B-65CF4E2F0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788FF2-0ECB-4515-81B9-FAE316C77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1D6A9-3B7C-4A5E-9990-A6C4D54A3CA4}"/>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5" name="Footer Placeholder 4">
            <a:extLst>
              <a:ext uri="{FF2B5EF4-FFF2-40B4-BE49-F238E27FC236}">
                <a16:creationId xmlns:a16="http://schemas.microsoft.com/office/drawing/2014/main" id="{6F7A2490-8DBA-4E34-AEB0-8831D315E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1134A-3F1B-4772-807E-2A1DE7C4CF85}"/>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301647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41C3-72B4-4427-B249-FB9DEABC8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EC9CB8-6BED-4AF5-A646-5BAF420BA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EB338-AD13-4441-A07A-56B483692F1C}"/>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5" name="Footer Placeholder 4">
            <a:extLst>
              <a:ext uri="{FF2B5EF4-FFF2-40B4-BE49-F238E27FC236}">
                <a16:creationId xmlns:a16="http://schemas.microsoft.com/office/drawing/2014/main" id="{FDD51249-024A-445F-B99E-8AADA587C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0DC3F-3780-4D18-8DAB-A92C1CF10C9A}"/>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89962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953D2-1F49-40A6-9028-6C0A74CB9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04960-B1AF-4149-8C30-74454E816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8B6B7-B29B-4E72-86CB-DB67BC78FE0B}"/>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5" name="Footer Placeholder 4">
            <a:extLst>
              <a:ext uri="{FF2B5EF4-FFF2-40B4-BE49-F238E27FC236}">
                <a16:creationId xmlns:a16="http://schemas.microsoft.com/office/drawing/2014/main" id="{25B1A3BC-54AF-4EF7-AE6F-26CA4E7D9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70FE0-1737-48BB-A4B6-7949B7205D8F}"/>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88355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12AF-CFD9-4649-ACBD-8C89D0974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58169-4E64-474A-A2DD-2AB0559A9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0A80D-C31A-4134-9DBC-98AE532338AF}"/>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5" name="Footer Placeholder 4">
            <a:extLst>
              <a:ext uri="{FF2B5EF4-FFF2-40B4-BE49-F238E27FC236}">
                <a16:creationId xmlns:a16="http://schemas.microsoft.com/office/drawing/2014/main" id="{4DDF07F1-C788-42A1-9C10-EBCDC58C3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C9022-CE66-47CE-AECE-2629629DE380}"/>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37855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4FCE-ED1D-4701-B755-4BD859B65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A506FB-DD2C-4D6A-87C4-0DB16898D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A1C41-539F-4356-81A1-371458FE1F17}"/>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5" name="Footer Placeholder 4">
            <a:extLst>
              <a:ext uri="{FF2B5EF4-FFF2-40B4-BE49-F238E27FC236}">
                <a16:creationId xmlns:a16="http://schemas.microsoft.com/office/drawing/2014/main" id="{2DDED680-F28E-442D-9D42-E0F3A1F79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DCC26-F541-40E7-A200-8BA27E9021D2}"/>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03907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9667-F59B-4C26-8D7C-535BB82A1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D9FDE-BCCD-4F42-A42A-8990BFCE9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AD9903-D044-4BC1-802C-745C42403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04864-CBEA-4D24-A28E-A823A832F015}"/>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6" name="Footer Placeholder 5">
            <a:extLst>
              <a:ext uri="{FF2B5EF4-FFF2-40B4-BE49-F238E27FC236}">
                <a16:creationId xmlns:a16="http://schemas.microsoft.com/office/drawing/2014/main" id="{EB31608D-FBA3-475C-BAD7-F429BAE8A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4E4F5-E85A-4C3F-8D02-3CECF3FAAD8E}"/>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40932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39E1-D712-4432-9A8F-DE5BD1FCF3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5B090B-A398-46EC-8D54-7D8C65D6A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EBB2C-4C11-428E-96F2-29D8E96B2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44B7AE-D0B4-4E30-8A7C-5BCCF1C65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32560-653F-4054-81E3-676F41FFA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30DAAF-2E89-44B1-99CF-36E4AC075F4E}"/>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8" name="Footer Placeholder 7">
            <a:extLst>
              <a:ext uri="{FF2B5EF4-FFF2-40B4-BE49-F238E27FC236}">
                <a16:creationId xmlns:a16="http://schemas.microsoft.com/office/drawing/2014/main" id="{F5A5F0EE-84D9-4CA3-953E-74393CBCD4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37DFF3-8C6E-4C0F-B17E-1ECDA1F9B6E0}"/>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24722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F287-B7CC-428A-BA7E-037253A81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919D81-DAE5-4EAA-BE85-69FAD67710AE}"/>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4" name="Footer Placeholder 3">
            <a:extLst>
              <a:ext uri="{FF2B5EF4-FFF2-40B4-BE49-F238E27FC236}">
                <a16:creationId xmlns:a16="http://schemas.microsoft.com/office/drawing/2014/main" id="{370406E8-6AE5-4DA5-A12B-0FFF41665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14D91E-D504-471F-A13B-092E06828851}"/>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299300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57AD0-7DEC-4DFC-9296-8E4717930ADF}"/>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3" name="Footer Placeholder 2">
            <a:extLst>
              <a:ext uri="{FF2B5EF4-FFF2-40B4-BE49-F238E27FC236}">
                <a16:creationId xmlns:a16="http://schemas.microsoft.com/office/drawing/2014/main" id="{6F7D3ADA-40DE-4EA6-BC38-C222704F83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A3A26C-89E7-4D35-98E1-38D278A1E3F9}"/>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328143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869B-60C0-4E0F-BE09-A289FA5A7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3D673F-6217-4D2E-B449-A009A116D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7AEB9-D4D6-4992-B29C-2774D8AC9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9508D-8EB5-4690-93C8-040AFDCCADDE}"/>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6" name="Footer Placeholder 5">
            <a:extLst>
              <a:ext uri="{FF2B5EF4-FFF2-40B4-BE49-F238E27FC236}">
                <a16:creationId xmlns:a16="http://schemas.microsoft.com/office/drawing/2014/main" id="{6154D332-936F-49B5-A30D-670EE7A7B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8056E-0639-4CE7-AEBD-3499C34604FB}"/>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9970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5177-A557-4BD0-B9C5-697D07C9C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EA272A-6DD5-4682-8B8B-5B542739A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37F704-8069-4798-851A-0A72D2425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11524-907F-434B-B17D-4BACEB3382C3}"/>
              </a:ext>
            </a:extLst>
          </p:cNvPr>
          <p:cNvSpPr>
            <a:spLocks noGrp="1"/>
          </p:cNvSpPr>
          <p:nvPr>
            <p:ph type="dt" sz="half" idx="10"/>
          </p:nvPr>
        </p:nvSpPr>
        <p:spPr/>
        <p:txBody>
          <a:bodyPr/>
          <a:lstStyle/>
          <a:p>
            <a:fld id="{FEBAEF42-96C7-42F9-9BDD-C2B043929843}" type="datetimeFigureOut">
              <a:rPr lang="en-IN" smtClean="0"/>
              <a:t>22-07-2021</a:t>
            </a:fld>
            <a:endParaRPr lang="en-IN"/>
          </a:p>
        </p:txBody>
      </p:sp>
      <p:sp>
        <p:nvSpPr>
          <p:cNvPr id="6" name="Footer Placeholder 5">
            <a:extLst>
              <a:ext uri="{FF2B5EF4-FFF2-40B4-BE49-F238E27FC236}">
                <a16:creationId xmlns:a16="http://schemas.microsoft.com/office/drawing/2014/main" id="{8AED8792-FA9D-4EC7-9D17-8596F2B86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BDA80-2720-4164-A0EE-FB5267AEF829}"/>
              </a:ext>
            </a:extLst>
          </p:cNvPr>
          <p:cNvSpPr>
            <a:spLocks noGrp="1"/>
          </p:cNvSpPr>
          <p:nvPr>
            <p:ph type="sldNum" sz="quarter" idx="12"/>
          </p:nvPr>
        </p:nvSpPr>
        <p:spPr/>
        <p:txBody>
          <a:bodyPr/>
          <a:lstStyle/>
          <a:p>
            <a:fld id="{40FAC961-BA4B-403F-BC65-94609036D969}" type="slidenum">
              <a:rPr lang="en-IN" smtClean="0"/>
              <a:t>‹#›</a:t>
            </a:fld>
            <a:endParaRPr lang="en-IN"/>
          </a:p>
        </p:txBody>
      </p:sp>
    </p:spTree>
    <p:extLst>
      <p:ext uri="{BB962C8B-B14F-4D97-AF65-F5344CB8AC3E}">
        <p14:creationId xmlns:p14="http://schemas.microsoft.com/office/powerpoint/2010/main" val="175639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794E3-FF6B-4BAB-8B72-AF10F3BED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ACF03-AA1E-4DE2-AD5A-A93417C42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AD7BE-BFA5-42F5-8F7A-8A1B718E1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AEF42-96C7-42F9-9BDD-C2B043929843}" type="datetimeFigureOut">
              <a:rPr lang="en-IN" smtClean="0"/>
              <a:t>22-07-2021</a:t>
            </a:fld>
            <a:endParaRPr lang="en-IN"/>
          </a:p>
        </p:txBody>
      </p:sp>
      <p:sp>
        <p:nvSpPr>
          <p:cNvPr id="5" name="Footer Placeholder 4">
            <a:extLst>
              <a:ext uri="{FF2B5EF4-FFF2-40B4-BE49-F238E27FC236}">
                <a16:creationId xmlns:a16="http://schemas.microsoft.com/office/drawing/2014/main" id="{21FB8E29-B370-4A3C-9062-552CEFD72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2F7A3-D0D5-4578-88BE-BD737AEDF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C961-BA4B-403F-BC65-94609036D969}" type="slidenum">
              <a:rPr lang="en-IN" smtClean="0"/>
              <a:t>‹#›</a:t>
            </a:fld>
            <a:endParaRPr lang="en-IN"/>
          </a:p>
        </p:txBody>
      </p:sp>
    </p:spTree>
    <p:extLst>
      <p:ext uri="{BB962C8B-B14F-4D97-AF65-F5344CB8AC3E}">
        <p14:creationId xmlns:p14="http://schemas.microsoft.com/office/powerpoint/2010/main" val="7586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implilearn.com/tutorials/hadoop-tutorial/pi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EB3B-66FE-4269-A98B-BAE5FF33C9E2}"/>
              </a:ext>
            </a:extLst>
          </p:cNvPr>
          <p:cNvSpPr>
            <a:spLocks noGrp="1"/>
          </p:cNvSpPr>
          <p:nvPr>
            <p:ph type="ctrTitle"/>
          </p:nvPr>
        </p:nvSpPr>
        <p:spPr/>
        <p:txBody>
          <a:bodyPr/>
          <a:lstStyle/>
          <a:p>
            <a:r>
              <a:rPr lang="en-GB" dirty="0"/>
              <a:t>Hadoop</a:t>
            </a:r>
            <a:endParaRPr lang="en-IN" dirty="0"/>
          </a:p>
        </p:txBody>
      </p:sp>
      <p:sp>
        <p:nvSpPr>
          <p:cNvPr id="3" name="Subtitle 2">
            <a:extLst>
              <a:ext uri="{FF2B5EF4-FFF2-40B4-BE49-F238E27FC236}">
                <a16:creationId xmlns:a16="http://schemas.microsoft.com/office/drawing/2014/main" id="{A6964CA9-B1CC-4901-A477-B5CB1D3ACAB7}"/>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222718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509-0900-4F4F-A8D0-853BF0C7E98B}"/>
              </a:ext>
            </a:extLst>
          </p:cNvPr>
          <p:cNvSpPr>
            <a:spLocks noGrp="1"/>
          </p:cNvSpPr>
          <p:nvPr>
            <p:ph type="title"/>
          </p:nvPr>
        </p:nvSpPr>
        <p:spPr/>
        <p:txBody>
          <a:bodyPr/>
          <a:lstStyle/>
          <a:p>
            <a:r>
              <a:rPr lang="en-GB" dirty="0"/>
              <a:t>What is Hadoop?</a:t>
            </a:r>
            <a:endParaRPr lang="en-IN" dirty="0"/>
          </a:p>
        </p:txBody>
      </p:sp>
      <p:sp>
        <p:nvSpPr>
          <p:cNvPr id="3" name="Content Placeholder 2">
            <a:extLst>
              <a:ext uri="{FF2B5EF4-FFF2-40B4-BE49-F238E27FC236}">
                <a16:creationId xmlns:a16="http://schemas.microsoft.com/office/drawing/2014/main" id="{F816A020-2DED-4CA8-8D86-C164191EA343}"/>
              </a:ext>
            </a:extLst>
          </p:cNvPr>
          <p:cNvSpPr>
            <a:spLocks noGrp="1"/>
          </p:cNvSpPr>
          <p:nvPr>
            <p:ph idx="1"/>
          </p:nvPr>
        </p:nvSpPr>
        <p:spPr/>
        <p:txBody>
          <a:bodyPr>
            <a:normAutofit fontScale="85000" lnSpcReduction="10000"/>
          </a:bodyPr>
          <a:lstStyle/>
          <a:p>
            <a:r>
              <a:rPr lang="en-GB" dirty="0">
                <a:solidFill>
                  <a:srgbClr val="1179EF"/>
                </a:solidFill>
              </a:rPr>
              <a:t>Hadoop</a:t>
            </a:r>
            <a:r>
              <a:rPr lang="en-GB" dirty="0"/>
              <a:t>, as a Big Data framework, provides businesses with the ability to:</a:t>
            </a:r>
          </a:p>
          <a:p>
            <a:pPr lvl="1"/>
            <a:r>
              <a:rPr lang="en-GB" b="0" i="0" dirty="0">
                <a:solidFill>
                  <a:srgbClr val="51565E"/>
                </a:solidFill>
                <a:effectLst/>
              </a:rPr>
              <a:t>distribute data storage, </a:t>
            </a:r>
          </a:p>
          <a:p>
            <a:pPr lvl="1"/>
            <a:r>
              <a:rPr lang="en-GB" b="0" i="0" dirty="0">
                <a:solidFill>
                  <a:srgbClr val="51565E"/>
                </a:solidFill>
                <a:effectLst/>
              </a:rPr>
              <a:t>parallel processing, </a:t>
            </a:r>
          </a:p>
          <a:p>
            <a:pPr lvl="1"/>
            <a:r>
              <a:rPr lang="en-GB" b="0" i="0" dirty="0">
                <a:solidFill>
                  <a:srgbClr val="51565E"/>
                </a:solidFill>
                <a:effectLst/>
              </a:rPr>
              <a:t>and process data at </a:t>
            </a:r>
          </a:p>
          <a:p>
            <a:pPr lvl="2"/>
            <a:r>
              <a:rPr lang="en-GB" b="0" i="0" dirty="0">
                <a:solidFill>
                  <a:srgbClr val="51565E"/>
                </a:solidFill>
                <a:effectLst/>
              </a:rPr>
              <a:t>higher volume, </a:t>
            </a:r>
          </a:p>
          <a:p>
            <a:pPr lvl="2"/>
            <a:r>
              <a:rPr lang="en-GB" b="0" i="0" dirty="0">
                <a:solidFill>
                  <a:srgbClr val="51565E"/>
                </a:solidFill>
                <a:effectLst/>
              </a:rPr>
              <a:t>higher velocity, </a:t>
            </a:r>
          </a:p>
          <a:p>
            <a:pPr lvl="2"/>
            <a:r>
              <a:rPr lang="en-GB" b="0" i="0" dirty="0">
                <a:solidFill>
                  <a:srgbClr val="51565E"/>
                </a:solidFill>
                <a:effectLst/>
              </a:rPr>
              <a:t>variety, ‘</a:t>
            </a:r>
          </a:p>
          <a:p>
            <a:pPr lvl="2"/>
            <a:r>
              <a:rPr lang="en-GB" b="0" i="0" dirty="0">
                <a:solidFill>
                  <a:srgbClr val="51565E"/>
                </a:solidFill>
                <a:effectLst/>
              </a:rPr>
              <a:t>value, </a:t>
            </a:r>
          </a:p>
          <a:p>
            <a:pPr lvl="2"/>
            <a:r>
              <a:rPr lang="en-GB" b="0" i="0" dirty="0">
                <a:solidFill>
                  <a:srgbClr val="51565E"/>
                </a:solidFill>
                <a:effectLst/>
              </a:rPr>
              <a:t>and veracity. </a:t>
            </a:r>
          </a:p>
          <a:p>
            <a:pPr lvl="1"/>
            <a:r>
              <a:rPr lang="en-GB" b="0" i="0" dirty="0">
                <a:solidFill>
                  <a:srgbClr val="51565E"/>
                </a:solidFill>
                <a:effectLst/>
              </a:rPr>
              <a:t>HDFS, MapReduce, and YARN are the three major components for this Hadoop tutorial. </a:t>
            </a:r>
          </a:p>
          <a:p>
            <a:r>
              <a:rPr lang="en-IN" dirty="0">
                <a:solidFill>
                  <a:srgbClr val="1179EF"/>
                </a:solidFill>
              </a:rPr>
              <a:t>HDFS</a:t>
            </a:r>
            <a:r>
              <a:rPr lang="en-IN" dirty="0"/>
              <a:t>: is the storage unit</a:t>
            </a:r>
          </a:p>
          <a:p>
            <a:r>
              <a:rPr lang="en-IN" dirty="0">
                <a:solidFill>
                  <a:srgbClr val="1179EF"/>
                </a:solidFill>
              </a:rPr>
              <a:t>MapReduce</a:t>
            </a:r>
            <a:r>
              <a:rPr lang="en-IN" dirty="0"/>
              <a:t>: is the processing unit</a:t>
            </a:r>
          </a:p>
          <a:p>
            <a:r>
              <a:rPr lang="en-IN" dirty="0">
                <a:solidFill>
                  <a:srgbClr val="1179EF"/>
                </a:solidFill>
              </a:rPr>
              <a:t>YARN</a:t>
            </a:r>
            <a:r>
              <a:rPr lang="en-IN" dirty="0"/>
              <a:t>: is a resource management unit</a:t>
            </a:r>
          </a:p>
        </p:txBody>
      </p:sp>
    </p:spTree>
    <p:extLst>
      <p:ext uri="{BB962C8B-B14F-4D97-AF65-F5344CB8AC3E}">
        <p14:creationId xmlns:p14="http://schemas.microsoft.com/office/powerpoint/2010/main" val="94145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0509-0900-4F4F-A8D0-853BF0C7E98B}"/>
              </a:ext>
            </a:extLst>
          </p:cNvPr>
          <p:cNvSpPr>
            <a:spLocks noGrp="1"/>
          </p:cNvSpPr>
          <p:nvPr>
            <p:ph type="title"/>
          </p:nvPr>
        </p:nvSpPr>
        <p:spPr/>
        <p:txBody>
          <a:bodyPr/>
          <a:lstStyle/>
          <a:p>
            <a:r>
              <a:rPr lang="en-GB" dirty="0"/>
              <a:t>What is Hadoop?</a:t>
            </a:r>
            <a:endParaRPr lang="en-IN" dirty="0"/>
          </a:p>
        </p:txBody>
      </p:sp>
      <p:sp>
        <p:nvSpPr>
          <p:cNvPr id="3" name="Content Placeholder 2">
            <a:extLst>
              <a:ext uri="{FF2B5EF4-FFF2-40B4-BE49-F238E27FC236}">
                <a16:creationId xmlns:a16="http://schemas.microsoft.com/office/drawing/2014/main" id="{F816A020-2DED-4CA8-8D86-C164191EA343}"/>
              </a:ext>
            </a:extLst>
          </p:cNvPr>
          <p:cNvSpPr>
            <a:spLocks noGrp="1"/>
          </p:cNvSpPr>
          <p:nvPr>
            <p:ph idx="1"/>
          </p:nvPr>
        </p:nvSpPr>
        <p:spPr/>
        <p:txBody>
          <a:bodyPr>
            <a:normAutofit/>
          </a:bodyPr>
          <a:lstStyle/>
          <a:p>
            <a:pPr algn="l"/>
            <a:r>
              <a:rPr lang="en-GB" sz="2400" b="0" i="0" dirty="0">
                <a:solidFill>
                  <a:srgbClr val="51565E"/>
                </a:solidFill>
                <a:effectLst/>
              </a:rPr>
              <a:t>Hadoop HDFS (</a:t>
            </a:r>
            <a:r>
              <a:rPr lang="en-GB" sz="2400" b="0" i="1" dirty="0">
                <a:solidFill>
                  <a:srgbClr val="51565E"/>
                </a:solidFill>
                <a:effectLst/>
              </a:rPr>
              <a:t>Hadoop Distributed File System</a:t>
            </a:r>
            <a:r>
              <a:rPr lang="en-GB" sz="2400" b="0" i="0" dirty="0">
                <a:solidFill>
                  <a:srgbClr val="51565E"/>
                </a:solidFill>
                <a:effectLst/>
              </a:rPr>
              <a:t>) uses name nodes and data nodes to store extensive data</a:t>
            </a:r>
          </a:p>
          <a:p>
            <a:pPr algn="l"/>
            <a:r>
              <a:rPr lang="en-GB" sz="2400" b="0" i="0" dirty="0">
                <a:solidFill>
                  <a:srgbClr val="51565E"/>
                </a:solidFill>
                <a:effectLst/>
              </a:rPr>
              <a:t>MapReduce manages these nodes for processing, </a:t>
            </a:r>
          </a:p>
          <a:p>
            <a:pPr algn="l"/>
            <a:r>
              <a:rPr lang="en-GB" sz="2400" b="0" i="0" dirty="0">
                <a:solidFill>
                  <a:srgbClr val="51565E"/>
                </a:solidFill>
                <a:effectLst/>
              </a:rPr>
              <a:t>and YARN (</a:t>
            </a:r>
            <a:r>
              <a:rPr lang="en-GB" sz="2400" b="0" i="1" dirty="0">
                <a:solidFill>
                  <a:srgbClr val="51565E"/>
                </a:solidFill>
                <a:effectLst/>
              </a:rPr>
              <a:t>Yet Another Resource Negotiator</a:t>
            </a:r>
            <a:r>
              <a:rPr lang="en-GB" sz="2400" b="0" i="0" dirty="0">
                <a:solidFill>
                  <a:srgbClr val="51565E"/>
                </a:solidFill>
                <a:effectLst/>
              </a:rPr>
              <a:t>) acts as an Operating system for Hadoop in managing cluster resources.</a:t>
            </a:r>
          </a:p>
          <a:p>
            <a:endParaRPr lang="en-IN" sz="2400" dirty="0"/>
          </a:p>
        </p:txBody>
      </p:sp>
    </p:spTree>
    <p:extLst>
      <p:ext uri="{BB962C8B-B14F-4D97-AF65-F5344CB8AC3E}">
        <p14:creationId xmlns:p14="http://schemas.microsoft.com/office/powerpoint/2010/main" val="42268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0017-86F4-411C-A582-96C292CB40C0}"/>
              </a:ext>
            </a:extLst>
          </p:cNvPr>
          <p:cNvSpPr>
            <a:spLocks noGrp="1"/>
          </p:cNvSpPr>
          <p:nvPr>
            <p:ph type="title"/>
          </p:nvPr>
        </p:nvSpPr>
        <p:spPr/>
        <p:txBody>
          <a:bodyPr/>
          <a:lstStyle/>
          <a:p>
            <a:r>
              <a:rPr lang="en-GB" dirty="0"/>
              <a:t>Who uses Hadoop?</a:t>
            </a:r>
            <a:endParaRPr lang="en-IN" dirty="0"/>
          </a:p>
        </p:txBody>
      </p:sp>
      <p:sp>
        <p:nvSpPr>
          <p:cNvPr id="3" name="Content Placeholder 2">
            <a:extLst>
              <a:ext uri="{FF2B5EF4-FFF2-40B4-BE49-F238E27FC236}">
                <a16:creationId xmlns:a16="http://schemas.microsoft.com/office/drawing/2014/main" id="{B86CB3C6-F607-44E5-A695-7FB49F7FC05C}"/>
              </a:ext>
            </a:extLst>
          </p:cNvPr>
          <p:cNvSpPr>
            <a:spLocks noGrp="1"/>
          </p:cNvSpPr>
          <p:nvPr>
            <p:ph idx="1"/>
          </p:nvPr>
        </p:nvSpPr>
        <p:spPr/>
        <p:txBody>
          <a:bodyPr>
            <a:normAutofit/>
          </a:bodyPr>
          <a:lstStyle/>
          <a:p>
            <a:pPr algn="l">
              <a:buFont typeface="Arial" panose="020B0604020202020204" pitchFamily="34" charset="0"/>
              <a:buChar char="•"/>
            </a:pPr>
            <a:r>
              <a:rPr lang="en-GB" sz="2400" b="0" i="0" dirty="0">
                <a:solidFill>
                  <a:srgbClr val="51565E"/>
                </a:solidFill>
                <a:effectLst/>
              </a:rPr>
              <a:t>British Airways</a:t>
            </a:r>
          </a:p>
          <a:p>
            <a:pPr algn="l">
              <a:buFont typeface="Arial" panose="020B0604020202020204" pitchFamily="34" charset="0"/>
              <a:buChar char="•"/>
            </a:pPr>
            <a:r>
              <a:rPr lang="en-GB" sz="2400" b="0" i="0" dirty="0">
                <a:solidFill>
                  <a:srgbClr val="51565E"/>
                </a:solidFill>
                <a:effectLst/>
              </a:rPr>
              <a:t>Uber</a:t>
            </a:r>
          </a:p>
          <a:p>
            <a:pPr algn="l">
              <a:buFont typeface="Arial" panose="020B0604020202020204" pitchFamily="34" charset="0"/>
              <a:buChar char="•"/>
            </a:pPr>
            <a:r>
              <a:rPr lang="en-GB" sz="2400" b="0" i="0" dirty="0">
                <a:solidFill>
                  <a:srgbClr val="51565E"/>
                </a:solidFill>
                <a:effectLst/>
              </a:rPr>
              <a:t>The Bank of Scotland</a:t>
            </a:r>
          </a:p>
          <a:p>
            <a:pPr algn="l">
              <a:buFont typeface="Arial" panose="020B0604020202020204" pitchFamily="34" charset="0"/>
              <a:buChar char="•"/>
            </a:pPr>
            <a:r>
              <a:rPr lang="en-GB" sz="2400" b="0" i="0" dirty="0">
                <a:solidFill>
                  <a:srgbClr val="51565E"/>
                </a:solidFill>
                <a:effectLst/>
              </a:rPr>
              <a:t>Netflix</a:t>
            </a:r>
          </a:p>
          <a:p>
            <a:pPr algn="l">
              <a:buFont typeface="Arial" panose="020B0604020202020204" pitchFamily="34" charset="0"/>
              <a:buChar char="•"/>
            </a:pPr>
            <a:r>
              <a:rPr lang="en-GB" sz="2400" b="0" i="0" dirty="0">
                <a:solidFill>
                  <a:srgbClr val="51565E"/>
                </a:solidFill>
                <a:effectLst/>
              </a:rPr>
              <a:t>The National Security Agency (NSA), of the United States</a:t>
            </a:r>
          </a:p>
          <a:p>
            <a:pPr algn="l">
              <a:buFont typeface="Arial" panose="020B0604020202020204" pitchFamily="34" charset="0"/>
              <a:buChar char="•"/>
            </a:pPr>
            <a:r>
              <a:rPr lang="en-GB" sz="2400" b="0" i="0" dirty="0">
                <a:solidFill>
                  <a:srgbClr val="51565E"/>
                </a:solidFill>
                <a:effectLst/>
              </a:rPr>
              <a:t>The UK’s Royal Mail system</a:t>
            </a:r>
          </a:p>
          <a:p>
            <a:pPr algn="l">
              <a:buFont typeface="Arial" panose="020B0604020202020204" pitchFamily="34" charset="0"/>
              <a:buChar char="•"/>
            </a:pPr>
            <a:r>
              <a:rPr lang="en-GB" sz="2400" b="0" i="0" dirty="0">
                <a:solidFill>
                  <a:srgbClr val="51565E"/>
                </a:solidFill>
                <a:effectLst/>
              </a:rPr>
              <a:t>Expedia</a:t>
            </a:r>
          </a:p>
          <a:p>
            <a:pPr algn="l">
              <a:buFont typeface="Arial" panose="020B0604020202020204" pitchFamily="34" charset="0"/>
              <a:buChar char="•"/>
            </a:pPr>
            <a:r>
              <a:rPr lang="en-GB" sz="2400" b="0" i="0" dirty="0">
                <a:solidFill>
                  <a:srgbClr val="51565E"/>
                </a:solidFill>
                <a:effectLst/>
              </a:rPr>
              <a:t>Twitter</a:t>
            </a:r>
          </a:p>
        </p:txBody>
      </p:sp>
    </p:spTree>
    <p:extLst>
      <p:ext uri="{BB962C8B-B14F-4D97-AF65-F5344CB8AC3E}">
        <p14:creationId xmlns:p14="http://schemas.microsoft.com/office/powerpoint/2010/main" val="183881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2463-D4CF-4337-A859-6FDBFDAED5C3}"/>
              </a:ext>
            </a:extLst>
          </p:cNvPr>
          <p:cNvSpPr>
            <a:spLocks noGrp="1"/>
          </p:cNvSpPr>
          <p:nvPr>
            <p:ph type="title"/>
          </p:nvPr>
        </p:nvSpPr>
        <p:spPr/>
        <p:txBody>
          <a:bodyPr/>
          <a:lstStyle/>
          <a:p>
            <a:r>
              <a:rPr lang="en-GB" dirty="0"/>
              <a:t>Hadoop Components - HDFS</a:t>
            </a:r>
            <a:endParaRPr lang="en-IN" dirty="0"/>
          </a:p>
        </p:txBody>
      </p:sp>
      <p:sp>
        <p:nvSpPr>
          <p:cNvPr id="3" name="Content Placeholder 2">
            <a:extLst>
              <a:ext uri="{FF2B5EF4-FFF2-40B4-BE49-F238E27FC236}">
                <a16:creationId xmlns:a16="http://schemas.microsoft.com/office/drawing/2014/main" id="{F2519CDC-74EE-4C2A-B9D7-959F2A1897F7}"/>
              </a:ext>
            </a:extLst>
          </p:cNvPr>
          <p:cNvSpPr>
            <a:spLocks noGrp="1"/>
          </p:cNvSpPr>
          <p:nvPr>
            <p:ph idx="1"/>
          </p:nvPr>
        </p:nvSpPr>
        <p:spPr/>
        <p:txBody>
          <a:bodyPr>
            <a:normAutofit/>
          </a:bodyPr>
          <a:lstStyle/>
          <a:p>
            <a:pPr algn="l"/>
            <a:r>
              <a:rPr lang="en-GB" sz="2400" b="0" i="0" u="none" strike="noStrike" dirty="0">
                <a:solidFill>
                  <a:srgbClr val="1179EF"/>
                </a:solidFill>
                <a:effectLst/>
              </a:rPr>
              <a:t>Data</a:t>
            </a:r>
            <a:r>
              <a:rPr lang="en-GB" sz="2400" b="0" i="0" dirty="0">
                <a:solidFill>
                  <a:srgbClr val="51565E"/>
                </a:solidFill>
                <a:effectLst/>
              </a:rPr>
              <a:t> is stored in a distributed manner in HDFS. There are two components of HDFS - name node and data node. While there is only one name node, there can be multiple data nodes.</a:t>
            </a:r>
          </a:p>
          <a:p>
            <a:pPr algn="l"/>
            <a:r>
              <a:rPr lang="en-GB" sz="2400" b="0" i="0" u="none" strike="noStrike" dirty="0">
                <a:solidFill>
                  <a:srgbClr val="1179EF"/>
                </a:solidFill>
                <a:effectLst/>
              </a:rPr>
              <a:t>HDFS</a:t>
            </a:r>
            <a:r>
              <a:rPr lang="en-GB" sz="2400" b="0" i="0" dirty="0">
                <a:solidFill>
                  <a:srgbClr val="51565E"/>
                </a:solidFill>
                <a:effectLst/>
              </a:rPr>
              <a:t> is specially designed for storing huge datasets in commodity hardware. An enterprise version of a server costs roughly $10,000 per terabyte for the full processor. In case you need to buy 100 of these enterprise version servers, it will go up to a million dollars.</a:t>
            </a:r>
          </a:p>
          <a:p>
            <a:pPr algn="l"/>
            <a:r>
              <a:rPr lang="en-GB" sz="2400" b="0" i="0" dirty="0">
                <a:solidFill>
                  <a:srgbClr val="51565E"/>
                </a:solidFill>
                <a:effectLst/>
              </a:rPr>
              <a:t>Hadoop enables you to use commodity machines as your data nodes. This way, you don’t have to spend millions of dollars just on your data nodes. However, the name node is always an enterprise server.</a:t>
            </a:r>
          </a:p>
        </p:txBody>
      </p:sp>
    </p:spTree>
    <p:extLst>
      <p:ext uri="{BB962C8B-B14F-4D97-AF65-F5344CB8AC3E}">
        <p14:creationId xmlns:p14="http://schemas.microsoft.com/office/powerpoint/2010/main" val="42843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A1F5-CB17-4840-B3F8-AFD029F482D9}"/>
              </a:ext>
            </a:extLst>
          </p:cNvPr>
          <p:cNvSpPr>
            <a:spLocks noGrp="1"/>
          </p:cNvSpPr>
          <p:nvPr>
            <p:ph type="title"/>
          </p:nvPr>
        </p:nvSpPr>
        <p:spPr/>
        <p:txBody>
          <a:bodyPr/>
          <a:lstStyle/>
          <a:p>
            <a:r>
              <a:rPr lang="en-GB" dirty="0"/>
              <a:t>HDFS</a:t>
            </a:r>
            <a:endParaRPr lang="en-IN" dirty="0"/>
          </a:p>
        </p:txBody>
      </p:sp>
      <p:sp>
        <p:nvSpPr>
          <p:cNvPr id="3" name="Content Placeholder 2">
            <a:extLst>
              <a:ext uri="{FF2B5EF4-FFF2-40B4-BE49-F238E27FC236}">
                <a16:creationId xmlns:a16="http://schemas.microsoft.com/office/drawing/2014/main" id="{55E6ABC9-194C-4BF9-8DF8-CE65654764E9}"/>
              </a:ext>
            </a:extLst>
          </p:cNvPr>
          <p:cNvSpPr>
            <a:spLocks noGrp="1"/>
          </p:cNvSpPr>
          <p:nvPr>
            <p:ph idx="1"/>
          </p:nvPr>
        </p:nvSpPr>
        <p:spPr/>
        <p:txBody>
          <a:bodyPr/>
          <a:lstStyle/>
          <a:p>
            <a:pPr algn="l"/>
            <a:r>
              <a:rPr lang="en-GB" sz="2400" b="0" i="0" dirty="0">
                <a:solidFill>
                  <a:srgbClr val="272C37"/>
                </a:solidFill>
                <a:effectLst/>
              </a:rPr>
              <a:t>Features of HDFS</a:t>
            </a:r>
          </a:p>
          <a:p>
            <a:pPr lvl="1"/>
            <a:r>
              <a:rPr lang="en-GB" sz="2200" b="0" i="0" dirty="0">
                <a:solidFill>
                  <a:srgbClr val="51565E"/>
                </a:solidFill>
                <a:effectLst/>
              </a:rPr>
              <a:t>Provides distributed storage.</a:t>
            </a:r>
          </a:p>
          <a:p>
            <a:pPr lvl="1"/>
            <a:r>
              <a:rPr lang="en-GB" sz="2200" b="0" i="0" dirty="0">
                <a:solidFill>
                  <a:srgbClr val="51565E"/>
                </a:solidFill>
                <a:effectLst/>
              </a:rPr>
              <a:t>Can be implemented on commodity hardware.</a:t>
            </a:r>
          </a:p>
          <a:p>
            <a:pPr lvl="1"/>
            <a:r>
              <a:rPr lang="en-GB" sz="2200" b="0" i="0" dirty="0">
                <a:solidFill>
                  <a:srgbClr val="51565E"/>
                </a:solidFill>
                <a:effectLst/>
              </a:rPr>
              <a:t>Provides data security.</a:t>
            </a:r>
          </a:p>
          <a:p>
            <a:pPr lvl="1"/>
            <a:r>
              <a:rPr lang="en-GB" sz="2200" b="0" i="0" dirty="0">
                <a:solidFill>
                  <a:srgbClr val="51565E"/>
                </a:solidFill>
                <a:effectLst/>
              </a:rPr>
              <a:t>Highly fault-tolerant</a:t>
            </a:r>
          </a:p>
          <a:p>
            <a:pPr lvl="2"/>
            <a:r>
              <a:rPr lang="en-GB" sz="1800" b="0" i="0" dirty="0">
                <a:solidFill>
                  <a:srgbClr val="51565E"/>
                </a:solidFill>
                <a:effectLst/>
              </a:rPr>
              <a:t>If one machine goes down, the data from that machine goes to the next machine.</a:t>
            </a:r>
          </a:p>
          <a:p>
            <a:endParaRPr lang="en-IN" dirty="0"/>
          </a:p>
        </p:txBody>
      </p:sp>
    </p:spTree>
    <p:extLst>
      <p:ext uri="{BB962C8B-B14F-4D97-AF65-F5344CB8AC3E}">
        <p14:creationId xmlns:p14="http://schemas.microsoft.com/office/powerpoint/2010/main" val="228031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16F8-7883-494C-A1E0-600D318D6893}"/>
              </a:ext>
            </a:extLst>
          </p:cNvPr>
          <p:cNvSpPr>
            <a:spLocks noGrp="1"/>
          </p:cNvSpPr>
          <p:nvPr>
            <p:ph type="title"/>
          </p:nvPr>
        </p:nvSpPr>
        <p:spPr/>
        <p:txBody>
          <a:bodyPr/>
          <a:lstStyle/>
          <a:p>
            <a:r>
              <a:rPr lang="en-GB" dirty="0"/>
              <a:t>HDFS</a:t>
            </a:r>
            <a:endParaRPr lang="en-IN" dirty="0"/>
          </a:p>
        </p:txBody>
      </p:sp>
      <p:sp>
        <p:nvSpPr>
          <p:cNvPr id="3" name="Content Placeholder 2">
            <a:extLst>
              <a:ext uri="{FF2B5EF4-FFF2-40B4-BE49-F238E27FC236}">
                <a16:creationId xmlns:a16="http://schemas.microsoft.com/office/drawing/2014/main" id="{44DFD4CD-D086-4BFE-8F07-951180A06665}"/>
              </a:ext>
            </a:extLst>
          </p:cNvPr>
          <p:cNvSpPr>
            <a:spLocks noGrp="1"/>
          </p:cNvSpPr>
          <p:nvPr>
            <p:ph idx="1"/>
          </p:nvPr>
        </p:nvSpPr>
        <p:spPr/>
        <p:txBody>
          <a:bodyPr>
            <a:normAutofit/>
          </a:bodyPr>
          <a:lstStyle/>
          <a:p>
            <a:r>
              <a:rPr lang="en-GB" dirty="0"/>
              <a:t>Master and Slave Nodes</a:t>
            </a:r>
          </a:p>
          <a:p>
            <a:pPr lvl="1"/>
            <a:r>
              <a:rPr lang="en-GB" b="0" i="0" dirty="0">
                <a:solidFill>
                  <a:srgbClr val="51565E"/>
                </a:solidFill>
                <a:effectLst/>
              </a:rPr>
              <a:t>Master and slave nodes form the </a:t>
            </a:r>
            <a:r>
              <a:rPr lang="en-GB" b="0" i="0" u="none" strike="noStrike" dirty="0">
                <a:solidFill>
                  <a:srgbClr val="1179EF"/>
                </a:solidFill>
                <a:effectLst/>
              </a:rPr>
              <a:t>HDFS cluster</a:t>
            </a:r>
            <a:r>
              <a:rPr lang="en-GB" b="0" i="0" dirty="0">
                <a:solidFill>
                  <a:srgbClr val="51565E"/>
                </a:solidFill>
                <a:effectLst/>
              </a:rPr>
              <a:t>. The name node is called the master, and the data nodes are called the slaves.</a:t>
            </a: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dirty="0">
              <a:solidFill>
                <a:srgbClr val="51565E"/>
              </a:solidFill>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pPr marL="457200" lvl="1" indent="0">
              <a:buNone/>
            </a:pPr>
            <a:endParaRPr lang="en-GB" b="0" i="0" dirty="0">
              <a:solidFill>
                <a:srgbClr val="51565E"/>
              </a:solidFill>
              <a:effectLst/>
            </a:endParaRPr>
          </a:p>
          <a:p>
            <a:endParaRPr lang="en-GB" b="0" i="0" dirty="0">
              <a:solidFill>
                <a:srgbClr val="51565E"/>
              </a:solidFill>
              <a:effectLst/>
            </a:endParaRPr>
          </a:p>
          <a:p>
            <a:pPr lvl="1"/>
            <a:endParaRPr lang="en-IN" dirty="0"/>
          </a:p>
        </p:txBody>
      </p:sp>
      <p:pic>
        <p:nvPicPr>
          <p:cNvPr id="11266" name="Picture 2" descr="Master and Slave Nodes">
            <a:extLst>
              <a:ext uri="{FF2B5EF4-FFF2-40B4-BE49-F238E27FC236}">
                <a16:creationId xmlns:a16="http://schemas.microsoft.com/office/drawing/2014/main" id="{B9B0CDAF-8BD4-47FE-8727-E6D37FDB8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854" y="3429000"/>
            <a:ext cx="10414291" cy="327902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71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0553-9EB7-4090-B67C-A162ED67CA1F}"/>
              </a:ext>
            </a:extLst>
          </p:cNvPr>
          <p:cNvSpPr>
            <a:spLocks noGrp="1"/>
          </p:cNvSpPr>
          <p:nvPr>
            <p:ph type="title"/>
          </p:nvPr>
        </p:nvSpPr>
        <p:spPr/>
        <p:txBody>
          <a:bodyPr/>
          <a:lstStyle/>
          <a:p>
            <a:r>
              <a:rPr lang="en-GB" dirty="0"/>
              <a:t>HDFS</a:t>
            </a:r>
            <a:endParaRPr lang="en-IN" dirty="0"/>
          </a:p>
        </p:txBody>
      </p:sp>
      <p:sp>
        <p:nvSpPr>
          <p:cNvPr id="3" name="Content Placeholder 2">
            <a:extLst>
              <a:ext uri="{FF2B5EF4-FFF2-40B4-BE49-F238E27FC236}">
                <a16:creationId xmlns:a16="http://schemas.microsoft.com/office/drawing/2014/main" id="{125DB58D-D34F-4F76-8D31-30D4FE8FA97F}"/>
              </a:ext>
            </a:extLst>
          </p:cNvPr>
          <p:cNvSpPr>
            <a:spLocks noGrp="1"/>
          </p:cNvSpPr>
          <p:nvPr>
            <p:ph idx="1"/>
          </p:nvPr>
        </p:nvSpPr>
        <p:spPr/>
        <p:txBody>
          <a:bodyPr/>
          <a:lstStyle/>
          <a:p>
            <a:pPr algn="l"/>
            <a:r>
              <a:rPr lang="en-GB" sz="1800" b="0" i="0" dirty="0">
                <a:solidFill>
                  <a:srgbClr val="51565E"/>
                </a:solidFill>
                <a:effectLst/>
              </a:rPr>
              <a:t>Consider that 30TB of data is loaded into the name node. The name node distributes it across the data nodes, and this data is replicated among the data nodes. You can see in the image above that the blue, grey, and red data are replicated among the three data nodes.</a:t>
            </a:r>
          </a:p>
          <a:p>
            <a:pPr algn="l"/>
            <a:r>
              <a:rPr lang="en-GB" sz="1800" b="0" i="0" dirty="0">
                <a:solidFill>
                  <a:srgbClr val="51565E"/>
                </a:solidFill>
                <a:effectLst/>
              </a:rPr>
              <a:t>Replication of the data is performed three times by default. It is done this way, so if a commodity machine fails, you can replace it with a new machine that has the same data.</a:t>
            </a:r>
          </a:p>
          <a:p>
            <a:endParaRPr lang="en-IN" dirty="0"/>
          </a:p>
        </p:txBody>
      </p:sp>
      <p:pic>
        <p:nvPicPr>
          <p:cNvPr id="13314" name="Picture 2" descr="Data Nodes">
            <a:extLst>
              <a:ext uri="{FF2B5EF4-FFF2-40B4-BE49-F238E27FC236}">
                <a16:creationId xmlns:a16="http://schemas.microsoft.com/office/drawing/2014/main" id="{0BB6B472-666B-48BE-B6C6-BFF0C26E6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96139"/>
            <a:ext cx="8077200" cy="34194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MapReduce</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a:r>
              <a:rPr lang="en-GB" sz="2000" b="0" i="0" u="none" strike="noStrike" dirty="0">
                <a:solidFill>
                  <a:srgbClr val="1179EF"/>
                </a:solidFill>
                <a:effectLst/>
              </a:rPr>
              <a:t>Hadoop MapReduce</a:t>
            </a:r>
            <a:r>
              <a:rPr lang="en-GB" sz="2000" b="0" i="0" dirty="0">
                <a:solidFill>
                  <a:srgbClr val="51565E"/>
                </a:solidFill>
                <a:effectLst/>
              </a:rPr>
              <a:t> is the processing unit of Hadoop. In the MapReduce approach, the processing is done at the slave nodes, and the final result is sent to the master node.</a:t>
            </a:r>
          </a:p>
          <a:p>
            <a:pPr algn="l"/>
            <a:r>
              <a:rPr lang="en-GB" sz="2000" b="0" i="0" dirty="0">
                <a:solidFill>
                  <a:srgbClr val="51565E"/>
                </a:solidFill>
                <a:effectLst/>
              </a:rPr>
              <a:t>A data containing code is used to process the entire data. This coded data is usually very small in comparison to the data itself. You only need to send a few kilobytes worth of code to perform a heavy-duty process on computers.</a:t>
            </a:r>
          </a:p>
          <a:p>
            <a:endParaRPr lang="en-IN" sz="2000" dirty="0"/>
          </a:p>
        </p:txBody>
      </p:sp>
      <p:pic>
        <p:nvPicPr>
          <p:cNvPr id="14340" name="Picture 4" descr="Hadoop MapReduce">
            <a:extLst>
              <a:ext uri="{FF2B5EF4-FFF2-40B4-BE49-F238E27FC236}">
                <a16:creationId xmlns:a16="http://schemas.microsoft.com/office/drawing/2014/main" id="{A0F3D003-94D7-4C78-B9EC-BF173A69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73354"/>
            <a:ext cx="8077200" cy="29813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6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1F4-0D5E-4159-8C0C-CD7F8A0A1788}"/>
              </a:ext>
            </a:extLst>
          </p:cNvPr>
          <p:cNvSpPr>
            <a:spLocks noGrp="1"/>
          </p:cNvSpPr>
          <p:nvPr>
            <p:ph type="title"/>
          </p:nvPr>
        </p:nvSpPr>
        <p:spPr/>
        <p:txBody>
          <a:bodyPr/>
          <a:lstStyle/>
          <a:p>
            <a:r>
              <a:rPr lang="en-GB" dirty="0"/>
              <a:t>Hadoop Components - YARN</a:t>
            </a:r>
            <a:endParaRPr lang="en-IN" dirty="0"/>
          </a:p>
        </p:txBody>
      </p:sp>
      <p:sp>
        <p:nvSpPr>
          <p:cNvPr id="3" name="Content Placeholder 2">
            <a:extLst>
              <a:ext uri="{FF2B5EF4-FFF2-40B4-BE49-F238E27FC236}">
                <a16:creationId xmlns:a16="http://schemas.microsoft.com/office/drawing/2014/main" id="{23C45DA9-C949-44AA-9DB2-B281EFC40D19}"/>
              </a:ext>
            </a:extLst>
          </p:cNvPr>
          <p:cNvSpPr>
            <a:spLocks noGrp="1"/>
          </p:cNvSpPr>
          <p:nvPr>
            <p:ph idx="1"/>
          </p:nvPr>
        </p:nvSpPr>
        <p:spPr/>
        <p:txBody>
          <a:bodyPr>
            <a:normAutofit/>
          </a:bodyPr>
          <a:lstStyle/>
          <a:p>
            <a:pPr algn="l"/>
            <a:r>
              <a:rPr lang="en-GB" sz="2400" b="0" i="0" u="none" strike="noStrike" dirty="0">
                <a:solidFill>
                  <a:srgbClr val="0A5DC9"/>
                </a:solidFill>
                <a:effectLst/>
              </a:rPr>
              <a:t>Hadoop YARN</a:t>
            </a:r>
            <a:r>
              <a:rPr lang="en-GB" sz="2400" b="0" i="0" dirty="0">
                <a:solidFill>
                  <a:srgbClr val="51565E"/>
                </a:solidFill>
                <a:effectLst/>
              </a:rPr>
              <a:t> stands for </a:t>
            </a:r>
            <a:r>
              <a:rPr lang="en-GB" sz="2400" dirty="0">
                <a:solidFill>
                  <a:srgbClr val="0A5DC9"/>
                </a:solidFill>
              </a:rPr>
              <a:t>Yet Another Resource Negotiator</a:t>
            </a:r>
            <a:r>
              <a:rPr lang="en-GB" sz="2400" b="0" i="0" dirty="0">
                <a:solidFill>
                  <a:srgbClr val="51565E"/>
                </a:solidFill>
                <a:effectLst/>
              </a:rPr>
              <a:t>.</a:t>
            </a:r>
          </a:p>
          <a:p>
            <a:pPr lvl="1"/>
            <a:r>
              <a:rPr lang="en-GB" sz="2000" b="0" i="0" dirty="0">
                <a:solidFill>
                  <a:srgbClr val="51565E"/>
                </a:solidFill>
                <a:effectLst/>
              </a:rPr>
              <a:t>It is the resource management unit of Hadoop and is available as a component of Hadoop version 2.</a:t>
            </a:r>
          </a:p>
          <a:p>
            <a:r>
              <a:rPr lang="en-GB" sz="2400" b="0" i="0" dirty="0">
                <a:solidFill>
                  <a:srgbClr val="51565E"/>
                </a:solidFill>
                <a:effectLst/>
              </a:rPr>
              <a:t>Hadoop YARN acts like an OS to Hadoop.</a:t>
            </a:r>
          </a:p>
          <a:p>
            <a:pPr lvl="1"/>
            <a:r>
              <a:rPr lang="en-GB" sz="2000" b="0" i="0" dirty="0">
                <a:solidFill>
                  <a:srgbClr val="51565E"/>
                </a:solidFill>
                <a:effectLst/>
              </a:rPr>
              <a:t>It is a file system that is built on top of HDFS.</a:t>
            </a:r>
          </a:p>
          <a:p>
            <a:pPr algn="l">
              <a:buFont typeface="Arial" panose="020B0604020202020204" pitchFamily="34" charset="0"/>
              <a:buChar char="•"/>
            </a:pPr>
            <a:r>
              <a:rPr lang="en-GB" sz="2400" b="0" i="0" dirty="0">
                <a:solidFill>
                  <a:srgbClr val="51565E"/>
                </a:solidFill>
                <a:effectLst/>
              </a:rPr>
              <a:t>It is responsible for managing cluster resources to make sure you don't overload one machine.</a:t>
            </a:r>
          </a:p>
          <a:p>
            <a:pPr algn="l">
              <a:buFont typeface="Arial" panose="020B0604020202020204" pitchFamily="34" charset="0"/>
              <a:buChar char="•"/>
            </a:pPr>
            <a:r>
              <a:rPr lang="en-GB" sz="2400" b="0" i="0" dirty="0">
                <a:solidFill>
                  <a:srgbClr val="51565E"/>
                </a:solidFill>
                <a:effectLst/>
              </a:rPr>
              <a:t>It performs job scheduling to make sure that the jobs are scheduled in the right place.</a:t>
            </a:r>
          </a:p>
        </p:txBody>
      </p:sp>
    </p:spTree>
    <p:extLst>
      <p:ext uri="{BB962C8B-B14F-4D97-AF65-F5344CB8AC3E}">
        <p14:creationId xmlns:p14="http://schemas.microsoft.com/office/powerpoint/2010/main" val="249574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43E7-C43A-4231-82D8-1F0625DDEA52}"/>
              </a:ext>
            </a:extLst>
          </p:cNvPr>
          <p:cNvSpPr>
            <a:spLocks noGrp="1"/>
          </p:cNvSpPr>
          <p:nvPr>
            <p:ph type="title"/>
          </p:nvPr>
        </p:nvSpPr>
        <p:spPr/>
        <p:txBody>
          <a:bodyPr/>
          <a:lstStyle/>
          <a:p>
            <a:r>
              <a:rPr lang="en-GB" dirty="0"/>
              <a:t>YARN</a:t>
            </a:r>
            <a:endParaRPr lang="en-IN" dirty="0"/>
          </a:p>
        </p:txBody>
      </p:sp>
      <p:pic>
        <p:nvPicPr>
          <p:cNvPr id="1026" name="Picture 2" descr="Hadoop YARN">
            <a:extLst>
              <a:ext uri="{FF2B5EF4-FFF2-40B4-BE49-F238E27FC236}">
                <a16:creationId xmlns:a16="http://schemas.microsoft.com/office/drawing/2014/main" id="{2C2A0D6B-0C38-42D7-A2BB-2125E273E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106" y="1825625"/>
            <a:ext cx="9355787" cy="4225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27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8C7B-F534-4FCC-B9C0-7F176119E98D}"/>
              </a:ext>
            </a:extLst>
          </p:cNvPr>
          <p:cNvSpPr>
            <a:spLocks noGrp="1"/>
          </p:cNvSpPr>
          <p:nvPr>
            <p:ph type="title"/>
          </p:nvPr>
        </p:nvSpPr>
        <p:spPr/>
        <p:txBody>
          <a:bodyPr/>
          <a:lstStyle/>
          <a:p>
            <a:r>
              <a:rPr lang="en-GB" dirty="0"/>
              <a:t>An Analogy</a:t>
            </a:r>
            <a:endParaRPr lang="en-IN" dirty="0"/>
          </a:p>
        </p:txBody>
      </p:sp>
      <p:sp>
        <p:nvSpPr>
          <p:cNvPr id="3" name="Content Placeholder 2">
            <a:extLst>
              <a:ext uri="{FF2B5EF4-FFF2-40B4-BE49-F238E27FC236}">
                <a16:creationId xmlns:a16="http://schemas.microsoft.com/office/drawing/2014/main" id="{89E4F405-D695-4E21-B27B-F1E1B134EC59}"/>
              </a:ext>
            </a:extLst>
          </p:cNvPr>
          <p:cNvSpPr>
            <a:spLocks noGrp="1"/>
          </p:cNvSpPr>
          <p:nvPr>
            <p:ph idx="1"/>
          </p:nvPr>
        </p:nvSpPr>
        <p:spPr/>
        <p:txBody>
          <a:bodyPr>
            <a:normAutofit/>
          </a:bodyPr>
          <a:lstStyle/>
          <a:p>
            <a:pPr algn="l"/>
            <a:r>
              <a:rPr lang="en-GB" sz="2400" b="0" i="0" dirty="0">
                <a:solidFill>
                  <a:srgbClr val="51565E"/>
                </a:solidFill>
                <a:effectLst/>
              </a:rPr>
              <a:t>Jack, a grape farmer. He harvests the grapes in the fall, stores them in a storage room, and finally sells them in the nearby town. He kept this routing going for years until people began to demand other fruits. This rise in demand led to him growing apples and oranges, in addition to grapes.</a:t>
            </a:r>
          </a:p>
          <a:p>
            <a:pPr algn="l"/>
            <a:r>
              <a:rPr lang="en-GB" sz="2400" b="0" i="0" dirty="0">
                <a:solidFill>
                  <a:srgbClr val="51565E"/>
                </a:solidFill>
                <a:effectLst/>
              </a:rPr>
              <a:t>Unfortunately, the whole process turned out to be time-consuming and difficult for Jack to do single-handedly.</a:t>
            </a:r>
          </a:p>
          <a:p>
            <a:endParaRPr lang="en-IN" sz="2400" dirty="0"/>
          </a:p>
        </p:txBody>
      </p:sp>
      <p:pic>
        <p:nvPicPr>
          <p:cNvPr id="1026" name="Picture 2" descr="analogy-1">
            <a:extLst>
              <a:ext uri="{FF2B5EF4-FFF2-40B4-BE49-F238E27FC236}">
                <a16:creationId xmlns:a16="http://schemas.microsoft.com/office/drawing/2014/main" id="{902FC58D-F54B-4B20-9371-BB8C1D9D9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97" y="4003972"/>
            <a:ext cx="5860805" cy="262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8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7519-9139-4EAE-8939-D4A922E16DD9}"/>
              </a:ext>
            </a:extLst>
          </p:cNvPr>
          <p:cNvSpPr>
            <a:spLocks noGrp="1"/>
          </p:cNvSpPr>
          <p:nvPr>
            <p:ph type="title"/>
          </p:nvPr>
        </p:nvSpPr>
        <p:spPr/>
        <p:txBody>
          <a:bodyPr/>
          <a:lstStyle/>
          <a:p>
            <a:r>
              <a:rPr lang="en-GB" dirty="0"/>
              <a:t>Hadoop Benefits</a:t>
            </a:r>
            <a:endParaRPr lang="en-IN" dirty="0"/>
          </a:p>
        </p:txBody>
      </p:sp>
      <p:sp>
        <p:nvSpPr>
          <p:cNvPr id="3" name="Content Placeholder 2">
            <a:extLst>
              <a:ext uri="{FF2B5EF4-FFF2-40B4-BE49-F238E27FC236}">
                <a16:creationId xmlns:a16="http://schemas.microsoft.com/office/drawing/2014/main" id="{E5B14B9F-F758-46BC-A6ED-40EB7AC98D90}"/>
              </a:ext>
            </a:extLst>
          </p:cNvPr>
          <p:cNvSpPr>
            <a:spLocks noGrp="1"/>
          </p:cNvSpPr>
          <p:nvPr>
            <p:ph idx="1"/>
          </p:nvPr>
        </p:nvSpPr>
        <p:spPr/>
        <p:txBody>
          <a:bodyPr>
            <a:normAutofit/>
          </a:bodyPr>
          <a:lstStyle/>
          <a:p>
            <a:pPr algn="l">
              <a:buFont typeface="Arial" panose="020B0604020202020204" pitchFamily="34" charset="0"/>
              <a:buChar char="•"/>
            </a:pPr>
            <a:r>
              <a:rPr lang="en-GB" sz="2400" b="1" i="0" dirty="0">
                <a:solidFill>
                  <a:srgbClr val="51565E"/>
                </a:solidFill>
                <a:effectLst/>
              </a:rPr>
              <a:t>Speed</a:t>
            </a:r>
            <a:r>
              <a:rPr lang="en-GB" sz="2400" b="0" i="0" dirty="0">
                <a:solidFill>
                  <a:srgbClr val="51565E"/>
                </a:solidFill>
                <a:effectLst/>
              </a:rPr>
              <a:t>. Hadoop’s concurrent processing, MapReduce model, and HDFS lets users run complex queries in just a few seconds.</a:t>
            </a:r>
          </a:p>
          <a:p>
            <a:pPr algn="l">
              <a:buFont typeface="Arial" panose="020B0604020202020204" pitchFamily="34" charset="0"/>
              <a:buChar char="•"/>
            </a:pPr>
            <a:r>
              <a:rPr lang="en-GB" sz="2400" b="1" i="0" dirty="0">
                <a:solidFill>
                  <a:srgbClr val="51565E"/>
                </a:solidFill>
                <a:effectLst/>
              </a:rPr>
              <a:t>Diversity</a:t>
            </a:r>
            <a:r>
              <a:rPr lang="en-GB" sz="2400" b="0" i="0" dirty="0">
                <a:solidFill>
                  <a:srgbClr val="51565E"/>
                </a:solidFill>
                <a:effectLst/>
              </a:rPr>
              <a:t>. Hadoop’s HDFS can store different data formats, like structured, semi-structured, and unstructured.</a:t>
            </a:r>
          </a:p>
          <a:p>
            <a:pPr algn="l">
              <a:buFont typeface="Arial" panose="020B0604020202020204" pitchFamily="34" charset="0"/>
              <a:buChar char="•"/>
            </a:pPr>
            <a:r>
              <a:rPr lang="en-GB" sz="2400" b="1" i="0" dirty="0">
                <a:solidFill>
                  <a:srgbClr val="51565E"/>
                </a:solidFill>
                <a:effectLst/>
              </a:rPr>
              <a:t>Cost-Effective</a:t>
            </a:r>
            <a:r>
              <a:rPr lang="en-GB" sz="2400" b="0" i="0" dirty="0">
                <a:solidFill>
                  <a:srgbClr val="51565E"/>
                </a:solidFill>
                <a:effectLst/>
              </a:rPr>
              <a:t>. Hadoop is an open-source data framework.</a:t>
            </a:r>
          </a:p>
          <a:p>
            <a:pPr algn="l">
              <a:buFont typeface="Arial" panose="020B0604020202020204" pitchFamily="34" charset="0"/>
              <a:buChar char="•"/>
            </a:pPr>
            <a:r>
              <a:rPr lang="en-GB" sz="2400" b="1" i="0" dirty="0">
                <a:solidFill>
                  <a:srgbClr val="51565E"/>
                </a:solidFill>
                <a:effectLst/>
              </a:rPr>
              <a:t>Resilient</a:t>
            </a:r>
            <a:r>
              <a:rPr lang="en-GB" sz="2400" b="0" i="0" dirty="0">
                <a:solidFill>
                  <a:srgbClr val="51565E"/>
                </a:solidFill>
                <a:effectLst/>
              </a:rPr>
              <a:t>. Data stored in a node is replicated in other cluster nodes, ensuring fault tolerance.</a:t>
            </a:r>
          </a:p>
          <a:p>
            <a:pPr algn="l">
              <a:buFont typeface="Arial" panose="020B0604020202020204" pitchFamily="34" charset="0"/>
              <a:buChar char="•"/>
            </a:pPr>
            <a:r>
              <a:rPr lang="en-GB" sz="2400" b="1" i="0" dirty="0">
                <a:solidFill>
                  <a:srgbClr val="51565E"/>
                </a:solidFill>
                <a:effectLst/>
              </a:rPr>
              <a:t>Scalable</a:t>
            </a:r>
            <a:r>
              <a:rPr lang="en-GB" sz="2400" b="0" i="0" dirty="0">
                <a:solidFill>
                  <a:srgbClr val="51565E"/>
                </a:solidFill>
                <a:effectLst/>
              </a:rPr>
              <a:t>. Since Hadoop functions in a distributed environment, you can easily add more servers.</a:t>
            </a:r>
          </a:p>
        </p:txBody>
      </p:sp>
    </p:spTree>
    <p:extLst>
      <p:ext uri="{BB962C8B-B14F-4D97-AF65-F5344CB8AC3E}">
        <p14:creationId xmlns:p14="http://schemas.microsoft.com/office/powerpoint/2010/main" val="781347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A8C2-8F03-4BA4-B687-59E17118D115}"/>
              </a:ext>
            </a:extLst>
          </p:cNvPr>
          <p:cNvSpPr>
            <a:spLocks noGrp="1"/>
          </p:cNvSpPr>
          <p:nvPr>
            <p:ph type="title"/>
          </p:nvPr>
        </p:nvSpPr>
        <p:spPr/>
        <p:txBody>
          <a:bodyPr/>
          <a:lstStyle/>
          <a:p>
            <a:r>
              <a:rPr lang="en-GB" dirty="0"/>
              <a:t>Hadoop Challenges</a:t>
            </a:r>
            <a:endParaRPr lang="en-IN" dirty="0"/>
          </a:p>
        </p:txBody>
      </p:sp>
      <p:sp>
        <p:nvSpPr>
          <p:cNvPr id="3" name="Content Placeholder 2">
            <a:extLst>
              <a:ext uri="{FF2B5EF4-FFF2-40B4-BE49-F238E27FC236}">
                <a16:creationId xmlns:a16="http://schemas.microsoft.com/office/drawing/2014/main" id="{CE9CA5F4-23A8-4387-BA02-035698617CD2}"/>
              </a:ext>
            </a:extLst>
          </p:cNvPr>
          <p:cNvSpPr>
            <a:spLocks noGrp="1"/>
          </p:cNvSpPr>
          <p:nvPr>
            <p:ph idx="1"/>
          </p:nvPr>
        </p:nvSpPr>
        <p:spPr/>
        <p:txBody>
          <a:bodyPr>
            <a:normAutofit/>
          </a:bodyPr>
          <a:lstStyle/>
          <a:p>
            <a:pPr algn="l">
              <a:buFont typeface="Arial" panose="020B0604020202020204" pitchFamily="34" charset="0"/>
              <a:buChar char="•"/>
            </a:pPr>
            <a:r>
              <a:rPr lang="en-GB" sz="2400" b="0" i="0" dirty="0">
                <a:solidFill>
                  <a:srgbClr val="51565E"/>
                </a:solidFill>
                <a:effectLst/>
              </a:rPr>
              <a:t>There’s a steep learning curve.</a:t>
            </a:r>
          </a:p>
          <a:p>
            <a:pPr algn="l">
              <a:buFont typeface="Arial" panose="020B0604020202020204" pitchFamily="34" charset="0"/>
              <a:buChar char="•"/>
            </a:pPr>
            <a:r>
              <a:rPr lang="en-GB" sz="2400" b="0" i="0" dirty="0">
                <a:solidFill>
                  <a:srgbClr val="51565E"/>
                </a:solidFill>
                <a:effectLst/>
              </a:rPr>
              <a:t>Not every dataset can be handled the same.</a:t>
            </a:r>
          </a:p>
          <a:p>
            <a:pPr algn="l">
              <a:buFont typeface="Arial" panose="020B0604020202020204" pitchFamily="34" charset="0"/>
              <a:buChar char="•"/>
            </a:pPr>
            <a:r>
              <a:rPr lang="en-GB" sz="2400" b="0" i="0" dirty="0">
                <a:solidFill>
                  <a:srgbClr val="51565E"/>
                </a:solidFill>
                <a:effectLst/>
              </a:rPr>
              <a:t>MapReduce is limited.</a:t>
            </a:r>
          </a:p>
          <a:p>
            <a:pPr algn="l">
              <a:buFont typeface="Arial" panose="020B0604020202020204" pitchFamily="34" charset="0"/>
              <a:buChar char="•"/>
            </a:pPr>
            <a:r>
              <a:rPr lang="en-GB" sz="2400" b="0" i="0" dirty="0">
                <a:solidFill>
                  <a:srgbClr val="51565E"/>
                </a:solidFill>
                <a:effectLst/>
              </a:rPr>
              <a:t>Security is an issue.</a:t>
            </a:r>
            <a:endParaRPr lang="en-IN" sz="2400" dirty="0"/>
          </a:p>
        </p:txBody>
      </p:sp>
    </p:spTree>
    <p:extLst>
      <p:ext uri="{BB962C8B-B14F-4D97-AF65-F5344CB8AC3E}">
        <p14:creationId xmlns:p14="http://schemas.microsoft.com/office/powerpoint/2010/main" val="25143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CA2C-7156-4360-ADF1-5A9BC8C29510}"/>
              </a:ext>
            </a:extLst>
          </p:cNvPr>
          <p:cNvSpPr>
            <a:spLocks noGrp="1"/>
          </p:cNvSpPr>
          <p:nvPr>
            <p:ph type="title"/>
          </p:nvPr>
        </p:nvSpPr>
        <p:spPr/>
        <p:txBody>
          <a:bodyPr/>
          <a:lstStyle/>
          <a:p>
            <a:r>
              <a:rPr lang="en-GB" dirty="0"/>
              <a:t>Hadoop Ecosystem</a:t>
            </a:r>
            <a:endParaRPr lang="en-IN" dirty="0"/>
          </a:p>
        </p:txBody>
      </p:sp>
      <p:pic>
        <p:nvPicPr>
          <p:cNvPr id="8" name="Content Placeholder 7">
            <a:extLst>
              <a:ext uri="{FF2B5EF4-FFF2-40B4-BE49-F238E27FC236}">
                <a16:creationId xmlns:a16="http://schemas.microsoft.com/office/drawing/2014/main" id="{77F1DD21-F0AF-413E-B124-3F027A35C359}"/>
              </a:ext>
            </a:extLst>
          </p:cNvPr>
          <p:cNvPicPr>
            <a:picLocks noGrp="1" noChangeAspect="1"/>
          </p:cNvPicPr>
          <p:nvPr>
            <p:ph idx="1"/>
          </p:nvPr>
        </p:nvPicPr>
        <p:blipFill>
          <a:blip r:embed="rId3"/>
          <a:stretch>
            <a:fillRect/>
          </a:stretch>
        </p:blipFill>
        <p:spPr>
          <a:xfrm>
            <a:off x="2899356" y="1331915"/>
            <a:ext cx="6393288" cy="5160960"/>
          </a:xfrm>
        </p:spPr>
      </p:pic>
      <p:pic>
        <p:nvPicPr>
          <p:cNvPr id="10" name="Picture 9">
            <a:extLst>
              <a:ext uri="{FF2B5EF4-FFF2-40B4-BE49-F238E27FC236}">
                <a16:creationId xmlns:a16="http://schemas.microsoft.com/office/drawing/2014/main" id="{39937709-52AE-4DF4-9D7A-13BB99568E63}"/>
              </a:ext>
            </a:extLst>
          </p:cNvPr>
          <p:cNvPicPr>
            <a:picLocks noChangeAspect="1"/>
          </p:cNvPicPr>
          <p:nvPr/>
        </p:nvPicPr>
        <p:blipFill>
          <a:blip r:embed="rId4"/>
          <a:stretch>
            <a:fillRect/>
          </a:stretch>
        </p:blipFill>
        <p:spPr>
          <a:xfrm>
            <a:off x="1108656" y="1331915"/>
            <a:ext cx="1790700" cy="1381125"/>
          </a:xfrm>
          <a:prstGeom prst="rect">
            <a:avLst/>
          </a:prstGeom>
        </p:spPr>
      </p:pic>
    </p:spTree>
    <p:extLst>
      <p:ext uri="{BB962C8B-B14F-4D97-AF65-F5344CB8AC3E}">
        <p14:creationId xmlns:p14="http://schemas.microsoft.com/office/powerpoint/2010/main" val="184182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5A5D-C9F1-4CA2-BF01-D3E0062DAE3E}"/>
              </a:ext>
            </a:extLst>
          </p:cNvPr>
          <p:cNvSpPr>
            <a:spLocks noGrp="1"/>
          </p:cNvSpPr>
          <p:nvPr>
            <p:ph type="title"/>
          </p:nvPr>
        </p:nvSpPr>
        <p:spPr/>
        <p:txBody>
          <a:bodyPr/>
          <a:lstStyle/>
          <a:p>
            <a:r>
              <a:rPr lang="en-GB" dirty="0"/>
              <a:t>HDFS</a:t>
            </a:r>
            <a:endParaRPr lang="en-IN" dirty="0"/>
          </a:p>
        </p:txBody>
      </p:sp>
      <p:sp>
        <p:nvSpPr>
          <p:cNvPr id="3" name="Content Placeholder 2">
            <a:extLst>
              <a:ext uri="{FF2B5EF4-FFF2-40B4-BE49-F238E27FC236}">
                <a16:creationId xmlns:a16="http://schemas.microsoft.com/office/drawing/2014/main" id="{51F3DD13-EEC7-4ED5-BA13-3F2E1C30F6A4}"/>
              </a:ext>
            </a:extLst>
          </p:cNvPr>
          <p:cNvSpPr>
            <a:spLocks noGrp="1"/>
          </p:cNvSpPr>
          <p:nvPr>
            <p:ph idx="1"/>
          </p:nvPr>
        </p:nvSpPr>
        <p:spPr/>
        <p:txBody>
          <a:bodyPr/>
          <a:lstStyle/>
          <a:p>
            <a:r>
              <a:rPr lang="en-GB" sz="3200" b="0" i="0" dirty="0">
                <a:solidFill>
                  <a:srgbClr val="51565E"/>
                </a:solidFill>
                <a:effectLst/>
              </a:rPr>
              <a:t>Provides distributed storage.</a:t>
            </a:r>
          </a:p>
          <a:p>
            <a:r>
              <a:rPr lang="en-GB" sz="3200" b="0" i="0" dirty="0">
                <a:solidFill>
                  <a:srgbClr val="51565E"/>
                </a:solidFill>
                <a:effectLst/>
              </a:rPr>
              <a:t>Can be implemented on commodity hardware.</a:t>
            </a:r>
          </a:p>
          <a:p>
            <a:r>
              <a:rPr lang="en-GB" sz="3200" b="0" i="0" dirty="0">
                <a:solidFill>
                  <a:srgbClr val="51565E"/>
                </a:solidFill>
                <a:effectLst/>
              </a:rPr>
              <a:t>Provides data security.</a:t>
            </a:r>
          </a:p>
          <a:p>
            <a:r>
              <a:rPr lang="en-GB" sz="3200" b="0" i="0" dirty="0">
                <a:solidFill>
                  <a:srgbClr val="51565E"/>
                </a:solidFill>
                <a:effectLst/>
              </a:rPr>
              <a:t>Highly fault-tolerant</a:t>
            </a:r>
          </a:p>
          <a:p>
            <a:pPr lvl="1"/>
            <a:r>
              <a:rPr lang="en-GB" sz="2800" b="0" i="0" dirty="0">
                <a:solidFill>
                  <a:srgbClr val="51565E"/>
                </a:solidFill>
                <a:effectLst/>
              </a:rPr>
              <a:t>If one machine goes down, the data from that machine goes to the next machine.</a:t>
            </a:r>
          </a:p>
          <a:p>
            <a:endParaRPr lang="en-IN" dirty="0"/>
          </a:p>
        </p:txBody>
      </p:sp>
      <p:pic>
        <p:nvPicPr>
          <p:cNvPr id="5122" name="Picture 2" descr="/hadoop-3">
            <a:extLst>
              <a:ext uri="{FF2B5EF4-FFF2-40B4-BE49-F238E27FC236}">
                <a16:creationId xmlns:a16="http://schemas.microsoft.com/office/drawing/2014/main" id="{B9FF20B9-7386-4195-AA27-0450478C5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262" y="1363476"/>
            <a:ext cx="19431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600460-06F4-4DE0-A322-BBC5B2805E1A}"/>
              </a:ext>
            </a:extLst>
          </p:cNvPr>
          <p:cNvPicPr>
            <a:picLocks noChangeAspect="1"/>
          </p:cNvPicPr>
          <p:nvPr/>
        </p:nvPicPr>
        <p:blipFill>
          <a:blip r:embed="rId4"/>
          <a:stretch>
            <a:fillRect/>
          </a:stretch>
        </p:blipFill>
        <p:spPr>
          <a:xfrm>
            <a:off x="5267885" y="677676"/>
            <a:ext cx="1333500" cy="685800"/>
          </a:xfrm>
          <a:prstGeom prst="rect">
            <a:avLst/>
          </a:prstGeom>
        </p:spPr>
      </p:pic>
    </p:spTree>
    <p:extLst>
      <p:ext uri="{BB962C8B-B14F-4D97-AF65-F5344CB8AC3E}">
        <p14:creationId xmlns:p14="http://schemas.microsoft.com/office/powerpoint/2010/main" val="1624664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FB8-5217-4EEC-81E1-4F3DB88D0889}"/>
              </a:ext>
            </a:extLst>
          </p:cNvPr>
          <p:cNvSpPr>
            <a:spLocks noGrp="1"/>
          </p:cNvSpPr>
          <p:nvPr>
            <p:ph type="title"/>
          </p:nvPr>
        </p:nvSpPr>
        <p:spPr/>
        <p:txBody>
          <a:bodyPr/>
          <a:lstStyle/>
          <a:p>
            <a:r>
              <a:rPr lang="en-GB" dirty="0"/>
              <a:t>YARN</a:t>
            </a:r>
            <a:endParaRPr lang="en-IN" dirty="0"/>
          </a:p>
        </p:txBody>
      </p:sp>
      <p:sp>
        <p:nvSpPr>
          <p:cNvPr id="3" name="Content Placeholder 2">
            <a:extLst>
              <a:ext uri="{FF2B5EF4-FFF2-40B4-BE49-F238E27FC236}">
                <a16:creationId xmlns:a16="http://schemas.microsoft.com/office/drawing/2014/main" id="{F4E34C75-4241-4777-A9ED-382E683335C8}"/>
              </a:ext>
            </a:extLst>
          </p:cNvPr>
          <p:cNvSpPr>
            <a:spLocks noGrp="1"/>
          </p:cNvSpPr>
          <p:nvPr>
            <p:ph idx="1"/>
          </p:nvPr>
        </p:nvSpPr>
        <p:spPr/>
        <p:txBody>
          <a:bodyPr/>
          <a:lstStyle/>
          <a:p>
            <a:r>
              <a:rPr lang="en-GB" b="0" i="0" dirty="0">
                <a:solidFill>
                  <a:srgbClr val="51565E"/>
                </a:solidFill>
                <a:effectLst/>
              </a:rPr>
              <a:t>YARN handles the cluster of nodes and acts as Hadoop’s resource management unit. </a:t>
            </a:r>
          </a:p>
          <a:p>
            <a:r>
              <a:rPr lang="en-GB" b="0" i="0" dirty="0">
                <a:solidFill>
                  <a:srgbClr val="51565E"/>
                </a:solidFill>
                <a:effectLst/>
              </a:rPr>
              <a:t>YARN allocates RAM, memory, and other resources to different applications.</a:t>
            </a:r>
          </a:p>
          <a:p>
            <a:r>
              <a:rPr lang="en-GB" dirty="0">
                <a:solidFill>
                  <a:srgbClr val="51565E"/>
                </a:solidFill>
              </a:rPr>
              <a:t>Two components:</a:t>
            </a:r>
          </a:p>
          <a:p>
            <a:pPr lvl="1"/>
            <a:r>
              <a:rPr lang="en-GB" dirty="0">
                <a:solidFill>
                  <a:srgbClr val="51565E"/>
                </a:solidFill>
              </a:rPr>
              <a:t>Resource Manager (Master)</a:t>
            </a:r>
          </a:p>
          <a:p>
            <a:pPr lvl="1"/>
            <a:r>
              <a:rPr lang="en-GB" dirty="0">
                <a:solidFill>
                  <a:srgbClr val="51565E"/>
                </a:solidFill>
              </a:rPr>
              <a:t>Node Manager (Slave)</a:t>
            </a:r>
            <a:endParaRPr lang="en-IN" dirty="0"/>
          </a:p>
        </p:txBody>
      </p:sp>
      <p:pic>
        <p:nvPicPr>
          <p:cNvPr id="3074" name="Picture 2" descr="hadoop-yarn">
            <a:extLst>
              <a:ext uri="{FF2B5EF4-FFF2-40B4-BE49-F238E27FC236}">
                <a16:creationId xmlns:a16="http://schemas.microsoft.com/office/drawing/2014/main" id="{45580F8A-AF77-4B5C-A2A4-0394A4CC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088" y="3063875"/>
            <a:ext cx="332422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B79AC0C-FBF1-4F5C-9EF0-906C04984F09}"/>
              </a:ext>
            </a:extLst>
          </p:cNvPr>
          <p:cNvPicPr>
            <a:picLocks noChangeAspect="1"/>
          </p:cNvPicPr>
          <p:nvPr/>
        </p:nvPicPr>
        <p:blipFill>
          <a:blip r:embed="rId4"/>
          <a:stretch>
            <a:fillRect/>
          </a:stretch>
        </p:blipFill>
        <p:spPr>
          <a:xfrm>
            <a:off x="4870916" y="640696"/>
            <a:ext cx="2638425" cy="704850"/>
          </a:xfrm>
          <a:prstGeom prst="rect">
            <a:avLst/>
          </a:prstGeom>
        </p:spPr>
      </p:pic>
    </p:spTree>
    <p:extLst>
      <p:ext uri="{BB962C8B-B14F-4D97-AF65-F5344CB8AC3E}">
        <p14:creationId xmlns:p14="http://schemas.microsoft.com/office/powerpoint/2010/main" val="2377265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997C-ED23-4F63-B582-E2EEE5411537}"/>
              </a:ext>
            </a:extLst>
          </p:cNvPr>
          <p:cNvSpPr>
            <a:spLocks noGrp="1"/>
          </p:cNvSpPr>
          <p:nvPr>
            <p:ph type="title"/>
          </p:nvPr>
        </p:nvSpPr>
        <p:spPr/>
        <p:txBody>
          <a:bodyPr/>
          <a:lstStyle/>
          <a:p>
            <a:r>
              <a:rPr lang="en-GB" dirty="0"/>
              <a:t>MapReduce</a:t>
            </a:r>
            <a:endParaRPr lang="en-IN" dirty="0"/>
          </a:p>
        </p:txBody>
      </p:sp>
      <p:sp>
        <p:nvSpPr>
          <p:cNvPr id="3" name="Content Placeholder 2">
            <a:extLst>
              <a:ext uri="{FF2B5EF4-FFF2-40B4-BE49-F238E27FC236}">
                <a16:creationId xmlns:a16="http://schemas.microsoft.com/office/drawing/2014/main" id="{429D436E-1907-4A56-BB31-EC5903BBEC53}"/>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7DE1FA2B-D3EA-4D86-89A2-D7A2FADB6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25" y="2134393"/>
            <a:ext cx="10473675" cy="34192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EAED9B-0DFE-4E75-8F70-B392C12E0F09}"/>
              </a:ext>
            </a:extLst>
          </p:cNvPr>
          <p:cNvPicPr>
            <a:picLocks noChangeAspect="1"/>
          </p:cNvPicPr>
          <p:nvPr/>
        </p:nvPicPr>
        <p:blipFill>
          <a:blip r:embed="rId4"/>
          <a:stretch>
            <a:fillRect/>
          </a:stretch>
        </p:blipFill>
        <p:spPr>
          <a:xfrm>
            <a:off x="5393062" y="684073"/>
            <a:ext cx="1447800" cy="742950"/>
          </a:xfrm>
          <a:prstGeom prst="rect">
            <a:avLst/>
          </a:prstGeom>
        </p:spPr>
      </p:pic>
    </p:spTree>
    <p:extLst>
      <p:ext uri="{BB962C8B-B14F-4D97-AF65-F5344CB8AC3E}">
        <p14:creationId xmlns:p14="http://schemas.microsoft.com/office/powerpoint/2010/main" val="59957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3ACE-8E24-452A-8476-E06FE6DEA378}"/>
              </a:ext>
            </a:extLst>
          </p:cNvPr>
          <p:cNvSpPr>
            <a:spLocks noGrp="1"/>
          </p:cNvSpPr>
          <p:nvPr>
            <p:ph type="title"/>
          </p:nvPr>
        </p:nvSpPr>
        <p:spPr/>
        <p:txBody>
          <a:bodyPr/>
          <a:lstStyle/>
          <a:p>
            <a:r>
              <a:rPr lang="en-US" dirty="0"/>
              <a:t>MapReduce – Example</a:t>
            </a:r>
          </a:p>
        </p:txBody>
      </p:sp>
      <p:pic>
        <p:nvPicPr>
          <p:cNvPr id="5" name="Picture 4">
            <a:extLst>
              <a:ext uri="{FF2B5EF4-FFF2-40B4-BE49-F238E27FC236}">
                <a16:creationId xmlns:a16="http://schemas.microsoft.com/office/drawing/2014/main" id="{6576A320-8CE4-4738-8C4B-AA6475E33A4B}"/>
              </a:ext>
            </a:extLst>
          </p:cNvPr>
          <p:cNvPicPr>
            <a:picLocks noChangeAspect="1"/>
          </p:cNvPicPr>
          <p:nvPr/>
        </p:nvPicPr>
        <p:blipFill>
          <a:blip r:embed="rId2"/>
          <a:stretch>
            <a:fillRect/>
          </a:stretch>
        </p:blipFill>
        <p:spPr>
          <a:xfrm>
            <a:off x="1232452" y="1390649"/>
            <a:ext cx="9727096" cy="4863548"/>
          </a:xfrm>
          <a:prstGeom prst="rect">
            <a:avLst/>
          </a:prstGeom>
        </p:spPr>
      </p:pic>
    </p:spTree>
    <p:extLst>
      <p:ext uri="{BB962C8B-B14F-4D97-AF65-F5344CB8AC3E}">
        <p14:creationId xmlns:p14="http://schemas.microsoft.com/office/powerpoint/2010/main" val="139647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C79C-F2B3-4360-9191-10084D2EE432}"/>
              </a:ext>
            </a:extLst>
          </p:cNvPr>
          <p:cNvSpPr>
            <a:spLocks noGrp="1"/>
          </p:cNvSpPr>
          <p:nvPr>
            <p:ph type="title"/>
          </p:nvPr>
        </p:nvSpPr>
        <p:spPr/>
        <p:txBody>
          <a:bodyPr/>
          <a:lstStyle/>
          <a:p>
            <a:r>
              <a:rPr lang="en-GB" dirty="0"/>
              <a:t>HBase</a:t>
            </a:r>
            <a:endParaRPr lang="en-IN" dirty="0"/>
          </a:p>
        </p:txBody>
      </p:sp>
      <p:sp>
        <p:nvSpPr>
          <p:cNvPr id="3" name="Content Placeholder 2">
            <a:extLst>
              <a:ext uri="{FF2B5EF4-FFF2-40B4-BE49-F238E27FC236}">
                <a16:creationId xmlns:a16="http://schemas.microsoft.com/office/drawing/2014/main" id="{D30E4BE7-27BF-440A-8A08-BD18AD870BA8}"/>
              </a:ext>
            </a:extLst>
          </p:cNvPr>
          <p:cNvSpPr>
            <a:spLocks noGrp="1"/>
          </p:cNvSpPr>
          <p:nvPr>
            <p:ph idx="1"/>
          </p:nvPr>
        </p:nvSpPr>
        <p:spPr/>
        <p:txBody>
          <a:bodyPr/>
          <a:lstStyle/>
          <a:p>
            <a:r>
              <a:rPr lang="en-GB" dirty="0">
                <a:solidFill>
                  <a:srgbClr val="0A5DC9"/>
                </a:solidFill>
              </a:rPr>
              <a:t>HBase</a:t>
            </a:r>
            <a:r>
              <a:rPr lang="en-GB" b="0" i="0" dirty="0">
                <a:solidFill>
                  <a:srgbClr val="595858"/>
                </a:solidFill>
                <a:effectLst/>
              </a:rPr>
              <a:t> is a Column-based </a:t>
            </a:r>
            <a:r>
              <a:rPr lang="en-GB" dirty="0">
                <a:solidFill>
                  <a:srgbClr val="595858"/>
                </a:solidFill>
              </a:rPr>
              <a:t>NoSQL database</a:t>
            </a:r>
            <a:r>
              <a:rPr lang="en-GB" b="0" i="0" dirty="0">
                <a:solidFill>
                  <a:srgbClr val="595858"/>
                </a:solidFill>
                <a:effectLst/>
              </a:rPr>
              <a:t>.</a:t>
            </a:r>
          </a:p>
          <a:p>
            <a:r>
              <a:rPr lang="en-GB" b="0" i="0" dirty="0">
                <a:solidFill>
                  <a:srgbClr val="595858"/>
                </a:solidFill>
                <a:effectLst/>
              </a:rPr>
              <a:t>It runs on top of HDFS and can handle any type of data. </a:t>
            </a:r>
          </a:p>
          <a:p>
            <a:endParaRPr lang="en-IN" dirty="0"/>
          </a:p>
        </p:txBody>
      </p:sp>
      <p:pic>
        <p:nvPicPr>
          <p:cNvPr id="5" name="Picture 4">
            <a:extLst>
              <a:ext uri="{FF2B5EF4-FFF2-40B4-BE49-F238E27FC236}">
                <a16:creationId xmlns:a16="http://schemas.microsoft.com/office/drawing/2014/main" id="{BBA3396D-DD35-4A6D-BB71-7E6C4C2A912E}"/>
              </a:ext>
            </a:extLst>
          </p:cNvPr>
          <p:cNvPicPr>
            <a:picLocks noChangeAspect="1"/>
          </p:cNvPicPr>
          <p:nvPr/>
        </p:nvPicPr>
        <p:blipFill>
          <a:blip r:embed="rId3"/>
          <a:stretch>
            <a:fillRect/>
          </a:stretch>
        </p:blipFill>
        <p:spPr>
          <a:xfrm>
            <a:off x="5505450" y="147638"/>
            <a:ext cx="1181100" cy="1543050"/>
          </a:xfrm>
          <a:prstGeom prst="rect">
            <a:avLst/>
          </a:prstGeom>
        </p:spPr>
      </p:pic>
    </p:spTree>
    <p:extLst>
      <p:ext uri="{BB962C8B-B14F-4D97-AF65-F5344CB8AC3E}">
        <p14:creationId xmlns:p14="http://schemas.microsoft.com/office/powerpoint/2010/main" val="1487317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3631-A5A2-4F0B-A793-F23EA250CC6B}"/>
              </a:ext>
            </a:extLst>
          </p:cNvPr>
          <p:cNvSpPr>
            <a:spLocks noGrp="1"/>
          </p:cNvSpPr>
          <p:nvPr>
            <p:ph type="title"/>
          </p:nvPr>
        </p:nvSpPr>
        <p:spPr/>
        <p:txBody>
          <a:bodyPr/>
          <a:lstStyle/>
          <a:p>
            <a:r>
              <a:rPr lang="en-GB" dirty="0"/>
              <a:t>Sqoop</a:t>
            </a:r>
            <a:endParaRPr lang="en-IN" dirty="0"/>
          </a:p>
        </p:txBody>
      </p:sp>
      <p:sp>
        <p:nvSpPr>
          <p:cNvPr id="3" name="Content Placeholder 2">
            <a:extLst>
              <a:ext uri="{FF2B5EF4-FFF2-40B4-BE49-F238E27FC236}">
                <a16:creationId xmlns:a16="http://schemas.microsoft.com/office/drawing/2014/main" id="{8046CF0A-C512-41B8-9C91-395BB4F7B418}"/>
              </a:ext>
            </a:extLst>
          </p:cNvPr>
          <p:cNvSpPr>
            <a:spLocks noGrp="1"/>
          </p:cNvSpPr>
          <p:nvPr>
            <p:ph idx="1"/>
          </p:nvPr>
        </p:nvSpPr>
        <p:spPr/>
        <p:txBody>
          <a:bodyPr/>
          <a:lstStyle/>
          <a:p>
            <a:r>
              <a:rPr lang="en-GB" b="0" i="0" u="none" strike="noStrike" dirty="0">
                <a:solidFill>
                  <a:srgbClr val="0A5DC9"/>
                </a:solidFill>
                <a:effectLst/>
              </a:rPr>
              <a:t>Sqoop</a:t>
            </a:r>
            <a:r>
              <a:rPr lang="en-GB" b="0" i="0" dirty="0">
                <a:solidFill>
                  <a:srgbClr val="51565E"/>
                </a:solidFill>
                <a:effectLst/>
              </a:rPr>
              <a:t> is used to transfer data between Hadoop and external datastores such as relational databases and enterprise data warehouses.</a:t>
            </a:r>
          </a:p>
          <a:p>
            <a:r>
              <a:rPr lang="en-GB" b="0" i="0" dirty="0">
                <a:solidFill>
                  <a:srgbClr val="51565E"/>
                </a:solidFill>
                <a:effectLst/>
              </a:rPr>
              <a:t>It imports data from external datastores into HDFS, Hive, and HBase.</a:t>
            </a:r>
            <a:endParaRPr lang="en-IN" dirty="0"/>
          </a:p>
        </p:txBody>
      </p:sp>
      <p:pic>
        <p:nvPicPr>
          <p:cNvPr id="7" name="Picture 6">
            <a:extLst>
              <a:ext uri="{FF2B5EF4-FFF2-40B4-BE49-F238E27FC236}">
                <a16:creationId xmlns:a16="http://schemas.microsoft.com/office/drawing/2014/main" id="{F0E87535-AB8C-4C48-990E-B14649F0661C}"/>
              </a:ext>
            </a:extLst>
          </p:cNvPr>
          <p:cNvPicPr>
            <a:picLocks noChangeAspect="1"/>
          </p:cNvPicPr>
          <p:nvPr/>
        </p:nvPicPr>
        <p:blipFill>
          <a:blip r:embed="rId3"/>
          <a:stretch>
            <a:fillRect/>
          </a:stretch>
        </p:blipFill>
        <p:spPr>
          <a:xfrm>
            <a:off x="5007349" y="111219"/>
            <a:ext cx="1581710" cy="1612846"/>
          </a:xfrm>
          <a:prstGeom prst="rect">
            <a:avLst/>
          </a:prstGeom>
        </p:spPr>
      </p:pic>
    </p:spTree>
    <p:extLst>
      <p:ext uri="{BB962C8B-B14F-4D97-AF65-F5344CB8AC3E}">
        <p14:creationId xmlns:p14="http://schemas.microsoft.com/office/powerpoint/2010/main" val="2077377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683-EAC1-4245-9A78-B9605EF8AE95}"/>
              </a:ext>
            </a:extLst>
          </p:cNvPr>
          <p:cNvSpPr>
            <a:spLocks noGrp="1"/>
          </p:cNvSpPr>
          <p:nvPr>
            <p:ph type="title"/>
          </p:nvPr>
        </p:nvSpPr>
        <p:spPr/>
        <p:txBody>
          <a:bodyPr/>
          <a:lstStyle/>
          <a:p>
            <a:r>
              <a:rPr lang="en-GB" dirty="0"/>
              <a:t>Flume</a:t>
            </a:r>
            <a:endParaRPr lang="en-IN" dirty="0"/>
          </a:p>
        </p:txBody>
      </p:sp>
      <p:sp>
        <p:nvSpPr>
          <p:cNvPr id="3" name="Content Placeholder 2">
            <a:extLst>
              <a:ext uri="{FF2B5EF4-FFF2-40B4-BE49-F238E27FC236}">
                <a16:creationId xmlns:a16="http://schemas.microsoft.com/office/drawing/2014/main" id="{49556845-50DC-4A40-A0FA-C2CA47F15E53}"/>
              </a:ext>
            </a:extLst>
          </p:cNvPr>
          <p:cNvSpPr>
            <a:spLocks noGrp="1"/>
          </p:cNvSpPr>
          <p:nvPr>
            <p:ph idx="1"/>
          </p:nvPr>
        </p:nvSpPr>
        <p:spPr/>
        <p:txBody>
          <a:bodyPr/>
          <a:lstStyle/>
          <a:p>
            <a:endParaRPr lang="en-IN"/>
          </a:p>
        </p:txBody>
      </p:sp>
      <p:pic>
        <p:nvPicPr>
          <p:cNvPr id="7170" name="Picture 2" descr="command">
            <a:extLst>
              <a:ext uri="{FF2B5EF4-FFF2-40B4-BE49-F238E27FC236}">
                <a16:creationId xmlns:a16="http://schemas.microsoft.com/office/drawing/2014/main" id="{4B2EEEE6-A039-498C-A4E0-8754B0B94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8" y="2232212"/>
            <a:ext cx="5690289" cy="33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nnel-hdfs">
            <a:extLst>
              <a:ext uri="{FF2B5EF4-FFF2-40B4-BE49-F238E27FC236}">
                <a16:creationId xmlns:a16="http://schemas.microsoft.com/office/drawing/2014/main" id="{919CECA2-181B-456E-876C-9C9940A0F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232212"/>
            <a:ext cx="5979852" cy="34397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58BB5A3-F2FE-4FE8-98C9-06687AA3ADDC}"/>
              </a:ext>
            </a:extLst>
          </p:cNvPr>
          <p:cNvPicPr>
            <a:picLocks noChangeAspect="1"/>
          </p:cNvPicPr>
          <p:nvPr/>
        </p:nvPicPr>
        <p:blipFill>
          <a:blip r:embed="rId5"/>
          <a:stretch>
            <a:fillRect/>
          </a:stretch>
        </p:blipFill>
        <p:spPr>
          <a:xfrm>
            <a:off x="5007349" y="111219"/>
            <a:ext cx="1581710" cy="1612846"/>
          </a:xfrm>
          <a:prstGeom prst="rect">
            <a:avLst/>
          </a:prstGeom>
        </p:spPr>
      </p:pic>
    </p:spTree>
    <p:extLst>
      <p:ext uri="{BB962C8B-B14F-4D97-AF65-F5344CB8AC3E}">
        <p14:creationId xmlns:p14="http://schemas.microsoft.com/office/powerpoint/2010/main" val="96674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78F-EE01-4B06-9781-40E74B850D41}"/>
              </a:ext>
            </a:extLst>
          </p:cNvPr>
          <p:cNvSpPr>
            <a:spLocks noGrp="1"/>
          </p:cNvSpPr>
          <p:nvPr>
            <p:ph type="title"/>
          </p:nvPr>
        </p:nvSpPr>
        <p:spPr/>
        <p:txBody>
          <a:bodyPr/>
          <a:lstStyle/>
          <a:p>
            <a:r>
              <a:rPr lang="en-GB" dirty="0"/>
              <a:t>An Analogy (</a:t>
            </a:r>
            <a:r>
              <a:rPr lang="en-GB" i="1" dirty="0"/>
              <a:t>cont’d</a:t>
            </a:r>
            <a:r>
              <a:rPr lang="en-GB" dirty="0"/>
              <a:t>)</a:t>
            </a:r>
            <a:endParaRPr lang="en-IN" dirty="0"/>
          </a:p>
        </p:txBody>
      </p:sp>
      <p:sp>
        <p:nvSpPr>
          <p:cNvPr id="3" name="Content Placeholder 2">
            <a:extLst>
              <a:ext uri="{FF2B5EF4-FFF2-40B4-BE49-F238E27FC236}">
                <a16:creationId xmlns:a16="http://schemas.microsoft.com/office/drawing/2014/main" id="{76BEF02F-AD44-4D32-9B16-DCAF16F23B62}"/>
              </a:ext>
            </a:extLst>
          </p:cNvPr>
          <p:cNvSpPr>
            <a:spLocks noGrp="1"/>
          </p:cNvSpPr>
          <p:nvPr>
            <p:ph idx="1"/>
          </p:nvPr>
        </p:nvSpPr>
        <p:spPr/>
        <p:txBody>
          <a:bodyPr>
            <a:normAutofit/>
          </a:bodyPr>
          <a:lstStyle/>
          <a:p>
            <a:pPr algn="l"/>
            <a:r>
              <a:rPr lang="en-GB" sz="2400" b="0" i="0" dirty="0">
                <a:solidFill>
                  <a:srgbClr val="51565E"/>
                </a:solidFill>
                <a:effectLst/>
              </a:rPr>
              <a:t>So, Jack hires two more people to work alongside him. The extra help speeds up the harvesting process as three of them can work simultaneously on different products.</a:t>
            </a:r>
          </a:p>
          <a:p>
            <a:pPr algn="l"/>
            <a:r>
              <a:rPr lang="en-GB" sz="2400" b="0" i="0" dirty="0">
                <a:solidFill>
                  <a:srgbClr val="51565E"/>
                </a:solidFill>
                <a:effectLst/>
              </a:rPr>
              <a:t>However, this takes a nasty toll on the storage room, as the storage area becomes a bottleneck for storing and accessing all the fruits.</a:t>
            </a:r>
          </a:p>
          <a:p>
            <a:endParaRPr lang="en-IN" sz="2400" dirty="0"/>
          </a:p>
        </p:txBody>
      </p:sp>
      <p:pic>
        <p:nvPicPr>
          <p:cNvPr id="2050" name="Picture 2" descr="analogy-2">
            <a:extLst>
              <a:ext uri="{FF2B5EF4-FFF2-40B4-BE49-F238E27FC236}">
                <a16:creationId xmlns:a16="http://schemas.microsoft.com/office/drawing/2014/main" id="{D2814896-E81E-4EEC-8A66-1B779D64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079" y="3692650"/>
            <a:ext cx="5715841" cy="2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30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D108-DFB9-43EA-94BE-D61C4851DBBF}"/>
              </a:ext>
            </a:extLst>
          </p:cNvPr>
          <p:cNvSpPr>
            <a:spLocks noGrp="1"/>
          </p:cNvSpPr>
          <p:nvPr>
            <p:ph type="title"/>
          </p:nvPr>
        </p:nvSpPr>
        <p:spPr/>
        <p:txBody>
          <a:bodyPr/>
          <a:lstStyle/>
          <a:p>
            <a:r>
              <a:rPr lang="en-GB" dirty="0"/>
              <a:t>Pig</a:t>
            </a:r>
            <a:endParaRPr lang="en-IN" dirty="0"/>
          </a:p>
        </p:txBody>
      </p:sp>
      <p:sp>
        <p:nvSpPr>
          <p:cNvPr id="3" name="Content Placeholder 2">
            <a:extLst>
              <a:ext uri="{FF2B5EF4-FFF2-40B4-BE49-F238E27FC236}">
                <a16:creationId xmlns:a16="http://schemas.microsoft.com/office/drawing/2014/main" id="{C362DEED-5DD4-4E3D-9CB6-85C8BF63660C}"/>
              </a:ext>
            </a:extLst>
          </p:cNvPr>
          <p:cNvSpPr>
            <a:spLocks noGrp="1"/>
          </p:cNvSpPr>
          <p:nvPr>
            <p:ph idx="1"/>
          </p:nvPr>
        </p:nvSpPr>
        <p:spPr/>
        <p:txBody>
          <a:bodyPr/>
          <a:lstStyle/>
          <a:p>
            <a:r>
              <a:rPr lang="en-IN" sz="2400" b="0" i="0" u="none" strike="noStrike" dirty="0">
                <a:solidFill>
                  <a:srgbClr val="0A5DC9"/>
                </a:solidFill>
                <a:effectLst/>
                <a:hlinkClick r:id="rId3"/>
              </a:rPr>
              <a:t>Apache Pig</a:t>
            </a:r>
            <a:r>
              <a:rPr lang="en-IN" sz="2400" b="0" i="0" dirty="0">
                <a:solidFill>
                  <a:srgbClr val="51565E"/>
                </a:solidFill>
                <a:effectLst/>
              </a:rPr>
              <a:t> </a:t>
            </a:r>
            <a:r>
              <a:rPr lang="en-GB" sz="2400" b="0" i="0" dirty="0">
                <a:solidFill>
                  <a:srgbClr val="51565E"/>
                </a:solidFill>
                <a:effectLst/>
              </a:rPr>
              <a:t>consists of:</a:t>
            </a:r>
          </a:p>
          <a:p>
            <a:pPr marL="457200" indent="-457200" algn="l">
              <a:buFont typeface="+mj-lt"/>
              <a:buAutoNum type="arabicPeriod"/>
            </a:pPr>
            <a:r>
              <a:rPr lang="en-GB" sz="2400" b="0" i="0" dirty="0">
                <a:solidFill>
                  <a:srgbClr val="51565E"/>
                </a:solidFill>
                <a:effectLst/>
              </a:rPr>
              <a:t>Pig Latin</a:t>
            </a:r>
          </a:p>
          <a:p>
            <a:pPr marL="457200" indent="-457200" algn="l">
              <a:buFont typeface="+mj-lt"/>
              <a:buAutoNum type="arabicPeriod"/>
            </a:pPr>
            <a:r>
              <a:rPr lang="en-GB" sz="2400" b="0" i="0" dirty="0">
                <a:solidFill>
                  <a:srgbClr val="51565E"/>
                </a:solidFill>
                <a:effectLst/>
              </a:rPr>
              <a:t>Pig Latin Compiler (</a:t>
            </a:r>
            <a:r>
              <a:rPr lang="en-GB" sz="2400" b="0" i="1" dirty="0">
                <a:solidFill>
                  <a:srgbClr val="51565E"/>
                </a:solidFill>
                <a:effectLst/>
              </a:rPr>
              <a:t>Engine</a:t>
            </a:r>
            <a:r>
              <a:rPr lang="en-GB" sz="2400" b="0" i="0" dirty="0">
                <a:solidFill>
                  <a:srgbClr val="51565E"/>
                </a:solidFill>
                <a:effectLst/>
              </a:rPr>
              <a:t>)</a:t>
            </a:r>
          </a:p>
          <a:p>
            <a:pPr marL="0" indent="0" algn="l">
              <a:buNone/>
            </a:pPr>
            <a:endParaRPr lang="en-GB" sz="2400" dirty="0">
              <a:solidFill>
                <a:srgbClr val="51565E"/>
              </a:solidFill>
            </a:endParaRPr>
          </a:p>
        </p:txBody>
      </p:sp>
      <p:pic>
        <p:nvPicPr>
          <p:cNvPr id="8194" name="Picture 2" descr="pig-latin">
            <a:extLst>
              <a:ext uri="{FF2B5EF4-FFF2-40B4-BE49-F238E27FC236}">
                <a16:creationId xmlns:a16="http://schemas.microsoft.com/office/drawing/2014/main" id="{A5293063-C24C-4BE2-A9DA-726643EF8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5" y="1825625"/>
            <a:ext cx="5310089" cy="47875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80FE094-31D1-4266-AB65-F067AE4EA7A3}"/>
              </a:ext>
            </a:extLst>
          </p:cNvPr>
          <p:cNvPicPr>
            <a:picLocks noChangeAspect="1"/>
          </p:cNvPicPr>
          <p:nvPr/>
        </p:nvPicPr>
        <p:blipFill>
          <a:blip r:embed="rId5"/>
          <a:stretch>
            <a:fillRect/>
          </a:stretch>
        </p:blipFill>
        <p:spPr>
          <a:xfrm>
            <a:off x="4772025" y="499969"/>
            <a:ext cx="2647950" cy="1352550"/>
          </a:xfrm>
          <a:prstGeom prst="rect">
            <a:avLst/>
          </a:prstGeom>
        </p:spPr>
      </p:pic>
    </p:spTree>
    <p:extLst>
      <p:ext uri="{BB962C8B-B14F-4D97-AF65-F5344CB8AC3E}">
        <p14:creationId xmlns:p14="http://schemas.microsoft.com/office/powerpoint/2010/main" val="1863477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2D11-3A3A-4E40-9802-BCA1106324C7}"/>
              </a:ext>
            </a:extLst>
          </p:cNvPr>
          <p:cNvSpPr>
            <a:spLocks noGrp="1"/>
          </p:cNvSpPr>
          <p:nvPr>
            <p:ph type="title"/>
          </p:nvPr>
        </p:nvSpPr>
        <p:spPr/>
        <p:txBody>
          <a:bodyPr/>
          <a:lstStyle/>
          <a:p>
            <a:r>
              <a:rPr lang="en-GB" dirty="0"/>
              <a:t>Hive</a:t>
            </a:r>
            <a:endParaRPr lang="en-IN" dirty="0"/>
          </a:p>
        </p:txBody>
      </p:sp>
      <p:sp>
        <p:nvSpPr>
          <p:cNvPr id="3" name="Content Placeholder 2">
            <a:extLst>
              <a:ext uri="{FF2B5EF4-FFF2-40B4-BE49-F238E27FC236}">
                <a16:creationId xmlns:a16="http://schemas.microsoft.com/office/drawing/2014/main" id="{501C4D51-4067-40E7-967D-105F59F5E5A7}"/>
              </a:ext>
            </a:extLst>
          </p:cNvPr>
          <p:cNvSpPr>
            <a:spLocks noGrp="1"/>
          </p:cNvSpPr>
          <p:nvPr>
            <p:ph idx="1"/>
          </p:nvPr>
        </p:nvSpPr>
        <p:spPr/>
        <p:txBody>
          <a:bodyPr>
            <a:normAutofit/>
          </a:bodyPr>
          <a:lstStyle/>
          <a:p>
            <a:pPr algn="l"/>
            <a:r>
              <a:rPr lang="en-GB" sz="2400" b="0" i="0" u="none" strike="noStrike" dirty="0">
                <a:solidFill>
                  <a:srgbClr val="1179EF"/>
                </a:solidFill>
                <a:effectLst/>
              </a:rPr>
              <a:t>Hive</a:t>
            </a:r>
            <a:r>
              <a:rPr lang="en-GB" sz="2400" b="0" i="0" dirty="0">
                <a:solidFill>
                  <a:srgbClr val="51565E"/>
                </a:solidFill>
                <a:effectLst/>
              </a:rPr>
              <a:t> uses SQL (Structured Query Language). </a:t>
            </a:r>
          </a:p>
          <a:p>
            <a:pPr algn="l"/>
            <a:r>
              <a:rPr lang="en-GB" sz="2400" b="0" i="0" dirty="0">
                <a:solidFill>
                  <a:srgbClr val="51565E"/>
                </a:solidFill>
                <a:effectLst/>
              </a:rPr>
              <a:t>Two major components:</a:t>
            </a:r>
          </a:p>
          <a:p>
            <a:pPr algn="l">
              <a:buFont typeface="Arial" panose="020B0604020202020204" pitchFamily="34" charset="0"/>
              <a:buChar char="•"/>
            </a:pPr>
            <a:r>
              <a:rPr lang="en-GB" sz="2400" b="0" i="0" dirty="0">
                <a:solidFill>
                  <a:srgbClr val="51565E"/>
                </a:solidFill>
                <a:effectLst/>
              </a:rPr>
              <a:t>Hive Command Line  </a:t>
            </a:r>
          </a:p>
          <a:p>
            <a:pPr algn="l">
              <a:buFont typeface="Arial" panose="020B0604020202020204" pitchFamily="34" charset="0"/>
              <a:buChar char="•"/>
            </a:pPr>
            <a:r>
              <a:rPr lang="en-GB" sz="2400" b="0" i="0" dirty="0">
                <a:solidFill>
                  <a:srgbClr val="51565E"/>
                </a:solidFill>
                <a:effectLst/>
              </a:rPr>
              <a:t>JDBC/ ODBC driver</a:t>
            </a:r>
          </a:p>
          <a:p>
            <a:endParaRPr lang="en-IN" sz="2400" dirty="0"/>
          </a:p>
        </p:txBody>
      </p:sp>
      <p:pic>
        <p:nvPicPr>
          <p:cNvPr id="9218" name="Picture 2" descr="cli">
            <a:extLst>
              <a:ext uri="{FF2B5EF4-FFF2-40B4-BE49-F238E27FC236}">
                <a16:creationId xmlns:a16="http://schemas.microsoft.com/office/drawing/2014/main" id="{D9EDF833-2D68-44B2-BA14-ED12631A6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951" y="2220072"/>
            <a:ext cx="5145516" cy="41737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02A4DE4-FF29-4799-B5C7-2367BDA13CB0}"/>
              </a:ext>
            </a:extLst>
          </p:cNvPr>
          <p:cNvPicPr>
            <a:picLocks noChangeAspect="1"/>
          </p:cNvPicPr>
          <p:nvPr/>
        </p:nvPicPr>
        <p:blipFill>
          <a:blip r:embed="rId4"/>
          <a:stretch>
            <a:fillRect/>
          </a:stretch>
        </p:blipFill>
        <p:spPr>
          <a:xfrm>
            <a:off x="4772025" y="473075"/>
            <a:ext cx="2647950" cy="1352550"/>
          </a:xfrm>
          <a:prstGeom prst="rect">
            <a:avLst/>
          </a:prstGeom>
        </p:spPr>
      </p:pic>
    </p:spTree>
    <p:extLst>
      <p:ext uri="{BB962C8B-B14F-4D97-AF65-F5344CB8AC3E}">
        <p14:creationId xmlns:p14="http://schemas.microsoft.com/office/powerpoint/2010/main" val="472234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0A5B-34EA-403B-A75A-C4737575318E}"/>
              </a:ext>
            </a:extLst>
          </p:cNvPr>
          <p:cNvSpPr>
            <a:spLocks noGrp="1"/>
          </p:cNvSpPr>
          <p:nvPr>
            <p:ph type="title"/>
          </p:nvPr>
        </p:nvSpPr>
        <p:spPr/>
        <p:txBody>
          <a:bodyPr/>
          <a:lstStyle/>
          <a:p>
            <a:r>
              <a:rPr lang="en-GB" dirty="0"/>
              <a:t>Spark</a:t>
            </a:r>
            <a:endParaRPr lang="en-IN" dirty="0"/>
          </a:p>
        </p:txBody>
      </p:sp>
      <p:sp>
        <p:nvSpPr>
          <p:cNvPr id="3" name="Content Placeholder 2">
            <a:extLst>
              <a:ext uri="{FF2B5EF4-FFF2-40B4-BE49-F238E27FC236}">
                <a16:creationId xmlns:a16="http://schemas.microsoft.com/office/drawing/2014/main" id="{45B676D0-9854-4D45-A56C-4BFA83C9FD41}"/>
              </a:ext>
            </a:extLst>
          </p:cNvPr>
          <p:cNvSpPr>
            <a:spLocks noGrp="1"/>
          </p:cNvSpPr>
          <p:nvPr>
            <p:ph idx="1"/>
          </p:nvPr>
        </p:nvSpPr>
        <p:spPr/>
        <p:txBody>
          <a:bodyPr>
            <a:normAutofit/>
          </a:bodyPr>
          <a:lstStyle/>
          <a:p>
            <a:r>
              <a:rPr lang="en-GB" sz="2000" b="0" i="0" dirty="0">
                <a:solidFill>
                  <a:srgbClr val="0037EE"/>
                </a:solidFill>
                <a:effectLst/>
              </a:rPr>
              <a:t>Spark</a:t>
            </a:r>
            <a:r>
              <a:rPr lang="en-GB" sz="2000" b="0" i="0" dirty="0">
                <a:solidFill>
                  <a:srgbClr val="595858"/>
                </a:solidFill>
                <a:effectLst/>
              </a:rPr>
              <a:t> is an alternative framework to Hadoop built on Scala. </a:t>
            </a:r>
          </a:p>
          <a:p>
            <a:r>
              <a:rPr lang="en-GB" sz="2000" b="0" i="0" dirty="0">
                <a:solidFill>
                  <a:srgbClr val="595858"/>
                </a:solidFill>
                <a:effectLst/>
              </a:rPr>
              <a:t>Compared to MapReduce, it provides in-memory processing which accounts for faster processing. </a:t>
            </a:r>
          </a:p>
          <a:p>
            <a:r>
              <a:rPr lang="en-GB" sz="2000" b="0" i="0" dirty="0">
                <a:solidFill>
                  <a:srgbClr val="595858"/>
                </a:solidFill>
                <a:effectLst/>
              </a:rPr>
              <a:t>In addition to batch processing offered by Hadoop, it can also handle real-time processing.</a:t>
            </a:r>
            <a:endParaRPr lang="en-IN" sz="2000" dirty="0"/>
          </a:p>
        </p:txBody>
      </p:sp>
      <p:pic>
        <p:nvPicPr>
          <p:cNvPr id="10242" name="Picture 2" descr="spark ecosystem">
            <a:extLst>
              <a:ext uri="{FF2B5EF4-FFF2-40B4-BE49-F238E27FC236}">
                <a16:creationId xmlns:a16="http://schemas.microsoft.com/office/drawing/2014/main" id="{0D635C36-BDA1-4674-ADD1-F2EFF9DB6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3181350"/>
            <a:ext cx="7267575" cy="3676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FC58DA-F3BC-4829-90BE-AD799AAD008A}"/>
              </a:ext>
            </a:extLst>
          </p:cNvPr>
          <p:cNvPicPr>
            <a:picLocks noChangeAspect="1"/>
          </p:cNvPicPr>
          <p:nvPr/>
        </p:nvPicPr>
        <p:blipFill>
          <a:blip r:embed="rId4"/>
          <a:stretch>
            <a:fillRect/>
          </a:stretch>
        </p:blipFill>
        <p:spPr>
          <a:xfrm>
            <a:off x="5253036" y="230188"/>
            <a:ext cx="1685925" cy="1343025"/>
          </a:xfrm>
          <a:prstGeom prst="rect">
            <a:avLst/>
          </a:prstGeom>
        </p:spPr>
      </p:pic>
    </p:spTree>
    <p:extLst>
      <p:ext uri="{BB962C8B-B14F-4D97-AF65-F5344CB8AC3E}">
        <p14:creationId xmlns:p14="http://schemas.microsoft.com/office/powerpoint/2010/main" val="3389888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2060-6CBC-4EB7-8499-E25F8555D599}"/>
              </a:ext>
            </a:extLst>
          </p:cNvPr>
          <p:cNvSpPr>
            <a:spLocks noGrp="1"/>
          </p:cNvSpPr>
          <p:nvPr>
            <p:ph type="title"/>
          </p:nvPr>
        </p:nvSpPr>
        <p:spPr/>
        <p:txBody>
          <a:bodyPr/>
          <a:lstStyle/>
          <a:p>
            <a:r>
              <a:rPr lang="en-GB" dirty="0"/>
              <a:t>Kafka</a:t>
            </a:r>
            <a:endParaRPr lang="en-IN" dirty="0"/>
          </a:p>
        </p:txBody>
      </p:sp>
      <p:sp>
        <p:nvSpPr>
          <p:cNvPr id="3" name="Content Placeholder 2">
            <a:extLst>
              <a:ext uri="{FF2B5EF4-FFF2-40B4-BE49-F238E27FC236}">
                <a16:creationId xmlns:a16="http://schemas.microsoft.com/office/drawing/2014/main" id="{5CE85710-67C4-4F2D-BF28-26A55BF7DD98}"/>
              </a:ext>
            </a:extLst>
          </p:cNvPr>
          <p:cNvSpPr>
            <a:spLocks noGrp="1"/>
          </p:cNvSpPr>
          <p:nvPr>
            <p:ph idx="1"/>
          </p:nvPr>
        </p:nvSpPr>
        <p:spPr/>
        <p:txBody>
          <a:bodyPr>
            <a:normAutofit/>
          </a:bodyPr>
          <a:lstStyle/>
          <a:p>
            <a:pPr algn="l"/>
            <a:r>
              <a:rPr lang="en-GB" sz="2400" dirty="0">
                <a:solidFill>
                  <a:srgbClr val="0037EE"/>
                </a:solidFill>
              </a:rPr>
              <a:t>Kafka</a:t>
            </a:r>
            <a:r>
              <a:rPr lang="en-GB" sz="2400" b="0" i="0" dirty="0">
                <a:solidFill>
                  <a:srgbClr val="51565E"/>
                </a:solidFill>
                <a:effectLst/>
              </a:rPr>
              <a:t> is a distributed streaming platform designed to store and process streams of records. It is written in Scala. It builds real-time streaming data pipelines that reliably get data between applications, and also builds real-time applications that transform data into streams. </a:t>
            </a:r>
          </a:p>
          <a:p>
            <a:pPr algn="l"/>
            <a:r>
              <a:rPr lang="en-GB" sz="2400" b="0" i="0" dirty="0">
                <a:solidFill>
                  <a:srgbClr val="51565E"/>
                </a:solidFill>
                <a:effectLst/>
              </a:rPr>
              <a:t>Kafka uses a messaging system for transferring data from one application to another. As seen below, we have the sender, the message queue, and the receiver involved in data transfer. </a:t>
            </a:r>
          </a:p>
          <a:p>
            <a:endParaRPr lang="en-IN" sz="2400" dirty="0"/>
          </a:p>
        </p:txBody>
      </p:sp>
      <p:pic>
        <p:nvPicPr>
          <p:cNvPr id="12290" name="Picture 2" descr="kafka">
            <a:extLst>
              <a:ext uri="{FF2B5EF4-FFF2-40B4-BE49-F238E27FC236}">
                <a16:creationId xmlns:a16="http://schemas.microsoft.com/office/drawing/2014/main" id="{7741095F-3960-4EA7-93DC-2E3387CB1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51" y="4789115"/>
            <a:ext cx="557212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message-que">
            <a:extLst>
              <a:ext uri="{FF2B5EF4-FFF2-40B4-BE49-F238E27FC236}">
                <a16:creationId xmlns:a16="http://schemas.microsoft.com/office/drawing/2014/main" id="{9EF8310C-5942-42D3-AE2A-F5E175B1F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5" y="4912939"/>
            <a:ext cx="4476750" cy="10191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A94D75F-0D7C-4D59-9288-503544CD1199}"/>
              </a:ext>
            </a:extLst>
          </p:cNvPr>
          <p:cNvPicPr>
            <a:picLocks noChangeAspect="1"/>
          </p:cNvPicPr>
          <p:nvPr/>
        </p:nvPicPr>
        <p:blipFill>
          <a:blip r:embed="rId5"/>
          <a:stretch>
            <a:fillRect/>
          </a:stretch>
        </p:blipFill>
        <p:spPr>
          <a:xfrm>
            <a:off x="5267885" y="708818"/>
            <a:ext cx="1333500" cy="638175"/>
          </a:xfrm>
          <a:prstGeom prst="rect">
            <a:avLst/>
          </a:prstGeom>
        </p:spPr>
      </p:pic>
    </p:spTree>
    <p:extLst>
      <p:ext uri="{BB962C8B-B14F-4D97-AF65-F5344CB8AC3E}">
        <p14:creationId xmlns:p14="http://schemas.microsoft.com/office/powerpoint/2010/main" val="208964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AC2F-C2FC-4EFB-8A6D-3ECCCC2654FF}"/>
              </a:ext>
            </a:extLst>
          </p:cNvPr>
          <p:cNvSpPr>
            <a:spLocks noGrp="1"/>
          </p:cNvSpPr>
          <p:nvPr>
            <p:ph type="title"/>
          </p:nvPr>
        </p:nvSpPr>
        <p:spPr/>
        <p:txBody>
          <a:bodyPr/>
          <a:lstStyle/>
          <a:p>
            <a:r>
              <a:rPr lang="en-GB" dirty="0"/>
              <a:t>Oozie</a:t>
            </a:r>
            <a:endParaRPr lang="en-IN" dirty="0"/>
          </a:p>
        </p:txBody>
      </p:sp>
      <p:sp>
        <p:nvSpPr>
          <p:cNvPr id="3" name="Content Placeholder 2">
            <a:extLst>
              <a:ext uri="{FF2B5EF4-FFF2-40B4-BE49-F238E27FC236}">
                <a16:creationId xmlns:a16="http://schemas.microsoft.com/office/drawing/2014/main" id="{CF0A30E9-548D-4C79-BFD5-42F9A0D3AEAD}"/>
              </a:ext>
            </a:extLst>
          </p:cNvPr>
          <p:cNvSpPr>
            <a:spLocks noGrp="1"/>
          </p:cNvSpPr>
          <p:nvPr>
            <p:ph idx="1"/>
          </p:nvPr>
        </p:nvSpPr>
        <p:spPr/>
        <p:txBody>
          <a:bodyPr/>
          <a:lstStyle/>
          <a:p>
            <a:pPr algn="l"/>
            <a:r>
              <a:rPr lang="en-GB" sz="2400" dirty="0">
                <a:solidFill>
                  <a:srgbClr val="0037EE"/>
                </a:solidFill>
              </a:rPr>
              <a:t>Oozie</a:t>
            </a:r>
            <a:r>
              <a:rPr lang="en-GB" sz="2400" b="0" i="0" dirty="0">
                <a:solidFill>
                  <a:srgbClr val="51565E"/>
                </a:solidFill>
                <a:effectLst/>
              </a:rPr>
              <a:t> is a workflow scheduler system used to manage Hadoop jobs.</a:t>
            </a:r>
          </a:p>
          <a:p>
            <a:pPr algn="l"/>
            <a:r>
              <a:rPr lang="en-GB" sz="2400" b="0" i="0" dirty="0">
                <a:solidFill>
                  <a:srgbClr val="51565E"/>
                </a:solidFill>
                <a:effectLst/>
              </a:rPr>
              <a:t>It consists of two parts:</a:t>
            </a:r>
          </a:p>
          <a:p>
            <a:pPr marL="914400" lvl="1" indent="-457200">
              <a:buFont typeface="+mj-lt"/>
              <a:buAutoNum type="arabicPeriod"/>
            </a:pPr>
            <a:r>
              <a:rPr lang="en-GB" sz="2000" b="0" i="0" dirty="0">
                <a:solidFill>
                  <a:srgbClr val="51565E"/>
                </a:solidFill>
                <a:effectLst/>
              </a:rPr>
              <a:t>Workflow engine</a:t>
            </a:r>
          </a:p>
          <a:p>
            <a:pPr marL="914400" lvl="1" indent="-457200">
              <a:buFont typeface="+mj-lt"/>
              <a:buAutoNum type="arabicPeriod"/>
            </a:pPr>
            <a:r>
              <a:rPr lang="en-GB" sz="2000" b="0" i="0" dirty="0">
                <a:solidFill>
                  <a:srgbClr val="51565E"/>
                </a:solidFill>
                <a:effectLst/>
              </a:rPr>
              <a:t>Coordinator engine</a:t>
            </a:r>
          </a:p>
          <a:p>
            <a:endParaRPr lang="en-IN" dirty="0"/>
          </a:p>
        </p:txBody>
      </p:sp>
      <p:pic>
        <p:nvPicPr>
          <p:cNvPr id="13316" name="Picture 4" descr="start-begin">
            <a:extLst>
              <a:ext uri="{FF2B5EF4-FFF2-40B4-BE49-F238E27FC236}">
                <a16:creationId xmlns:a16="http://schemas.microsoft.com/office/drawing/2014/main" id="{55ADF430-0570-4B92-8E8D-D3C1C0DD5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11" y="2474259"/>
            <a:ext cx="6969360" cy="324774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28245F-812D-40B2-A3BC-24028BC648DE}"/>
              </a:ext>
            </a:extLst>
          </p:cNvPr>
          <p:cNvPicPr>
            <a:picLocks noChangeAspect="1"/>
          </p:cNvPicPr>
          <p:nvPr/>
        </p:nvPicPr>
        <p:blipFill>
          <a:blip r:embed="rId4"/>
          <a:stretch>
            <a:fillRect/>
          </a:stretch>
        </p:blipFill>
        <p:spPr>
          <a:xfrm>
            <a:off x="5419725" y="273050"/>
            <a:ext cx="1352550" cy="1552575"/>
          </a:xfrm>
          <a:prstGeom prst="rect">
            <a:avLst/>
          </a:prstGeom>
        </p:spPr>
      </p:pic>
    </p:spTree>
    <p:extLst>
      <p:ext uri="{BB962C8B-B14F-4D97-AF65-F5344CB8AC3E}">
        <p14:creationId xmlns:p14="http://schemas.microsoft.com/office/powerpoint/2010/main" val="1100943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985F-ADE3-448C-BC01-4CED0853873E}"/>
              </a:ext>
            </a:extLst>
          </p:cNvPr>
          <p:cNvSpPr>
            <a:spLocks noGrp="1"/>
          </p:cNvSpPr>
          <p:nvPr>
            <p:ph type="title"/>
          </p:nvPr>
        </p:nvSpPr>
        <p:spPr/>
        <p:txBody>
          <a:bodyPr/>
          <a:lstStyle/>
          <a:p>
            <a:r>
              <a:rPr lang="en-GB" dirty="0"/>
              <a:t>Zookeeper</a:t>
            </a:r>
            <a:endParaRPr lang="en-IN" dirty="0"/>
          </a:p>
        </p:txBody>
      </p:sp>
      <p:sp>
        <p:nvSpPr>
          <p:cNvPr id="3" name="Content Placeholder 2">
            <a:extLst>
              <a:ext uri="{FF2B5EF4-FFF2-40B4-BE49-F238E27FC236}">
                <a16:creationId xmlns:a16="http://schemas.microsoft.com/office/drawing/2014/main" id="{7C5937CF-01BE-4AFD-BC3D-0C9821906822}"/>
              </a:ext>
            </a:extLst>
          </p:cNvPr>
          <p:cNvSpPr>
            <a:spLocks noGrp="1"/>
          </p:cNvSpPr>
          <p:nvPr>
            <p:ph idx="1"/>
          </p:nvPr>
        </p:nvSpPr>
        <p:spPr>
          <a:xfrm>
            <a:off x="838200" y="1825625"/>
            <a:ext cx="9327776" cy="4351338"/>
          </a:xfrm>
        </p:spPr>
        <p:txBody>
          <a:bodyPr/>
          <a:lstStyle/>
          <a:p>
            <a:pPr algn="l"/>
            <a:r>
              <a:rPr lang="en-GB" sz="3200" b="0" i="0" dirty="0">
                <a:solidFill>
                  <a:srgbClr val="595858"/>
                </a:solidFill>
                <a:effectLst/>
              </a:rPr>
              <a:t>In a Hadoop cluster, coordinating and synchronizing nodes can be a challenging task.</a:t>
            </a:r>
          </a:p>
          <a:p>
            <a:pPr algn="l"/>
            <a:r>
              <a:rPr lang="en-GB" sz="3200" b="0" i="0" dirty="0">
                <a:solidFill>
                  <a:srgbClr val="595858"/>
                </a:solidFill>
                <a:effectLst/>
              </a:rPr>
              <a:t>Therefore, </a:t>
            </a:r>
            <a:r>
              <a:rPr lang="en-GB" dirty="0">
                <a:solidFill>
                  <a:srgbClr val="0037EE"/>
                </a:solidFill>
              </a:rPr>
              <a:t>Zookeeper</a:t>
            </a:r>
            <a:r>
              <a:rPr lang="en-GB" sz="3200" b="0" i="0" dirty="0">
                <a:solidFill>
                  <a:srgbClr val="595858"/>
                </a:solidFill>
                <a:effectLst/>
              </a:rPr>
              <a:t> is the perfect tool for the problem.</a:t>
            </a:r>
          </a:p>
          <a:p>
            <a:endParaRPr lang="en-IN" dirty="0"/>
          </a:p>
        </p:txBody>
      </p:sp>
      <p:pic>
        <p:nvPicPr>
          <p:cNvPr id="5" name="Picture 4">
            <a:extLst>
              <a:ext uri="{FF2B5EF4-FFF2-40B4-BE49-F238E27FC236}">
                <a16:creationId xmlns:a16="http://schemas.microsoft.com/office/drawing/2014/main" id="{017A4052-C77B-40E0-8F25-E71EAD978C9E}"/>
              </a:ext>
            </a:extLst>
          </p:cNvPr>
          <p:cNvPicPr>
            <a:picLocks noChangeAspect="1"/>
          </p:cNvPicPr>
          <p:nvPr/>
        </p:nvPicPr>
        <p:blipFill>
          <a:blip r:embed="rId3"/>
          <a:stretch>
            <a:fillRect/>
          </a:stretch>
        </p:blipFill>
        <p:spPr>
          <a:xfrm>
            <a:off x="10375246" y="681037"/>
            <a:ext cx="1419225" cy="5267325"/>
          </a:xfrm>
          <a:prstGeom prst="rect">
            <a:avLst/>
          </a:prstGeom>
        </p:spPr>
      </p:pic>
    </p:spTree>
    <p:extLst>
      <p:ext uri="{BB962C8B-B14F-4D97-AF65-F5344CB8AC3E}">
        <p14:creationId xmlns:p14="http://schemas.microsoft.com/office/powerpoint/2010/main" val="3279297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2B1-460C-4E41-8A78-C4DC8161D80F}"/>
              </a:ext>
            </a:extLst>
          </p:cNvPr>
          <p:cNvSpPr>
            <a:spLocks noGrp="1"/>
          </p:cNvSpPr>
          <p:nvPr>
            <p:ph type="title"/>
          </p:nvPr>
        </p:nvSpPr>
        <p:spPr/>
        <p:txBody>
          <a:bodyPr/>
          <a:lstStyle/>
          <a:p>
            <a:r>
              <a:rPr lang="en-GB" dirty="0"/>
              <a:t>Ambari</a:t>
            </a:r>
            <a:endParaRPr lang="en-IN" dirty="0"/>
          </a:p>
        </p:txBody>
      </p:sp>
      <p:sp>
        <p:nvSpPr>
          <p:cNvPr id="3" name="Content Placeholder 2">
            <a:extLst>
              <a:ext uri="{FF2B5EF4-FFF2-40B4-BE49-F238E27FC236}">
                <a16:creationId xmlns:a16="http://schemas.microsoft.com/office/drawing/2014/main" id="{A4450077-31F3-429D-9FBF-34C4428642D9}"/>
              </a:ext>
            </a:extLst>
          </p:cNvPr>
          <p:cNvSpPr>
            <a:spLocks noGrp="1"/>
          </p:cNvSpPr>
          <p:nvPr>
            <p:ph idx="1"/>
          </p:nvPr>
        </p:nvSpPr>
        <p:spPr/>
        <p:txBody>
          <a:bodyPr/>
          <a:lstStyle/>
          <a:p>
            <a:r>
              <a:rPr lang="en-GB" dirty="0">
                <a:solidFill>
                  <a:srgbClr val="0037EE"/>
                </a:solidFill>
              </a:rPr>
              <a:t>Apache Ambari</a:t>
            </a:r>
            <a:r>
              <a:rPr lang="en-GB" dirty="0">
                <a:solidFill>
                  <a:srgbClr val="51565E"/>
                </a:solidFill>
              </a:rPr>
              <a:t> </a:t>
            </a:r>
            <a:r>
              <a:rPr lang="en-GB" b="0" i="0" dirty="0">
                <a:solidFill>
                  <a:srgbClr val="51565E"/>
                </a:solidFill>
                <a:effectLst/>
              </a:rPr>
              <a:t>is an open-source tool responsible for keeping track of running applications and their statuses. </a:t>
            </a:r>
          </a:p>
          <a:p>
            <a:r>
              <a:rPr lang="en-GB" b="0" i="0" dirty="0">
                <a:solidFill>
                  <a:srgbClr val="51565E"/>
                </a:solidFill>
                <a:effectLst/>
              </a:rPr>
              <a:t>Ambari manages, monitors, and provisions Hadoop clusters.</a:t>
            </a:r>
            <a:endParaRPr lang="en-IN" dirty="0"/>
          </a:p>
        </p:txBody>
      </p:sp>
      <p:pic>
        <p:nvPicPr>
          <p:cNvPr id="14338" name="Picture 2" descr="ambari-server">
            <a:extLst>
              <a:ext uri="{FF2B5EF4-FFF2-40B4-BE49-F238E27FC236}">
                <a16:creationId xmlns:a16="http://schemas.microsoft.com/office/drawing/2014/main" id="{FBBDC963-DCA3-408B-AFF6-A0E46E9F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92" y="3267822"/>
            <a:ext cx="5124450" cy="32385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00F097-1683-412B-B06F-EE44DE1B716A}"/>
              </a:ext>
            </a:extLst>
          </p:cNvPr>
          <p:cNvPicPr>
            <a:picLocks noChangeAspect="1"/>
          </p:cNvPicPr>
          <p:nvPr/>
        </p:nvPicPr>
        <p:blipFill>
          <a:blip r:embed="rId4"/>
          <a:stretch>
            <a:fillRect/>
          </a:stretch>
        </p:blipFill>
        <p:spPr>
          <a:xfrm>
            <a:off x="5238750" y="365125"/>
            <a:ext cx="1714500" cy="1333500"/>
          </a:xfrm>
          <a:prstGeom prst="rect">
            <a:avLst/>
          </a:prstGeom>
        </p:spPr>
      </p:pic>
    </p:spTree>
    <p:extLst>
      <p:ext uri="{BB962C8B-B14F-4D97-AF65-F5344CB8AC3E}">
        <p14:creationId xmlns:p14="http://schemas.microsoft.com/office/powerpoint/2010/main" val="867529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FB02-E5E3-486C-9631-1EAE1363A372}"/>
              </a:ext>
            </a:extLst>
          </p:cNvPr>
          <p:cNvSpPr>
            <a:spLocks noGrp="1"/>
          </p:cNvSpPr>
          <p:nvPr>
            <p:ph type="title"/>
          </p:nvPr>
        </p:nvSpPr>
        <p:spPr/>
        <p:txBody>
          <a:bodyPr/>
          <a:lstStyle/>
          <a:p>
            <a:r>
              <a:rPr lang="en-GB" dirty="0"/>
              <a:t>Mahout</a:t>
            </a:r>
            <a:endParaRPr lang="en-IN" dirty="0"/>
          </a:p>
        </p:txBody>
      </p:sp>
      <p:sp>
        <p:nvSpPr>
          <p:cNvPr id="3" name="Content Placeholder 2">
            <a:extLst>
              <a:ext uri="{FF2B5EF4-FFF2-40B4-BE49-F238E27FC236}">
                <a16:creationId xmlns:a16="http://schemas.microsoft.com/office/drawing/2014/main" id="{5C0CF7DC-C7E9-475C-8B0F-1626EB98507D}"/>
              </a:ext>
            </a:extLst>
          </p:cNvPr>
          <p:cNvSpPr>
            <a:spLocks noGrp="1"/>
          </p:cNvSpPr>
          <p:nvPr>
            <p:ph idx="1"/>
          </p:nvPr>
        </p:nvSpPr>
        <p:spPr/>
        <p:txBody>
          <a:bodyPr>
            <a:normAutofit/>
          </a:bodyPr>
          <a:lstStyle/>
          <a:p>
            <a:r>
              <a:rPr lang="en-GB" sz="2400" b="0" i="0" dirty="0">
                <a:solidFill>
                  <a:srgbClr val="51565E"/>
                </a:solidFill>
                <a:effectLst/>
              </a:rPr>
              <a:t>Mahout is used to create scalable and distributed machine learning algorithms such as clustering, linear regression, classification, and so on.</a:t>
            </a:r>
          </a:p>
          <a:p>
            <a:r>
              <a:rPr lang="en-GB" sz="2400" b="0" i="0" dirty="0">
                <a:solidFill>
                  <a:srgbClr val="51565E"/>
                </a:solidFill>
                <a:effectLst/>
              </a:rPr>
              <a:t>It has a library that contains built-in algorithms for collaborative filtering, classification, and clustering.</a:t>
            </a:r>
            <a:endParaRPr lang="en-IN" sz="2400" dirty="0"/>
          </a:p>
        </p:txBody>
      </p:sp>
      <p:pic>
        <p:nvPicPr>
          <p:cNvPr id="11266" name="Picture 2" descr="builds">
            <a:extLst>
              <a:ext uri="{FF2B5EF4-FFF2-40B4-BE49-F238E27FC236}">
                <a16:creationId xmlns:a16="http://schemas.microsoft.com/office/drawing/2014/main" id="{6A233B08-5856-45DF-ABC6-60D5D3BE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94" y="3295930"/>
            <a:ext cx="5861412" cy="2881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8CBE0A-8B04-4217-8DDE-18678D32849B}"/>
              </a:ext>
            </a:extLst>
          </p:cNvPr>
          <p:cNvPicPr>
            <a:picLocks noChangeAspect="1"/>
          </p:cNvPicPr>
          <p:nvPr/>
        </p:nvPicPr>
        <p:blipFill>
          <a:blip r:embed="rId3"/>
          <a:stretch>
            <a:fillRect/>
          </a:stretch>
        </p:blipFill>
        <p:spPr>
          <a:xfrm>
            <a:off x="5117727" y="328613"/>
            <a:ext cx="1714500" cy="1362075"/>
          </a:xfrm>
          <a:prstGeom prst="rect">
            <a:avLst/>
          </a:prstGeom>
        </p:spPr>
      </p:pic>
    </p:spTree>
    <p:extLst>
      <p:ext uri="{BB962C8B-B14F-4D97-AF65-F5344CB8AC3E}">
        <p14:creationId xmlns:p14="http://schemas.microsoft.com/office/powerpoint/2010/main" val="3736962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1F63-F05F-4A84-B5DA-7C1F4E344420}"/>
              </a:ext>
            </a:extLst>
          </p:cNvPr>
          <p:cNvSpPr>
            <a:spLocks noGrp="1"/>
          </p:cNvSpPr>
          <p:nvPr>
            <p:ph type="title"/>
          </p:nvPr>
        </p:nvSpPr>
        <p:spPr/>
        <p:txBody>
          <a:bodyPr/>
          <a:lstStyle/>
          <a:p>
            <a:r>
              <a:rPr lang="en-GB" dirty="0"/>
              <a:t>Stages of Big Data Processing</a:t>
            </a:r>
            <a:endParaRPr lang="en-IN" dirty="0"/>
          </a:p>
        </p:txBody>
      </p:sp>
      <p:pic>
        <p:nvPicPr>
          <p:cNvPr id="15362" name="Picture 2" descr="big data processing stages">
            <a:extLst>
              <a:ext uri="{FF2B5EF4-FFF2-40B4-BE49-F238E27FC236}">
                <a16:creationId xmlns:a16="http://schemas.microsoft.com/office/drawing/2014/main" id="{460C3AF4-F265-40CA-B2A6-B9B005E94E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5263" y="2030507"/>
            <a:ext cx="8392420" cy="40137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3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78F-EE01-4B06-9781-40E74B850D41}"/>
              </a:ext>
            </a:extLst>
          </p:cNvPr>
          <p:cNvSpPr>
            <a:spLocks noGrp="1"/>
          </p:cNvSpPr>
          <p:nvPr>
            <p:ph type="title"/>
          </p:nvPr>
        </p:nvSpPr>
        <p:spPr/>
        <p:txBody>
          <a:bodyPr/>
          <a:lstStyle/>
          <a:p>
            <a:r>
              <a:rPr lang="en-GB" dirty="0"/>
              <a:t>An Analogy (</a:t>
            </a:r>
            <a:r>
              <a:rPr lang="en-GB" i="1" dirty="0"/>
              <a:t>cont’d</a:t>
            </a:r>
            <a:r>
              <a:rPr lang="en-GB" dirty="0"/>
              <a:t>)</a:t>
            </a:r>
            <a:endParaRPr lang="en-IN" dirty="0"/>
          </a:p>
        </p:txBody>
      </p:sp>
      <p:sp>
        <p:nvSpPr>
          <p:cNvPr id="3" name="Content Placeholder 2">
            <a:extLst>
              <a:ext uri="{FF2B5EF4-FFF2-40B4-BE49-F238E27FC236}">
                <a16:creationId xmlns:a16="http://schemas.microsoft.com/office/drawing/2014/main" id="{76BEF02F-AD44-4D32-9B16-DCAF16F23B62}"/>
              </a:ext>
            </a:extLst>
          </p:cNvPr>
          <p:cNvSpPr>
            <a:spLocks noGrp="1"/>
          </p:cNvSpPr>
          <p:nvPr>
            <p:ph idx="1"/>
          </p:nvPr>
        </p:nvSpPr>
        <p:spPr/>
        <p:txBody>
          <a:bodyPr>
            <a:normAutofit/>
          </a:bodyPr>
          <a:lstStyle/>
          <a:p>
            <a:pPr algn="l"/>
            <a:r>
              <a:rPr lang="en-GB" sz="2400" b="0" i="0" dirty="0">
                <a:solidFill>
                  <a:srgbClr val="51565E"/>
                </a:solidFill>
                <a:effectLst/>
              </a:rPr>
              <a:t>Jack thought through this problem and came up with a solution: give each one separate storage space. So, when Jack receives an order for a fruit basket, he can complete the order on time as all three can work with their storage area.</a:t>
            </a:r>
          </a:p>
          <a:p>
            <a:pPr algn="l"/>
            <a:endParaRPr lang="en-GB" sz="2400" dirty="0">
              <a:solidFill>
                <a:srgbClr val="51565E"/>
              </a:solidFill>
            </a:endParaRPr>
          </a:p>
          <a:p>
            <a:pPr algn="l"/>
            <a:endParaRPr lang="en-GB" sz="2400" b="0" i="0" dirty="0">
              <a:solidFill>
                <a:srgbClr val="51565E"/>
              </a:solidFill>
              <a:effectLst/>
            </a:endParaRPr>
          </a:p>
          <a:p>
            <a:pPr algn="l"/>
            <a:endParaRPr lang="en-GB" sz="2400" dirty="0">
              <a:solidFill>
                <a:srgbClr val="51565E"/>
              </a:solidFill>
            </a:endParaRPr>
          </a:p>
          <a:p>
            <a:pPr algn="l"/>
            <a:endParaRPr lang="en-GB" sz="2400" b="0" i="0" dirty="0">
              <a:solidFill>
                <a:srgbClr val="51565E"/>
              </a:solidFill>
              <a:effectLst/>
            </a:endParaRPr>
          </a:p>
          <a:p>
            <a:endParaRPr lang="en-IN" sz="2400" dirty="0"/>
          </a:p>
        </p:txBody>
      </p:sp>
      <p:pic>
        <p:nvPicPr>
          <p:cNvPr id="3074" name="Picture 2" descr="analogy-3">
            <a:extLst>
              <a:ext uri="{FF2B5EF4-FFF2-40B4-BE49-F238E27FC236}">
                <a16:creationId xmlns:a16="http://schemas.microsoft.com/office/drawing/2014/main" id="{F033B1D9-9133-4CCE-B191-A212150FF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832" y="3429000"/>
            <a:ext cx="6306335" cy="248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1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p:txBody>
          <a:bodyPr/>
          <a:lstStyle/>
          <a:p>
            <a:r>
              <a:rPr lang="en-GB" dirty="0"/>
              <a:t>Analogy -&gt; Big Data</a:t>
            </a:r>
            <a:endParaRPr lang="en-IN" dirty="0"/>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p:txBody>
          <a:bodyPr>
            <a:normAutofit/>
          </a:bodyPr>
          <a:lstStyle/>
          <a:p>
            <a:endParaRPr lang="en-IN" sz="2400" dirty="0"/>
          </a:p>
        </p:txBody>
      </p:sp>
      <p:pic>
        <p:nvPicPr>
          <p:cNvPr id="4098" name="Picture 2" descr="structured-data">
            <a:extLst>
              <a:ext uri="{FF2B5EF4-FFF2-40B4-BE49-F238E27FC236}">
                <a16:creationId xmlns:a16="http://schemas.microsoft.com/office/drawing/2014/main" id="{1B14A660-5EDA-459C-97B7-F47D817C1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382" y="1889190"/>
            <a:ext cx="6925235" cy="307961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p:txBody>
          <a:bodyPr/>
          <a:lstStyle/>
          <a:p>
            <a:r>
              <a:rPr lang="en-GB" dirty="0"/>
              <a:t>Analogy -&gt; Big Data</a:t>
            </a:r>
            <a:endParaRPr lang="en-IN" dirty="0"/>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p:txBody>
          <a:bodyPr>
            <a:normAutofit/>
          </a:bodyPr>
          <a:lstStyle/>
          <a:p>
            <a:r>
              <a:rPr lang="en-GB" sz="2400" b="0" i="0" dirty="0">
                <a:solidFill>
                  <a:srgbClr val="51565E"/>
                </a:solidFill>
                <a:effectLst/>
              </a:rPr>
              <a:t>Multiple machines help process data parallelly. However, the storage unit became a bottleneck resulting in a network overhead generation</a:t>
            </a:r>
            <a:endParaRPr lang="en-IN" sz="2400" dirty="0"/>
          </a:p>
        </p:txBody>
      </p:sp>
      <p:pic>
        <p:nvPicPr>
          <p:cNvPr id="6146" name="Picture 2" descr="overhead">
            <a:extLst>
              <a:ext uri="{FF2B5EF4-FFF2-40B4-BE49-F238E27FC236}">
                <a16:creationId xmlns:a16="http://schemas.microsoft.com/office/drawing/2014/main" id="{DC366B8B-E721-4162-9D23-8B9CFAF5D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610" y="3070976"/>
            <a:ext cx="7304780" cy="34218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73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64C8-6F49-4238-81E6-EC1BDBA710B2}"/>
              </a:ext>
            </a:extLst>
          </p:cNvPr>
          <p:cNvSpPr>
            <a:spLocks noGrp="1"/>
          </p:cNvSpPr>
          <p:nvPr>
            <p:ph type="title"/>
          </p:nvPr>
        </p:nvSpPr>
        <p:spPr/>
        <p:txBody>
          <a:bodyPr/>
          <a:lstStyle/>
          <a:p>
            <a:r>
              <a:rPr lang="en-GB" dirty="0"/>
              <a:t>Analogy -&gt; Big Data</a:t>
            </a:r>
            <a:endParaRPr lang="en-IN" dirty="0"/>
          </a:p>
        </p:txBody>
      </p:sp>
      <p:sp>
        <p:nvSpPr>
          <p:cNvPr id="3" name="Content Placeholder 2">
            <a:extLst>
              <a:ext uri="{FF2B5EF4-FFF2-40B4-BE49-F238E27FC236}">
                <a16:creationId xmlns:a16="http://schemas.microsoft.com/office/drawing/2014/main" id="{A2C4DFAB-7777-4764-A169-07BA756DFB16}"/>
              </a:ext>
            </a:extLst>
          </p:cNvPr>
          <p:cNvSpPr>
            <a:spLocks noGrp="1"/>
          </p:cNvSpPr>
          <p:nvPr>
            <p:ph idx="1"/>
          </p:nvPr>
        </p:nvSpPr>
        <p:spPr/>
        <p:txBody>
          <a:bodyPr>
            <a:normAutofit/>
          </a:bodyPr>
          <a:lstStyle/>
          <a:p>
            <a:r>
              <a:rPr lang="en-GB" sz="2400" b="0" i="0" dirty="0">
                <a:solidFill>
                  <a:srgbClr val="51565E"/>
                </a:solidFill>
                <a:effectLst/>
              </a:rPr>
              <a:t>To address this issue, the storage unit is distributed amongst each of the processors. The distribution resulted in storing and accessing data efficiently and with no network overheads. </a:t>
            </a:r>
          </a:p>
          <a:p>
            <a:r>
              <a:rPr lang="en-GB" sz="2400" b="0" i="0" dirty="0">
                <a:solidFill>
                  <a:srgbClr val="51565E"/>
                </a:solidFill>
                <a:effectLst/>
              </a:rPr>
              <a:t>This method is called parallel processing with distributed storage.</a:t>
            </a:r>
          </a:p>
        </p:txBody>
      </p:sp>
      <p:pic>
        <p:nvPicPr>
          <p:cNvPr id="8194" name="Picture 2" descr="processing">
            <a:extLst>
              <a:ext uri="{FF2B5EF4-FFF2-40B4-BE49-F238E27FC236}">
                <a16:creationId xmlns:a16="http://schemas.microsoft.com/office/drawing/2014/main" id="{E8D6BB64-F77B-48AB-B456-A0ADCD1AB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391" y="3307976"/>
            <a:ext cx="9215217" cy="34217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7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816-BBCC-47DB-95A4-3F7B3CBAF264}"/>
              </a:ext>
            </a:extLst>
          </p:cNvPr>
          <p:cNvSpPr>
            <a:spLocks noGrp="1"/>
          </p:cNvSpPr>
          <p:nvPr>
            <p:ph type="title"/>
          </p:nvPr>
        </p:nvSpPr>
        <p:spPr/>
        <p:txBody>
          <a:bodyPr/>
          <a:lstStyle/>
          <a:p>
            <a:r>
              <a:rPr lang="en-GB" dirty="0"/>
              <a:t>Big Data Challenges</a:t>
            </a:r>
            <a:endParaRPr lang="en-IN" dirty="0"/>
          </a:p>
        </p:txBody>
      </p:sp>
      <p:sp>
        <p:nvSpPr>
          <p:cNvPr id="3" name="Content Placeholder 2">
            <a:extLst>
              <a:ext uri="{FF2B5EF4-FFF2-40B4-BE49-F238E27FC236}">
                <a16:creationId xmlns:a16="http://schemas.microsoft.com/office/drawing/2014/main" id="{183B6A25-982C-4678-B24E-54FDAFDB4DF5}"/>
              </a:ext>
            </a:extLst>
          </p:cNvPr>
          <p:cNvSpPr>
            <a:spLocks noGrp="1"/>
          </p:cNvSpPr>
          <p:nvPr>
            <p:ph idx="1"/>
          </p:nvPr>
        </p:nvSpPr>
        <p:spPr/>
        <p:txBody>
          <a:bodyPr>
            <a:normAutofit/>
          </a:bodyPr>
          <a:lstStyle/>
          <a:p>
            <a:pPr algn="l"/>
            <a:r>
              <a:rPr lang="en-GB" sz="2400" b="0" i="0" u="none" strike="noStrike" dirty="0">
                <a:solidFill>
                  <a:srgbClr val="0A5DC9"/>
                </a:solidFill>
                <a:effectLst/>
              </a:rPr>
              <a:t>Big Data</a:t>
            </a:r>
            <a:r>
              <a:rPr lang="en-GB" sz="2400" b="0" i="0" dirty="0">
                <a:solidFill>
                  <a:srgbClr val="51565E"/>
                </a:solidFill>
                <a:effectLst/>
              </a:rPr>
              <a:t> refers to the massive amount of data that cannot be stored, processed, and </a:t>
            </a:r>
            <a:r>
              <a:rPr lang="en-GB" sz="2400" b="0" i="0" dirty="0" err="1">
                <a:solidFill>
                  <a:srgbClr val="51565E"/>
                </a:solidFill>
                <a:effectLst/>
              </a:rPr>
              <a:t>analyzed</a:t>
            </a:r>
            <a:r>
              <a:rPr lang="en-GB" sz="2400" b="0" i="0" dirty="0">
                <a:solidFill>
                  <a:srgbClr val="51565E"/>
                </a:solidFill>
                <a:effectLst/>
              </a:rPr>
              <a:t> using traditional ways.</a:t>
            </a:r>
          </a:p>
          <a:p>
            <a:pPr algn="l"/>
            <a:r>
              <a:rPr lang="en-GB" sz="2400" b="0" i="0" dirty="0">
                <a:solidFill>
                  <a:srgbClr val="51565E"/>
                </a:solidFill>
                <a:effectLst/>
              </a:rPr>
              <a:t>The main elements of Big Data are:</a:t>
            </a:r>
          </a:p>
          <a:p>
            <a:pPr lvl="1"/>
            <a:r>
              <a:rPr lang="en-GB" sz="2200" b="0" i="0" dirty="0">
                <a:solidFill>
                  <a:srgbClr val="51565E"/>
                </a:solidFill>
                <a:effectLst/>
              </a:rPr>
              <a:t>Volume - There is a massive amount of data generated every second.</a:t>
            </a:r>
          </a:p>
          <a:p>
            <a:pPr lvl="1"/>
            <a:r>
              <a:rPr lang="en-GB" sz="2200" b="0" i="0" dirty="0">
                <a:solidFill>
                  <a:srgbClr val="51565E"/>
                </a:solidFill>
                <a:effectLst/>
              </a:rPr>
              <a:t>Velocity - The speed at which data is generated, collected, and </a:t>
            </a:r>
            <a:r>
              <a:rPr lang="en-GB" sz="2200" b="0" i="0" dirty="0" err="1">
                <a:solidFill>
                  <a:srgbClr val="51565E"/>
                </a:solidFill>
                <a:effectLst/>
              </a:rPr>
              <a:t>analyzed</a:t>
            </a:r>
            <a:endParaRPr lang="en-GB" sz="2200" b="0" i="0" dirty="0">
              <a:solidFill>
                <a:srgbClr val="51565E"/>
              </a:solidFill>
              <a:effectLst/>
            </a:endParaRPr>
          </a:p>
          <a:p>
            <a:pPr lvl="1"/>
            <a:r>
              <a:rPr lang="en-GB" sz="2200" b="0" i="0" dirty="0">
                <a:solidFill>
                  <a:srgbClr val="51565E"/>
                </a:solidFill>
                <a:effectLst/>
              </a:rPr>
              <a:t>Variety - The different types of data: structured, semi-structured, unstructured</a:t>
            </a:r>
          </a:p>
          <a:p>
            <a:pPr lvl="1"/>
            <a:r>
              <a:rPr lang="en-GB" sz="2200" b="0" i="0" dirty="0">
                <a:solidFill>
                  <a:srgbClr val="51565E"/>
                </a:solidFill>
                <a:effectLst/>
              </a:rPr>
              <a:t>Value - The ability to turn data into useful insights for your business</a:t>
            </a:r>
          </a:p>
          <a:p>
            <a:pPr lvl="1"/>
            <a:r>
              <a:rPr lang="en-GB" sz="2200" b="0" i="0" dirty="0">
                <a:solidFill>
                  <a:srgbClr val="51565E"/>
                </a:solidFill>
                <a:effectLst/>
              </a:rPr>
              <a:t>Veracity - Trustworthiness in terms of quality and accuracy</a:t>
            </a:r>
          </a:p>
          <a:p>
            <a:endParaRPr lang="en-IN" sz="2600" dirty="0"/>
          </a:p>
        </p:txBody>
      </p:sp>
    </p:spTree>
    <p:extLst>
      <p:ext uri="{BB962C8B-B14F-4D97-AF65-F5344CB8AC3E}">
        <p14:creationId xmlns:p14="http://schemas.microsoft.com/office/powerpoint/2010/main" val="334325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7816-BBCC-47DB-95A4-3F7B3CBAF264}"/>
              </a:ext>
            </a:extLst>
          </p:cNvPr>
          <p:cNvSpPr>
            <a:spLocks noGrp="1"/>
          </p:cNvSpPr>
          <p:nvPr>
            <p:ph type="title"/>
          </p:nvPr>
        </p:nvSpPr>
        <p:spPr/>
        <p:txBody>
          <a:bodyPr/>
          <a:lstStyle/>
          <a:p>
            <a:r>
              <a:rPr lang="en-GB" dirty="0"/>
              <a:t>Big Data Challenges</a:t>
            </a:r>
            <a:endParaRPr lang="en-IN" dirty="0"/>
          </a:p>
        </p:txBody>
      </p:sp>
      <p:graphicFrame>
        <p:nvGraphicFramePr>
          <p:cNvPr id="7" name="Table 7">
            <a:extLst>
              <a:ext uri="{FF2B5EF4-FFF2-40B4-BE49-F238E27FC236}">
                <a16:creationId xmlns:a16="http://schemas.microsoft.com/office/drawing/2014/main" id="{8B41CD07-33F2-496A-974E-903753F1D7DF}"/>
              </a:ext>
            </a:extLst>
          </p:cNvPr>
          <p:cNvGraphicFramePr>
            <a:graphicFrameLocks noGrp="1"/>
          </p:cNvGraphicFramePr>
          <p:nvPr>
            <p:extLst>
              <p:ext uri="{D42A27DB-BD31-4B8C-83A1-F6EECF244321}">
                <p14:modId xmlns:p14="http://schemas.microsoft.com/office/powerpoint/2010/main" val="3685056814"/>
              </p:ext>
            </p:extLst>
          </p:nvPr>
        </p:nvGraphicFramePr>
        <p:xfrm>
          <a:off x="2032000" y="1411328"/>
          <a:ext cx="8128000" cy="2570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86811530"/>
                    </a:ext>
                  </a:extLst>
                </a:gridCol>
                <a:gridCol w="4064000">
                  <a:extLst>
                    <a:ext uri="{9D8B030D-6E8A-4147-A177-3AD203B41FA5}">
                      <a16:colId xmlns:a16="http://schemas.microsoft.com/office/drawing/2014/main" val="2091673065"/>
                    </a:ext>
                  </a:extLst>
                </a:gridCol>
              </a:tblGrid>
              <a:tr h="370840">
                <a:tc>
                  <a:txBody>
                    <a:bodyPr/>
                    <a:lstStyle/>
                    <a:p>
                      <a:pPr algn="ctr"/>
                      <a:r>
                        <a:rPr lang="en-GB" dirty="0"/>
                        <a:t>Challenges</a:t>
                      </a:r>
                      <a:endParaRPr lang="en-IN" dirty="0"/>
                    </a:p>
                  </a:txBody>
                  <a:tcPr/>
                </a:tc>
                <a:tc>
                  <a:txBody>
                    <a:bodyPr/>
                    <a:lstStyle/>
                    <a:p>
                      <a:pPr algn="ctr"/>
                      <a:r>
                        <a:rPr lang="en-GB" dirty="0"/>
                        <a:t>Solutions</a:t>
                      </a:r>
                      <a:endParaRPr lang="en-IN" dirty="0"/>
                    </a:p>
                  </a:txBody>
                  <a:tcPr/>
                </a:tc>
                <a:extLst>
                  <a:ext uri="{0D108BD9-81ED-4DB2-BD59-A6C34878D82A}">
                    <a16:rowId xmlns:a16="http://schemas.microsoft.com/office/drawing/2014/main" val="696581583"/>
                  </a:ext>
                </a:extLst>
              </a:tr>
              <a:tr h="370840">
                <a:tc>
                  <a:txBody>
                    <a:bodyPr/>
                    <a:lstStyle/>
                    <a:p>
                      <a:r>
                        <a:rPr lang="en-IN" sz="1800" b="0" i="0" kern="1200" dirty="0">
                          <a:solidFill>
                            <a:schemeClr val="dk1"/>
                          </a:solidFill>
                          <a:effectLst/>
                          <a:latin typeface="+mn-lt"/>
                          <a:ea typeface="+mn-ea"/>
                          <a:cs typeface="+mn-cs"/>
                        </a:rPr>
                        <a:t>Single central storage</a:t>
                      </a:r>
                      <a:endParaRPr lang="en-IN" dirty="0"/>
                    </a:p>
                  </a:txBody>
                  <a:tcPr/>
                </a:tc>
                <a:tc>
                  <a:txBody>
                    <a:bodyPr/>
                    <a:lstStyle/>
                    <a:p>
                      <a:r>
                        <a:rPr lang="en-IN" sz="1800" b="0" i="0" kern="1200" dirty="0">
                          <a:solidFill>
                            <a:schemeClr val="dk1"/>
                          </a:solidFill>
                          <a:effectLst/>
                          <a:latin typeface="+mn-lt"/>
                          <a:ea typeface="+mn-ea"/>
                          <a:cs typeface="+mn-cs"/>
                        </a:rPr>
                        <a:t>Distributed storage</a:t>
                      </a:r>
                      <a:endParaRPr lang="en-IN" dirty="0"/>
                    </a:p>
                  </a:txBody>
                  <a:tcPr/>
                </a:tc>
                <a:extLst>
                  <a:ext uri="{0D108BD9-81ED-4DB2-BD59-A6C34878D82A}">
                    <a16:rowId xmlns:a16="http://schemas.microsoft.com/office/drawing/2014/main" val="1831984223"/>
                  </a:ext>
                </a:extLst>
              </a:tr>
              <a:tr h="370840">
                <a:tc>
                  <a:txBody>
                    <a:bodyPr/>
                    <a:lstStyle/>
                    <a:p>
                      <a:r>
                        <a:rPr lang="en-GB" sz="1800" b="0" i="0" kern="1200" dirty="0">
                          <a:solidFill>
                            <a:schemeClr val="dk1"/>
                          </a:solidFill>
                          <a:effectLst/>
                          <a:latin typeface="+mn-lt"/>
                          <a:ea typeface="+mn-ea"/>
                          <a:cs typeface="+mn-cs"/>
                        </a:rPr>
                        <a:t>Serial processing</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input</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processor</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output</a:t>
                      </a:r>
                    </a:p>
                  </a:txBody>
                  <a:tcPr/>
                </a:tc>
                <a:tc>
                  <a:txBody>
                    <a:bodyPr/>
                    <a:lstStyle/>
                    <a:p>
                      <a:r>
                        <a:rPr lang="en-GB" sz="1800" b="0" i="0" kern="1200" dirty="0">
                          <a:solidFill>
                            <a:schemeClr val="dk1"/>
                          </a:solidFill>
                          <a:effectLst/>
                          <a:latin typeface="+mn-lt"/>
                          <a:ea typeface="+mn-ea"/>
                          <a:cs typeface="+mn-cs"/>
                        </a:rPr>
                        <a:t>Parallel processing</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Multiple inputs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Multiple processors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One output</a:t>
                      </a:r>
                    </a:p>
                  </a:txBody>
                  <a:tcPr/>
                </a:tc>
                <a:extLst>
                  <a:ext uri="{0D108BD9-81ED-4DB2-BD59-A6C34878D82A}">
                    <a16:rowId xmlns:a16="http://schemas.microsoft.com/office/drawing/2014/main" val="1447049369"/>
                  </a:ext>
                </a:extLst>
              </a:tr>
              <a:tr h="515555">
                <a:tc>
                  <a:txBody>
                    <a:bodyPr/>
                    <a:lstStyle/>
                    <a:p>
                      <a:r>
                        <a:rPr lang="en-GB" sz="1800" b="0" i="0" kern="1200" dirty="0">
                          <a:solidFill>
                            <a:schemeClr val="dk1"/>
                          </a:solidFill>
                          <a:effectLst/>
                          <a:latin typeface="+mn-lt"/>
                          <a:ea typeface="+mn-ea"/>
                          <a:cs typeface="+mn-cs"/>
                        </a:rPr>
                        <a:t>Lack of ability to process unstructured data</a:t>
                      </a:r>
                      <a:endParaRPr lang="en-IN" dirty="0"/>
                    </a:p>
                  </a:txBody>
                  <a:tcPr/>
                </a:tc>
                <a:tc>
                  <a:txBody>
                    <a:bodyPr/>
                    <a:lstStyle/>
                    <a:p>
                      <a:r>
                        <a:rPr lang="en-GB" sz="1800" b="0" i="0" kern="1200" dirty="0">
                          <a:solidFill>
                            <a:schemeClr val="dk1"/>
                          </a:solidFill>
                          <a:effectLst/>
                          <a:latin typeface="+mn-lt"/>
                          <a:ea typeface="+mn-ea"/>
                          <a:cs typeface="+mn-cs"/>
                        </a:rPr>
                        <a:t>Ability to process every type of data</a:t>
                      </a:r>
                      <a:endParaRPr lang="en-IN" dirty="0"/>
                    </a:p>
                  </a:txBody>
                  <a:tcPr/>
                </a:tc>
                <a:extLst>
                  <a:ext uri="{0D108BD9-81ED-4DB2-BD59-A6C34878D82A}">
                    <a16:rowId xmlns:a16="http://schemas.microsoft.com/office/drawing/2014/main" val="1454525954"/>
                  </a:ext>
                </a:extLst>
              </a:tr>
            </a:tbl>
          </a:graphicData>
        </a:graphic>
      </p:graphicFrame>
    </p:spTree>
    <p:extLst>
      <p:ext uri="{BB962C8B-B14F-4D97-AF65-F5344CB8AC3E}">
        <p14:creationId xmlns:p14="http://schemas.microsoft.com/office/powerpoint/2010/main" val="95244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4372</Words>
  <Application>Microsoft Office PowerPoint</Application>
  <PresentationFormat>Widescreen</PresentationFormat>
  <Paragraphs>363</Paragraphs>
  <Slides>38</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Roboto</vt:lpstr>
      <vt:lpstr>Roboto</vt:lpstr>
      <vt:lpstr>Office Theme</vt:lpstr>
      <vt:lpstr>Hadoop</vt:lpstr>
      <vt:lpstr>An Analogy</vt:lpstr>
      <vt:lpstr>An Analogy (cont’d)</vt:lpstr>
      <vt:lpstr>An Analogy (cont’d)</vt:lpstr>
      <vt:lpstr>Analogy -&gt; Big Data</vt:lpstr>
      <vt:lpstr>Analogy -&gt; Big Data</vt:lpstr>
      <vt:lpstr>Analogy -&gt; Big Data</vt:lpstr>
      <vt:lpstr>Big Data Challenges</vt:lpstr>
      <vt:lpstr>Big Data Challenges</vt:lpstr>
      <vt:lpstr>What is Hadoop?</vt:lpstr>
      <vt:lpstr>What is Hadoop?</vt:lpstr>
      <vt:lpstr>Who uses Hadoop?</vt:lpstr>
      <vt:lpstr>Hadoop Components - HDFS</vt:lpstr>
      <vt:lpstr>HDFS</vt:lpstr>
      <vt:lpstr>HDFS</vt:lpstr>
      <vt:lpstr>HDFS</vt:lpstr>
      <vt:lpstr>Hadoop Components - MapReduce</vt:lpstr>
      <vt:lpstr>Hadoop Components - YARN</vt:lpstr>
      <vt:lpstr>YARN</vt:lpstr>
      <vt:lpstr>Hadoop Benefits</vt:lpstr>
      <vt:lpstr>Hadoop Challenges</vt:lpstr>
      <vt:lpstr>Hadoop Ecosystem</vt:lpstr>
      <vt:lpstr>HDFS</vt:lpstr>
      <vt:lpstr>YARN</vt:lpstr>
      <vt:lpstr>MapReduce</vt:lpstr>
      <vt:lpstr>MapReduce – Example</vt:lpstr>
      <vt:lpstr>HBase</vt:lpstr>
      <vt:lpstr>Sqoop</vt:lpstr>
      <vt:lpstr>Flume</vt:lpstr>
      <vt:lpstr>Pig</vt:lpstr>
      <vt:lpstr>Hive</vt:lpstr>
      <vt:lpstr>Spark</vt:lpstr>
      <vt:lpstr>Kafka</vt:lpstr>
      <vt:lpstr>Oozie</vt:lpstr>
      <vt:lpstr>Zookeeper</vt:lpstr>
      <vt:lpstr>Ambari</vt:lpstr>
      <vt:lpstr>Mahout</vt:lpstr>
      <vt:lpstr>Stages of Big Data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Ajay Singala</dc:creator>
  <cp:lastModifiedBy>Ajay Jayantilal Singala</cp:lastModifiedBy>
  <cp:revision>48</cp:revision>
  <dcterms:created xsi:type="dcterms:W3CDTF">2021-06-08T08:49:13Z</dcterms:created>
  <dcterms:modified xsi:type="dcterms:W3CDTF">2021-07-22T09:16:18Z</dcterms:modified>
</cp:coreProperties>
</file>