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377" autoAdjust="0"/>
  </p:normalViewPr>
  <p:slideViewPr>
    <p:cSldViewPr snapToGrid="0">
      <p:cViewPr varScale="1">
        <p:scale>
          <a:sx n="99" d="100"/>
          <a:sy n="99" d="100"/>
        </p:scale>
        <p:origin x="809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0199C-0F38-4150-AF11-8876D9E5CCDD}" type="doc">
      <dgm:prSet loTypeId="urn:microsoft.com/office/officeart/2008/layout/HexagonCluster" loCatId="picture" qsTypeId="urn:microsoft.com/office/officeart/2005/8/quickstyle/simple1" qsCatId="simple" csTypeId="urn:microsoft.com/office/officeart/2005/8/colors/accent1_3" csCatId="accent1" phldr="1"/>
      <dgm:spPr/>
    </dgm:pt>
    <dgm:pt modelId="{5279CE11-FEC1-4A56-A986-706E9077BA0C}">
      <dgm:prSet phldrT="[Text]" phldr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5F698ABB-03D7-4C55-9720-974B65F045D4}" type="parTrans" cxnId="{7BCB70EF-87E1-4986-89A4-8EE8D7AC7A08}">
      <dgm:prSet/>
      <dgm:spPr/>
      <dgm:t>
        <a:bodyPr/>
        <a:lstStyle/>
        <a:p>
          <a:endParaRPr lang="en-US"/>
        </a:p>
      </dgm:t>
    </dgm:pt>
    <dgm:pt modelId="{8483DCB5-2B9F-4036-AEA5-949CF4474D0E}" type="sibTrans" cxnId="{7BCB70EF-87E1-4986-89A4-8EE8D7AC7A08}">
      <dgm:prSet/>
      <dgm:spPr>
        <a:blipFill>
          <a:blip xmlns:r="http://schemas.openxmlformats.org/officeDocument/2006/relationships" r:embed="rId1">
            <a:alphaModFix amt="35000"/>
          </a:blip>
          <a:srcRect/>
          <a:stretch>
            <a:fillRect t="-8000" b="-8000"/>
          </a:stretch>
        </a:blipFill>
        <a:ln>
          <a:solidFill>
            <a:schemeClr val="bg1"/>
          </a:solidFill>
        </a:ln>
        <a:effectLst>
          <a:reflection blurRad="6350" stA="50000" endA="300" endPos="55500" dist="50800" dir="5400000" sy="-100000" algn="bl" rotWithShape="0"/>
        </a:effectLst>
        <a:scene3d>
          <a:camera prst="perspectiveHeroicExtremeLeftFacing"/>
          <a:lightRig rig="threePt" dir="t"/>
        </a:scene3d>
      </dgm:spPr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39F7F5D4-3869-40E2-B4B4-EF4E68B86041}" type="pres">
      <dgm:prSet presAssocID="{0FC0199C-0F38-4150-AF11-8876D9E5CCDD}" presName="Name0" presStyleCnt="0">
        <dgm:presLayoutVars>
          <dgm:chMax val="21"/>
          <dgm:chPref val="21"/>
        </dgm:presLayoutVars>
      </dgm:prSet>
      <dgm:spPr/>
    </dgm:pt>
    <dgm:pt modelId="{A7CDE073-795E-4452-A4BC-4F5DDE8D2BFE}" type="pres">
      <dgm:prSet presAssocID="{5279CE11-FEC1-4A56-A986-706E9077BA0C}" presName="text1" presStyleCnt="0"/>
      <dgm:spPr/>
    </dgm:pt>
    <dgm:pt modelId="{141544C8-C2FC-49BF-8568-3801A2A7C2E4}" type="pres">
      <dgm:prSet presAssocID="{5279CE11-FEC1-4A56-A986-706E9077BA0C}" presName="textRepeatNode" presStyleLbl="alignNode1" presStyleIdx="0" presStyleCnt="1" custLinFactNeighborX="3145" custLinFactNeighborY="-14149">
        <dgm:presLayoutVars>
          <dgm:chMax val="0"/>
          <dgm:chPref val="0"/>
          <dgm:bulletEnabled val="1"/>
        </dgm:presLayoutVars>
      </dgm:prSet>
      <dgm:spPr/>
    </dgm:pt>
    <dgm:pt modelId="{B24F015B-842F-4E24-B09F-03E7AB6E1319}" type="pres">
      <dgm:prSet presAssocID="{5279CE11-FEC1-4A56-A986-706E9077BA0C}" presName="textaccent1" presStyleCnt="0"/>
      <dgm:spPr/>
    </dgm:pt>
    <dgm:pt modelId="{5E580960-2322-4319-9008-CC822B624D3B}" type="pres">
      <dgm:prSet presAssocID="{5279CE11-FEC1-4A56-A986-706E9077BA0C}" presName="accentRepeatNode" presStyleLbl="solidAlignAcc1" presStyleIdx="0" presStyleCnt="2" custFlipVert="1" custFlipHor="0" custScaleX="895411" custScaleY="916982" custLinFactX="200000" custLinFactNeighborX="267106" custLinFactNeighborY="-31682"/>
      <dgm:spPr>
        <a:solidFill>
          <a:schemeClr val="accent1"/>
        </a:solidFill>
        <a:ln>
          <a:solidFill>
            <a:schemeClr val="bg1"/>
          </a:solidFill>
        </a:ln>
        <a:scene3d>
          <a:camera prst="isometricTopUp"/>
          <a:lightRig rig="threePt" dir="t"/>
        </a:scene3d>
      </dgm:spPr>
    </dgm:pt>
    <dgm:pt modelId="{5510EEC2-360E-4726-A539-E7CAB5CD9231}" type="pres">
      <dgm:prSet presAssocID="{8483DCB5-2B9F-4036-AEA5-949CF4474D0E}" presName="image1" presStyleCnt="0"/>
      <dgm:spPr/>
    </dgm:pt>
    <dgm:pt modelId="{277AFBC1-EE01-46A4-8AA8-03CE273F1F93}" type="pres">
      <dgm:prSet presAssocID="{8483DCB5-2B9F-4036-AEA5-949CF4474D0E}" presName="imageRepeatNode" presStyleLbl="alignAcc1" presStyleIdx="0" presStyleCnt="1" custScaleX="118616" custScaleY="109375" custLinFactNeighborX="-3487" custLinFactNeighborY="17869"/>
      <dgm:spPr/>
    </dgm:pt>
    <dgm:pt modelId="{8E84D41F-257A-494C-BBB6-DAECFEF02736}" type="pres">
      <dgm:prSet presAssocID="{8483DCB5-2B9F-4036-AEA5-949CF4474D0E}" presName="imageaccent1" presStyleCnt="0"/>
      <dgm:spPr/>
    </dgm:pt>
    <dgm:pt modelId="{E0F1991F-EE5C-4FD9-811C-E22741865218}" type="pres">
      <dgm:prSet presAssocID="{8483DCB5-2B9F-4036-AEA5-949CF4474D0E}" presName="accentRepeatNode" presStyleLbl="solidAlignAcc1" presStyleIdx="1" presStyleCnt="2" custLinFactX="100873" custLinFactY="-39310" custLinFactNeighborX="200000" custLinFactNeighborY="-100000"/>
      <dgm:spPr>
        <a:solidFill>
          <a:schemeClr val="accent1"/>
        </a:solidFill>
      </dgm:spPr>
    </dgm:pt>
  </dgm:ptLst>
  <dgm:cxnLst>
    <dgm:cxn modelId="{79A7660B-E67E-4563-8933-8112E23BE16F}" type="presOf" srcId="{8483DCB5-2B9F-4036-AEA5-949CF4474D0E}" destId="{277AFBC1-EE01-46A4-8AA8-03CE273F1F93}" srcOrd="0" destOrd="0" presId="urn:microsoft.com/office/officeart/2008/layout/HexagonCluster"/>
    <dgm:cxn modelId="{AD7DAD11-E600-47DA-BF11-696CFE2C9799}" type="presOf" srcId="{0FC0199C-0F38-4150-AF11-8876D9E5CCDD}" destId="{39F7F5D4-3869-40E2-B4B4-EF4E68B86041}" srcOrd="0" destOrd="0" presId="urn:microsoft.com/office/officeart/2008/layout/HexagonCluster"/>
    <dgm:cxn modelId="{5DC83B6A-28F0-457A-8201-62F9F62B9F68}" type="presOf" srcId="{5279CE11-FEC1-4A56-A986-706E9077BA0C}" destId="{141544C8-C2FC-49BF-8568-3801A2A7C2E4}" srcOrd="0" destOrd="0" presId="urn:microsoft.com/office/officeart/2008/layout/HexagonCluster"/>
    <dgm:cxn modelId="{7BCB70EF-87E1-4986-89A4-8EE8D7AC7A08}" srcId="{0FC0199C-0F38-4150-AF11-8876D9E5CCDD}" destId="{5279CE11-FEC1-4A56-A986-706E9077BA0C}" srcOrd="0" destOrd="0" parTransId="{5F698ABB-03D7-4C55-9720-974B65F045D4}" sibTransId="{8483DCB5-2B9F-4036-AEA5-949CF4474D0E}"/>
    <dgm:cxn modelId="{AD263D82-8072-475C-8E9F-15751B852F85}" type="presParOf" srcId="{39F7F5D4-3869-40E2-B4B4-EF4E68B86041}" destId="{A7CDE073-795E-4452-A4BC-4F5DDE8D2BFE}" srcOrd="0" destOrd="0" presId="urn:microsoft.com/office/officeart/2008/layout/HexagonCluster"/>
    <dgm:cxn modelId="{0EA5339D-6168-4462-B74C-8558C2245228}" type="presParOf" srcId="{A7CDE073-795E-4452-A4BC-4F5DDE8D2BFE}" destId="{141544C8-C2FC-49BF-8568-3801A2A7C2E4}" srcOrd="0" destOrd="0" presId="urn:microsoft.com/office/officeart/2008/layout/HexagonCluster"/>
    <dgm:cxn modelId="{7E9C81C2-B863-4802-ABE8-DE243B84232C}" type="presParOf" srcId="{39F7F5D4-3869-40E2-B4B4-EF4E68B86041}" destId="{B24F015B-842F-4E24-B09F-03E7AB6E1319}" srcOrd="1" destOrd="0" presId="urn:microsoft.com/office/officeart/2008/layout/HexagonCluster"/>
    <dgm:cxn modelId="{59F8D187-E952-4298-BA2F-8B803195B481}" type="presParOf" srcId="{B24F015B-842F-4E24-B09F-03E7AB6E1319}" destId="{5E580960-2322-4319-9008-CC822B624D3B}" srcOrd="0" destOrd="0" presId="urn:microsoft.com/office/officeart/2008/layout/HexagonCluster"/>
    <dgm:cxn modelId="{EE77405B-74C4-4143-95A0-F150D65B3C4D}" type="presParOf" srcId="{39F7F5D4-3869-40E2-B4B4-EF4E68B86041}" destId="{5510EEC2-360E-4726-A539-E7CAB5CD9231}" srcOrd="2" destOrd="0" presId="urn:microsoft.com/office/officeart/2008/layout/HexagonCluster"/>
    <dgm:cxn modelId="{12BC44FF-839C-4EAF-BDC7-AF976E5EC0BD}" type="presParOf" srcId="{5510EEC2-360E-4726-A539-E7CAB5CD9231}" destId="{277AFBC1-EE01-46A4-8AA8-03CE273F1F93}" srcOrd="0" destOrd="0" presId="urn:microsoft.com/office/officeart/2008/layout/HexagonCluster"/>
    <dgm:cxn modelId="{450B3CA7-D98B-4754-8E2B-5F776E547E2F}" type="presParOf" srcId="{39F7F5D4-3869-40E2-B4B4-EF4E68B86041}" destId="{8E84D41F-257A-494C-BBB6-DAECFEF02736}" srcOrd="3" destOrd="0" presId="urn:microsoft.com/office/officeart/2008/layout/HexagonCluster"/>
    <dgm:cxn modelId="{D88F44CB-733B-4B38-9183-8B0199CEB764}" type="presParOf" srcId="{8E84D41F-257A-494C-BBB6-DAECFEF02736}" destId="{E0F1991F-EE5C-4FD9-811C-E22741865218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544C8-C2FC-49BF-8568-3801A2A7C2E4}">
      <dsp:nvSpPr>
        <dsp:cNvPr id="0" name=""/>
        <dsp:cNvSpPr/>
      </dsp:nvSpPr>
      <dsp:spPr>
        <a:xfrm>
          <a:off x="3044135" y="465632"/>
          <a:ext cx="1376531" cy="1185419"/>
        </a:xfrm>
        <a:prstGeom prst="hexagon">
          <a:avLst>
            <a:gd name="adj" fmla="val 25000"/>
            <a:gd name="vf" fmla="val 115470"/>
          </a:avLst>
        </a:prstGeom>
        <a:solidFill>
          <a:schemeClr val="accent1"/>
        </a:solidFill>
        <a:ln w="1079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8100" rIns="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3257631" y="649487"/>
        <a:ext cx="949539" cy="817709"/>
      </dsp:txXfrm>
    </dsp:sp>
    <dsp:sp modelId="{5E580960-2322-4319-9008-CC822B624D3B}">
      <dsp:nvSpPr>
        <dsp:cNvPr id="0" name=""/>
        <dsp:cNvSpPr/>
      </dsp:nvSpPr>
      <dsp:spPr>
        <a:xfrm flipV="1">
          <a:off x="3144271" y="546477"/>
          <a:ext cx="1438551" cy="1271500"/>
        </a:xfrm>
        <a:prstGeom prst="hexagon">
          <a:avLst>
            <a:gd name="adj" fmla="val 25000"/>
            <a:gd name="vf" fmla="val 115470"/>
          </a:avLst>
        </a:prstGeom>
        <a:solidFill>
          <a:schemeClr val="accent1"/>
        </a:solidFill>
        <a:ln w="10795" cap="flat" cmpd="sng" algn="ctr">
          <a:solidFill>
            <a:schemeClr val="bg1"/>
          </a:solidFill>
          <a:prstDash val="solid"/>
        </a:ln>
        <a:effectLst/>
        <a:scene3d>
          <a:camera prst="isometricTopUp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AFBC1-EE01-46A4-8AA8-03CE273F1F93}">
      <dsp:nvSpPr>
        <dsp:cNvPr id="0" name=""/>
        <dsp:cNvSpPr/>
      </dsp:nvSpPr>
      <dsp:spPr>
        <a:xfrm>
          <a:off x="1687260" y="162417"/>
          <a:ext cx="1630699" cy="129615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alphaModFix amt="35000"/>
          </a:blip>
          <a:srcRect/>
          <a:stretch>
            <a:fillRect t="-8000" b="-8000"/>
          </a:stretch>
        </a:blipFill>
        <a:ln w="10795" cap="flat" cmpd="sng" algn="ctr">
          <a:solidFill>
            <a:schemeClr val="bg1"/>
          </a:solidFill>
          <a:prstDash val="solid"/>
        </a:ln>
        <a:effectLst>
          <a:reflection blurRad="6350" stA="50000" endA="300" endPos="55500" dist="50800" dir="5400000" sy="-100000" algn="bl" rotWithShape="0"/>
        </a:effectLst>
        <a:scene3d>
          <a:camera prst="perspectiveHeroicExtremeLeftFacing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1991F-EE5C-4FD9-811C-E22741865218}">
      <dsp:nvSpPr>
        <dsp:cNvPr id="0" name=""/>
        <dsp:cNvSpPr/>
      </dsp:nvSpPr>
      <dsp:spPr>
        <a:xfrm>
          <a:off x="3277301" y="834059"/>
          <a:ext cx="160658" cy="138661"/>
        </a:xfrm>
        <a:prstGeom prst="hexagon">
          <a:avLst>
            <a:gd name="adj" fmla="val 25000"/>
            <a:gd name="vf" fmla="val 115470"/>
          </a:avLst>
        </a:prstGeom>
        <a:solidFill>
          <a:schemeClr val="accent1"/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60624-1DF9-443E-AF53-CA889366937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8D39D-A236-4D3B-996D-9A0C03CB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3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8D39D-A236-4D3B-996D-9A0C03CBA5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241A-A29A-7F00-CE2D-D30AF640D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17" y="865704"/>
            <a:ext cx="8325531" cy="2851413"/>
          </a:xfrm>
        </p:spPr>
        <p:txBody>
          <a:bodyPr>
            <a:normAutofit/>
          </a:bodyPr>
          <a:lstStyle/>
          <a:p>
            <a:pPr algn="r">
              <a:lnSpc>
                <a:spcPts val="1500"/>
              </a:lnSpc>
              <a:spcAft>
                <a:spcPts val="225"/>
              </a:spcAft>
            </a:pPr>
            <a:r>
              <a:rPr lang="en-US" sz="24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Heart Attack Risk: A Data-Driven Approach</a:t>
            </a:r>
            <a:br>
              <a:rPr lang="en-US" sz="24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3D34B-89E8-D4FB-FC50-0BCBA650B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553712"/>
            <a:ext cx="7315200" cy="103093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Unveiling Insights and Empowering Prevention</a:t>
            </a:r>
          </a:p>
          <a:p>
            <a:pPr algn="r"/>
            <a:r>
              <a:rPr lang="en-US" sz="1800" dirty="0">
                <a:solidFill>
                  <a:srgbClr val="1A1C1E"/>
                </a:solidFill>
                <a:latin typeface="Google Sans Text"/>
              </a:rPr>
              <a:t>Presenter: Alima Hossain </a:t>
            </a:r>
            <a:r>
              <a:rPr lang="en-US" sz="1800" dirty="0" err="1">
                <a:solidFill>
                  <a:srgbClr val="1A1C1E"/>
                </a:solidFill>
                <a:latin typeface="Google Sans Text"/>
              </a:rPr>
              <a:t>Shetu</a:t>
            </a:r>
            <a:endParaRPr lang="en-US" sz="1800" dirty="0">
              <a:solidFill>
                <a:srgbClr val="1A1C1E"/>
              </a:solidFill>
              <a:latin typeface="Google Sans Text"/>
            </a:endParaRPr>
          </a:p>
          <a:p>
            <a:pPr algn="r"/>
            <a:r>
              <a:rPr lang="en-US" sz="1800" dirty="0">
                <a:solidFill>
                  <a:srgbClr val="1A1C1E"/>
                </a:solidFill>
                <a:latin typeface="Google Sans Text"/>
              </a:rPr>
              <a:t>Date: 01/28/2025</a:t>
            </a:r>
          </a:p>
          <a:p>
            <a:pPr algn="r"/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083E5E0-D6A0-356F-3E37-68AB00D6D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5155070"/>
              </p:ext>
            </p:extLst>
          </p:nvPr>
        </p:nvGraphicFramePr>
        <p:xfrm>
          <a:off x="2272473" y="1109183"/>
          <a:ext cx="6112574" cy="18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Hexagon 6">
            <a:extLst>
              <a:ext uri="{FF2B5EF4-FFF2-40B4-BE49-F238E27FC236}">
                <a16:creationId xmlns:a16="http://schemas.microsoft.com/office/drawing/2014/main" id="{04A3939E-9692-AAC9-99AB-71C2C4A80B3F}"/>
              </a:ext>
            </a:extLst>
          </p:cNvPr>
          <p:cNvSpPr/>
          <p:nvPr/>
        </p:nvSpPr>
        <p:spPr>
          <a:xfrm flipV="1">
            <a:off x="5101514" y="932139"/>
            <a:ext cx="1304406" cy="108332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7DD9-5780-425D-2637-46C6FE7A5B3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"/>
          </a:blip>
          <a:stretch>
            <a:fillRect/>
          </a:stretch>
        </p:blipFill>
        <p:spPr>
          <a:xfrm>
            <a:off x="1375153" y="2921751"/>
            <a:ext cx="7452721" cy="282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05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A2F5-3A06-8AA4-9866-D08DCBFA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611613" cy="3926780"/>
          </a:xfrm>
        </p:spPr>
        <p:txBody>
          <a:bodyPr/>
          <a:lstStyle/>
          <a:p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Thank You &amp; Q&amp;A</a:t>
            </a:r>
            <a:endParaRPr lang="en-US" dirty="0"/>
          </a:p>
        </p:txBody>
      </p:sp>
      <p:pic>
        <p:nvPicPr>
          <p:cNvPr id="8" name="Picture Placeholder 7" descr="Magnifying glass with solid fill">
            <a:extLst>
              <a:ext uri="{FF2B5EF4-FFF2-40B4-BE49-F238E27FC236}">
                <a16:creationId xmlns:a16="http://schemas.microsoft.com/office/drawing/2014/main" id="{5DF777AB-7DDB-81E3-D84B-0641E8A3A2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156" b="17156"/>
          <a:stretch>
            <a:fillRect/>
          </a:stretch>
        </p:blipFill>
        <p:spPr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0C78D-1292-6393-0418-E25A986E3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828361"/>
            <a:ext cx="2834640" cy="17737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A03EE-6F66-AFB4-1F87-21FB1D1BEA1E}"/>
              </a:ext>
            </a:extLst>
          </p:cNvPr>
          <p:cNvSpPr txBox="1"/>
          <p:nvPr/>
        </p:nvSpPr>
        <p:spPr>
          <a:xfrm>
            <a:off x="5154997" y="2466986"/>
            <a:ext cx="61005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0" dirty="0">
                <a:solidFill>
                  <a:srgbClr val="1A1C1E"/>
                </a:solidFill>
                <a:effectLst/>
                <a:latin typeface="Google Sans Text"/>
              </a:rPr>
              <a:t>"Questions?"</a:t>
            </a:r>
            <a:endParaRPr lang="en-US" sz="4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3B5689-C05D-3EB2-0530-E11D2A5AA4C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0" y="767419"/>
            <a:ext cx="3437263" cy="53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1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83B4-2DF9-7454-ACDD-332A33C2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00303"/>
            <a:ext cx="3382178" cy="2624717"/>
          </a:xfrm>
        </p:spPr>
        <p:txBody>
          <a:bodyPr>
            <a:normAutofit/>
          </a:bodyPr>
          <a:lstStyle/>
          <a:p>
            <a:pPr>
              <a:lnSpc>
                <a:spcPts val="1500"/>
              </a:lnSpc>
              <a:spcAft>
                <a:spcPts val="225"/>
              </a:spcAft>
            </a:pPr>
            <a:r>
              <a:rPr lang="en-US" sz="18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Heart Attack Prediction Matters</a:t>
            </a:r>
            <a:br>
              <a:rPr lang="en-US" sz="2000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1A800-93BB-4713-2291-2068B76E0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87" y="562708"/>
            <a:ext cx="8207957" cy="3100303"/>
          </a:xfrm>
        </p:spPr>
        <p:txBody>
          <a:bodyPr/>
          <a:lstStyle/>
          <a:p>
            <a:pPr marL="800100" lvl="1" indent="-342900">
              <a:lnSpc>
                <a:spcPts val="1500"/>
              </a:lnSpc>
              <a:spcAft>
                <a:spcPts val="225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is a leading cause of death worldwide.</a:t>
            </a:r>
          </a:p>
          <a:p>
            <a:pPr marL="800100" lvl="1" indent="-342900">
              <a:lnSpc>
                <a:spcPts val="1500"/>
              </a:lnSpc>
              <a:spcAft>
                <a:spcPts val="225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and risk assessment can save lives and reduce healthcare costs.</a:t>
            </a:r>
          </a:p>
          <a:p>
            <a:pPr marL="800100" lvl="1" indent="-342900">
              <a:lnSpc>
                <a:spcPts val="1500"/>
              </a:lnSpc>
              <a:spcAft>
                <a:spcPts val="225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lack of easy tools for prediction, and the benefit of developing them.</a:t>
            </a:r>
          </a:p>
          <a:p>
            <a:pPr algn="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1D919-4A35-2E46-4DC9-210122242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973" y="3176053"/>
            <a:ext cx="8771319" cy="2899000"/>
          </a:xfrm>
          <a:prstGeom prst="rect">
            <a:avLst/>
          </a:prstGeom>
          <a:ln>
            <a:solidFill>
              <a:schemeClr val="bg1"/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083EED-2358-A196-5B83-BDEA489AEC7E}"/>
              </a:ext>
            </a:extLst>
          </p:cNvPr>
          <p:cNvSpPr txBox="1"/>
          <p:nvPr/>
        </p:nvSpPr>
        <p:spPr>
          <a:xfrm>
            <a:off x="-1" y="3259781"/>
            <a:ext cx="2990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690FF-2D95-FD80-08CA-DC02C0D9C26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0" y="766904"/>
            <a:ext cx="3475667" cy="54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730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EC60-E771-22C1-5E44-347CF4BE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296" y="716912"/>
            <a:ext cx="7476816" cy="798070"/>
          </a:xfrm>
        </p:spPr>
        <p:txBody>
          <a:bodyPr>
            <a:normAutofit/>
          </a:bodyPr>
          <a:lstStyle/>
          <a:p>
            <a:pPr>
              <a:lnSpc>
                <a:spcPts val="1500"/>
              </a:lnSpc>
              <a:spcAft>
                <a:spcPts val="225"/>
              </a:spcAft>
            </a:pPr>
            <a:r>
              <a:rPr lang="en-US" sz="24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 We'll Explore:</a:t>
            </a:r>
            <a:b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</a:br>
            <a:endParaRPr lang="en-US" b="0" i="0" dirty="0">
              <a:solidFill>
                <a:srgbClr val="1A1C1E"/>
              </a:solidFill>
              <a:effectLst/>
              <a:latin typeface="Google Sans Tex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91C95-DE54-9BE4-8B25-CBC3DBBCE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262" y="1433821"/>
            <a:ext cx="7543800" cy="1893729"/>
          </a:xfrm>
        </p:spPr>
        <p:txBody>
          <a:bodyPr>
            <a:normAutofit/>
          </a:bodyPr>
          <a:lstStyle/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294 records of patient data with 14 features. The data includes both numerical and categorical features, providing a comprehensive view of patient health conditions related to heart health. 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1600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Variable:The</a:t>
            </a:r>
            <a:r>
              <a:rPr lang="en-US" sz="16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target variable is </a:t>
            </a:r>
            <a:r>
              <a:rPr lang="en-US" sz="1600" b="0" i="0" dirty="0">
                <a:solidFill>
                  <a:srgbClr val="032F6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`heart_attack`as ‘num’</a:t>
            </a:r>
            <a:r>
              <a:rPr lang="en-US" sz="16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which is a binary indicator (e.g., 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heart attack, 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 heart attack).</a:t>
            </a:r>
            <a:endParaRPr lang="en-US" sz="1600" dirty="0">
              <a:solidFill>
                <a:srgbClr val="1A1C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This dataset was compiled from a public repository Kaggle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500"/>
              </a:lnSpc>
              <a:spcAft>
                <a:spcPts val="225"/>
              </a:spcAft>
            </a:pPr>
            <a:endParaRPr lang="en-US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A1C1E"/>
              </a:solidFill>
              <a:effectLst/>
              <a:latin typeface="Courier New" panose="02070409020205090404" pitchFamily="49" charset="0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26EF0-F0CC-A24A-8302-30429EB57212}"/>
              </a:ext>
            </a:extLst>
          </p:cNvPr>
          <p:cNvSpPr txBox="1"/>
          <p:nvPr/>
        </p:nvSpPr>
        <p:spPr>
          <a:xfrm>
            <a:off x="0" y="3865126"/>
            <a:ext cx="3107066" cy="317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500"/>
              </a:lnSpc>
              <a:spcAft>
                <a:spcPts val="1350"/>
              </a:spcAft>
            </a:pPr>
            <a:r>
              <a:rPr lang="en-US" sz="24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61543D-A887-0E12-52F2-874972DB3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672" y="3429000"/>
            <a:ext cx="6926985" cy="29068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2F7BBD-D410-ABE3-4171-B66BF556B87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893181"/>
            <a:ext cx="3419531" cy="525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9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9ADB-AE3A-FEE8-3820-A7F7A6C2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2921751"/>
            <a:ext cx="2947482" cy="2803269"/>
          </a:xfrm>
        </p:spPr>
        <p:txBody>
          <a:bodyPr>
            <a:normAutofit/>
          </a:bodyPr>
          <a:lstStyle/>
          <a:p>
            <a:r>
              <a:rPr lang="en-US" sz="24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Demographic Breakdown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6C43-82D1-AD84-804F-58B63163CE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0" indent="0">
              <a:buNone/>
            </a:pPr>
            <a:endParaRPr lang="en-US" dirty="0">
              <a:solidFill>
                <a:srgbClr val="1A1C1E"/>
              </a:solidFill>
              <a:latin typeface="Google Sans Text"/>
            </a:endParaRPr>
          </a:p>
          <a:p>
            <a:pPr marL="0" indent="0">
              <a:buNone/>
            </a:pPr>
            <a:endParaRPr lang="en-US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0" indent="0">
              <a:buNone/>
            </a:pPr>
            <a:endParaRPr lang="en-US" dirty="0">
              <a:solidFill>
                <a:srgbClr val="1A1C1E"/>
              </a:solidFill>
              <a:latin typeface="Google Sans Text"/>
            </a:endParaRPr>
          </a:p>
          <a:p>
            <a:pPr marL="0" indent="0">
              <a:buNone/>
            </a:pPr>
            <a:endParaRPr lang="en-US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0" indent="0">
              <a:buNone/>
            </a:pPr>
            <a:endParaRPr lang="en-US" dirty="0">
              <a:solidFill>
                <a:srgbClr val="1A1C1E"/>
              </a:solidFill>
              <a:latin typeface="Google Sans Text"/>
            </a:endParaRPr>
          </a:p>
          <a:p>
            <a:pPr marL="0" indent="0">
              <a:buNone/>
            </a:pPr>
            <a:endParaRPr lang="en-US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0" indent="0">
              <a:buNone/>
            </a:pPr>
            <a:endParaRPr lang="en-US" dirty="0">
              <a:solidFill>
                <a:srgbClr val="1A1C1E"/>
              </a:solidFill>
              <a:latin typeface="Google Sans Text"/>
            </a:endParaRPr>
          </a:p>
          <a:p>
            <a:pPr marL="0" indent="0">
              <a:buNone/>
            </a:pPr>
            <a:endParaRPr lang="en-US" dirty="0">
              <a:solidFill>
                <a:srgbClr val="1A1C1E"/>
              </a:solidFill>
              <a:latin typeface="Google Sans Text"/>
            </a:endParaRPr>
          </a:p>
          <a:p>
            <a:pPr marL="0" indent="0">
              <a:buNone/>
            </a:pPr>
            <a:endParaRPr lang="en-US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0" indent="0">
              <a:buNone/>
            </a:pPr>
            <a:endParaRPr lang="en-US" dirty="0">
              <a:solidFill>
                <a:srgbClr val="1A1C1E"/>
              </a:solidFill>
              <a:latin typeface="Google Sans Text"/>
            </a:endParaRPr>
          </a:p>
          <a:p>
            <a:pPr marL="0" indent="0">
              <a:buNone/>
            </a:pPr>
            <a:endParaRPr lang="en-US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0" indent="0">
              <a:buNone/>
            </a:pPr>
            <a:endParaRPr lang="en-US" dirty="0">
              <a:solidFill>
                <a:srgbClr val="1A1C1E"/>
              </a:solidFill>
              <a:latin typeface="Google Sans Text"/>
            </a:endParaRPr>
          </a:p>
          <a:p>
            <a:pPr marL="0" indent="0">
              <a:buNone/>
            </a:pPr>
            <a:endParaRPr lang="en-US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endParaRPr lang="en-US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BE264-7C6F-DFFB-9C1A-AB6F7F90C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444" y="808851"/>
            <a:ext cx="3642072" cy="2778412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4A70E37-606D-CEC1-24B2-D205BDE66C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07181" y="3429000"/>
            <a:ext cx="4052578" cy="2516467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A8E420-D0BC-B059-9928-0139EF9BEC77}"/>
              </a:ext>
            </a:extLst>
          </p:cNvPr>
          <p:cNvSpPr txBox="1"/>
          <p:nvPr/>
        </p:nvSpPr>
        <p:spPr>
          <a:xfrm>
            <a:off x="3998471" y="1958656"/>
            <a:ext cx="280812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 Demographics:</a:t>
            </a:r>
          </a:p>
          <a:p>
            <a:endParaRPr lang="en-US" sz="2000" dirty="0">
              <a:solidFill>
                <a:srgbClr val="1A1C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chart is showing the proportion of males and females.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Histogram plot showing the gender- wise age distribution of patients.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endParaRPr lang="en-US" dirty="0">
              <a:solidFill>
                <a:srgbClr val="1A1C1E"/>
              </a:solidFill>
              <a:latin typeface="Google Sans Text"/>
            </a:endParaRP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2226260-5236-13E1-BB95-059CB048BC9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0" y="808851"/>
            <a:ext cx="3462437" cy="525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8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DB3D-A189-FFF5-E1E1-D2B63669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9219"/>
            <a:ext cx="2947482" cy="3507438"/>
          </a:xfrm>
        </p:spPr>
        <p:txBody>
          <a:bodyPr>
            <a:normAutofit/>
          </a:bodyPr>
          <a:lstStyle/>
          <a:p>
            <a:pPr>
              <a:lnSpc>
                <a:spcPts val="1500"/>
              </a:lnSpc>
              <a:spcAft>
                <a:spcPts val="225"/>
              </a:spcAft>
            </a:pPr>
            <a:r>
              <a:rPr lang="en-US" sz="20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Examining Risk Factors - Numerical</a:t>
            </a:r>
            <a:br>
              <a:rPr lang="en-US" sz="20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95C1-787A-50D7-7FBD-C5AF2221C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6196" y="868680"/>
            <a:ext cx="4047167" cy="2940418"/>
          </a:xfrm>
        </p:spPr>
        <p:txBody>
          <a:bodyPr/>
          <a:lstStyle/>
          <a:p>
            <a:pPr lvl="1"/>
            <a:r>
              <a:rPr lang="en-US" sz="20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Numerical Risk Factors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attack increases significantly with advancing 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Cholesterol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A1C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Thalach level(maximum heart rate achieved)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A1C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B6107B-C87A-EEB0-989A-3DC3B36D4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589" y="2153439"/>
            <a:ext cx="3009768" cy="1866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2065D3-13AF-471B-A962-CCCD78BDF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735" y="392271"/>
            <a:ext cx="2899621" cy="1709767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E483DE51-ECE2-FECB-FAFE-C1C282A630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-1" y="787705"/>
            <a:ext cx="3470421" cy="5315639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93229F-3E54-7348-4426-B0BDA08CC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630" y="4068810"/>
            <a:ext cx="3560210" cy="19640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0BC700-C792-F48B-D326-9D9C35F7D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8175" y="3708719"/>
            <a:ext cx="3661517" cy="25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0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6026-BD7B-B471-CB84-0D5FDBFE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2304937"/>
            <a:ext cx="2947482" cy="3420083"/>
          </a:xfrm>
        </p:spPr>
        <p:txBody>
          <a:bodyPr>
            <a:normAutofit/>
          </a:bodyPr>
          <a:lstStyle/>
          <a:p>
            <a:r>
              <a:rPr lang="en-US" sz="20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Examining Risk Factors - Categorical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33A2-E917-F515-6032-C07B0E80B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27356" y="868680"/>
            <a:ext cx="4214897" cy="3400324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Key Categorical Risk Factors such as: </a:t>
            </a:r>
          </a:p>
          <a:p>
            <a:pPr marL="502920" lvl="1" indent="0">
              <a:buNone/>
            </a:pPr>
            <a:r>
              <a:rPr lang="en-US" sz="1600" dirty="0">
                <a:solidFill>
                  <a:srgbClr val="1A1C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--C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hest Pain Type (Angina)</a:t>
            </a:r>
          </a:p>
          <a:p>
            <a:pPr marL="50292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--Fasting Blood Sugar (FBS)</a:t>
            </a:r>
          </a:p>
          <a:p>
            <a:pPr marL="50292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--Exercise-Induced Angina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0292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Slope of the Peak Exercise ST Segment</a:t>
            </a:r>
          </a:p>
          <a:p>
            <a:pPr marL="502920" lvl="1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25F9CD-C3B2-CA20-7E1A-5DC2564FE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675" y="4507072"/>
            <a:ext cx="5155652" cy="1996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1EC997-53EA-5639-8217-3C619ADC7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196" y="243479"/>
            <a:ext cx="3352406" cy="2061458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BE944F9B-85EE-5CEF-77D4-3CE8EBF679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0" y="787706"/>
            <a:ext cx="3409720" cy="5266063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93000C-E543-9B02-60A1-6D5ED09B5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196" y="2215663"/>
            <a:ext cx="3474719" cy="23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5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4DF2-4245-50CC-FA33-56B7E0D2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4048"/>
            <a:ext cx="3361257" cy="3080972"/>
          </a:xfrm>
        </p:spPr>
        <p:txBody>
          <a:bodyPr>
            <a:normAutofit/>
          </a:bodyPr>
          <a:lstStyle/>
          <a:p>
            <a:r>
              <a:rPr lang="en-US" sz="24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&amp; Relationships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FD458-D2BA-C911-6820-D36E5639C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1163" y="254300"/>
            <a:ext cx="3523037" cy="119575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Heatmap of correlation matrix to show the relationship between features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CBD09-2503-2C2A-9C97-B6C7D7742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53464" y="167730"/>
            <a:ext cx="3765766" cy="114705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 of highly correlated Age vs. Blood pressure) with color encoding for heart attack outcome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4A343D-D8FC-EB9C-5B5A-25942D7C75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861676" y="1201165"/>
            <a:ext cx="3765766" cy="3121945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D0E92C-B940-7CBE-0332-340E8B51DD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81837" y="1314789"/>
            <a:ext cx="3859259" cy="3300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CFC257-35F7-8AD9-52A2-60D866D3E3E7}"/>
              </a:ext>
            </a:extLst>
          </p:cNvPr>
          <p:cNvSpPr txBox="1"/>
          <p:nvPr/>
        </p:nvSpPr>
        <p:spPr>
          <a:xfrm>
            <a:off x="3681837" y="4796279"/>
            <a:ext cx="8113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InsightsThese</a:t>
            </a: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suggest that heart attacks are not solely caused by a single factor, and might be due to a combination of different features such as cp, </a:t>
            </a:r>
            <a:r>
              <a:rPr lang="en-US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exang</a:t>
            </a: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oldpeak</a:t>
            </a: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slope.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E5612D-2956-A48C-376B-0BEADD1E333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0" y="787706"/>
            <a:ext cx="3415229" cy="53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8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164F-C5E2-508D-7688-93A49E76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" y="2555912"/>
            <a:ext cx="3188918" cy="2225407"/>
          </a:xfrm>
        </p:spPr>
        <p:txBody>
          <a:bodyPr>
            <a:normAutofit/>
          </a:bodyPr>
          <a:lstStyle/>
          <a:p>
            <a:r>
              <a:rPr lang="en-US" sz="24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7BA97-95F7-5ACC-907C-E544E0F36694}"/>
              </a:ext>
            </a:extLst>
          </p:cNvPr>
          <p:cNvSpPr txBox="1"/>
          <p:nvPr/>
        </p:nvSpPr>
        <p:spPr>
          <a:xfrm>
            <a:off x="0" y="4134988"/>
            <a:ext cx="34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Visualizing Heart Attack Risk Prediction with Power BI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9C53AE-423D-4739-23D1-DB60121EF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44" y="725027"/>
            <a:ext cx="7753463" cy="54214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6E5DCE-E306-C090-35A4-4E30818E5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1482" y="765672"/>
            <a:ext cx="3418871" cy="530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3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34035C-91CA-BF45-CEF3-F29C117107E0}"/>
              </a:ext>
            </a:extLst>
          </p:cNvPr>
          <p:cNvSpPr txBox="1"/>
          <p:nvPr/>
        </p:nvSpPr>
        <p:spPr>
          <a:xfrm>
            <a:off x="169535" y="81161"/>
            <a:ext cx="12022465" cy="576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500"/>
              </a:lnSpc>
              <a:spcAft>
                <a:spcPts val="225"/>
              </a:spcAft>
            </a:pPr>
            <a:endParaRPr lang="en-US" sz="1200" b="1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</a:pPr>
            <a:endParaRPr lang="en-US" sz="1400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</a:pPr>
            <a:r>
              <a:rPr lang="en-US" sz="14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Metric: </a:t>
            </a:r>
          </a:p>
          <a:p>
            <a:pPr algn="l">
              <a:lnSpc>
                <a:spcPts val="1500"/>
              </a:lnSpc>
              <a:spcAft>
                <a:spcPts val="225"/>
              </a:spcAft>
            </a:pP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top right, a prominent number displays "Heart Attack percentage 36.18%". This indicates that approximately 36.18% of the patients in the dataset experienced a heart attack.</a:t>
            </a:r>
          </a:p>
          <a:p>
            <a:pPr algn="l">
              <a:lnSpc>
                <a:spcPts val="1500"/>
              </a:lnSpc>
              <a:spcAft>
                <a:spcPts val="1350"/>
              </a:spcAft>
            </a:pPr>
            <a:endParaRPr lang="en-US" sz="1200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500"/>
              </a:lnSpc>
              <a:spcAft>
                <a:spcPts val="1350"/>
              </a:spcAft>
            </a:pPr>
            <a:r>
              <a:rPr lang="en-US" sz="14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 Visualizations: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Age of Patients with Different Chest Pain Types by Gender: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Type: This is a line chart visualizing the average age of patients grouped by different chest pain types (asymptomatic, atypical angina, non-anginal pain, and typical angina) and further broken down by gender.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 This visualization is comparing the ages of patients based on their gender and chest pain type.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 of Cholesterol and Fasting Blood Sugar by Age: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Type: This is a combination column and line chart showing cholesterol levels (columns) and fasting blood sugar levels (represented with a line) across different age groups.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 It explores how cholesterol and fasting blood sugar levels change with age.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Age-Related Trends in </a:t>
            </a:r>
            <a:r>
              <a:rPr lang="en-US" sz="120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Oldpeak</a:t>
            </a: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(ST-Segment Depression) and Maximum Heart Rate: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Type: This is a heatmap or table using color-coding to visualize the interplay of Age (x-axis) and old peak (ST depression) and max heart rate (values) 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 It aims to identify patterns in ST-segment depression (</a:t>
            </a:r>
            <a:r>
              <a:rPr lang="en-US" sz="120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oldpeak</a:t>
            </a: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maximum heart rate and age.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Unveiling the </a:t>
            </a:r>
            <a:r>
              <a:rPr lang="en-US" sz="120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Exang</a:t>
            </a: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Slope, Landscape: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Type: This appears to be an area chart showing the distribution of '</a:t>
            </a:r>
            <a:r>
              <a:rPr lang="en-US" sz="120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exang</a:t>
            </a: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(exercise-induced angina) across various values of 'slope' (peak exercise ST segment).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 To visualize the frequency of different slope categories across patients who experience or not exercise induced angina.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Chest Pain: Gender Differences and the Role of Resting Blood Pressure: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Type: This is a series of bar charts showing the frequency of chest pain types across genders at various resting blood pressure (</a:t>
            </a:r>
            <a:r>
              <a:rPr lang="en-US" sz="120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trestbps</a:t>
            </a: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levels.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 This explores if there are variations of chest pain, across genders and different resting blood pressure levels.</a:t>
            </a:r>
          </a:p>
          <a:p>
            <a:pPr algn="l">
              <a:lnSpc>
                <a:spcPts val="1500"/>
              </a:lnSpc>
              <a:spcAft>
                <a:spcPts val="225"/>
              </a:spcAft>
            </a:pPr>
            <a:endParaRPr lang="en-US" sz="1200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500"/>
              </a:lnSpc>
              <a:spcAft>
                <a:spcPts val="225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dashboard focuses on key risk factors associated with heart attacks like age, cholesterol levels, blood sugar, chest pain, and exercise-induced angina.</a:t>
            </a:r>
          </a:p>
          <a:p>
            <a:pPr marL="171450" indent="-171450" algn="l">
              <a:lnSpc>
                <a:spcPts val="15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1A1C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resents a comprehensive analysis of heart attack risk factors by using different visualizations that help users explore these factors and understand their relationships. 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58219-9BF7-F8BE-E6E8-51B71E540A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46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6161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3350</TotalTime>
  <Words>758</Words>
  <Application>Microsoft Office PowerPoint</Application>
  <PresentationFormat>Widescreen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Corbel</vt:lpstr>
      <vt:lpstr>Courier New</vt:lpstr>
      <vt:lpstr>Google Sans Text</vt:lpstr>
      <vt:lpstr>Times New Roman</vt:lpstr>
      <vt:lpstr>Wingdings</vt:lpstr>
      <vt:lpstr>Wingdings 2</vt:lpstr>
      <vt:lpstr>Frame</vt:lpstr>
      <vt:lpstr>Predicting Heart Attack Risk: A Data-Driven Approach  </vt:lpstr>
      <vt:lpstr>Why Heart Attack Prediction Matters  </vt:lpstr>
      <vt:lpstr>Understanding the Data We'll Explore: </vt:lpstr>
      <vt:lpstr>Demographic Breakdown</vt:lpstr>
      <vt:lpstr>Examining Risk Factors - Numerical  </vt:lpstr>
      <vt:lpstr>Examining Risk Factors - Categorical</vt:lpstr>
      <vt:lpstr>Correlations &amp; Relationships</vt:lpstr>
      <vt:lpstr>Predictive Modeling </vt:lpstr>
      <vt:lpstr>PowerPoint Presentation</vt:lpstr>
      <vt:lpstr>Thank You &amp;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Alima Hossain</dc:creator>
  <cp:lastModifiedBy>Alima Hossain</cp:lastModifiedBy>
  <cp:revision>10</cp:revision>
  <dcterms:created xsi:type="dcterms:W3CDTF">2025-01-28T19:42:04Z</dcterms:created>
  <dcterms:modified xsi:type="dcterms:W3CDTF">2025-01-31T03:43:57Z</dcterms:modified>
</cp:coreProperties>
</file>