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9" r:id="rId3"/>
    <p:sldId id="294" r:id="rId4"/>
    <p:sldId id="290" r:id="rId5"/>
    <p:sldId id="291" r:id="rId6"/>
    <p:sldId id="307" r:id="rId7"/>
    <p:sldId id="292" r:id="rId8"/>
    <p:sldId id="301" r:id="rId9"/>
    <p:sldId id="300" r:id="rId10"/>
    <p:sldId id="308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pon, Md Abdullah al Kamran" initials="RMAaK" lastIdx="1" clrIdx="0">
    <p:extLst>
      <p:ext uri="{19B8F6BF-5375-455C-9EA6-DF929625EA0E}">
        <p15:presenceInfo xmlns:p15="http://schemas.microsoft.com/office/powerpoint/2012/main" userId="S-1-5-21-2000478354-764733703-1177238915-9656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73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993DC-7D40-4897-8059-41995E6326E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6B7FD-2662-49F7-A222-20819B8BE8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sAito/SkillNER?tab=readme-ov-fi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killner.vercel.app/" TargetMode="External"/><Relationship Id="rId4" Type="http://schemas.openxmlformats.org/officeDocument/2006/relationships/hyperlink" Target="https://www.sciencedirect.com/science/article/abs/pii/S0957417421009519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6B7FD-2662-49F7-A222-20819B8BE8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53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NER Text Annotation</a:t>
            </a:r>
          </a:p>
          <a:p>
            <a:endParaRPr lang="de-DE" dirty="0"/>
          </a:p>
          <a:p>
            <a:r>
              <a:rPr lang="en-US" dirty="0"/>
              <a:t>https://tecoholic.github.io/ner-annotator/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B7FD-2662-49F7-A222-20819B8BE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frequent Skills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B7FD-2662-49F7-A222-20819B8BE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% = ((</a:t>
            </a:r>
            <a:r>
              <a:rPr lang="de-DE" dirty="0" err="1"/>
              <a:t>true</a:t>
            </a:r>
            <a:r>
              <a:rPr lang="de-DE" dirty="0"/>
              <a:t> – </a:t>
            </a:r>
            <a:r>
              <a:rPr lang="de-DE" dirty="0" err="1"/>
              <a:t>predicted</a:t>
            </a:r>
            <a:r>
              <a:rPr lang="de-DE" dirty="0"/>
              <a:t>) / </a:t>
            </a:r>
            <a:r>
              <a:rPr lang="de-DE" dirty="0" err="1"/>
              <a:t>true</a:t>
            </a:r>
            <a:r>
              <a:rPr lang="de-DE" dirty="0"/>
              <a:t> ) * 100%</a:t>
            </a:r>
          </a:p>
          <a:p>
            <a:endParaRPr lang="de-DE" dirty="0"/>
          </a:p>
          <a:p>
            <a:pPr lvl="1"/>
            <a:r>
              <a:rPr lang="de-DE" dirty="0" err="1"/>
              <a:t>Predicted</a:t>
            </a:r>
            <a:r>
              <a:rPr lang="de-DE" dirty="0"/>
              <a:t> Skills </a:t>
            </a:r>
          </a:p>
          <a:p>
            <a:pPr lvl="1"/>
            <a:r>
              <a:rPr lang="de-DE" dirty="0" err="1"/>
              <a:t>Actual</a:t>
            </a:r>
            <a:r>
              <a:rPr lang="de-DE" dirty="0"/>
              <a:t> Skills</a:t>
            </a:r>
          </a:p>
          <a:p>
            <a:pPr lvl="1"/>
            <a:r>
              <a:rPr lang="de-DE" dirty="0"/>
              <a:t>% </a:t>
            </a:r>
            <a:r>
              <a:rPr lang="de-DE" dirty="0" err="1"/>
              <a:t>of</a:t>
            </a:r>
            <a:r>
              <a:rPr lang="de-DE" dirty="0"/>
              <a:t> Error </a:t>
            </a:r>
            <a:endParaRPr lang="en-US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B7FD-2662-49F7-A222-20819B8BE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5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AnasAito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SkillNER</a:t>
            </a:r>
            <a:r>
              <a:rPr lang="en-US" dirty="0">
                <a:hlinkClick r:id="rId3"/>
              </a:rPr>
              <a:t>: A (smart) rule based NLP module to extract job skills from text</a:t>
            </a:r>
            <a:endParaRPr lang="en-US" dirty="0"/>
          </a:p>
          <a:p>
            <a:endParaRPr lang="de-DE" dirty="0"/>
          </a:p>
          <a:p>
            <a:r>
              <a:rPr lang="en-US" dirty="0" err="1">
                <a:hlinkClick r:id="rId4"/>
              </a:rPr>
              <a:t>SkillNER</a:t>
            </a:r>
            <a:r>
              <a:rPr lang="en-US" dirty="0">
                <a:hlinkClick r:id="rId4"/>
              </a:rPr>
              <a:t>: Mining and mapping soft skills from any text – ScienceDirect</a:t>
            </a:r>
            <a:endParaRPr lang="en-US" dirty="0"/>
          </a:p>
          <a:p>
            <a:endParaRPr lang="de-DE" dirty="0"/>
          </a:p>
          <a:p>
            <a:r>
              <a:rPr lang="en-US" dirty="0" err="1">
                <a:hlinkClick r:id="rId5"/>
              </a:rPr>
              <a:t>SkillNer</a:t>
            </a:r>
            <a:r>
              <a:rPr lang="en-US" dirty="0">
                <a:hlinkClick r:id="rId5"/>
              </a:rPr>
              <a:t> : skills extractor and more</a:t>
            </a:r>
            <a:endParaRPr lang="en-US" dirty="0"/>
          </a:p>
          <a:p>
            <a:endParaRPr lang="de-DE" dirty="0"/>
          </a:p>
          <a:p>
            <a:r>
              <a:rPr lang="de-DE" dirty="0"/>
              <a:t>J</a:t>
            </a:r>
            <a:r>
              <a:rPr lang="en-US" dirty="0" err="1"/>
              <a:t>ust</a:t>
            </a:r>
            <a:r>
              <a:rPr lang="en-US" dirty="0"/>
              <a:t> get the idea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6B7FD-2662-49F7-A222-20819B8BE8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81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= Hard Skills</a:t>
            </a:r>
          </a:p>
          <a:p>
            <a:r>
              <a:rPr lang="de-DE" dirty="0"/>
              <a:t>Blue = Soft Skills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B7FD-2662-49F7-A222-20819B8BE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B7FD-2662-49F7-A222-20819B8BE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limitation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Custom Train </a:t>
            </a:r>
            <a:r>
              <a:rPr lang="de-DE" dirty="0" err="1"/>
              <a:t>model</a:t>
            </a:r>
            <a:r>
              <a:rPr lang="de-DE" dirty="0"/>
              <a:t> and also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Text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perfom</a:t>
            </a:r>
            <a:r>
              <a:rPr lang="de-DE" dirty="0"/>
              <a:t> NER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perticular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unknow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exaclty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avalibal</a:t>
            </a:r>
            <a:r>
              <a:rPr lang="de-DE" dirty="0"/>
              <a:t>. Performing NER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descrition</a:t>
            </a:r>
            <a:r>
              <a:rPr lang="de-DE" dirty="0"/>
              <a:t> will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wrond</a:t>
            </a:r>
            <a:r>
              <a:rPr lang="de-DE" dirty="0"/>
              <a:t> </a:t>
            </a:r>
            <a:r>
              <a:rPr lang="de-DE" dirty="0" err="1"/>
              <a:t>ner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tag. </a:t>
            </a:r>
            <a:r>
              <a:rPr lang="de-DE" dirty="0" err="1"/>
              <a:t>Ultimately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 proper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proper </a:t>
            </a:r>
            <a:r>
              <a:rPr lang="de-DE" dirty="0" err="1"/>
              <a:t>descriptio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ner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and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B7FD-2662-49F7-A222-20819B8BE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83E1-9DC7-3983-AAF3-F5E9C6D6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92A32-0DE1-4082-A75D-50E73B4C4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9BAB-4BB7-80B8-1E73-99A9CED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0674-70E6-B016-8BDC-F9A5ECA4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6017-3824-76DB-9CEA-44D14C97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492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B94D-4350-350F-DB46-FDF636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0B87-7177-28BD-83A2-97ED40BC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7986-8158-A172-117E-E8F90B2E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6A1B-A4D0-C6D8-8660-9FCDAF5F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0EF6-14E8-0D2A-B2A3-6E6629D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908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947FD-3487-7AA4-D5F5-3C2E7286B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0A616-F42C-6F89-7787-F871721A0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C92A-B174-3A25-533C-7E117999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357F-63FC-D186-A9E9-89A79A0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5C5C-7986-5BB9-D713-E016BCE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70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60E6-0626-25FF-88DF-674F3FBC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3D86-2240-2A6C-910E-2D26AFF8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F970-9B16-6CB1-FCD8-84B460E3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650D-E127-6E06-0324-198EB4F3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48B0-40F3-3B47-59FF-6B57881D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959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52AD-3BCA-A784-CB47-752198E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2D59-890A-C822-FDF8-859AE6F33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E4CD-15E8-D6FA-47C0-231BBB0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839F-D782-F221-0660-86D07B26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89CA-9206-5ACA-85E0-6660CD59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6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3D6-1A78-FC5F-6295-F4A3F9C8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5A4B-7CEA-0C60-45C5-641430922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D1814-48D5-D1A4-0FFA-33AD055B6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1964-C1BE-003E-1DCA-4473C5E0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97C0-E42B-E9FE-C44F-69C27976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FAC7C-BB13-AD3B-DA6B-DCB95D8A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97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51AC-A571-ECF5-A5AF-A0632E56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1D49-2CEA-1FB4-9754-E2D5173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2298-7534-7FE9-33E6-60324D28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83050-6C59-27A0-2CF0-D2024162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B4A11-AF5A-19B5-A653-6FCC6C0EC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CE706-8AB5-1504-3504-287B332E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9E5B0-985F-0945-D908-246D4E07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CC8E4-E6BC-7DC9-9875-AC06A506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683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7FB7-C2C4-48F9-FE69-E33B5C7A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96713-C657-B872-9982-5206B8A3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9B78-35FC-3863-9AAA-911BE210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971F4-BF78-5A47-2CF6-E335881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61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8C35C-31B0-8F33-5995-8E400CE4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9852E-C430-19CB-84FE-D88F51A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4FA5-99CF-7653-2133-7826A82C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421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B0F3-A6E0-E9E1-1D67-F308CA81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E67E-040D-CC7C-87D7-C6FFEEE9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2C69-23B5-88F7-807B-D26ACCD4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9C64A-FAD4-C9EE-5F97-C9833360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C1AE-E568-C55D-534E-410E57E8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5E49-2A43-57E8-3C7A-CEFF6B97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8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CCC3-73DC-FBAF-A379-AD0DEED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E3A6B-6621-30C3-DDAC-4E1BA8337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1867-ADB5-225C-ED96-9E33E2140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C3D1-5889-28B5-28E7-3753FF0A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46882-8394-AC1D-B386-9F56CC1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EDA4-CA74-D3B4-EC82-57FA4CBE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9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329E0-23FD-751D-7C0B-F67CD0D3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D59A-86EA-2445-74B5-403FFAA8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856F-D1DD-8E10-0223-CB8A32BD1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53E0-E17F-4D05-8526-306EF2382314}" type="datetimeFigureOut">
              <a:rPr lang="en-DE" smtClean="0"/>
              <a:t>01/29/2024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B6AE-6576-A372-22E4-1C6CA704D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3151-7F05-4079-4A10-001935CDF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6FC4-EFC9-482B-A129-056FB8A6463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783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.emsidat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B7895-909F-02A1-0196-4F69B8214C49}"/>
              </a:ext>
            </a:extLst>
          </p:cNvPr>
          <p:cNvSpPr txBox="1"/>
          <p:nvPr/>
        </p:nvSpPr>
        <p:spPr>
          <a:xfrm>
            <a:off x="228600" y="228600"/>
            <a:ext cx="2546350" cy="4953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NER </a:t>
            </a:r>
            <a:r>
              <a:rPr lang="en-US" sz="3200" b="1" kern="1200" dirty="0" err="1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SkillFinder</a:t>
            </a:r>
            <a:endParaRPr lang="en-US" sz="3200" b="1" kern="1200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AAE0F9-4D42-765A-967C-4CC08B7AD1BC}"/>
              </a:ext>
            </a:extLst>
          </p:cNvPr>
          <p:cNvSpPr txBox="1">
            <a:spLocks/>
          </p:cNvSpPr>
          <p:nvPr/>
        </p:nvSpPr>
        <p:spPr>
          <a:xfrm>
            <a:off x="2854325" y="1203960"/>
            <a:ext cx="9032875" cy="317341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86384"/>
            <a:r>
              <a:rPr lang="en-US" sz="2800" b="1" kern="1200" baseline="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Prof. Dr. Kurt </a:t>
            </a:r>
            <a:r>
              <a:rPr lang="en-US" sz="2800" b="1" kern="1200" baseline="0" dirty="0" err="1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Englmeier</a:t>
            </a:r>
            <a:endParaRPr lang="en-US" sz="2800" b="1" kern="1200" baseline="0" dirty="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  <a:ea typeface="+mn-ea"/>
              <a:cs typeface="Times New Roman" panose="02020603050405020304" pitchFamily="18" charset="0"/>
            </a:endParaRPr>
          </a:p>
          <a:p>
            <a:pPr defTabSz="786384"/>
            <a:r>
              <a:rPr lang="en-US" sz="2800" b="1" kern="1200" baseline="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Hochschule Schmalkalden</a:t>
            </a:r>
            <a:br>
              <a:rPr lang="en-US" sz="2800" b="0" kern="1200" baseline="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800" b="1" kern="1200" baseline="0" dirty="0" err="1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Fakultät</a:t>
            </a:r>
            <a:r>
              <a:rPr lang="en-US" sz="2800" b="1" kern="1200" baseline="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kern="1200" baseline="0" dirty="0" err="1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Informatik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C320D5B-2250-0F95-5F94-9E9288E64E76}"/>
              </a:ext>
            </a:extLst>
          </p:cNvPr>
          <p:cNvSpPr>
            <a:spLocks/>
          </p:cNvSpPr>
          <p:nvPr/>
        </p:nvSpPr>
        <p:spPr>
          <a:xfrm>
            <a:off x="2854325" y="3462338"/>
            <a:ext cx="9032875" cy="171926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r" defTabSz="786384">
              <a:spcAft>
                <a:spcPts val="600"/>
              </a:spcAft>
            </a:pPr>
            <a:r>
              <a:rPr lang="en-GB" sz="2800" kern="120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Course : TAaDS</a:t>
            </a:r>
          </a:p>
          <a:p>
            <a:pPr algn="r" defTabSz="786384">
              <a:spcAft>
                <a:spcPts val="600"/>
              </a:spcAft>
            </a:pPr>
            <a:r>
              <a:rPr lang="en-GB" sz="2800" kern="120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TEAM   : 03</a:t>
            </a:r>
          </a:p>
          <a:p>
            <a:pPr algn="r" defTabSz="786384">
              <a:spcAft>
                <a:spcPts val="600"/>
              </a:spcAft>
            </a:pPr>
            <a:r>
              <a:rPr lang="en-GB" sz="2800" kern="120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TOPIC   : 07</a:t>
            </a:r>
            <a:endParaRPr lang="en-DE" sz="280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5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FC8F7-1A2B-42B5-915F-51F8B106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1D0CE-6866-4796-AF4A-41B65057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Unstructured Text data always difficult.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Training data available. We had to prepare manually.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difficult to evaluate model or final outcomes if we have large text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 to label the Separated Skills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 Programming skills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Working as a SW developer  Experience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EEBD3-DAC7-85D3-5AAF-80AB79D6DA5C}"/>
              </a:ext>
            </a:extLst>
          </p:cNvPr>
          <p:cNvSpPr txBox="1"/>
          <p:nvPr/>
        </p:nvSpPr>
        <p:spPr>
          <a:xfrm>
            <a:off x="2197101" y="735283"/>
            <a:ext cx="4978399" cy="3165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1832E37-17F2-E021-16E4-EC4B808C3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1F0B756C-A1D5-4E00-993B-DC631ABB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83" descr="Large skydiving group mid-air">
            <a:extLst>
              <a:ext uri="{FF2B5EF4-FFF2-40B4-BE49-F238E27FC236}">
                <a16:creationId xmlns:a16="http://schemas.microsoft.com/office/drawing/2014/main" id="{1BFB425C-C5EE-5D4A-C6D5-F11A3E96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0" b="3844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3E2C1-7FD6-6CC7-088F-F77B85AF3DCA}"/>
              </a:ext>
            </a:extLst>
          </p:cNvPr>
          <p:cNvSpPr txBox="1"/>
          <p:nvPr/>
        </p:nvSpPr>
        <p:spPr>
          <a:xfrm>
            <a:off x="1037809" y="1071350"/>
            <a:ext cx="4775162" cy="13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62D5DC8B-A7F7-C926-355E-5232334F70FA}"/>
              </a:ext>
            </a:extLst>
          </p:cNvPr>
          <p:cNvSpPr txBox="1">
            <a:spLocks/>
          </p:cNvSpPr>
          <p:nvPr/>
        </p:nvSpPr>
        <p:spPr>
          <a:xfrm>
            <a:off x="1189319" y="2547257"/>
            <a:ext cx="4458446" cy="310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1"/>
                </a:solidFill>
                <a:effectLst/>
                <a:cs typeface="+mn-cs"/>
              </a:rPr>
              <a:t>SHETU CHOWDHURY</a:t>
            </a:r>
          </a:p>
          <a:p>
            <a:pPr marL="45720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cs typeface="+mn-cs"/>
              </a:rPr>
              <a:t>AIMAD ESSAKI</a:t>
            </a:r>
          </a:p>
          <a:p>
            <a:pPr marL="45720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cs typeface="+mn-cs"/>
              </a:rPr>
              <a:t>MANAR ZAIN EDDIN</a:t>
            </a:r>
          </a:p>
        </p:txBody>
      </p:sp>
    </p:spTree>
    <p:extLst>
      <p:ext uri="{BB962C8B-B14F-4D97-AF65-F5344CB8AC3E}">
        <p14:creationId xmlns:p14="http://schemas.microsoft.com/office/powerpoint/2010/main" val="198424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995383-21D4-B225-58AA-65842ABD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Overview</a:t>
            </a:r>
          </a:p>
        </p:txBody>
      </p:sp>
      <p:pic>
        <p:nvPicPr>
          <p:cNvPr id="9" name="Picture 29">
            <a:extLst>
              <a:ext uri="{FF2B5EF4-FFF2-40B4-BE49-F238E27FC236}">
                <a16:creationId xmlns:a16="http://schemas.microsoft.com/office/drawing/2014/main" id="{C493C5F1-A588-15D2-B764-0FC0E2358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69" r="2299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277DEFFB-B5E8-2C1F-A86C-3F88AB95368C}"/>
              </a:ext>
            </a:extLst>
          </p:cNvPr>
          <p:cNvSpPr txBox="1">
            <a:spLocks/>
          </p:cNvSpPr>
          <p:nvPr/>
        </p:nvSpPr>
        <p:spPr>
          <a:xfrm>
            <a:off x="5855855" y="2333297"/>
            <a:ext cx="5497943" cy="384366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2400" dirty="0"/>
              <a:t>Extract date &amp; training NER </a:t>
            </a:r>
          </a:p>
          <a:p>
            <a:pPr marL="457200"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2400" dirty="0"/>
              <a:t>Most Frequent job Skills with trained NER model</a:t>
            </a:r>
          </a:p>
          <a:p>
            <a:pPr marL="457200"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2400" dirty="0"/>
              <a:t>Errors in custom trained model</a:t>
            </a:r>
          </a:p>
          <a:p>
            <a:pPr marL="457200"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2400" dirty="0"/>
              <a:t>Skill identification with new library</a:t>
            </a:r>
          </a:p>
          <a:p>
            <a:pPr marL="457200"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2400" dirty="0"/>
              <a:t>Comparison of identified skills</a:t>
            </a:r>
          </a:p>
          <a:p>
            <a:pPr marL="457200">
              <a:spcBef>
                <a:spcPts val="0"/>
              </a:spcBef>
              <a:spcAft>
                <a:spcPts val="600"/>
              </a:spcAft>
              <a:buSzPts val="2100"/>
            </a:pPr>
            <a:endParaRPr lang="en-US" sz="2400" dirty="0"/>
          </a:p>
          <a:p>
            <a:pPr marL="0"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6E1007F-5B4D-E6A7-17D8-F19458B2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Extract</a:t>
            </a:r>
            <a:r>
              <a:rPr lang="de-DE" dirty="0"/>
              <a:t> Data &amp; NER </a:t>
            </a:r>
            <a:r>
              <a:rPr lang="en-US" sz="4400" dirty="0"/>
              <a:t>training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48893BD-5DAA-9685-6D16-19A16924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 Pre-Processing on Unstructured Text data.</a:t>
            </a:r>
            <a:endParaRPr lang="de-DE" dirty="0"/>
          </a:p>
          <a:p>
            <a:r>
              <a:rPr lang="en-US" dirty="0"/>
              <a:t>Use Pre-Trained Model to Test the Pre-Processed data.</a:t>
            </a:r>
            <a:endParaRPr lang="de-DE" dirty="0"/>
          </a:p>
          <a:p>
            <a:r>
              <a:rPr lang="de-DE" dirty="0"/>
              <a:t>Create a Training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annotating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Phrases</a:t>
            </a:r>
            <a:r>
              <a:rPr lang="de-DE" dirty="0"/>
              <a:t>.</a:t>
            </a:r>
          </a:p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Model.</a:t>
            </a:r>
          </a:p>
          <a:p>
            <a:r>
              <a:rPr lang="de-DE" dirty="0"/>
              <a:t>Perform NER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Identify</a:t>
            </a:r>
            <a:r>
              <a:rPr lang="de-DE" dirty="0"/>
              <a:t> Word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Phrases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 in a Job </a:t>
            </a:r>
            <a:r>
              <a:rPr lang="de-DE" dirty="0" err="1"/>
              <a:t>advisticement</a:t>
            </a:r>
            <a:r>
              <a:rPr lang="de-DE" dirty="0"/>
              <a:t>.</a:t>
            </a:r>
            <a:endParaRPr lang="en-US" dirty="0"/>
          </a:p>
        </p:txBody>
      </p:sp>
      <p:graphicFrame>
        <p:nvGraphicFramePr>
          <p:cNvPr id="16" name="Google Shape;136;p5">
            <a:extLst>
              <a:ext uri="{FF2B5EF4-FFF2-40B4-BE49-F238E27FC236}">
                <a16:creationId xmlns:a16="http://schemas.microsoft.com/office/drawing/2014/main" id="{3BCAFCCB-41A0-194D-3E31-5FDF61D31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109130"/>
              </p:ext>
            </p:extLst>
          </p:nvPr>
        </p:nvGraphicFramePr>
        <p:xfrm>
          <a:off x="7603977" y="5058879"/>
          <a:ext cx="4281580" cy="1433996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49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397">
                  <a:extLst>
                    <a:ext uri="{9D8B030D-6E8A-4147-A177-3AD203B41FA5}">
                      <a16:colId xmlns:a16="http://schemas.microsoft.com/office/drawing/2014/main" val="3278041684"/>
                    </a:ext>
                  </a:extLst>
                </a:gridCol>
                <a:gridCol w="1175058">
                  <a:extLst>
                    <a:ext uri="{9D8B030D-6E8A-4147-A177-3AD203B41FA5}">
                      <a16:colId xmlns:a16="http://schemas.microsoft.com/office/drawing/2014/main" val="803653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TEXT</a:t>
                      </a:r>
                      <a:endParaRPr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START</a:t>
                      </a:r>
                      <a:endParaRPr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END</a:t>
                      </a:r>
                      <a:endParaRPr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LABEL</a:t>
                      </a:r>
                      <a:endParaRPr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Telemarketing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Skill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41290"/>
                  </a:ext>
                </a:extLst>
              </a:tr>
              <a:tr h="5036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Skill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0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EE35AA28-8CEC-2170-2CBB-6A3DE147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Most Frequent Job Skills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254BCB9-917D-4D25-A863-A061DA78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433738"/>
            <a:ext cx="9895114" cy="5324305"/>
          </a:xfrm>
        </p:spPr>
      </p:pic>
    </p:spTree>
    <p:extLst>
      <p:ext uri="{BB962C8B-B14F-4D97-AF65-F5344CB8AC3E}">
        <p14:creationId xmlns:p14="http://schemas.microsoft.com/office/powerpoint/2010/main" val="360821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4D9E9A5-4B14-C66E-3A52-722AD306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Errors in Custom </a:t>
            </a:r>
            <a:r>
              <a:rPr lang="de-DE" dirty="0" err="1"/>
              <a:t>Trained</a:t>
            </a:r>
            <a:r>
              <a:rPr lang="de-DE" dirty="0"/>
              <a:t> Model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6B3FDFB-9E98-D2A8-52C2-A89E6693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First 2000 Jobs</a:t>
            </a:r>
          </a:p>
          <a:p>
            <a:pPr lvl="1"/>
            <a:endParaRPr lang="en-US" dirty="0"/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33484029-44A3-6762-6D44-80CF7B71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61939"/>
              </p:ext>
            </p:extLst>
          </p:nvPr>
        </p:nvGraphicFramePr>
        <p:xfrm>
          <a:off x="1720501" y="364373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79013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0719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063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Predicted</a:t>
                      </a:r>
                      <a:r>
                        <a:rPr lang="de-DE" dirty="0"/>
                        <a:t> Skills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Actual</a:t>
                      </a:r>
                      <a:r>
                        <a:rPr lang="de-DE" dirty="0"/>
                        <a:t> Skills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1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18755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17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08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F3759D8-D4F2-2FB9-CCEB-DA5CDAF2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New Library: SkillNer</a:t>
            </a:r>
            <a:endParaRPr lang="en-US" dirty="0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D9F42DE8-C3E9-462E-1AB4-CD829F3B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9400" cy="4351338"/>
          </a:xfrm>
        </p:spPr>
        <p:txBody>
          <a:bodyPr>
            <a:normAutofit/>
          </a:bodyPr>
          <a:lstStyle/>
          <a:p>
            <a:r>
              <a:rPr lang="en-US" sz="2400"/>
              <a:t>SkillNer is the </a:t>
            </a:r>
            <a:r>
              <a:rPr lang="en-US" sz="2400" b="1"/>
              <a:t>first Open Source </a:t>
            </a:r>
            <a:r>
              <a:rPr lang="en-US" sz="2400"/>
              <a:t>skill extractor.</a:t>
            </a:r>
          </a:p>
          <a:p>
            <a:r>
              <a:rPr lang="en-US" sz="2400"/>
              <a:t>A data-driven method for automatically extracting soft skills from any text.</a:t>
            </a:r>
          </a:p>
          <a:p>
            <a:r>
              <a:rPr lang="en-US" sz="2400"/>
              <a:t>Skillner uses </a:t>
            </a:r>
            <a:r>
              <a:rPr lang="en-US" sz="2400" u="sng">
                <a:hlinkClick r:id="rId3"/>
              </a:rPr>
              <a:t>EMSI</a:t>
            </a:r>
            <a:r>
              <a:rPr lang="en-US" sz="2400"/>
              <a:t> databse (an open source skill database) as a knowldge base linker to prevent skill duplications.</a:t>
            </a:r>
          </a:p>
          <a:p>
            <a:r>
              <a:rPr lang="de-DE" sz="2400"/>
              <a:t>C</a:t>
            </a:r>
            <a:r>
              <a:rPr lang="en-US" sz="2400"/>
              <a:t>an Identify both Soft and Hard Skills.</a:t>
            </a:r>
          </a:p>
          <a:p>
            <a:r>
              <a:rPr lang="en-US" sz="2400"/>
              <a:t> SkillNer trained with a support vector machine (SVM) on a corpus of more than 5000 scientific papers [1].</a:t>
            </a:r>
          </a:p>
          <a:p>
            <a:endParaRPr lang="en-US" sz="2400"/>
          </a:p>
          <a:p>
            <a:endParaRPr lang="en-US" sz="2400" dirty="0"/>
          </a:p>
        </p:txBody>
      </p:sp>
      <p:pic>
        <p:nvPicPr>
          <p:cNvPr id="10" name="Picture 4" descr="https://skillner.vercel.app/static/media/feats.4c2297fc.png">
            <a:extLst>
              <a:ext uri="{FF2B5EF4-FFF2-40B4-BE49-F238E27FC236}">
                <a16:creationId xmlns:a16="http://schemas.microsoft.com/office/drawing/2014/main" id="{EE9E740D-18F7-C1F2-0C10-240A8D6C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27905"/>
            <a:ext cx="4724400" cy="586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85F1C-0C73-4536-8269-145237CD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SkillNer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AC062F2-C195-4268-BAE7-598F2A9A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0480"/>
            <a:ext cx="12094565" cy="38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34B6B-8EAC-407D-B304-95DF1117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>
            <a:normAutofit/>
          </a:bodyPr>
          <a:lstStyle/>
          <a:p>
            <a:r>
              <a:rPr lang="de-DE" sz="4000" dirty="0" err="1"/>
              <a:t>SpaCy</a:t>
            </a:r>
            <a:r>
              <a:rPr lang="de-DE" sz="4000" dirty="0"/>
              <a:t> Custom </a:t>
            </a:r>
            <a:r>
              <a:rPr lang="de-DE" sz="4000" dirty="0" err="1"/>
              <a:t>Trained</a:t>
            </a:r>
            <a:r>
              <a:rPr lang="de-DE" sz="4000" dirty="0"/>
              <a:t> Model Vs </a:t>
            </a:r>
            <a:r>
              <a:rPr lang="de-DE" sz="4000" dirty="0" err="1"/>
              <a:t>SkillNER</a:t>
            </a:r>
            <a:endParaRPr lang="en-US" sz="4000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01E1BD9-5F2A-433C-918B-0722F03B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00125"/>
              </p:ext>
            </p:extLst>
          </p:nvPr>
        </p:nvGraphicFramePr>
        <p:xfrm>
          <a:off x="1611982" y="1348033"/>
          <a:ext cx="6975838" cy="5323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19">
                  <a:extLst>
                    <a:ext uri="{9D8B030D-6E8A-4147-A177-3AD203B41FA5}">
                      <a16:colId xmlns:a16="http://schemas.microsoft.com/office/drawing/2014/main" val="1300962041"/>
                    </a:ext>
                  </a:extLst>
                </a:gridCol>
                <a:gridCol w="3487919">
                  <a:extLst>
                    <a:ext uri="{9D8B030D-6E8A-4147-A177-3AD203B41FA5}">
                      <a16:colId xmlns:a16="http://schemas.microsoft.com/office/drawing/2014/main" val="1531847406"/>
                    </a:ext>
                  </a:extLst>
                </a:gridCol>
              </a:tblGrid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Trained 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SkillNer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197671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linchpin in the electrical sector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electrical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2755986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Oberschwaben as an electrician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electronics service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3950892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electronics technician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electronics service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524383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technician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6973833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several years of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 personally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283760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MSR environment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8582270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as a master craftsman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collective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3205638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knowledge of measurement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191642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and regulation technology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electronics technician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447925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basic process engineering knowledge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master craftsman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2849677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experience in technical 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415860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 skills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basic process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170290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teamwork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 knowledge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9765728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engineering professiona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648678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motivation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professional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7140096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flexibility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service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732642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 knowledge in spoken and written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pharmaceutical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0449692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 skills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4164292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teamwork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3959924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5508089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pPr lvl="1"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144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35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Breitbild</PresentationFormat>
  <Paragraphs>131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ADLaM Display</vt:lpstr>
      <vt:lpstr>Amasis MT Pro Black</vt:lpstr>
      <vt:lpstr>Arial</vt:lpstr>
      <vt:lpstr>Calibri</vt:lpstr>
      <vt:lpstr>Calibri Light</vt:lpstr>
      <vt:lpstr>Times New Roman</vt:lpstr>
      <vt:lpstr>Wingdings</vt:lpstr>
      <vt:lpstr>Office Theme</vt:lpstr>
      <vt:lpstr>PowerPoint-Präsentation</vt:lpstr>
      <vt:lpstr>PowerPoint-Präsentation</vt:lpstr>
      <vt:lpstr>Overview</vt:lpstr>
      <vt:lpstr>Extract Data &amp; NER training model</vt:lpstr>
      <vt:lpstr>Most Frequent Job Skills</vt:lpstr>
      <vt:lpstr>Errors in Custom Trained Model</vt:lpstr>
      <vt:lpstr>New Library: SkillNer</vt:lpstr>
      <vt:lpstr>Results of SkillNer</vt:lpstr>
      <vt:lpstr>SpaCy Custom Trained Model Vs SkillNER</vt:lpstr>
      <vt:lpstr>Limitations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Shetu Chowdhury</dc:creator>
  <cp:lastModifiedBy>Ripon, Md Abdullah al Kamran</cp:lastModifiedBy>
  <cp:revision>72</cp:revision>
  <dcterms:created xsi:type="dcterms:W3CDTF">2023-11-18T15:15:46Z</dcterms:created>
  <dcterms:modified xsi:type="dcterms:W3CDTF">2024-01-29T14:25:30Z</dcterms:modified>
</cp:coreProperties>
</file>