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6.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7.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8.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9.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 id="2147483685" r:id="rId2"/>
    <p:sldMasterId id="2147483689" r:id="rId3"/>
    <p:sldMasterId id="2147483693" r:id="rId4"/>
    <p:sldMasterId id="2147483697" r:id="rId5"/>
    <p:sldMasterId id="2147483701" r:id="rId6"/>
    <p:sldMasterId id="2147483705" r:id="rId7"/>
    <p:sldMasterId id="2147483709" r:id="rId8"/>
    <p:sldMasterId id="2147483713" r:id="rId9"/>
    <p:sldMasterId id="2147483717" r:id="rId10"/>
  </p:sldMasterIdLst>
  <p:notesMasterIdLst>
    <p:notesMasterId r:id="rId73"/>
  </p:notesMasterIdLst>
  <p:sldIdLst>
    <p:sldId id="256" r:id="rId11"/>
    <p:sldId id="257" r:id="rId12"/>
    <p:sldId id="258" r:id="rId13"/>
    <p:sldId id="282" r:id="rId14"/>
    <p:sldId id="285" r:id="rId15"/>
    <p:sldId id="286" r:id="rId16"/>
    <p:sldId id="284" r:id="rId17"/>
    <p:sldId id="260" r:id="rId18"/>
    <p:sldId id="261" r:id="rId19"/>
    <p:sldId id="334" r:id="rId20"/>
    <p:sldId id="290" r:id="rId21"/>
    <p:sldId id="291" r:id="rId22"/>
    <p:sldId id="302" r:id="rId23"/>
    <p:sldId id="292" r:id="rId24"/>
    <p:sldId id="293" r:id="rId25"/>
    <p:sldId id="301" r:id="rId26"/>
    <p:sldId id="262" r:id="rId27"/>
    <p:sldId id="346" r:id="rId28"/>
    <p:sldId id="264" r:id="rId29"/>
    <p:sldId id="304" r:id="rId30"/>
    <p:sldId id="265" r:id="rId31"/>
    <p:sldId id="305" r:id="rId32"/>
    <p:sldId id="306" r:id="rId33"/>
    <p:sldId id="341" r:id="rId34"/>
    <p:sldId id="335" r:id="rId35"/>
    <p:sldId id="342" r:id="rId36"/>
    <p:sldId id="348" r:id="rId37"/>
    <p:sldId id="269" r:id="rId38"/>
    <p:sldId id="349" r:id="rId39"/>
    <p:sldId id="270" r:id="rId40"/>
    <p:sldId id="350" r:id="rId41"/>
    <p:sldId id="314" r:id="rId42"/>
    <p:sldId id="271" r:id="rId43"/>
    <p:sldId id="316" r:id="rId44"/>
    <p:sldId id="317" r:id="rId45"/>
    <p:sldId id="272" r:id="rId46"/>
    <p:sldId id="311" r:id="rId47"/>
    <p:sldId id="318" r:id="rId48"/>
    <p:sldId id="312" r:id="rId49"/>
    <p:sldId id="320" r:id="rId50"/>
    <p:sldId id="323" r:id="rId51"/>
    <p:sldId id="321" r:id="rId52"/>
    <p:sldId id="324" r:id="rId53"/>
    <p:sldId id="322" r:id="rId54"/>
    <p:sldId id="353" r:id="rId55"/>
    <p:sldId id="325" r:id="rId56"/>
    <p:sldId id="351" r:id="rId57"/>
    <p:sldId id="354" r:id="rId58"/>
    <p:sldId id="275" r:id="rId59"/>
    <p:sldId id="352" r:id="rId60"/>
    <p:sldId id="343" r:id="rId61"/>
    <p:sldId id="344" r:id="rId62"/>
    <p:sldId id="337" r:id="rId63"/>
    <p:sldId id="339" r:id="rId64"/>
    <p:sldId id="345" r:id="rId65"/>
    <p:sldId id="356" r:id="rId66"/>
    <p:sldId id="513" r:id="rId67"/>
    <p:sldId id="511" r:id="rId68"/>
    <p:sldId id="512" r:id="rId69"/>
    <p:sldId id="338" r:id="rId70"/>
    <p:sldId id="329" r:id="rId71"/>
    <p:sldId id="332" r:id="rId72"/>
  </p:sldIdLst>
  <p:sldSz cx="9144000" cy="6858000" type="screen4x3"/>
  <p:notesSz cx="6858000" cy="9144000"/>
  <p:defaultText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C000"/>
    <a:srgbClr val="89A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72"/>
    <p:restoredTop sz="77207"/>
  </p:normalViewPr>
  <p:slideViewPr>
    <p:cSldViewPr snapToGrid="0" snapToObjects="1">
      <p:cViewPr varScale="1">
        <p:scale>
          <a:sx n="135" d="100"/>
          <a:sy n="135" d="100"/>
        </p:scale>
        <p:origin x="1968" y="17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16" Type="http://schemas.openxmlformats.org/officeDocument/2006/relationships/slide" Target="slides/slide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slide" Target="slides/slide56.xml"/><Relationship Id="rId74"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1.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61.xml"/><Relationship Id="rId2" Type="http://schemas.openxmlformats.org/officeDocument/2006/relationships/slideMaster" Target="slideMasters/slideMaster2.xml"/><Relationship Id="rId29" Type="http://schemas.openxmlformats.org/officeDocument/2006/relationships/slide" Target="slides/slide19.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3269AF-3438-AD40-AE99-E85C4961387D}" type="doc">
      <dgm:prSet loTypeId="urn:microsoft.com/office/officeart/2005/8/layout/process2" loCatId="" qsTypeId="urn:microsoft.com/office/officeart/2005/8/quickstyle/simple1" qsCatId="simple" csTypeId="urn:microsoft.com/office/officeart/2005/8/colors/accent1_1" csCatId="accent1" phldr="1"/>
      <dgm:spPr/>
      <dgm:t>
        <a:bodyPr/>
        <a:lstStyle/>
        <a:p>
          <a:endParaRPr lang="en-US"/>
        </a:p>
      </dgm:t>
    </dgm:pt>
    <dgm:pt modelId="{01949101-C184-2741-8AB2-73F0ADAA5A29}">
      <dgm:prSet phldrT="[Text]"/>
      <dgm:spPr/>
      <dgm:t>
        <a:bodyPr/>
        <a:lstStyle/>
        <a:p>
          <a:r>
            <a:rPr lang="en-US" dirty="0"/>
            <a:t>Duplicate removal</a:t>
          </a:r>
        </a:p>
      </dgm:t>
    </dgm:pt>
    <dgm:pt modelId="{78A767CC-1741-0843-965D-3CE4D9278F17}" type="parTrans" cxnId="{11850742-7AFC-654D-A3F3-2C271B8CD994}">
      <dgm:prSet/>
      <dgm:spPr/>
      <dgm:t>
        <a:bodyPr/>
        <a:lstStyle/>
        <a:p>
          <a:endParaRPr lang="en-US"/>
        </a:p>
      </dgm:t>
    </dgm:pt>
    <dgm:pt modelId="{C725EB90-7D6D-624F-BB6C-454205D07882}" type="sibTrans" cxnId="{11850742-7AFC-654D-A3F3-2C271B8CD994}">
      <dgm:prSet/>
      <dgm:spPr/>
      <dgm:t>
        <a:bodyPr/>
        <a:lstStyle/>
        <a:p>
          <a:endParaRPr lang="en-US"/>
        </a:p>
      </dgm:t>
    </dgm:pt>
    <dgm:pt modelId="{3D0E4A71-3559-6F41-82EF-4399AAF3F665}">
      <dgm:prSet phldrT="[Text]"/>
      <dgm:spPr/>
      <dgm:t>
        <a:bodyPr/>
        <a:lstStyle/>
        <a:p>
          <a:r>
            <a:rPr lang="en-US" dirty="0"/>
            <a:t>BQSR</a:t>
          </a:r>
        </a:p>
      </dgm:t>
    </dgm:pt>
    <dgm:pt modelId="{CE2C5B43-01EB-9247-8F63-33401C75BA22}" type="parTrans" cxnId="{1EB96A22-7123-344A-8E1E-305250BE80FE}">
      <dgm:prSet/>
      <dgm:spPr/>
      <dgm:t>
        <a:bodyPr/>
        <a:lstStyle/>
        <a:p>
          <a:endParaRPr lang="en-US"/>
        </a:p>
      </dgm:t>
    </dgm:pt>
    <dgm:pt modelId="{F46FD193-A56F-674B-A5EF-160928253438}" type="sibTrans" cxnId="{1EB96A22-7123-344A-8E1E-305250BE80FE}">
      <dgm:prSet/>
      <dgm:spPr/>
      <dgm:t>
        <a:bodyPr/>
        <a:lstStyle/>
        <a:p>
          <a:endParaRPr lang="en-US"/>
        </a:p>
      </dgm:t>
    </dgm:pt>
    <dgm:pt modelId="{C750ABA7-F2FF-5142-89A9-B64FCA13A5D6}">
      <dgm:prSet phldrT="[Text]"/>
      <dgm:spPr/>
      <dgm:t>
        <a:bodyPr/>
        <a:lstStyle/>
        <a:p>
          <a:r>
            <a:rPr lang="en-US" dirty="0"/>
            <a:t>Variant filtration</a:t>
          </a:r>
        </a:p>
      </dgm:t>
    </dgm:pt>
    <dgm:pt modelId="{8B115746-0C6D-4B4E-9780-219ACCD6727C}" type="parTrans" cxnId="{F7C4A902-87FC-7945-A400-4FD24BA58813}">
      <dgm:prSet/>
      <dgm:spPr/>
      <dgm:t>
        <a:bodyPr/>
        <a:lstStyle/>
        <a:p>
          <a:endParaRPr lang="en-US"/>
        </a:p>
      </dgm:t>
    </dgm:pt>
    <dgm:pt modelId="{311B301A-5649-4A4C-AB3A-0D4716BB8DC6}" type="sibTrans" cxnId="{F7C4A902-87FC-7945-A400-4FD24BA58813}">
      <dgm:prSet/>
      <dgm:spPr/>
      <dgm:t>
        <a:bodyPr/>
        <a:lstStyle/>
        <a:p>
          <a:endParaRPr lang="en-US"/>
        </a:p>
      </dgm:t>
    </dgm:pt>
    <dgm:pt modelId="{438F6A36-A432-B943-B012-9C9B9FA5A885}">
      <dgm:prSet phldrT="[Text]"/>
      <dgm:spPr/>
      <dgm:t>
        <a:bodyPr/>
        <a:lstStyle/>
        <a:p>
          <a:r>
            <a:rPr lang="en-US" dirty="0"/>
            <a:t>Variant calling</a:t>
          </a:r>
        </a:p>
      </dgm:t>
    </dgm:pt>
    <dgm:pt modelId="{1D533D93-C634-304E-8514-70CAF93F4945}" type="parTrans" cxnId="{4941676E-1CC8-734E-80B7-004A407D9D9E}">
      <dgm:prSet/>
      <dgm:spPr/>
      <dgm:t>
        <a:bodyPr/>
        <a:lstStyle/>
        <a:p>
          <a:endParaRPr lang="en-US"/>
        </a:p>
      </dgm:t>
    </dgm:pt>
    <dgm:pt modelId="{B949C7BA-55DA-7C4A-9A70-2C84ACBCF86B}" type="sibTrans" cxnId="{4941676E-1CC8-734E-80B7-004A407D9D9E}">
      <dgm:prSet/>
      <dgm:spPr/>
      <dgm:t>
        <a:bodyPr/>
        <a:lstStyle/>
        <a:p>
          <a:endParaRPr lang="en-US"/>
        </a:p>
      </dgm:t>
    </dgm:pt>
    <dgm:pt modelId="{07419B6F-A48C-4145-B82A-2C01F20AFF6E}">
      <dgm:prSet phldrT="[Text]"/>
      <dgm:spPr/>
      <dgm:t>
        <a:bodyPr/>
        <a:lstStyle/>
        <a:p>
          <a:r>
            <a:rPr lang="en-US" dirty="0"/>
            <a:t>Annotation</a:t>
          </a:r>
        </a:p>
      </dgm:t>
    </dgm:pt>
    <dgm:pt modelId="{1B65B29B-9C49-8745-89F8-7E2D39A2EC69}" type="parTrans" cxnId="{C61FEE53-3322-6243-95E4-4F07147C246D}">
      <dgm:prSet/>
      <dgm:spPr/>
      <dgm:t>
        <a:bodyPr/>
        <a:lstStyle/>
        <a:p>
          <a:endParaRPr lang="sv-SE"/>
        </a:p>
      </dgm:t>
    </dgm:pt>
    <dgm:pt modelId="{8C6DDCBC-0310-6047-8656-2342E3D2628F}" type="sibTrans" cxnId="{C61FEE53-3322-6243-95E4-4F07147C246D}">
      <dgm:prSet/>
      <dgm:spPr/>
      <dgm:t>
        <a:bodyPr/>
        <a:lstStyle/>
        <a:p>
          <a:endParaRPr lang="sv-SE"/>
        </a:p>
      </dgm:t>
    </dgm:pt>
    <dgm:pt modelId="{44CDF938-2425-FF4F-85B3-425F6EAB454E}">
      <dgm:prSet phldrT="[Text]"/>
      <dgm:spPr/>
      <dgm:t>
        <a:bodyPr/>
        <a:lstStyle/>
        <a:p>
          <a:r>
            <a:rPr lang="en-US" dirty="0"/>
            <a:t>Alignment</a:t>
          </a:r>
        </a:p>
      </dgm:t>
    </dgm:pt>
    <dgm:pt modelId="{62E42C04-2EB1-6844-ABBB-2943F94AF1E4}" type="parTrans" cxnId="{104EA625-1EC7-564E-967E-F317A16F26A8}">
      <dgm:prSet/>
      <dgm:spPr/>
      <dgm:t>
        <a:bodyPr/>
        <a:lstStyle/>
        <a:p>
          <a:endParaRPr lang="sv-SE"/>
        </a:p>
      </dgm:t>
    </dgm:pt>
    <dgm:pt modelId="{172A6017-A754-1E42-B064-0DF06E4F17B6}" type="sibTrans" cxnId="{104EA625-1EC7-564E-967E-F317A16F26A8}">
      <dgm:prSet/>
      <dgm:spPr/>
      <dgm:t>
        <a:bodyPr/>
        <a:lstStyle/>
        <a:p>
          <a:endParaRPr lang="sv-SE"/>
        </a:p>
      </dgm:t>
    </dgm:pt>
    <dgm:pt modelId="{BEEDF84A-A8ED-A449-AF31-ADD7F5ED8D9D}">
      <dgm:prSet phldrT="[Text]"/>
      <dgm:spPr/>
      <dgm:t>
        <a:bodyPr/>
        <a:lstStyle/>
        <a:p>
          <a:r>
            <a:rPr lang="en-US" dirty="0"/>
            <a:t>QC</a:t>
          </a:r>
        </a:p>
      </dgm:t>
    </dgm:pt>
    <dgm:pt modelId="{D7FA49FB-E95B-B24C-85C6-E5A2510CBFCC}" type="sibTrans" cxnId="{A5B5D06B-7EEE-E748-9CAC-CA826130EA13}">
      <dgm:prSet/>
      <dgm:spPr/>
      <dgm:t>
        <a:bodyPr/>
        <a:lstStyle/>
        <a:p>
          <a:endParaRPr lang="en-US"/>
        </a:p>
      </dgm:t>
    </dgm:pt>
    <dgm:pt modelId="{EAE6AB19-AC2D-B647-B843-C9CDA4D689B0}" type="parTrans" cxnId="{A5B5D06B-7EEE-E748-9CAC-CA826130EA13}">
      <dgm:prSet/>
      <dgm:spPr/>
      <dgm:t>
        <a:bodyPr/>
        <a:lstStyle/>
        <a:p>
          <a:endParaRPr lang="en-US"/>
        </a:p>
      </dgm:t>
    </dgm:pt>
    <dgm:pt modelId="{8C5748C0-5B17-A049-97F2-D3797F152837}" type="pres">
      <dgm:prSet presAssocID="{033269AF-3438-AD40-AE99-E85C4961387D}" presName="linearFlow" presStyleCnt="0">
        <dgm:presLayoutVars>
          <dgm:resizeHandles val="exact"/>
        </dgm:presLayoutVars>
      </dgm:prSet>
      <dgm:spPr/>
    </dgm:pt>
    <dgm:pt modelId="{6099F951-C4F0-284D-BCCC-3D4B5A58AF4E}" type="pres">
      <dgm:prSet presAssocID="{BEEDF84A-A8ED-A449-AF31-ADD7F5ED8D9D}" presName="node" presStyleLbl="node1" presStyleIdx="0" presStyleCnt="7">
        <dgm:presLayoutVars>
          <dgm:bulletEnabled val="1"/>
        </dgm:presLayoutVars>
      </dgm:prSet>
      <dgm:spPr/>
    </dgm:pt>
    <dgm:pt modelId="{3C46C521-CB73-5D46-B9F9-1860E55C7FE9}" type="pres">
      <dgm:prSet presAssocID="{D7FA49FB-E95B-B24C-85C6-E5A2510CBFCC}" presName="sibTrans" presStyleLbl="sibTrans2D1" presStyleIdx="0" presStyleCnt="6"/>
      <dgm:spPr/>
    </dgm:pt>
    <dgm:pt modelId="{FBDCCBA2-D8CE-1545-8DDE-FBF74A8CF195}" type="pres">
      <dgm:prSet presAssocID="{D7FA49FB-E95B-B24C-85C6-E5A2510CBFCC}" presName="connectorText" presStyleLbl="sibTrans2D1" presStyleIdx="0" presStyleCnt="6"/>
      <dgm:spPr/>
    </dgm:pt>
    <dgm:pt modelId="{55F90091-8607-C84C-BBE9-FF8FC29CD4AD}" type="pres">
      <dgm:prSet presAssocID="{44CDF938-2425-FF4F-85B3-425F6EAB454E}" presName="node" presStyleLbl="node1" presStyleIdx="1" presStyleCnt="7">
        <dgm:presLayoutVars>
          <dgm:bulletEnabled val="1"/>
        </dgm:presLayoutVars>
      </dgm:prSet>
      <dgm:spPr/>
    </dgm:pt>
    <dgm:pt modelId="{C9BF42DD-7B11-4E40-9497-E1EABD250674}" type="pres">
      <dgm:prSet presAssocID="{172A6017-A754-1E42-B064-0DF06E4F17B6}" presName="sibTrans" presStyleLbl="sibTrans2D1" presStyleIdx="1" presStyleCnt="6"/>
      <dgm:spPr/>
    </dgm:pt>
    <dgm:pt modelId="{03BB3DEF-D1DA-CC40-A4C5-4165E063959D}" type="pres">
      <dgm:prSet presAssocID="{172A6017-A754-1E42-B064-0DF06E4F17B6}" presName="connectorText" presStyleLbl="sibTrans2D1" presStyleIdx="1" presStyleCnt="6"/>
      <dgm:spPr/>
    </dgm:pt>
    <dgm:pt modelId="{E1F446B3-B727-EA49-9EF8-8A50A4B3721B}" type="pres">
      <dgm:prSet presAssocID="{01949101-C184-2741-8AB2-73F0ADAA5A29}" presName="node" presStyleLbl="node1" presStyleIdx="2" presStyleCnt="7">
        <dgm:presLayoutVars>
          <dgm:bulletEnabled val="1"/>
        </dgm:presLayoutVars>
      </dgm:prSet>
      <dgm:spPr/>
    </dgm:pt>
    <dgm:pt modelId="{06ABA543-87B7-1149-AE03-CE7AB948660B}" type="pres">
      <dgm:prSet presAssocID="{C725EB90-7D6D-624F-BB6C-454205D07882}" presName="sibTrans" presStyleLbl="sibTrans2D1" presStyleIdx="2" presStyleCnt="6"/>
      <dgm:spPr/>
    </dgm:pt>
    <dgm:pt modelId="{E15431FA-FA94-E341-9541-E57B1DBDA9AA}" type="pres">
      <dgm:prSet presAssocID="{C725EB90-7D6D-624F-BB6C-454205D07882}" presName="connectorText" presStyleLbl="sibTrans2D1" presStyleIdx="2" presStyleCnt="6"/>
      <dgm:spPr/>
    </dgm:pt>
    <dgm:pt modelId="{D4F55BBC-0AA4-9048-B86F-661F429757BB}" type="pres">
      <dgm:prSet presAssocID="{3D0E4A71-3559-6F41-82EF-4399AAF3F665}" presName="node" presStyleLbl="node1" presStyleIdx="3" presStyleCnt="7">
        <dgm:presLayoutVars>
          <dgm:bulletEnabled val="1"/>
        </dgm:presLayoutVars>
      </dgm:prSet>
      <dgm:spPr/>
    </dgm:pt>
    <dgm:pt modelId="{8101AA47-DDA9-A447-BE9D-4492B028B7B4}" type="pres">
      <dgm:prSet presAssocID="{F46FD193-A56F-674B-A5EF-160928253438}" presName="sibTrans" presStyleLbl="sibTrans2D1" presStyleIdx="3" presStyleCnt="6"/>
      <dgm:spPr/>
    </dgm:pt>
    <dgm:pt modelId="{8E843A19-0EC6-464F-90BE-A670AA2F0661}" type="pres">
      <dgm:prSet presAssocID="{F46FD193-A56F-674B-A5EF-160928253438}" presName="connectorText" presStyleLbl="sibTrans2D1" presStyleIdx="3" presStyleCnt="6"/>
      <dgm:spPr/>
    </dgm:pt>
    <dgm:pt modelId="{428727D4-D257-D543-A8BE-83021F6A69D0}" type="pres">
      <dgm:prSet presAssocID="{438F6A36-A432-B943-B012-9C9B9FA5A885}" presName="node" presStyleLbl="node1" presStyleIdx="4" presStyleCnt="7">
        <dgm:presLayoutVars>
          <dgm:bulletEnabled val="1"/>
        </dgm:presLayoutVars>
      </dgm:prSet>
      <dgm:spPr/>
    </dgm:pt>
    <dgm:pt modelId="{0C6A2323-73D2-ED46-9B8E-3D096940B29F}" type="pres">
      <dgm:prSet presAssocID="{B949C7BA-55DA-7C4A-9A70-2C84ACBCF86B}" presName="sibTrans" presStyleLbl="sibTrans2D1" presStyleIdx="4" presStyleCnt="6"/>
      <dgm:spPr/>
    </dgm:pt>
    <dgm:pt modelId="{22F74620-1887-444C-92F3-7A5BBD55F31E}" type="pres">
      <dgm:prSet presAssocID="{B949C7BA-55DA-7C4A-9A70-2C84ACBCF86B}" presName="connectorText" presStyleLbl="sibTrans2D1" presStyleIdx="4" presStyleCnt="6"/>
      <dgm:spPr/>
    </dgm:pt>
    <dgm:pt modelId="{9DEC507A-7007-8F41-8278-087FC7AEC0FD}" type="pres">
      <dgm:prSet presAssocID="{C750ABA7-F2FF-5142-89A9-B64FCA13A5D6}" presName="node" presStyleLbl="node1" presStyleIdx="5" presStyleCnt="7">
        <dgm:presLayoutVars>
          <dgm:bulletEnabled val="1"/>
        </dgm:presLayoutVars>
      </dgm:prSet>
      <dgm:spPr/>
    </dgm:pt>
    <dgm:pt modelId="{3C4E04CC-8FBA-DA47-A7E8-13F6036C22DA}" type="pres">
      <dgm:prSet presAssocID="{311B301A-5649-4A4C-AB3A-0D4716BB8DC6}" presName="sibTrans" presStyleLbl="sibTrans2D1" presStyleIdx="5" presStyleCnt="6"/>
      <dgm:spPr/>
    </dgm:pt>
    <dgm:pt modelId="{CFB5E2BB-1490-1845-98E4-A0D718EB6AEA}" type="pres">
      <dgm:prSet presAssocID="{311B301A-5649-4A4C-AB3A-0D4716BB8DC6}" presName="connectorText" presStyleLbl="sibTrans2D1" presStyleIdx="5" presStyleCnt="6"/>
      <dgm:spPr/>
    </dgm:pt>
    <dgm:pt modelId="{2B2CF9B3-C877-FA44-BB52-3B0C1C946ECF}" type="pres">
      <dgm:prSet presAssocID="{07419B6F-A48C-4145-B82A-2C01F20AFF6E}" presName="node" presStyleLbl="node1" presStyleIdx="6" presStyleCnt="7">
        <dgm:presLayoutVars>
          <dgm:bulletEnabled val="1"/>
        </dgm:presLayoutVars>
      </dgm:prSet>
      <dgm:spPr/>
    </dgm:pt>
  </dgm:ptLst>
  <dgm:cxnLst>
    <dgm:cxn modelId="{F7C4A902-87FC-7945-A400-4FD24BA58813}" srcId="{033269AF-3438-AD40-AE99-E85C4961387D}" destId="{C750ABA7-F2FF-5142-89A9-B64FCA13A5D6}" srcOrd="5" destOrd="0" parTransId="{8B115746-0C6D-4B4E-9780-219ACCD6727C}" sibTransId="{311B301A-5649-4A4C-AB3A-0D4716BB8DC6}"/>
    <dgm:cxn modelId="{44424E12-4EBA-A846-878A-2CF4CC0CC30E}" type="presOf" srcId="{07419B6F-A48C-4145-B82A-2C01F20AFF6E}" destId="{2B2CF9B3-C877-FA44-BB52-3B0C1C946ECF}" srcOrd="0" destOrd="0" presId="urn:microsoft.com/office/officeart/2005/8/layout/process2"/>
    <dgm:cxn modelId="{1EB96A22-7123-344A-8E1E-305250BE80FE}" srcId="{033269AF-3438-AD40-AE99-E85C4961387D}" destId="{3D0E4A71-3559-6F41-82EF-4399AAF3F665}" srcOrd="3" destOrd="0" parTransId="{CE2C5B43-01EB-9247-8F63-33401C75BA22}" sibTransId="{F46FD193-A56F-674B-A5EF-160928253438}"/>
    <dgm:cxn modelId="{D36C7222-4C53-6F44-B2EE-C796115FA79F}" type="presOf" srcId="{B949C7BA-55DA-7C4A-9A70-2C84ACBCF86B}" destId="{0C6A2323-73D2-ED46-9B8E-3D096940B29F}" srcOrd="0" destOrd="0" presId="urn:microsoft.com/office/officeart/2005/8/layout/process2"/>
    <dgm:cxn modelId="{104EA625-1EC7-564E-967E-F317A16F26A8}" srcId="{033269AF-3438-AD40-AE99-E85C4961387D}" destId="{44CDF938-2425-FF4F-85B3-425F6EAB454E}" srcOrd="1" destOrd="0" parTransId="{62E42C04-2EB1-6844-ABBB-2943F94AF1E4}" sibTransId="{172A6017-A754-1E42-B064-0DF06E4F17B6}"/>
    <dgm:cxn modelId="{4A649139-99EB-8242-8378-7410B27B2B3C}" type="presOf" srcId="{033269AF-3438-AD40-AE99-E85C4961387D}" destId="{8C5748C0-5B17-A049-97F2-D3797F152837}" srcOrd="0" destOrd="0" presId="urn:microsoft.com/office/officeart/2005/8/layout/process2"/>
    <dgm:cxn modelId="{423F243E-9F70-754A-902D-8B016BBDDEE0}" type="presOf" srcId="{F46FD193-A56F-674B-A5EF-160928253438}" destId="{8E843A19-0EC6-464F-90BE-A670AA2F0661}" srcOrd="1" destOrd="0" presId="urn:microsoft.com/office/officeart/2005/8/layout/process2"/>
    <dgm:cxn modelId="{1CFDB43E-1F8E-A642-910D-32083D7491C1}" type="presOf" srcId="{F46FD193-A56F-674B-A5EF-160928253438}" destId="{8101AA47-DDA9-A447-BE9D-4492B028B7B4}" srcOrd="0" destOrd="0" presId="urn:microsoft.com/office/officeart/2005/8/layout/process2"/>
    <dgm:cxn modelId="{11850742-7AFC-654D-A3F3-2C271B8CD994}" srcId="{033269AF-3438-AD40-AE99-E85C4961387D}" destId="{01949101-C184-2741-8AB2-73F0ADAA5A29}" srcOrd="2" destOrd="0" parTransId="{78A767CC-1741-0843-965D-3CE4D9278F17}" sibTransId="{C725EB90-7D6D-624F-BB6C-454205D07882}"/>
    <dgm:cxn modelId="{38F9204C-8BB7-FC43-8BAD-031B13B31D33}" type="presOf" srcId="{C725EB90-7D6D-624F-BB6C-454205D07882}" destId="{E15431FA-FA94-E341-9541-E57B1DBDA9AA}" srcOrd="1" destOrd="0" presId="urn:microsoft.com/office/officeart/2005/8/layout/process2"/>
    <dgm:cxn modelId="{FE38DB4D-D0BC-6948-AE0C-4A66E2ABC834}" type="presOf" srcId="{311B301A-5649-4A4C-AB3A-0D4716BB8DC6}" destId="{3C4E04CC-8FBA-DA47-A7E8-13F6036C22DA}" srcOrd="0" destOrd="0" presId="urn:microsoft.com/office/officeart/2005/8/layout/process2"/>
    <dgm:cxn modelId="{C61FEE53-3322-6243-95E4-4F07147C246D}" srcId="{033269AF-3438-AD40-AE99-E85C4961387D}" destId="{07419B6F-A48C-4145-B82A-2C01F20AFF6E}" srcOrd="6" destOrd="0" parTransId="{1B65B29B-9C49-8745-89F8-7E2D39A2EC69}" sibTransId="{8C6DDCBC-0310-6047-8656-2342E3D2628F}"/>
    <dgm:cxn modelId="{E5C5765B-BB60-3E41-91E6-5CE564550307}" type="presOf" srcId="{3D0E4A71-3559-6F41-82EF-4399AAF3F665}" destId="{D4F55BBC-0AA4-9048-B86F-661F429757BB}" srcOrd="0" destOrd="0" presId="urn:microsoft.com/office/officeart/2005/8/layout/process2"/>
    <dgm:cxn modelId="{A5B5D06B-7EEE-E748-9CAC-CA826130EA13}" srcId="{033269AF-3438-AD40-AE99-E85C4961387D}" destId="{BEEDF84A-A8ED-A449-AF31-ADD7F5ED8D9D}" srcOrd="0" destOrd="0" parTransId="{EAE6AB19-AC2D-B647-B843-C9CDA4D689B0}" sibTransId="{D7FA49FB-E95B-B24C-85C6-E5A2510CBFCC}"/>
    <dgm:cxn modelId="{4941676E-1CC8-734E-80B7-004A407D9D9E}" srcId="{033269AF-3438-AD40-AE99-E85C4961387D}" destId="{438F6A36-A432-B943-B012-9C9B9FA5A885}" srcOrd="4" destOrd="0" parTransId="{1D533D93-C634-304E-8514-70CAF93F4945}" sibTransId="{B949C7BA-55DA-7C4A-9A70-2C84ACBCF86B}"/>
    <dgm:cxn modelId="{D676A872-1444-8A4F-BCE6-7976436224EB}" type="presOf" srcId="{B949C7BA-55DA-7C4A-9A70-2C84ACBCF86B}" destId="{22F74620-1887-444C-92F3-7A5BBD55F31E}" srcOrd="1" destOrd="0" presId="urn:microsoft.com/office/officeart/2005/8/layout/process2"/>
    <dgm:cxn modelId="{BBF43F8B-9FC9-AD4A-BEC9-67C496ACB7B1}" type="presOf" srcId="{D7FA49FB-E95B-B24C-85C6-E5A2510CBFCC}" destId="{FBDCCBA2-D8CE-1545-8DDE-FBF74A8CF195}" srcOrd="1" destOrd="0" presId="urn:microsoft.com/office/officeart/2005/8/layout/process2"/>
    <dgm:cxn modelId="{B376858F-C479-0C47-9E23-306162A3B267}" type="presOf" srcId="{172A6017-A754-1E42-B064-0DF06E4F17B6}" destId="{C9BF42DD-7B11-4E40-9497-E1EABD250674}" srcOrd="0" destOrd="0" presId="urn:microsoft.com/office/officeart/2005/8/layout/process2"/>
    <dgm:cxn modelId="{F15FED91-1354-2B4F-B94F-99A32B37B075}" type="presOf" srcId="{01949101-C184-2741-8AB2-73F0ADAA5A29}" destId="{E1F446B3-B727-EA49-9EF8-8A50A4B3721B}" srcOrd="0" destOrd="0" presId="urn:microsoft.com/office/officeart/2005/8/layout/process2"/>
    <dgm:cxn modelId="{346942A8-2D33-CB44-90FF-97B51E68D794}" type="presOf" srcId="{C725EB90-7D6D-624F-BB6C-454205D07882}" destId="{06ABA543-87B7-1149-AE03-CE7AB948660B}" srcOrd="0" destOrd="0" presId="urn:microsoft.com/office/officeart/2005/8/layout/process2"/>
    <dgm:cxn modelId="{58AE52A9-EB26-984F-A72F-91692D6031CB}" type="presOf" srcId="{311B301A-5649-4A4C-AB3A-0D4716BB8DC6}" destId="{CFB5E2BB-1490-1845-98E4-A0D718EB6AEA}" srcOrd="1" destOrd="0" presId="urn:microsoft.com/office/officeart/2005/8/layout/process2"/>
    <dgm:cxn modelId="{B097FDAD-6794-2E42-A054-5DE730517976}" type="presOf" srcId="{C750ABA7-F2FF-5142-89A9-B64FCA13A5D6}" destId="{9DEC507A-7007-8F41-8278-087FC7AEC0FD}" srcOrd="0" destOrd="0" presId="urn:microsoft.com/office/officeart/2005/8/layout/process2"/>
    <dgm:cxn modelId="{F444B9D6-61A7-7144-B2F8-70451C4BEDCD}" type="presOf" srcId="{44CDF938-2425-FF4F-85B3-425F6EAB454E}" destId="{55F90091-8607-C84C-BBE9-FF8FC29CD4AD}" srcOrd="0" destOrd="0" presId="urn:microsoft.com/office/officeart/2005/8/layout/process2"/>
    <dgm:cxn modelId="{AC56CDE2-111F-6F49-A171-17A31DB9DBB4}" type="presOf" srcId="{172A6017-A754-1E42-B064-0DF06E4F17B6}" destId="{03BB3DEF-D1DA-CC40-A4C5-4165E063959D}" srcOrd="1" destOrd="0" presId="urn:microsoft.com/office/officeart/2005/8/layout/process2"/>
    <dgm:cxn modelId="{679EFCE3-1B55-EC48-BC2C-23FE3B1B5BBC}" type="presOf" srcId="{438F6A36-A432-B943-B012-9C9B9FA5A885}" destId="{428727D4-D257-D543-A8BE-83021F6A69D0}" srcOrd="0" destOrd="0" presId="urn:microsoft.com/office/officeart/2005/8/layout/process2"/>
    <dgm:cxn modelId="{2BBB6AEF-54E3-9C47-9CF3-D6CE9FEBEE56}" type="presOf" srcId="{BEEDF84A-A8ED-A449-AF31-ADD7F5ED8D9D}" destId="{6099F951-C4F0-284D-BCCC-3D4B5A58AF4E}" srcOrd="0" destOrd="0" presId="urn:microsoft.com/office/officeart/2005/8/layout/process2"/>
    <dgm:cxn modelId="{B6F207F2-1B73-FA43-B020-216C8BFCB880}" type="presOf" srcId="{D7FA49FB-E95B-B24C-85C6-E5A2510CBFCC}" destId="{3C46C521-CB73-5D46-B9F9-1860E55C7FE9}" srcOrd="0" destOrd="0" presId="urn:microsoft.com/office/officeart/2005/8/layout/process2"/>
    <dgm:cxn modelId="{BB738F81-324E-6A40-BDDA-96B42C83B5BD}" type="presParOf" srcId="{8C5748C0-5B17-A049-97F2-D3797F152837}" destId="{6099F951-C4F0-284D-BCCC-3D4B5A58AF4E}" srcOrd="0" destOrd="0" presId="urn:microsoft.com/office/officeart/2005/8/layout/process2"/>
    <dgm:cxn modelId="{1442B283-EC01-F541-8F31-72EF582B021D}" type="presParOf" srcId="{8C5748C0-5B17-A049-97F2-D3797F152837}" destId="{3C46C521-CB73-5D46-B9F9-1860E55C7FE9}" srcOrd="1" destOrd="0" presId="urn:microsoft.com/office/officeart/2005/8/layout/process2"/>
    <dgm:cxn modelId="{518D68CB-C2C9-E646-8AE3-AD59FF249CC8}" type="presParOf" srcId="{3C46C521-CB73-5D46-B9F9-1860E55C7FE9}" destId="{FBDCCBA2-D8CE-1545-8DDE-FBF74A8CF195}" srcOrd="0" destOrd="0" presId="urn:microsoft.com/office/officeart/2005/8/layout/process2"/>
    <dgm:cxn modelId="{16818151-E172-2A4C-A245-58F2C5A1BDD8}" type="presParOf" srcId="{8C5748C0-5B17-A049-97F2-D3797F152837}" destId="{55F90091-8607-C84C-BBE9-FF8FC29CD4AD}" srcOrd="2" destOrd="0" presId="urn:microsoft.com/office/officeart/2005/8/layout/process2"/>
    <dgm:cxn modelId="{D1C2268E-14E6-2740-AFFC-C11FAA730DF0}" type="presParOf" srcId="{8C5748C0-5B17-A049-97F2-D3797F152837}" destId="{C9BF42DD-7B11-4E40-9497-E1EABD250674}" srcOrd="3" destOrd="0" presId="urn:microsoft.com/office/officeart/2005/8/layout/process2"/>
    <dgm:cxn modelId="{F347BD2D-FED9-7C43-BD99-1719E27FDA1C}" type="presParOf" srcId="{C9BF42DD-7B11-4E40-9497-E1EABD250674}" destId="{03BB3DEF-D1DA-CC40-A4C5-4165E063959D}" srcOrd="0" destOrd="0" presId="urn:microsoft.com/office/officeart/2005/8/layout/process2"/>
    <dgm:cxn modelId="{E119E387-343E-3948-B5EA-E73DABA60ABE}" type="presParOf" srcId="{8C5748C0-5B17-A049-97F2-D3797F152837}" destId="{E1F446B3-B727-EA49-9EF8-8A50A4B3721B}" srcOrd="4" destOrd="0" presId="urn:microsoft.com/office/officeart/2005/8/layout/process2"/>
    <dgm:cxn modelId="{3C5BB7AF-D49D-7D4A-A872-E6B6855288D5}" type="presParOf" srcId="{8C5748C0-5B17-A049-97F2-D3797F152837}" destId="{06ABA543-87B7-1149-AE03-CE7AB948660B}" srcOrd="5" destOrd="0" presId="urn:microsoft.com/office/officeart/2005/8/layout/process2"/>
    <dgm:cxn modelId="{23FC79B7-0C75-064D-B64B-567B8F866F8E}" type="presParOf" srcId="{06ABA543-87B7-1149-AE03-CE7AB948660B}" destId="{E15431FA-FA94-E341-9541-E57B1DBDA9AA}" srcOrd="0" destOrd="0" presId="urn:microsoft.com/office/officeart/2005/8/layout/process2"/>
    <dgm:cxn modelId="{6226463C-580D-6D43-AD32-1A5E4CE08887}" type="presParOf" srcId="{8C5748C0-5B17-A049-97F2-D3797F152837}" destId="{D4F55BBC-0AA4-9048-B86F-661F429757BB}" srcOrd="6" destOrd="0" presId="urn:microsoft.com/office/officeart/2005/8/layout/process2"/>
    <dgm:cxn modelId="{672C6B15-9F69-F646-A0FF-033672372B2A}" type="presParOf" srcId="{8C5748C0-5B17-A049-97F2-D3797F152837}" destId="{8101AA47-DDA9-A447-BE9D-4492B028B7B4}" srcOrd="7" destOrd="0" presId="urn:microsoft.com/office/officeart/2005/8/layout/process2"/>
    <dgm:cxn modelId="{D142EB9A-45B8-BE42-B149-C0CE94DC6974}" type="presParOf" srcId="{8101AA47-DDA9-A447-BE9D-4492B028B7B4}" destId="{8E843A19-0EC6-464F-90BE-A670AA2F0661}" srcOrd="0" destOrd="0" presId="urn:microsoft.com/office/officeart/2005/8/layout/process2"/>
    <dgm:cxn modelId="{73D9FB29-7BEF-7541-9BC9-A808A85B0593}" type="presParOf" srcId="{8C5748C0-5B17-A049-97F2-D3797F152837}" destId="{428727D4-D257-D543-A8BE-83021F6A69D0}" srcOrd="8" destOrd="0" presId="urn:microsoft.com/office/officeart/2005/8/layout/process2"/>
    <dgm:cxn modelId="{2B58D2D7-0688-1349-8B16-7832DEAC018B}" type="presParOf" srcId="{8C5748C0-5B17-A049-97F2-D3797F152837}" destId="{0C6A2323-73D2-ED46-9B8E-3D096940B29F}" srcOrd="9" destOrd="0" presId="urn:microsoft.com/office/officeart/2005/8/layout/process2"/>
    <dgm:cxn modelId="{A7B2086B-8C4D-DB4D-A6BE-4D0C15E40F12}" type="presParOf" srcId="{0C6A2323-73D2-ED46-9B8E-3D096940B29F}" destId="{22F74620-1887-444C-92F3-7A5BBD55F31E}" srcOrd="0" destOrd="0" presId="urn:microsoft.com/office/officeart/2005/8/layout/process2"/>
    <dgm:cxn modelId="{31DE060C-0E8A-D643-97CA-0015F4698C62}" type="presParOf" srcId="{8C5748C0-5B17-A049-97F2-D3797F152837}" destId="{9DEC507A-7007-8F41-8278-087FC7AEC0FD}" srcOrd="10" destOrd="0" presId="urn:microsoft.com/office/officeart/2005/8/layout/process2"/>
    <dgm:cxn modelId="{977606D1-24C2-4442-8D70-96A818D17D88}" type="presParOf" srcId="{8C5748C0-5B17-A049-97F2-D3797F152837}" destId="{3C4E04CC-8FBA-DA47-A7E8-13F6036C22DA}" srcOrd="11" destOrd="0" presId="urn:microsoft.com/office/officeart/2005/8/layout/process2"/>
    <dgm:cxn modelId="{5923B031-591C-2041-BC45-1E1300ACD2F9}" type="presParOf" srcId="{3C4E04CC-8FBA-DA47-A7E8-13F6036C22DA}" destId="{CFB5E2BB-1490-1845-98E4-A0D718EB6AEA}" srcOrd="0" destOrd="0" presId="urn:microsoft.com/office/officeart/2005/8/layout/process2"/>
    <dgm:cxn modelId="{12220D04-9BAE-3543-85B1-63F59C6C3EEC}" type="presParOf" srcId="{8C5748C0-5B17-A049-97F2-D3797F152837}" destId="{2B2CF9B3-C877-FA44-BB52-3B0C1C946ECF}"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33269AF-3438-AD40-AE99-E85C4961387D}" type="doc">
      <dgm:prSet loTypeId="urn:microsoft.com/office/officeart/2005/8/layout/process2" loCatId="" qsTypeId="urn:microsoft.com/office/officeart/2005/8/quickstyle/simple1" qsCatId="simple" csTypeId="urn:microsoft.com/office/officeart/2005/8/colors/accent1_1" csCatId="accent1" phldr="1"/>
      <dgm:spPr/>
      <dgm:t>
        <a:bodyPr/>
        <a:lstStyle/>
        <a:p>
          <a:endParaRPr lang="en-US"/>
        </a:p>
      </dgm:t>
    </dgm:pt>
    <dgm:pt modelId="{01949101-C184-2741-8AB2-73F0ADAA5A29}">
      <dgm:prSet phldrT="[Text]"/>
      <dgm:spPr/>
      <dgm:t>
        <a:bodyPr/>
        <a:lstStyle/>
        <a:p>
          <a:r>
            <a:rPr lang="en-US" dirty="0"/>
            <a:t>Duplicate removal</a:t>
          </a:r>
        </a:p>
      </dgm:t>
    </dgm:pt>
    <dgm:pt modelId="{78A767CC-1741-0843-965D-3CE4D9278F17}" type="parTrans" cxnId="{11850742-7AFC-654D-A3F3-2C271B8CD994}">
      <dgm:prSet/>
      <dgm:spPr/>
      <dgm:t>
        <a:bodyPr/>
        <a:lstStyle/>
        <a:p>
          <a:endParaRPr lang="en-US"/>
        </a:p>
      </dgm:t>
    </dgm:pt>
    <dgm:pt modelId="{C725EB90-7D6D-624F-BB6C-454205D07882}" type="sibTrans" cxnId="{11850742-7AFC-654D-A3F3-2C271B8CD994}">
      <dgm:prSet/>
      <dgm:spPr/>
      <dgm:t>
        <a:bodyPr/>
        <a:lstStyle/>
        <a:p>
          <a:endParaRPr lang="en-US"/>
        </a:p>
      </dgm:t>
    </dgm:pt>
    <dgm:pt modelId="{3D0E4A71-3559-6F41-82EF-4399AAF3F665}">
      <dgm:prSet phldrT="[Text]"/>
      <dgm:spPr/>
      <dgm:t>
        <a:bodyPr/>
        <a:lstStyle/>
        <a:p>
          <a:r>
            <a:rPr lang="en-US" dirty="0"/>
            <a:t>BQSR</a:t>
          </a:r>
        </a:p>
      </dgm:t>
    </dgm:pt>
    <dgm:pt modelId="{CE2C5B43-01EB-9247-8F63-33401C75BA22}" type="parTrans" cxnId="{1EB96A22-7123-344A-8E1E-305250BE80FE}">
      <dgm:prSet/>
      <dgm:spPr/>
      <dgm:t>
        <a:bodyPr/>
        <a:lstStyle/>
        <a:p>
          <a:endParaRPr lang="en-US"/>
        </a:p>
      </dgm:t>
    </dgm:pt>
    <dgm:pt modelId="{F46FD193-A56F-674B-A5EF-160928253438}" type="sibTrans" cxnId="{1EB96A22-7123-344A-8E1E-305250BE80FE}">
      <dgm:prSet/>
      <dgm:spPr/>
      <dgm:t>
        <a:bodyPr/>
        <a:lstStyle/>
        <a:p>
          <a:endParaRPr lang="en-US"/>
        </a:p>
      </dgm:t>
    </dgm:pt>
    <dgm:pt modelId="{C750ABA7-F2FF-5142-89A9-B64FCA13A5D6}">
      <dgm:prSet phldrT="[Text]"/>
      <dgm:spPr/>
      <dgm:t>
        <a:bodyPr/>
        <a:lstStyle/>
        <a:p>
          <a:r>
            <a:rPr lang="en-US" dirty="0"/>
            <a:t>Variant filtration</a:t>
          </a:r>
        </a:p>
      </dgm:t>
    </dgm:pt>
    <dgm:pt modelId="{8B115746-0C6D-4B4E-9780-219ACCD6727C}" type="parTrans" cxnId="{F7C4A902-87FC-7945-A400-4FD24BA58813}">
      <dgm:prSet/>
      <dgm:spPr/>
      <dgm:t>
        <a:bodyPr/>
        <a:lstStyle/>
        <a:p>
          <a:endParaRPr lang="en-US"/>
        </a:p>
      </dgm:t>
    </dgm:pt>
    <dgm:pt modelId="{311B301A-5649-4A4C-AB3A-0D4716BB8DC6}" type="sibTrans" cxnId="{F7C4A902-87FC-7945-A400-4FD24BA58813}">
      <dgm:prSet/>
      <dgm:spPr/>
      <dgm:t>
        <a:bodyPr/>
        <a:lstStyle/>
        <a:p>
          <a:endParaRPr lang="en-US"/>
        </a:p>
      </dgm:t>
    </dgm:pt>
    <dgm:pt modelId="{438F6A36-A432-B943-B012-9C9B9FA5A885}">
      <dgm:prSet phldrT="[Text]"/>
      <dgm:spPr/>
      <dgm:t>
        <a:bodyPr/>
        <a:lstStyle/>
        <a:p>
          <a:r>
            <a:rPr lang="en-US" dirty="0"/>
            <a:t>Variant calling</a:t>
          </a:r>
        </a:p>
      </dgm:t>
    </dgm:pt>
    <dgm:pt modelId="{1D533D93-C634-304E-8514-70CAF93F4945}" type="parTrans" cxnId="{4941676E-1CC8-734E-80B7-004A407D9D9E}">
      <dgm:prSet/>
      <dgm:spPr/>
      <dgm:t>
        <a:bodyPr/>
        <a:lstStyle/>
        <a:p>
          <a:endParaRPr lang="en-US"/>
        </a:p>
      </dgm:t>
    </dgm:pt>
    <dgm:pt modelId="{B949C7BA-55DA-7C4A-9A70-2C84ACBCF86B}" type="sibTrans" cxnId="{4941676E-1CC8-734E-80B7-004A407D9D9E}">
      <dgm:prSet/>
      <dgm:spPr/>
      <dgm:t>
        <a:bodyPr/>
        <a:lstStyle/>
        <a:p>
          <a:endParaRPr lang="en-US"/>
        </a:p>
      </dgm:t>
    </dgm:pt>
    <dgm:pt modelId="{07419B6F-A48C-4145-B82A-2C01F20AFF6E}">
      <dgm:prSet phldrT="[Text]"/>
      <dgm:spPr/>
      <dgm:t>
        <a:bodyPr/>
        <a:lstStyle/>
        <a:p>
          <a:r>
            <a:rPr lang="en-US" dirty="0"/>
            <a:t>Annotation</a:t>
          </a:r>
        </a:p>
      </dgm:t>
    </dgm:pt>
    <dgm:pt modelId="{1B65B29B-9C49-8745-89F8-7E2D39A2EC69}" type="parTrans" cxnId="{C61FEE53-3322-6243-95E4-4F07147C246D}">
      <dgm:prSet/>
      <dgm:spPr/>
      <dgm:t>
        <a:bodyPr/>
        <a:lstStyle/>
        <a:p>
          <a:endParaRPr lang="sv-SE"/>
        </a:p>
      </dgm:t>
    </dgm:pt>
    <dgm:pt modelId="{8C6DDCBC-0310-6047-8656-2342E3D2628F}" type="sibTrans" cxnId="{C61FEE53-3322-6243-95E4-4F07147C246D}">
      <dgm:prSet/>
      <dgm:spPr/>
      <dgm:t>
        <a:bodyPr/>
        <a:lstStyle/>
        <a:p>
          <a:endParaRPr lang="sv-SE"/>
        </a:p>
      </dgm:t>
    </dgm:pt>
    <dgm:pt modelId="{44CDF938-2425-FF4F-85B3-425F6EAB454E}">
      <dgm:prSet phldrT="[Text]"/>
      <dgm:spPr/>
      <dgm:t>
        <a:bodyPr/>
        <a:lstStyle/>
        <a:p>
          <a:r>
            <a:rPr lang="en-US" dirty="0"/>
            <a:t>Alignment</a:t>
          </a:r>
        </a:p>
      </dgm:t>
    </dgm:pt>
    <dgm:pt modelId="{62E42C04-2EB1-6844-ABBB-2943F94AF1E4}" type="parTrans" cxnId="{104EA625-1EC7-564E-967E-F317A16F26A8}">
      <dgm:prSet/>
      <dgm:spPr/>
      <dgm:t>
        <a:bodyPr/>
        <a:lstStyle/>
        <a:p>
          <a:endParaRPr lang="sv-SE"/>
        </a:p>
      </dgm:t>
    </dgm:pt>
    <dgm:pt modelId="{172A6017-A754-1E42-B064-0DF06E4F17B6}" type="sibTrans" cxnId="{104EA625-1EC7-564E-967E-F317A16F26A8}">
      <dgm:prSet/>
      <dgm:spPr/>
      <dgm:t>
        <a:bodyPr/>
        <a:lstStyle/>
        <a:p>
          <a:endParaRPr lang="sv-SE"/>
        </a:p>
      </dgm:t>
    </dgm:pt>
    <dgm:pt modelId="{BEEDF84A-A8ED-A449-AF31-ADD7F5ED8D9D}">
      <dgm:prSet phldrT="[Text]"/>
      <dgm:spPr>
        <a:solidFill>
          <a:srgbClr val="92D050"/>
        </a:solidFill>
      </dgm:spPr>
      <dgm:t>
        <a:bodyPr/>
        <a:lstStyle/>
        <a:p>
          <a:r>
            <a:rPr lang="en-US" dirty="0"/>
            <a:t>QC</a:t>
          </a:r>
        </a:p>
      </dgm:t>
    </dgm:pt>
    <dgm:pt modelId="{D7FA49FB-E95B-B24C-85C6-E5A2510CBFCC}" type="sibTrans" cxnId="{A5B5D06B-7EEE-E748-9CAC-CA826130EA13}">
      <dgm:prSet/>
      <dgm:spPr/>
      <dgm:t>
        <a:bodyPr/>
        <a:lstStyle/>
        <a:p>
          <a:endParaRPr lang="en-US"/>
        </a:p>
      </dgm:t>
    </dgm:pt>
    <dgm:pt modelId="{EAE6AB19-AC2D-B647-B843-C9CDA4D689B0}" type="parTrans" cxnId="{A5B5D06B-7EEE-E748-9CAC-CA826130EA13}">
      <dgm:prSet/>
      <dgm:spPr/>
      <dgm:t>
        <a:bodyPr/>
        <a:lstStyle/>
        <a:p>
          <a:endParaRPr lang="en-US"/>
        </a:p>
      </dgm:t>
    </dgm:pt>
    <dgm:pt modelId="{8C5748C0-5B17-A049-97F2-D3797F152837}" type="pres">
      <dgm:prSet presAssocID="{033269AF-3438-AD40-AE99-E85C4961387D}" presName="linearFlow" presStyleCnt="0">
        <dgm:presLayoutVars>
          <dgm:resizeHandles val="exact"/>
        </dgm:presLayoutVars>
      </dgm:prSet>
      <dgm:spPr/>
    </dgm:pt>
    <dgm:pt modelId="{6099F951-C4F0-284D-BCCC-3D4B5A58AF4E}" type="pres">
      <dgm:prSet presAssocID="{BEEDF84A-A8ED-A449-AF31-ADD7F5ED8D9D}" presName="node" presStyleLbl="node1" presStyleIdx="0" presStyleCnt="7">
        <dgm:presLayoutVars>
          <dgm:bulletEnabled val="1"/>
        </dgm:presLayoutVars>
      </dgm:prSet>
      <dgm:spPr/>
    </dgm:pt>
    <dgm:pt modelId="{3C46C521-CB73-5D46-B9F9-1860E55C7FE9}" type="pres">
      <dgm:prSet presAssocID="{D7FA49FB-E95B-B24C-85C6-E5A2510CBFCC}" presName="sibTrans" presStyleLbl="sibTrans2D1" presStyleIdx="0" presStyleCnt="6"/>
      <dgm:spPr/>
    </dgm:pt>
    <dgm:pt modelId="{FBDCCBA2-D8CE-1545-8DDE-FBF74A8CF195}" type="pres">
      <dgm:prSet presAssocID="{D7FA49FB-E95B-B24C-85C6-E5A2510CBFCC}" presName="connectorText" presStyleLbl="sibTrans2D1" presStyleIdx="0" presStyleCnt="6"/>
      <dgm:spPr/>
    </dgm:pt>
    <dgm:pt modelId="{55F90091-8607-C84C-BBE9-FF8FC29CD4AD}" type="pres">
      <dgm:prSet presAssocID="{44CDF938-2425-FF4F-85B3-425F6EAB454E}" presName="node" presStyleLbl="node1" presStyleIdx="1" presStyleCnt="7">
        <dgm:presLayoutVars>
          <dgm:bulletEnabled val="1"/>
        </dgm:presLayoutVars>
      </dgm:prSet>
      <dgm:spPr/>
    </dgm:pt>
    <dgm:pt modelId="{C9BF42DD-7B11-4E40-9497-E1EABD250674}" type="pres">
      <dgm:prSet presAssocID="{172A6017-A754-1E42-B064-0DF06E4F17B6}" presName="sibTrans" presStyleLbl="sibTrans2D1" presStyleIdx="1" presStyleCnt="6"/>
      <dgm:spPr/>
    </dgm:pt>
    <dgm:pt modelId="{03BB3DEF-D1DA-CC40-A4C5-4165E063959D}" type="pres">
      <dgm:prSet presAssocID="{172A6017-A754-1E42-B064-0DF06E4F17B6}" presName="connectorText" presStyleLbl="sibTrans2D1" presStyleIdx="1" presStyleCnt="6"/>
      <dgm:spPr/>
    </dgm:pt>
    <dgm:pt modelId="{E1F446B3-B727-EA49-9EF8-8A50A4B3721B}" type="pres">
      <dgm:prSet presAssocID="{01949101-C184-2741-8AB2-73F0ADAA5A29}" presName="node" presStyleLbl="node1" presStyleIdx="2" presStyleCnt="7">
        <dgm:presLayoutVars>
          <dgm:bulletEnabled val="1"/>
        </dgm:presLayoutVars>
      </dgm:prSet>
      <dgm:spPr/>
    </dgm:pt>
    <dgm:pt modelId="{06ABA543-87B7-1149-AE03-CE7AB948660B}" type="pres">
      <dgm:prSet presAssocID="{C725EB90-7D6D-624F-BB6C-454205D07882}" presName="sibTrans" presStyleLbl="sibTrans2D1" presStyleIdx="2" presStyleCnt="6"/>
      <dgm:spPr/>
    </dgm:pt>
    <dgm:pt modelId="{E15431FA-FA94-E341-9541-E57B1DBDA9AA}" type="pres">
      <dgm:prSet presAssocID="{C725EB90-7D6D-624F-BB6C-454205D07882}" presName="connectorText" presStyleLbl="sibTrans2D1" presStyleIdx="2" presStyleCnt="6"/>
      <dgm:spPr/>
    </dgm:pt>
    <dgm:pt modelId="{D4F55BBC-0AA4-9048-B86F-661F429757BB}" type="pres">
      <dgm:prSet presAssocID="{3D0E4A71-3559-6F41-82EF-4399AAF3F665}" presName="node" presStyleLbl="node1" presStyleIdx="3" presStyleCnt="7">
        <dgm:presLayoutVars>
          <dgm:bulletEnabled val="1"/>
        </dgm:presLayoutVars>
      </dgm:prSet>
      <dgm:spPr/>
    </dgm:pt>
    <dgm:pt modelId="{8101AA47-DDA9-A447-BE9D-4492B028B7B4}" type="pres">
      <dgm:prSet presAssocID="{F46FD193-A56F-674B-A5EF-160928253438}" presName="sibTrans" presStyleLbl="sibTrans2D1" presStyleIdx="3" presStyleCnt="6"/>
      <dgm:spPr/>
    </dgm:pt>
    <dgm:pt modelId="{8E843A19-0EC6-464F-90BE-A670AA2F0661}" type="pres">
      <dgm:prSet presAssocID="{F46FD193-A56F-674B-A5EF-160928253438}" presName="connectorText" presStyleLbl="sibTrans2D1" presStyleIdx="3" presStyleCnt="6"/>
      <dgm:spPr/>
    </dgm:pt>
    <dgm:pt modelId="{428727D4-D257-D543-A8BE-83021F6A69D0}" type="pres">
      <dgm:prSet presAssocID="{438F6A36-A432-B943-B012-9C9B9FA5A885}" presName="node" presStyleLbl="node1" presStyleIdx="4" presStyleCnt="7">
        <dgm:presLayoutVars>
          <dgm:bulletEnabled val="1"/>
        </dgm:presLayoutVars>
      </dgm:prSet>
      <dgm:spPr/>
    </dgm:pt>
    <dgm:pt modelId="{0C6A2323-73D2-ED46-9B8E-3D096940B29F}" type="pres">
      <dgm:prSet presAssocID="{B949C7BA-55DA-7C4A-9A70-2C84ACBCF86B}" presName="sibTrans" presStyleLbl="sibTrans2D1" presStyleIdx="4" presStyleCnt="6"/>
      <dgm:spPr/>
    </dgm:pt>
    <dgm:pt modelId="{22F74620-1887-444C-92F3-7A5BBD55F31E}" type="pres">
      <dgm:prSet presAssocID="{B949C7BA-55DA-7C4A-9A70-2C84ACBCF86B}" presName="connectorText" presStyleLbl="sibTrans2D1" presStyleIdx="4" presStyleCnt="6"/>
      <dgm:spPr/>
    </dgm:pt>
    <dgm:pt modelId="{9DEC507A-7007-8F41-8278-087FC7AEC0FD}" type="pres">
      <dgm:prSet presAssocID="{C750ABA7-F2FF-5142-89A9-B64FCA13A5D6}" presName="node" presStyleLbl="node1" presStyleIdx="5" presStyleCnt="7">
        <dgm:presLayoutVars>
          <dgm:bulletEnabled val="1"/>
        </dgm:presLayoutVars>
      </dgm:prSet>
      <dgm:spPr/>
    </dgm:pt>
    <dgm:pt modelId="{3C4E04CC-8FBA-DA47-A7E8-13F6036C22DA}" type="pres">
      <dgm:prSet presAssocID="{311B301A-5649-4A4C-AB3A-0D4716BB8DC6}" presName="sibTrans" presStyleLbl="sibTrans2D1" presStyleIdx="5" presStyleCnt="6"/>
      <dgm:spPr/>
    </dgm:pt>
    <dgm:pt modelId="{CFB5E2BB-1490-1845-98E4-A0D718EB6AEA}" type="pres">
      <dgm:prSet presAssocID="{311B301A-5649-4A4C-AB3A-0D4716BB8DC6}" presName="connectorText" presStyleLbl="sibTrans2D1" presStyleIdx="5" presStyleCnt="6"/>
      <dgm:spPr/>
    </dgm:pt>
    <dgm:pt modelId="{2B2CF9B3-C877-FA44-BB52-3B0C1C946ECF}" type="pres">
      <dgm:prSet presAssocID="{07419B6F-A48C-4145-B82A-2C01F20AFF6E}" presName="node" presStyleLbl="node1" presStyleIdx="6" presStyleCnt="7">
        <dgm:presLayoutVars>
          <dgm:bulletEnabled val="1"/>
        </dgm:presLayoutVars>
      </dgm:prSet>
      <dgm:spPr/>
    </dgm:pt>
  </dgm:ptLst>
  <dgm:cxnLst>
    <dgm:cxn modelId="{F7C4A902-87FC-7945-A400-4FD24BA58813}" srcId="{033269AF-3438-AD40-AE99-E85C4961387D}" destId="{C750ABA7-F2FF-5142-89A9-B64FCA13A5D6}" srcOrd="5" destOrd="0" parTransId="{8B115746-0C6D-4B4E-9780-219ACCD6727C}" sibTransId="{311B301A-5649-4A4C-AB3A-0D4716BB8DC6}"/>
    <dgm:cxn modelId="{44424E12-4EBA-A846-878A-2CF4CC0CC30E}" type="presOf" srcId="{07419B6F-A48C-4145-B82A-2C01F20AFF6E}" destId="{2B2CF9B3-C877-FA44-BB52-3B0C1C946ECF}" srcOrd="0" destOrd="0" presId="urn:microsoft.com/office/officeart/2005/8/layout/process2"/>
    <dgm:cxn modelId="{1EB96A22-7123-344A-8E1E-305250BE80FE}" srcId="{033269AF-3438-AD40-AE99-E85C4961387D}" destId="{3D0E4A71-3559-6F41-82EF-4399AAF3F665}" srcOrd="3" destOrd="0" parTransId="{CE2C5B43-01EB-9247-8F63-33401C75BA22}" sibTransId="{F46FD193-A56F-674B-A5EF-160928253438}"/>
    <dgm:cxn modelId="{D36C7222-4C53-6F44-B2EE-C796115FA79F}" type="presOf" srcId="{B949C7BA-55DA-7C4A-9A70-2C84ACBCF86B}" destId="{0C6A2323-73D2-ED46-9B8E-3D096940B29F}" srcOrd="0" destOrd="0" presId="urn:microsoft.com/office/officeart/2005/8/layout/process2"/>
    <dgm:cxn modelId="{104EA625-1EC7-564E-967E-F317A16F26A8}" srcId="{033269AF-3438-AD40-AE99-E85C4961387D}" destId="{44CDF938-2425-FF4F-85B3-425F6EAB454E}" srcOrd="1" destOrd="0" parTransId="{62E42C04-2EB1-6844-ABBB-2943F94AF1E4}" sibTransId="{172A6017-A754-1E42-B064-0DF06E4F17B6}"/>
    <dgm:cxn modelId="{4A649139-99EB-8242-8378-7410B27B2B3C}" type="presOf" srcId="{033269AF-3438-AD40-AE99-E85C4961387D}" destId="{8C5748C0-5B17-A049-97F2-D3797F152837}" srcOrd="0" destOrd="0" presId="urn:microsoft.com/office/officeart/2005/8/layout/process2"/>
    <dgm:cxn modelId="{423F243E-9F70-754A-902D-8B016BBDDEE0}" type="presOf" srcId="{F46FD193-A56F-674B-A5EF-160928253438}" destId="{8E843A19-0EC6-464F-90BE-A670AA2F0661}" srcOrd="1" destOrd="0" presId="urn:microsoft.com/office/officeart/2005/8/layout/process2"/>
    <dgm:cxn modelId="{1CFDB43E-1F8E-A642-910D-32083D7491C1}" type="presOf" srcId="{F46FD193-A56F-674B-A5EF-160928253438}" destId="{8101AA47-DDA9-A447-BE9D-4492B028B7B4}" srcOrd="0" destOrd="0" presId="urn:microsoft.com/office/officeart/2005/8/layout/process2"/>
    <dgm:cxn modelId="{11850742-7AFC-654D-A3F3-2C271B8CD994}" srcId="{033269AF-3438-AD40-AE99-E85C4961387D}" destId="{01949101-C184-2741-8AB2-73F0ADAA5A29}" srcOrd="2" destOrd="0" parTransId="{78A767CC-1741-0843-965D-3CE4D9278F17}" sibTransId="{C725EB90-7D6D-624F-BB6C-454205D07882}"/>
    <dgm:cxn modelId="{38F9204C-8BB7-FC43-8BAD-031B13B31D33}" type="presOf" srcId="{C725EB90-7D6D-624F-BB6C-454205D07882}" destId="{E15431FA-FA94-E341-9541-E57B1DBDA9AA}" srcOrd="1" destOrd="0" presId="urn:microsoft.com/office/officeart/2005/8/layout/process2"/>
    <dgm:cxn modelId="{FE38DB4D-D0BC-6948-AE0C-4A66E2ABC834}" type="presOf" srcId="{311B301A-5649-4A4C-AB3A-0D4716BB8DC6}" destId="{3C4E04CC-8FBA-DA47-A7E8-13F6036C22DA}" srcOrd="0" destOrd="0" presId="urn:microsoft.com/office/officeart/2005/8/layout/process2"/>
    <dgm:cxn modelId="{C61FEE53-3322-6243-95E4-4F07147C246D}" srcId="{033269AF-3438-AD40-AE99-E85C4961387D}" destId="{07419B6F-A48C-4145-B82A-2C01F20AFF6E}" srcOrd="6" destOrd="0" parTransId="{1B65B29B-9C49-8745-89F8-7E2D39A2EC69}" sibTransId="{8C6DDCBC-0310-6047-8656-2342E3D2628F}"/>
    <dgm:cxn modelId="{E5C5765B-BB60-3E41-91E6-5CE564550307}" type="presOf" srcId="{3D0E4A71-3559-6F41-82EF-4399AAF3F665}" destId="{D4F55BBC-0AA4-9048-B86F-661F429757BB}" srcOrd="0" destOrd="0" presId="urn:microsoft.com/office/officeart/2005/8/layout/process2"/>
    <dgm:cxn modelId="{A5B5D06B-7EEE-E748-9CAC-CA826130EA13}" srcId="{033269AF-3438-AD40-AE99-E85C4961387D}" destId="{BEEDF84A-A8ED-A449-AF31-ADD7F5ED8D9D}" srcOrd="0" destOrd="0" parTransId="{EAE6AB19-AC2D-B647-B843-C9CDA4D689B0}" sibTransId="{D7FA49FB-E95B-B24C-85C6-E5A2510CBFCC}"/>
    <dgm:cxn modelId="{4941676E-1CC8-734E-80B7-004A407D9D9E}" srcId="{033269AF-3438-AD40-AE99-E85C4961387D}" destId="{438F6A36-A432-B943-B012-9C9B9FA5A885}" srcOrd="4" destOrd="0" parTransId="{1D533D93-C634-304E-8514-70CAF93F4945}" sibTransId="{B949C7BA-55DA-7C4A-9A70-2C84ACBCF86B}"/>
    <dgm:cxn modelId="{D676A872-1444-8A4F-BCE6-7976436224EB}" type="presOf" srcId="{B949C7BA-55DA-7C4A-9A70-2C84ACBCF86B}" destId="{22F74620-1887-444C-92F3-7A5BBD55F31E}" srcOrd="1" destOrd="0" presId="urn:microsoft.com/office/officeart/2005/8/layout/process2"/>
    <dgm:cxn modelId="{BBF43F8B-9FC9-AD4A-BEC9-67C496ACB7B1}" type="presOf" srcId="{D7FA49FB-E95B-B24C-85C6-E5A2510CBFCC}" destId="{FBDCCBA2-D8CE-1545-8DDE-FBF74A8CF195}" srcOrd="1" destOrd="0" presId="urn:microsoft.com/office/officeart/2005/8/layout/process2"/>
    <dgm:cxn modelId="{B376858F-C479-0C47-9E23-306162A3B267}" type="presOf" srcId="{172A6017-A754-1E42-B064-0DF06E4F17B6}" destId="{C9BF42DD-7B11-4E40-9497-E1EABD250674}" srcOrd="0" destOrd="0" presId="urn:microsoft.com/office/officeart/2005/8/layout/process2"/>
    <dgm:cxn modelId="{F15FED91-1354-2B4F-B94F-99A32B37B075}" type="presOf" srcId="{01949101-C184-2741-8AB2-73F0ADAA5A29}" destId="{E1F446B3-B727-EA49-9EF8-8A50A4B3721B}" srcOrd="0" destOrd="0" presId="urn:microsoft.com/office/officeart/2005/8/layout/process2"/>
    <dgm:cxn modelId="{346942A8-2D33-CB44-90FF-97B51E68D794}" type="presOf" srcId="{C725EB90-7D6D-624F-BB6C-454205D07882}" destId="{06ABA543-87B7-1149-AE03-CE7AB948660B}" srcOrd="0" destOrd="0" presId="urn:microsoft.com/office/officeart/2005/8/layout/process2"/>
    <dgm:cxn modelId="{58AE52A9-EB26-984F-A72F-91692D6031CB}" type="presOf" srcId="{311B301A-5649-4A4C-AB3A-0D4716BB8DC6}" destId="{CFB5E2BB-1490-1845-98E4-A0D718EB6AEA}" srcOrd="1" destOrd="0" presId="urn:microsoft.com/office/officeart/2005/8/layout/process2"/>
    <dgm:cxn modelId="{B097FDAD-6794-2E42-A054-5DE730517976}" type="presOf" srcId="{C750ABA7-F2FF-5142-89A9-B64FCA13A5D6}" destId="{9DEC507A-7007-8F41-8278-087FC7AEC0FD}" srcOrd="0" destOrd="0" presId="urn:microsoft.com/office/officeart/2005/8/layout/process2"/>
    <dgm:cxn modelId="{F444B9D6-61A7-7144-B2F8-70451C4BEDCD}" type="presOf" srcId="{44CDF938-2425-FF4F-85B3-425F6EAB454E}" destId="{55F90091-8607-C84C-BBE9-FF8FC29CD4AD}" srcOrd="0" destOrd="0" presId="urn:microsoft.com/office/officeart/2005/8/layout/process2"/>
    <dgm:cxn modelId="{AC56CDE2-111F-6F49-A171-17A31DB9DBB4}" type="presOf" srcId="{172A6017-A754-1E42-B064-0DF06E4F17B6}" destId="{03BB3DEF-D1DA-CC40-A4C5-4165E063959D}" srcOrd="1" destOrd="0" presId="urn:microsoft.com/office/officeart/2005/8/layout/process2"/>
    <dgm:cxn modelId="{679EFCE3-1B55-EC48-BC2C-23FE3B1B5BBC}" type="presOf" srcId="{438F6A36-A432-B943-B012-9C9B9FA5A885}" destId="{428727D4-D257-D543-A8BE-83021F6A69D0}" srcOrd="0" destOrd="0" presId="urn:microsoft.com/office/officeart/2005/8/layout/process2"/>
    <dgm:cxn modelId="{2BBB6AEF-54E3-9C47-9CF3-D6CE9FEBEE56}" type="presOf" srcId="{BEEDF84A-A8ED-A449-AF31-ADD7F5ED8D9D}" destId="{6099F951-C4F0-284D-BCCC-3D4B5A58AF4E}" srcOrd="0" destOrd="0" presId="urn:microsoft.com/office/officeart/2005/8/layout/process2"/>
    <dgm:cxn modelId="{B6F207F2-1B73-FA43-B020-216C8BFCB880}" type="presOf" srcId="{D7FA49FB-E95B-B24C-85C6-E5A2510CBFCC}" destId="{3C46C521-CB73-5D46-B9F9-1860E55C7FE9}" srcOrd="0" destOrd="0" presId="urn:microsoft.com/office/officeart/2005/8/layout/process2"/>
    <dgm:cxn modelId="{BB738F81-324E-6A40-BDDA-96B42C83B5BD}" type="presParOf" srcId="{8C5748C0-5B17-A049-97F2-D3797F152837}" destId="{6099F951-C4F0-284D-BCCC-3D4B5A58AF4E}" srcOrd="0" destOrd="0" presId="urn:microsoft.com/office/officeart/2005/8/layout/process2"/>
    <dgm:cxn modelId="{1442B283-EC01-F541-8F31-72EF582B021D}" type="presParOf" srcId="{8C5748C0-5B17-A049-97F2-D3797F152837}" destId="{3C46C521-CB73-5D46-B9F9-1860E55C7FE9}" srcOrd="1" destOrd="0" presId="urn:microsoft.com/office/officeart/2005/8/layout/process2"/>
    <dgm:cxn modelId="{518D68CB-C2C9-E646-8AE3-AD59FF249CC8}" type="presParOf" srcId="{3C46C521-CB73-5D46-B9F9-1860E55C7FE9}" destId="{FBDCCBA2-D8CE-1545-8DDE-FBF74A8CF195}" srcOrd="0" destOrd="0" presId="urn:microsoft.com/office/officeart/2005/8/layout/process2"/>
    <dgm:cxn modelId="{16818151-E172-2A4C-A245-58F2C5A1BDD8}" type="presParOf" srcId="{8C5748C0-5B17-A049-97F2-D3797F152837}" destId="{55F90091-8607-C84C-BBE9-FF8FC29CD4AD}" srcOrd="2" destOrd="0" presId="urn:microsoft.com/office/officeart/2005/8/layout/process2"/>
    <dgm:cxn modelId="{D1C2268E-14E6-2740-AFFC-C11FAA730DF0}" type="presParOf" srcId="{8C5748C0-5B17-A049-97F2-D3797F152837}" destId="{C9BF42DD-7B11-4E40-9497-E1EABD250674}" srcOrd="3" destOrd="0" presId="urn:microsoft.com/office/officeart/2005/8/layout/process2"/>
    <dgm:cxn modelId="{F347BD2D-FED9-7C43-BD99-1719E27FDA1C}" type="presParOf" srcId="{C9BF42DD-7B11-4E40-9497-E1EABD250674}" destId="{03BB3DEF-D1DA-CC40-A4C5-4165E063959D}" srcOrd="0" destOrd="0" presId="urn:microsoft.com/office/officeart/2005/8/layout/process2"/>
    <dgm:cxn modelId="{E119E387-343E-3948-B5EA-E73DABA60ABE}" type="presParOf" srcId="{8C5748C0-5B17-A049-97F2-D3797F152837}" destId="{E1F446B3-B727-EA49-9EF8-8A50A4B3721B}" srcOrd="4" destOrd="0" presId="urn:microsoft.com/office/officeart/2005/8/layout/process2"/>
    <dgm:cxn modelId="{3C5BB7AF-D49D-7D4A-A872-E6B6855288D5}" type="presParOf" srcId="{8C5748C0-5B17-A049-97F2-D3797F152837}" destId="{06ABA543-87B7-1149-AE03-CE7AB948660B}" srcOrd="5" destOrd="0" presId="urn:microsoft.com/office/officeart/2005/8/layout/process2"/>
    <dgm:cxn modelId="{23FC79B7-0C75-064D-B64B-567B8F866F8E}" type="presParOf" srcId="{06ABA543-87B7-1149-AE03-CE7AB948660B}" destId="{E15431FA-FA94-E341-9541-E57B1DBDA9AA}" srcOrd="0" destOrd="0" presId="urn:microsoft.com/office/officeart/2005/8/layout/process2"/>
    <dgm:cxn modelId="{6226463C-580D-6D43-AD32-1A5E4CE08887}" type="presParOf" srcId="{8C5748C0-5B17-A049-97F2-D3797F152837}" destId="{D4F55BBC-0AA4-9048-B86F-661F429757BB}" srcOrd="6" destOrd="0" presId="urn:microsoft.com/office/officeart/2005/8/layout/process2"/>
    <dgm:cxn modelId="{672C6B15-9F69-F646-A0FF-033672372B2A}" type="presParOf" srcId="{8C5748C0-5B17-A049-97F2-D3797F152837}" destId="{8101AA47-DDA9-A447-BE9D-4492B028B7B4}" srcOrd="7" destOrd="0" presId="urn:microsoft.com/office/officeart/2005/8/layout/process2"/>
    <dgm:cxn modelId="{D142EB9A-45B8-BE42-B149-C0CE94DC6974}" type="presParOf" srcId="{8101AA47-DDA9-A447-BE9D-4492B028B7B4}" destId="{8E843A19-0EC6-464F-90BE-A670AA2F0661}" srcOrd="0" destOrd="0" presId="urn:microsoft.com/office/officeart/2005/8/layout/process2"/>
    <dgm:cxn modelId="{73D9FB29-7BEF-7541-9BC9-A808A85B0593}" type="presParOf" srcId="{8C5748C0-5B17-A049-97F2-D3797F152837}" destId="{428727D4-D257-D543-A8BE-83021F6A69D0}" srcOrd="8" destOrd="0" presId="urn:microsoft.com/office/officeart/2005/8/layout/process2"/>
    <dgm:cxn modelId="{2B58D2D7-0688-1349-8B16-7832DEAC018B}" type="presParOf" srcId="{8C5748C0-5B17-A049-97F2-D3797F152837}" destId="{0C6A2323-73D2-ED46-9B8E-3D096940B29F}" srcOrd="9" destOrd="0" presId="urn:microsoft.com/office/officeart/2005/8/layout/process2"/>
    <dgm:cxn modelId="{A7B2086B-8C4D-DB4D-A6BE-4D0C15E40F12}" type="presParOf" srcId="{0C6A2323-73D2-ED46-9B8E-3D096940B29F}" destId="{22F74620-1887-444C-92F3-7A5BBD55F31E}" srcOrd="0" destOrd="0" presId="urn:microsoft.com/office/officeart/2005/8/layout/process2"/>
    <dgm:cxn modelId="{31DE060C-0E8A-D643-97CA-0015F4698C62}" type="presParOf" srcId="{8C5748C0-5B17-A049-97F2-D3797F152837}" destId="{9DEC507A-7007-8F41-8278-087FC7AEC0FD}" srcOrd="10" destOrd="0" presId="urn:microsoft.com/office/officeart/2005/8/layout/process2"/>
    <dgm:cxn modelId="{977606D1-24C2-4442-8D70-96A818D17D88}" type="presParOf" srcId="{8C5748C0-5B17-A049-97F2-D3797F152837}" destId="{3C4E04CC-8FBA-DA47-A7E8-13F6036C22DA}" srcOrd="11" destOrd="0" presId="urn:microsoft.com/office/officeart/2005/8/layout/process2"/>
    <dgm:cxn modelId="{5923B031-591C-2041-BC45-1E1300ACD2F9}" type="presParOf" srcId="{3C4E04CC-8FBA-DA47-A7E8-13F6036C22DA}" destId="{CFB5E2BB-1490-1845-98E4-A0D718EB6AEA}" srcOrd="0" destOrd="0" presId="urn:microsoft.com/office/officeart/2005/8/layout/process2"/>
    <dgm:cxn modelId="{12220D04-9BAE-3543-85B1-63F59C6C3EEC}" type="presParOf" srcId="{8C5748C0-5B17-A049-97F2-D3797F152837}" destId="{2B2CF9B3-C877-FA44-BB52-3B0C1C946ECF}"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33269AF-3438-AD40-AE99-E85C4961387D}" type="doc">
      <dgm:prSet loTypeId="urn:microsoft.com/office/officeart/2005/8/layout/process2" loCatId="" qsTypeId="urn:microsoft.com/office/officeart/2005/8/quickstyle/simple1" qsCatId="simple" csTypeId="urn:microsoft.com/office/officeart/2005/8/colors/accent1_1" csCatId="accent1" phldr="1"/>
      <dgm:spPr/>
      <dgm:t>
        <a:bodyPr/>
        <a:lstStyle/>
        <a:p>
          <a:endParaRPr lang="en-US"/>
        </a:p>
      </dgm:t>
    </dgm:pt>
    <dgm:pt modelId="{01949101-C184-2741-8AB2-73F0ADAA5A29}">
      <dgm:prSet phldrT="[Text]"/>
      <dgm:spPr/>
      <dgm:t>
        <a:bodyPr/>
        <a:lstStyle/>
        <a:p>
          <a:r>
            <a:rPr lang="en-US" dirty="0"/>
            <a:t>Duplicate removal</a:t>
          </a:r>
        </a:p>
      </dgm:t>
    </dgm:pt>
    <dgm:pt modelId="{78A767CC-1741-0843-965D-3CE4D9278F17}" type="parTrans" cxnId="{11850742-7AFC-654D-A3F3-2C271B8CD994}">
      <dgm:prSet/>
      <dgm:spPr/>
      <dgm:t>
        <a:bodyPr/>
        <a:lstStyle/>
        <a:p>
          <a:endParaRPr lang="en-US"/>
        </a:p>
      </dgm:t>
    </dgm:pt>
    <dgm:pt modelId="{C725EB90-7D6D-624F-BB6C-454205D07882}" type="sibTrans" cxnId="{11850742-7AFC-654D-A3F3-2C271B8CD994}">
      <dgm:prSet/>
      <dgm:spPr/>
      <dgm:t>
        <a:bodyPr/>
        <a:lstStyle/>
        <a:p>
          <a:endParaRPr lang="en-US"/>
        </a:p>
      </dgm:t>
    </dgm:pt>
    <dgm:pt modelId="{3D0E4A71-3559-6F41-82EF-4399AAF3F665}">
      <dgm:prSet phldrT="[Text]"/>
      <dgm:spPr/>
      <dgm:t>
        <a:bodyPr/>
        <a:lstStyle/>
        <a:p>
          <a:r>
            <a:rPr lang="en-US" dirty="0"/>
            <a:t>BQSR</a:t>
          </a:r>
        </a:p>
      </dgm:t>
    </dgm:pt>
    <dgm:pt modelId="{CE2C5B43-01EB-9247-8F63-33401C75BA22}" type="parTrans" cxnId="{1EB96A22-7123-344A-8E1E-305250BE80FE}">
      <dgm:prSet/>
      <dgm:spPr/>
      <dgm:t>
        <a:bodyPr/>
        <a:lstStyle/>
        <a:p>
          <a:endParaRPr lang="en-US"/>
        </a:p>
      </dgm:t>
    </dgm:pt>
    <dgm:pt modelId="{F46FD193-A56F-674B-A5EF-160928253438}" type="sibTrans" cxnId="{1EB96A22-7123-344A-8E1E-305250BE80FE}">
      <dgm:prSet/>
      <dgm:spPr/>
      <dgm:t>
        <a:bodyPr/>
        <a:lstStyle/>
        <a:p>
          <a:endParaRPr lang="en-US"/>
        </a:p>
      </dgm:t>
    </dgm:pt>
    <dgm:pt modelId="{C750ABA7-F2FF-5142-89A9-B64FCA13A5D6}">
      <dgm:prSet phldrT="[Text]"/>
      <dgm:spPr/>
      <dgm:t>
        <a:bodyPr/>
        <a:lstStyle/>
        <a:p>
          <a:r>
            <a:rPr lang="en-US" dirty="0"/>
            <a:t>Variant filtration</a:t>
          </a:r>
        </a:p>
      </dgm:t>
    </dgm:pt>
    <dgm:pt modelId="{8B115746-0C6D-4B4E-9780-219ACCD6727C}" type="parTrans" cxnId="{F7C4A902-87FC-7945-A400-4FD24BA58813}">
      <dgm:prSet/>
      <dgm:spPr/>
      <dgm:t>
        <a:bodyPr/>
        <a:lstStyle/>
        <a:p>
          <a:endParaRPr lang="en-US"/>
        </a:p>
      </dgm:t>
    </dgm:pt>
    <dgm:pt modelId="{311B301A-5649-4A4C-AB3A-0D4716BB8DC6}" type="sibTrans" cxnId="{F7C4A902-87FC-7945-A400-4FD24BA58813}">
      <dgm:prSet/>
      <dgm:spPr/>
      <dgm:t>
        <a:bodyPr/>
        <a:lstStyle/>
        <a:p>
          <a:endParaRPr lang="en-US"/>
        </a:p>
      </dgm:t>
    </dgm:pt>
    <dgm:pt modelId="{438F6A36-A432-B943-B012-9C9B9FA5A885}">
      <dgm:prSet phldrT="[Text]"/>
      <dgm:spPr/>
      <dgm:t>
        <a:bodyPr/>
        <a:lstStyle/>
        <a:p>
          <a:r>
            <a:rPr lang="en-US" dirty="0"/>
            <a:t>Variant calling</a:t>
          </a:r>
        </a:p>
      </dgm:t>
    </dgm:pt>
    <dgm:pt modelId="{1D533D93-C634-304E-8514-70CAF93F4945}" type="parTrans" cxnId="{4941676E-1CC8-734E-80B7-004A407D9D9E}">
      <dgm:prSet/>
      <dgm:spPr/>
      <dgm:t>
        <a:bodyPr/>
        <a:lstStyle/>
        <a:p>
          <a:endParaRPr lang="en-US"/>
        </a:p>
      </dgm:t>
    </dgm:pt>
    <dgm:pt modelId="{B949C7BA-55DA-7C4A-9A70-2C84ACBCF86B}" type="sibTrans" cxnId="{4941676E-1CC8-734E-80B7-004A407D9D9E}">
      <dgm:prSet/>
      <dgm:spPr/>
      <dgm:t>
        <a:bodyPr/>
        <a:lstStyle/>
        <a:p>
          <a:endParaRPr lang="en-US"/>
        </a:p>
      </dgm:t>
    </dgm:pt>
    <dgm:pt modelId="{07419B6F-A48C-4145-B82A-2C01F20AFF6E}">
      <dgm:prSet phldrT="[Text]"/>
      <dgm:spPr/>
      <dgm:t>
        <a:bodyPr/>
        <a:lstStyle/>
        <a:p>
          <a:r>
            <a:rPr lang="en-US" dirty="0"/>
            <a:t>Annotation</a:t>
          </a:r>
        </a:p>
      </dgm:t>
    </dgm:pt>
    <dgm:pt modelId="{1B65B29B-9C49-8745-89F8-7E2D39A2EC69}" type="parTrans" cxnId="{C61FEE53-3322-6243-95E4-4F07147C246D}">
      <dgm:prSet/>
      <dgm:spPr/>
      <dgm:t>
        <a:bodyPr/>
        <a:lstStyle/>
        <a:p>
          <a:endParaRPr lang="sv-SE"/>
        </a:p>
      </dgm:t>
    </dgm:pt>
    <dgm:pt modelId="{8C6DDCBC-0310-6047-8656-2342E3D2628F}" type="sibTrans" cxnId="{C61FEE53-3322-6243-95E4-4F07147C246D}">
      <dgm:prSet/>
      <dgm:spPr/>
      <dgm:t>
        <a:bodyPr/>
        <a:lstStyle/>
        <a:p>
          <a:endParaRPr lang="sv-SE"/>
        </a:p>
      </dgm:t>
    </dgm:pt>
    <dgm:pt modelId="{44CDF938-2425-FF4F-85B3-425F6EAB454E}">
      <dgm:prSet phldrT="[Text]"/>
      <dgm:spPr>
        <a:solidFill>
          <a:srgbClr val="92D050"/>
        </a:solidFill>
      </dgm:spPr>
      <dgm:t>
        <a:bodyPr/>
        <a:lstStyle/>
        <a:p>
          <a:r>
            <a:rPr lang="en-US" dirty="0"/>
            <a:t>Alignment</a:t>
          </a:r>
        </a:p>
      </dgm:t>
    </dgm:pt>
    <dgm:pt modelId="{62E42C04-2EB1-6844-ABBB-2943F94AF1E4}" type="parTrans" cxnId="{104EA625-1EC7-564E-967E-F317A16F26A8}">
      <dgm:prSet/>
      <dgm:spPr/>
      <dgm:t>
        <a:bodyPr/>
        <a:lstStyle/>
        <a:p>
          <a:endParaRPr lang="sv-SE"/>
        </a:p>
      </dgm:t>
    </dgm:pt>
    <dgm:pt modelId="{172A6017-A754-1E42-B064-0DF06E4F17B6}" type="sibTrans" cxnId="{104EA625-1EC7-564E-967E-F317A16F26A8}">
      <dgm:prSet/>
      <dgm:spPr/>
      <dgm:t>
        <a:bodyPr/>
        <a:lstStyle/>
        <a:p>
          <a:endParaRPr lang="sv-SE"/>
        </a:p>
      </dgm:t>
    </dgm:pt>
    <dgm:pt modelId="{BEEDF84A-A8ED-A449-AF31-ADD7F5ED8D9D}">
      <dgm:prSet phldrT="[Text]"/>
      <dgm:spPr>
        <a:noFill/>
      </dgm:spPr>
      <dgm:t>
        <a:bodyPr/>
        <a:lstStyle/>
        <a:p>
          <a:r>
            <a:rPr lang="en-US" dirty="0"/>
            <a:t>QC</a:t>
          </a:r>
        </a:p>
      </dgm:t>
    </dgm:pt>
    <dgm:pt modelId="{D7FA49FB-E95B-B24C-85C6-E5A2510CBFCC}" type="sibTrans" cxnId="{A5B5D06B-7EEE-E748-9CAC-CA826130EA13}">
      <dgm:prSet/>
      <dgm:spPr/>
      <dgm:t>
        <a:bodyPr/>
        <a:lstStyle/>
        <a:p>
          <a:endParaRPr lang="en-US"/>
        </a:p>
      </dgm:t>
    </dgm:pt>
    <dgm:pt modelId="{EAE6AB19-AC2D-B647-B843-C9CDA4D689B0}" type="parTrans" cxnId="{A5B5D06B-7EEE-E748-9CAC-CA826130EA13}">
      <dgm:prSet/>
      <dgm:spPr/>
      <dgm:t>
        <a:bodyPr/>
        <a:lstStyle/>
        <a:p>
          <a:endParaRPr lang="en-US"/>
        </a:p>
      </dgm:t>
    </dgm:pt>
    <dgm:pt modelId="{8C5748C0-5B17-A049-97F2-D3797F152837}" type="pres">
      <dgm:prSet presAssocID="{033269AF-3438-AD40-AE99-E85C4961387D}" presName="linearFlow" presStyleCnt="0">
        <dgm:presLayoutVars>
          <dgm:resizeHandles val="exact"/>
        </dgm:presLayoutVars>
      </dgm:prSet>
      <dgm:spPr/>
    </dgm:pt>
    <dgm:pt modelId="{6099F951-C4F0-284D-BCCC-3D4B5A58AF4E}" type="pres">
      <dgm:prSet presAssocID="{BEEDF84A-A8ED-A449-AF31-ADD7F5ED8D9D}" presName="node" presStyleLbl="node1" presStyleIdx="0" presStyleCnt="7">
        <dgm:presLayoutVars>
          <dgm:bulletEnabled val="1"/>
        </dgm:presLayoutVars>
      </dgm:prSet>
      <dgm:spPr/>
    </dgm:pt>
    <dgm:pt modelId="{3C46C521-CB73-5D46-B9F9-1860E55C7FE9}" type="pres">
      <dgm:prSet presAssocID="{D7FA49FB-E95B-B24C-85C6-E5A2510CBFCC}" presName="sibTrans" presStyleLbl="sibTrans2D1" presStyleIdx="0" presStyleCnt="6"/>
      <dgm:spPr/>
    </dgm:pt>
    <dgm:pt modelId="{FBDCCBA2-D8CE-1545-8DDE-FBF74A8CF195}" type="pres">
      <dgm:prSet presAssocID="{D7FA49FB-E95B-B24C-85C6-E5A2510CBFCC}" presName="connectorText" presStyleLbl="sibTrans2D1" presStyleIdx="0" presStyleCnt="6"/>
      <dgm:spPr/>
    </dgm:pt>
    <dgm:pt modelId="{55F90091-8607-C84C-BBE9-FF8FC29CD4AD}" type="pres">
      <dgm:prSet presAssocID="{44CDF938-2425-FF4F-85B3-425F6EAB454E}" presName="node" presStyleLbl="node1" presStyleIdx="1" presStyleCnt="7">
        <dgm:presLayoutVars>
          <dgm:bulletEnabled val="1"/>
        </dgm:presLayoutVars>
      </dgm:prSet>
      <dgm:spPr/>
    </dgm:pt>
    <dgm:pt modelId="{C9BF42DD-7B11-4E40-9497-E1EABD250674}" type="pres">
      <dgm:prSet presAssocID="{172A6017-A754-1E42-B064-0DF06E4F17B6}" presName="sibTrans" presStyleLbl="sibTrans2D1" presStyleIdx="1" presStyleCnt="6"/>
      <dgm:spPr/>
    </dgm:pt>
    <dgm:pt modelId="{03BB3DEF-D1DA-CC40-A4C5-4165E063959D}" type="pres">
      <dgm:prSet presAssocID="{172A6017-A754-1E42-B064-0DF06E4F17B6}" presName="connectorText" presStyleLbl="sibTrans2D1" presStyleIdx="1" presStyleCnt="6"/>
      <dgm:spPr/>
    </dgm:pt>
    <dgm:pt modelId="{E1F446B3-B727-EA49-9EF8-8A50A4B3721B}" type="pres">
      <dgm:prSet presAssocID="{01949101-C184-2741-8AB2-73F0ADAA5A29}" presName="node" presStyleLbl="node1" presStyleIdx="2" presStyleCnt="7">
        <dgm:presLayoutVars>
          <dgm:bulletEnabled val="1"/>
        </dgm:presLayoutVars>
      </dgm:prSet>
      <dgm:spPr/>
    </dgm:pt>
    <dgm:pt modelId="{06ABA543-87B7-1149-AE03-CE7AB948660B}" type="pres">
      <dgm:prSet presAssocID="{C725EB90-7D6D-624F-BB6C-454205D07882}" presName="sibTrans" presStyleLbl="sibTrans2D1" presStyleIdx="2" presStyleCnt="6"/>
      <dgm:spPr/>
    </dgm:pt>
    <dgm:pt modelId="{E15431FA-FA94-E341-9541-E57B1DBDA9AA}" type="pres">
      <dgm:prSet presAssocID="{C725EB90-7D6D-624F-BB6C-454205D07882}" presName="connectorText" presStyleLbl="sibTrans2D1" presStyleIdx="2" presStyleCnt="6"/>
      <dgm:spPr/>
    </dgm:pt>
    <dgm:pt modelId="{D4F55BBC-0AA4-9048-B86F-661F429757BB}" type="pres">
      <dgm:prSet presAssocID="{3D0E4A71-3559-6F41-82EF-4399AAF3F665}" presName="node" presStyleLbl="node1" presStyleIdx="3" presStyleCnt="7">
        <dgm:presLayoutVars>
          <dgm:bulletEnabled val="1"/>
        </dgm:presLayoutVars>
      </dgm:prSet>
      <dgm:spPr/>
    </dgm:pt>
    <dgm:pt modelId="{8101AA47-DDA9-A447-BE9D-4492B028B7B4}" type="pres">
      <dgm:prSet presAssocID="{F46FD193-A56F-674B-A5EF-160928253438}" presName="sibTrans" presStyleLbl="sibTrans2D1" presStyleIdx="3" presStyleCnt="6"/>
      <dgm:spPr/>
    </dgm:pt>
    <dgm:pt modelId="{8E843A19-0EC6-464F-90BE-A670AA2F0661}" type="pres">
      <dgm:prSet presAssocID="{F46FD193-A56F-674B-A5EF-160928253438}" presName="connectorText" presStyleLbl="sibTrans2D1" presStyleIdx="3" presStyleCnt="6"/>
      <dgm:spPr/>
    </dgm:pt>
    <dgm:pt modelId="{428727D4-D257-D543-A8BE-83021F6A69D0}" type="pres">
      <dgm:prSet presAssocID="{438F6A36-A432-B943-B012-9C9B9FA5A885}" presName="node" presStyleLbl="node1" presStyleIdx="4" presStyleCnt="7">
        <dgm:presLayoutVars>
          <dgm:bulletEnabled val="1"/>
        </dgm:presLayoutVars>
      </dgm:prSet>
      <dgm:spPr/>
    </dgm:pt>
    <dgm:pt modelId="{0C6A2323-73D2-ED46-9B8E-3D096940B29F}" type="pres">
      <dgm:prSet presAssocID="{B949C7BA-55DA-7C4A-9A70-2C84ACBCF86B}" presName="sibTrans" presStyleLbl="sibTrans2D1" presStyleIdx="4" presStyleCnt="6"/>
      <dgm:spPr/>
    </dgm:pt>
    <dgm:pt modelId="{22F74620-1887-444C-92F3-7A5BBD55F31E}" type="pres">
      <dgm:prSet presAssocID="{B949C7BA-55DA-7C4A-9A70-2C84ACBCF86B}" presName="connectorText" presStyleLbl="sibTrans2D1" presStyleIdx="4" presStyleCnt="6"/>
      <dgm:spPr/>
    </dgm:pt>
    <dgm:pt modelId="{9DEC507A-7007-8F41-8278-087FC7AEC0FD}" type="pres">
      <dgm:prSet presAssocID="{C750ABA7-F2FF-5142-89A9-B64FCA13A5D6}" presName="node" presStyleLbl="node1" presStyleIdx="5" presStyleCnt="7">
        <dgm:presLayoutVars>
          <dgm:bulletEnabled val="1"/>
        </dgm:presLayoutVars>
      </dgm:prSet>
      <dgm:spPr/>
    </dgm:pt>
    <dgm:pt modelId="{3C4E04CC-8FBA-DA47-A7E8-13F6036C22DA}" type="pres">
      <dgm:prSet presAssocID="{311B301A-5649-4A4C-AB3A-0D4716BB8DC6}" presName="sibTrans" presStyleLbl="sibTrans2D1" presStyleIdx="5" presStyleCnt="6"/>
      <dgm:spPr/>
    </dgm:pt>
    <dgm:pt modelId="{CFB5E2BB-1490-1845-98E4-A0D718EB6AEA}" type="pres">
      <dgm:prSet presAssocID="{311B301A-5649-4A4C-AB3A-0D4716BB8DC6}" presName="connectorText" presStyleLbl="sibTrans2D1" presStyleIdx="5" presStyleCnt="6"/>
      <dgm:spPr/>
    </dgm:pt>
    <dgm:pt modelId="{2B2CF9B3-C877-FA44-BB52-3B0C1C946ECF}" type="pres">
      <dgm:prSet presAssocID="{07419B6F-A48C-4145-B82A-2C01F20AFF6E}" presName="node" presStyleLbl="node1" presStyleIdx="6" presStyleCnt="7">
        <dgm:presLayoutVars>
          <dgm:bulletEnabled val="1"/>
        </dgm:presLayoutVars>
      </dgm:prSet>
      <dgm:spPr/>
    </dgm:pt>
  </dgm:ptLst>
  <dgm:cxnLst>
    <dgm:cxn modelId="{F7C4A902-87FC-7945-A400-4FD24BA58813}" srcId="{033269AF-3438-AD40-AE99-E85C4961387D}" destId="{C750ABA7-F2FF-5142-89A9-B64FCA13A5D6}" srcOrd="5" destOrd="0" parTransId="{8B115746-0C6D-4B4E-9780-219ACCD6727C}" sibTransId="{311B301A-5649-4A4C-AB3A-0D4716BB8DC6}"/>
    <dgm:cxn modelId="{44424E12-4EBA-A846-878A-2CF4CC0CC30E}" type="presOf" srcId="{07419B6F-A48C-4145-B82A-2C01F20AFF6E}" destId="{2B2CF9B3-C877-FA44-BB52-3B0C1C946ECF}" srcOrd="0" destOrd="0" presId="urn:microsoft.com/office/officeart/2005/8/layout/process2"/>
    <dgm:cxn modelId="{1EB96A22-7123-344A-8E1E-305250BE80FE}" srcId="{033269AF-3438-AD40-AE99-E85C4961387D}" destId="{3D0E4A71-3559-6F41-82EF-4399AAF3F665}" srcOrd="3" destOrd="0" parTransId="{CE2C5B43-01EB-9247-8F63-33401C75BA22}" sibTransId="{F46FD193-A56F-674B-A5EF-160928253438}"/>
    <dgm:cxn modelId="{D36C7222-4C53-6F44-B2EE-C796115FA79F}" type="presOf" srcId="{B949C7BA-55DA-7C4A-9A70-2C84ACBCF86B}" destId="{0C6A2323-73D2-ED46-9B8E-3D096940B29F}" srcOrd="0" destOrd="0" presId="urn:microsoft.com/office/officeart/2005/8/layout/process2"/>
    <dgm:cxn modelId="{104EA625-1EC7-564E-967E-F317A16F26A8}" srcId="{033269AF-3438-AD40-AE99-E85C4961387D}" destId="{44CDF938-2425-FF4F-85B3-425F6EAB454E}" srcOrd="1" destOrd="0" parTransId="{62E42C04-2EB1-6844-ABBB-2943F94AF1E4}" sibTransId="{172A6017-A754-1E42-B064-0DF06E4F17B6}"/>
    <dgm:cxn modelId="{4A649139-99EB-8242-8378-7410B27B2B3C}" type="presOf" srcId="{033269AF-3438-AD40-AE99-E85C4961387D}" destId="{8C5748C0-5B17-A049-97F2-D3797F152837}" srcOrd="0" destOrd="0" presId="urn:microsoft.com/office/officeart/2005/8/layout/process2"/>
    <dgm:cxn modelId="{423F243E-9F70-754A-902D-8B016BBDDEE0}" type="presOf" srcId="{F46FD193-A56F-674B-A5EF-160928253438}" destId="{8E843A19-0EC6-464F-90BE-A670AA2F0661}" srcOrd="1" destOrd="0" presId="urn:microsoft.com/office/officeart/2005/8/layout/process2"/>
    <dgm:cxn modelId="{1CFDB43E-1F8E-A642-910D-32083D7491C1}" type="presOf" srcId="{F46FD193-A56F-674B-A5EF-160928253438}" destId="{8101AA47-DDA9-A447-BE9D-4492B028B7B4}" srcOrd="0" destOrd="0" presId="urn:microsoft.com/office/officeart/2005/8/layout/process2"/>
    <dgm:cxn modelId="{11850742-7AFC-654D-A3F3-2C271B8CD994}" srcId="{033269AF-3438-AD40-AE99-E85C4961387D}" destId="{01949101-C184-2741-8AB2-73F0ADAA5A29}" srcOrd="2" destOrd="0" parTransId="{78A767CC-1741-0843-965D-3CE4D9278F17}" sibTransId="{C725EB90-7D6D-624F-BB6C-454205D07882}"/>
    <dgm:cxn modelId="{38F9204C-8BB7-FC43-8BAD-031B13B31D33}" type="presOf" srcId="{C725EB90-7D6D-624F-BB6C-454205D07882}" destId="{E15431FA-FA94-E341-9541-E57B1DBDA9AA}" srcOrd="1" destOrd="0" presId="urn:microsoft.com/office/officeart/2005/8/layout/process2"/>
    <dgm:cxn modelId="{FE38DB4D-D0BC-6948-AE0C-4A66E2ABC834}" type="presOf" srcId="{311B301A-5649-4A4C-AB3A-0D4716BB8DC6}" destId="{3C4E04CC-8FBA-DA47-A7E8-13F6036C22DA}" srcOrd="0" destOrd="0" presId="urn:microsoft.com/office/officeart/2005/8/layout/process2"/>
    <dgm:cxn modelId="{C61FEE53-3322-6243-95E4-4F07147C246D}" srcId="{033269AF-3438-AD40-AE99-E85C4961387D}" destId="{07419B6F-A48C-4145-B82A-2C01F20AFF6E}" srcOrd="6" destOrd="0" parTransId="{1B65B29B-9C49-8745-89F8-7E2D39A2EC69}" sibTransId="{8C6DDCBC-0310-6047-8656-2342E3D2628F}"/>
    <dgm:cxn modelId="{E5C5765B-BB60-3E41-91E6-5CE564550307}" type="presOf" srcId="{3D0E4A71-3559-6F41-82EF-4399AAF3F665}" destId="{D4F55BBC-0AA4-9048-B86F-661F429757BB}" srcOrd="0" destOrd="0" presId="urn:microsoft.com/office/officeart/2005/8/layout/process2"/>
    <dgm:cxn modelId="{A5B5D06B-7EEE-E748-9CAC-CA826130EA13}" srcId="{033269AF-3438-AD40-AE99-E85C4961387D}" destId="{BEEDF84A-A8ED-A449-AF31-ADD7F5ED8D9D}" srcOrd="0" destOrd="0" parTransId="{EAE6AB19-AC2D-B647-B843-C9CDA4D689B0}" sibTransId="{D7FA49FB-E95B-B24C-85C6-E5A2510CBFCC}"/>
    <dgm:cxn modelId="{4941676E-1CC8-734E-80B7-004A407D9D9E}" srcId="{033269AF-3438-AD40-AE99-E85C4961387D}" destId="{438F6A36-A432-B943-B012-9C9B9FA5A885}" srcOrd="4" destOrd="0" parTransId="{1D533D93-C634-304E-8514-70CAF93F4945}" sibTransId="{B949C7BA-55DA-7C4A-9A70-2C84ACBCF86B}"/>
    <dgm:cxn modelId="{D676A872-1444-8A4F-BCE6-7976436224EB}" type="presOf" srcId="{B949C7BA-55DA-7C4A-9A70-2C84ACBCF86B}" destId="{22F74620-1887-444C-92F3-7A5BBD55F31E}" srcOrd="1" destOrd="0" presId="urn:microsoft.com/office/officeart/2005/8/layout/process2"/>
    <dgm:cxn modelId="{BBF43F8B-9FC9-AD4A-BEC9-67C496ACB7B1}" type="presOf" srcId="{D7FA49FB-E95B-B24C-85C6-E5A2510CBFCC}" destId="{FBDCCBA2-D8CE-1545-8DDE-FBF74A8CF195}" srcOrd="1" destOrd="0" presId="urn:microsoft.com/office/officeart/2005/8/layout/process2"/>
    <dgm:cxn modelId="{B376858F-C479-0C47-9E23-306162A3B267}" type="presOf" srcId="{172A6017-A754-1E42-B064-0DF06E4F17B6}" destId="{C9BF42DD-7B11-4E40-9497-E1EABD250674}" srcOrd="0" destOrd="0" presId="urn:microsoft.com/office/officeart/2005/8/layout/process2"/>
    <dgm:cxn modelId="{F15FED91-1354-2B4F-B94F-99A32B37B075}" type="presOf" srcId="{01949101-C184-2741-8AB2-73F0ADAA5A29}" destId="{E1F446B3-B727-EA49-9EF8-8A50A4B3721B}" srcOrd="0" destOrd="0" presId="urn:microsoft.com/office/officeart/2005/8/layout/process2"/>
    <dgm:cxn modelId="{346942A8-2D33-CB44-90FF-97B51E68D794}" type="presOf" srcId="{C725EB90-7D6D-624F-BB6C-454205D07882}" destId="{06ABA543-87B7-1149-AE03-CE7AB948660B}" srcOrd="0" destOrd="0" presId="urn:microsoft.com/office/officeart/2005/8/layout/process2"/>
    <dgm:cxn modelId="{58AE52A9-EB26-984F-A72F-91692D6031CB}" type="presOf" srcId="{311B301A-5649-4A4C-AB3A-0D4716BB8DC6}" destId="{CFB5E2BB-1490-1845-98E4-A0D718EB6AEA}" srcOrd="1" destOrd="0" presId="urn:microsoft.com/office/officeart/2005/8/layout/process2"/>
    <dgm:cxn modelId="{B097FDAD-6794-2E42-A054-5DE730517976}" type="presOf" srcId="{C750ABA7-F2FF-5142-89A9-B64FCA13A5D6}" destId="{9DEC507A-7007-8F41-8278-087FC7AEC0FD}" srcOrd="0" destOrd="0" presId="urn:microsoft.com/office/officeart/2005/8/layout/process2"/>
    <dgm:cxn modelId="{F444B9D6-61A7-7144-B2F8-70451C4BEDCD}" type="presOf" srcId="{44CDF938-2425-FF4F-85B3-425F6EAB454E}" destId="{55F90091-8607-C84C-BBE9-FF8FC29CD4AD}" srcOrd="0" destOrd="0" presId="urn:microsoft.com/office/officeart/2005/8/layout/process2"/>
    <dgm:cxn modelId="{AC56CDE2-111F-6F49-A171-17A31DB9DBB4}" type="presOf" srcId="{172A6017-A754-1E42-B064-0DF06E4F17B6}" destId="{03BB3DEF-D1DA-CC40-A4C5-4165E063959D}" srcOrd="1" destOrd="0" presId="urn:microsoft.com/office/officeart/2005/8/layout/process2"/>
    <dgm:cxn modelId="{679EFCE3-1B55-EC48-BC2C-23FE3B1B5BBC}" type="presOf" srcId="{438F6A36-A432-B943-B012-9C9B9FA5A885}" destId="{428727D4-D257-D543-A8BE-83021F6A69D0}" srcOrd="0" destOrd="0" presId="urn:microsoft.com/office/officeart/2005/8/layout/process2"/>
    <dgm:cxn modelId="{2BBB6AEF-54E3-9C47-9CF3-D6CE9FEBEE56}" type="presOf" srcId="{BEEDF84A-A8ED-A449-AF31-ADD7F5ED8D9D}" destId="{6099F951-C4F0-284D-BCCC-3D4B5A58AF4E}" srcOrd="0" destOrd="0" presId="urn:microsoft.com/office/officeart/2005/8/layout/process2"/>
    <dgm:cxn modelId="{B6F207F2-1B73-FA43-B020-216C8BFCB880}" type="presOf" srcId="{D7FA49FB-E95B-B24C-85C6-E5A2510CBFCC}" destId="{3C46C521-CB73-5D46-B9F9-1860E55C7FE9}" srcOrd="0" destOrd="0" presId="urn:microsoft.com/office/officeart/2005/8/layout/process2"/>
    <dgm:cxn modelId="{BB738F81-324E-6A40-BDDA-96B42C83B5BD}" type="presParOf" srcId="{8C5748C0-5B17-A049-97F2-D3797F152837}" destId="{6099F951-C4F0-284D-BCCC-3D4B5A58AF4E}" srcOrd="0" destOrd="0" presId="urn:microsoft.com/office/officeart/2005/8/layout/process2"/>
    <dgm:cxn modelId="{1442B283-EC01-F541-8F31-72EF582B021D}" type="presParOf" srcId="{8C5748C0-5B17-A049-97F2-D3797F152837}" destId="{3C46C521-CB73-5D46-B9F9-1860E55C7FE9}" srcOrd="1" destOrd="0" presId="urn:microsoft.com/office/officeart/2005/8/layout/process2"/>
    <dgm:cxn modelId="{518D68CB-C2C9-E646-8AE3-AD59FF249CC8}" type="presParOf" srcId="{3C46C521-CB73-5D46-B9F9-1860E55C7FE9}" destId="{FBDCCBA2-D8CE-1545-8DDE-FBF74A8CF195}" srcOrd="0" destOrd="0" presId="urn:microsoft.com/office/officeart/2005/8/layout/process2"/>
    <dgm:cxn modelId="{16818151-E172-2A4C-A245-58F2C5A1BDD8}" type="presParOf" srcId="{8C5748C0-5B17-A049-97F2-D3797F152837}" destId="{55F90091-8607-C84C-BBE9-FF8FC29CD4AD}" srcOrd="2" destOrd="0" presId="urn:microsoft.com/office/officeart/2005/8/layout/process2"/>
    <dgm:cxn modelId="{D1C2268E-14E6-2740-AFFC-C11FAA730DF0}" type="presParOf" srcId="{8C5748C0-5B17-A049-97F2-D3797F152837}" destId="{C9BF42DD-7B11-4E40-9497-E1EABD250674}" srcOrd="3" destOrd="0" presId="urn:microsoft.com/office/officeart/2005/8/layout/process2"/>
    <dgm:cxn modelId="{F347BD2D-FED9-7C43-BD99-1719E27FDA1C}" type="presParOf" srcId="{C9BF42DD-7B11-4E40-9497-E1EABD250674}" destId="{03BB3DEF-D1DA-CC40-A4C5-4165E063959D}" srcOrd="0" destOrd="0" presId="urn:microsoft.com/office/officeart/2005/8/layout/process2"/>
    <dgm:cxn modelId="{E119E387-343E-3948-B5EA-E73DABA60ABE}" type="presParOf" srcId="{8C5748C0-5B17-A049-97F2-D3797F152837}" destId="{E1F446B3-B727-EA49-9EF8-8A50A4B3721B}" srcOrd="4" destOrd="0" presId="urn:microsoft.com/office/officeart/2005/8/layout/process2"/>
    <dgm:cxn modelId="{3C5BB7AF-D49D-7D4A-A872-E6B6855288D5}" type="presParOf" srcId="{8C5748C0-5B17-A049-97F2-D3797F152837}" destId="{06ABA543-87B7-1149-AE03-CE7AB948660B}" srcOrd="5" destOrd="0" presId="urn:microsoft.com/office/officeart/2005/8/layout/process2"/>
    <dgm:cxn modelId="{23FC79B7-0C75-064D-B64B-567B8F866F8E}" type="presParOf" srcId="{06ABA543-87B7-1149-AE03-CE7AB948660B}" destId="{E15431FA-FA94-E341-9541-E57B1DBDA9AA}" srcOrd="0" destOrd="0" presId="urn:microsoft.com/office/officeart/2005/8/layout/process2"/>
    <dgm:cxn modelId="{6226463C-580D-6D43-AD32-1A5E4CE08887}" type="presParOf" srcId="{8C5748C0-5B17-A049-97F2-D3797F152837}" destId="{D4F55BBC-0AA4-9048-B86F-661F429757BB}" srcOrd="6" destOrd="0" presId="urn:microsoft.com/office/officeart/2005/8/layout/process2"/>
    <dgm:cxn modelId="{672C6B15-9F69-F646-A0FF-033672372B2A}" type="presParOf" srcId="{8C5748C0-5B17-A049-97F2-D3797F152837}" destId="{8101AA47-DDA9-A447-BE9D-4492B028B7B4}" srcOrd="7" destOrd="0" presId="urn:microsoft.com/office/officeart/2005/8/layout/process2"/>
    <dgm:cxn modelId="{D142EB9A-45B8-BE42-B149-C0CE94DC6974}" type="presParOf" srcId="{8101AA47-DDA9-A447-BE9D-4492B028B7B4}" destId="{8E843A19-0EC6-464F-90BE-A670AA2F0661}" srcOrd="0" destOrd="0" presId="urn:microsoft.com/office/officeart/2005/8/layout/process2"/>
    <dgm:cxn modelId="{73D9FB29-7BEF-7541-9BC9-A808A85B0593}" type="presParOf" srcId="{8C5748C0-5B17-A049-97F2-D3797F152837}" destId="{428727D4-D257-D543-A8BE-83021F6A69D0}" srcOrd="8" destOrd="0" presId="urn:microsoft.com/office/officeart/2005/8/layout/process2"/>
    <dgm:cxn modelId="{2B58D2D7-0688-1349-8B16-7832DEAC018B}" type="presParOf" srcId="{8C5748C0-5B17-A049-97F2-D3797F152837}" destId="{0C6A2323-73D2-ED46-9B8E-3D096940B29F}" srcOrd="9" destOrd="0" presId="urn:microsoft.com/office/officeart/2005/8/layout/process2"/>
    <dgm:cxn modelId="{A7B2086B-8C4D-DB4D-A6BE-4D0C15E40F12}" type="presParOf" srcId="{0C6A2323-73D2-ED46-9B8E-3D096940B29F}" destId="{22F74620-1887-444C-92F3-7A5BBD55F31E}" srcOrd="0" destOrd="0" presId="urn:microsoft.com/office/officeart/2005/8/layout/process2"/>
    <dgm:cxn modelId="{31DE060C-0E8A-D643-97CA-0015F4698C62}" type="presParOf" srcId="{8C5748C0-5B17-A049-97F2-D3797F152837}" destId="{9DEC507A-7007-8F41-8278-087FC7AEC0FD}" srcOrd="10" destOrd="0" presId="urn:microsoft.com/office/officeart/2005/8/layout/process2"/>
    <dgm:cxn modelId="{977606D1-24C2-4442-8D70-96A818D17D88}" type="presParOf" srcId="{8C5748C0-5B17-A049-97F2-D3797F152837}" destId="{3C4E04CC-8FBA-DA47-A7E8-13F6036C22DA}" srcOrd="11" destOrd="0" presId="urn:microsoft.com/office/officeart/2005/8/layout/process2"/>
    <dgm:cxn modelId="{5923B031-591C-2041-BC45-1E1300ACD2F9}" type="presParOf" srcId="{3C4E04CC-8FBA-DA47-A7E8-13F6036C22DA}" destId="{CFB5E2BB-1490-1845-98E4-A0D718EB6AEA}" srcOrd="0" destOrd="0" presId="urn:microsoft.com/office/officeart/2005/8/layout/process2"/>
    <dgm:cxn modelId="{12220D04-9BAE-3543-85B1-63F59C6C3EEC}" type="presParOf" srcId="{8C5748C0-5B17-A049-97F2-D3797F152837}" destId="{2B2CF9B3-C877-FA44-BB52-3B0C1C946ECF}"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033269AF-3438-AD40-AE99-E85C4961387D}" type="doc">
      <dgm:prSet loTypeId="urn:microsoft.com/office/officeart/2005/8/layout/process2" loCatId="" qsTypeId="urn:microsoft.com/office/officeart/2005/8/quickstyle/simple1" qsCatId="simple" csTypeId="urn:microsoft.com/office/officeart/2005/8/colors/accent1_1" csCatId="accent1" phldr="1"/>
      <dgm:spPr/>
      <dgm:t>
        <a:bodyPr/>
        <a:lstStyle/>
        <a:p>
          <a:endParaRPr lang="en-US"/>
        </a:p>
      </dgm:t>
    </dgm:pt>
    <dgm:pt modelId="{01949101-C184-2741-8AB2-73F0ADAA5A29}">
      <dgm:prSet phldrT="[Text]"/>
      <dgm:spPr>
        <a:solidFill>
          <a:srgbClr val="92D050"/>
        </a:solidFill>
      </dgm:spPr>
      <dgm:t>
        <a:bodyPr/>
        <a:lstStyle/>
        <a:p>
          <a:r>
            <a:rPr lang="en-US" dirty="0"/>
            <a:t>Duplicate removal</a:t>
          </a:r>
        </a:p>
      </dgm:t>
    </dgm:pt>
    <dgm:pt modelId="{78A767CC-1741-0843-965D-3CE4D9278F17}" type="parTrans" cxnId="{11850742-7AFC-654D-A3F3-2C271B8CD994}">
      <dgm:prSet/>
      <dgm:spPr/>
      <dgm:t>
        <a:bodyPr/>
        <a:lstStyle/>
        <a:p>
          <a:endParaRPr lang="en-US"/>
        </a:p>
      </dgm:t>
    </dgm:pt>
    <dgm:pt modelId="{C725EB90-7D6D-624F-BB6C-454205D07882}" type="sibTrans" cxnId="{11850742-7AFC-654D-A3F3-2C271B8CD994}">
      <dgm:prSet/>
      <dgm:spPr/>
      <dgm:t>
        <a:bodyPr/>
        <a:lstStyle/>
        <a:p>
          <a:endParaRPr lang="en-US"/>
        </a:p>
      </dgm:t>
    </dgm:pt>
    <dgm:pt modelId="{3D0E4A71-3559-6F41-82EF-4399AAF3F665}">
      <dgm:prSet phldrT="[Text]"/>
      <dgm:spPr/>
      <dgm:t>
        <a:bodyPr/>
        <a:lstStyle/>
        <a:p>
          <a:r>
            <a:rPr lang="en-US" dirty="0"/>
            <a:t>BQSR</a:t>
          </a:r>
        </a:p>
      </dgm:t>
    </dgm:pt>
    <dgm:pt modelId="{CE2C5B43-01EB-9247-8F63-33401C75BA22}" type="parTrans" cxnId="{1EB96A22-7123-344A-8E1E-305250BE80FE}">
      <dgm:prSet/>
      <dgm:spPr/>
      <dgm:t>
        <a:bodyPr/>
        <a:lstStyle/>
        <a:p>
          <a:endParaRPr lang="en-US"/>
        </a:p>
      </dgm:t>
    </dgm:pt>
    <dgm:pt modelId="{F46FD193-A56F-674B-A5EF-160928253438}" type="sibTrans" cxnId="{1EB96A22-7123-344A-8E1E-305250BE80FE}">
      <dgm:prSet/>
      <dgm:spPr/>
      <dgm:t>
        <a:bodyPr/>
        <a:lstStyle/>
        <a:p>
          <a:endParaRPr lang="en-US"/>
        </a:p>
      </dgm:t>
    </dgm:pt>
    <dgm:pt modelId="{C750ABA7-F2FF-5142-89A9-B64FCA13A5D6}">
      <dgm:prSet phldrT="[Text]"/>
      <dgm:spPr/>
      <dgm:t>
        <a:bodyPr/>
        <a:lstStyle/>
        <a:p>
          <a:r>
            <a:rPr lang="en-US" dirty="0"/>
            <a:t>Variant filtration</a:t>
          </a:r>
        </a:p>
      </dgm:t>
    </dgm:pt>
    <dgm:pt modelId="{8B115746-0C6D-4B4E-9780-219ACCD6727C}" type="parTrans" cxnId="{F7C4A902-87FC-7945-A400-4FD24BA58813}">
      <dgm:prSet/>
      <dgm:spPr/>
      <dgm:t>
        <a:bodyPr/>
        <a:lstStyle/>
        <a:p>
          <a:endParaRPr lang="en-US"/>
        </a:p>
      </dgm:t>
    </dgm:pt>
    <dgm:pt modelId="{311B301A-5649-4A4C-AB3A-0D4716BB8DC6}" type="sibTrans" cxnId="{F7C4A902-87FC-7945-A400-4FD24BA58813}">
      <dgm:prSet/>
      <dgm:spPr/>
      <dgm:t>
        <a:bodyPr/>
        <a:lstStyle/>
        <a:p>
          <a:endParaRPr lang="en-US"/>
        </a:p>
      </dgm:t>
    </dgm:pt>
    <dgm:pt modelId="{438F6A36-A432-B943-B012-9C9B9FA5A885}">
      <dgm:prSet phldrT="[Text]"/>
      <dgm:spPr/>
      <dgm:t>
        <a:bodyPr/>
        <a:lstStyle/>
        <a:p>
          <a:r>
            <a:rPr lang="en-US" dirty="0"/>
            <a:t>Variant calling</a:t>
          </a:r>
        </a:p>
      </dgm:t>
    </dgm:pt>
    <dgm:pt modelId="{1D533D93-C634-304E-8514-70CAF93F4945}" type="parTrans" cxnId="{4941676E-1CC8-734E-80B7-004A407D9D9E}">
      <dgm:prSet/>
      <dgm:spPr/>
      <dgm:t>
        <a:bodyPr/>
        <a:lstStyle/>
        <a:p>
          <a:endParaRPr lang="en-US"/>
        </a:p>
      </dgm:t>
    </dgm:pt>
    <dgm:pt modelId="{B949C7BA-55DA-7C4A-9A70-2C84ACBCF86B}" type="sibTrans" cxnId="{4941676E-1CC8-734E-80B7-004A407D9D9E}">
      <dgm:prSet/>
      <dgm:spPr/>
      <dgm:t>
        <a:bodyPr/>
        <a:lstStyle/>
        <a:p>
          <a:endParaRPr lang="en-US"/>
        </a:p>
      </dgm:t>
    </dgm:pt>
    <dgm:pt modelId="{07419B6F-A48C-4145-B82A-2C01F20AFF6E}">
      <dgm:prSet phldrT="[Text]"/>
      <dgm:spPr/>
      <dgm:t>
        <a:bodyPr/>
        <a:lstStyle/>
        <a:p>
          <a:r>
            <a:rPr lang="en-US" dirty="0"/>
            <a:t>Annotation</a:t>
          </a:r>
        </a:p>
      </dgm:t>
    </dgm:pt>
    <dgm:pt modelId="{1B65B29B-9C49-8745-89F8-7E2D39A2EC69}" type="parTrans" cxnId="{C61FEE53-3322-6243-95E4-4F07147C246D}">
      <dgm:prSet/>
      <dgm:spPr/>
      <dgm:t>
        <a:bodyPr/>
        <a:lstStyle/>
        <a:p>
          <a:endParaRPr lang="sv-SE"/>
        </a:p>
      </dgm:t>
    </dgm:pt>
    <dgm:pt modelId="{8C6DDCBC-0310-6047-8656-2342E3D2628F}" type="sibTrans" cxnId="{C61FEE53-3322-6243-95E4-4F07147C246D}">
      <dgm:prSet/>
      <dgm:spPr/>
      <dgm:t>
        <a:bodyPr/>
        <a:lstStyle/>
        <a:p>
          <a:endParaRPr lang="sv-SE"/>
        </a:p>
      </dgm:t>
    </dgm:pt>
    <dgm:pt modelId="{44CDF938-2425-FF4F-85B3-425F6EAB454E}">
      <dgm:prSet phldrT="[Text]"/>
      <dgm:spPr>
        <a:noFill/>
      </dgm:spPr>
      <dgm:t>
        <a:bodyPr/>
        <a:lstStyle/>
        <a:p>
          <a:r>
            <a:rPr lang="en-US" dirty="0"/>
            <a:t>Alignment</a:t>
          </a:r>
        </a:p>
      </dgm:t>
    </dgm:pt>
    <dgm:pt modelId="{62E42C04-2EB1-6844-ABBB-2943F94AF1E4}" type="parTrans" cxnId="{104EA625-1EC7-564E-967E-F317A16F26A8}">
      <dgm:prSet/>
      <dgm:spPr/>
      <dgm:t>
        <a:bodyPr/>
        <a:lstStyle/>
        <a:p>
          <a:endParaRPr lang="sv-SE"/>
        </a:p>
      </dgm:t>
    </dgm:pt>
    <dgm:pt modelId="{172A6017-A754-1E42-B064-0DF06E4F17B6}" type="sibTrans" cxnId="{104EA625-1EC7-564E-967E-F317A16F26A8}">
      <dgm:prSet/>
      <dgm:spPr/>
      <dgm:t>
        <a:bodyPr/>
        <a:lstStyle/>
        <a:p>
          <a:endParaRPr lang="sv-SE"/>
        </a:p>
      </dgm:t>
    </dgm:pt>
    <dgm:pt modelId="{BEEDF84A-A8ED-A449-AF31-ADD7F5ED8D9D}">
      <dgm:prSet phldrT="[Text]"/>
      <dgm:spPr>
        <a:noFill/>
      </dgm:spPr>
      <dgm:t>
        <a:bodyPr/>
        <a:lstStyle/>
        <a:p>
          <a:r>
            <a:rPr lang="en-US" dirty="0"/>
            <a:t>QC</a:t>
          </a:r>
        </a:p>
      </dgm:t>
    </dgm:pt>
    <dgm:pt modelId="{D7FA49FB-E95B-B24C-85C6-E5A2510CBFCC}" type="sibTrans" cxnId="{A5B5D06B-7EEE-E748-9CAC-CA826130EA13}">
      <dgm:prSet/>
      <dgm:spPr/>
      <dgm:t>
        <a:bodyPr/>
        <a:lstStyle/>
        <a:p>
          <a:endParaRPr lang="en-US"/>
        </a:p>
      </dgm:t>
    </dgm:pt>
    <dgm:pt modelId="{EAE6AB19-AC2D-B647-B843-C9CDA4D689B0}" type="parTrans" cxnId="{A5B5D06B-7EEE-E748-9CAC-CA826130EA13}">
      <dgm:prSet/>
      <dgm:spPr/>
      <dgm:t>
        <a:bodyPr/>
        <a:lstStyle/>
        <a:p>
          <a:endParaRPr lang="en-US"/>
        </a:p>
      </dgm:t>
    </dgm:pt>
    <dgm:pt modelId="{8C5748C0-5B17-A049-97F2-D3797F152837}" type="pres">
      <dgm:prSet presAssocID="{033269AF-3438-AD40-AE99-E85C4961387D}" presName="linearFlow" presStyleCnt="0">
        <dgm:presLayoutVars>
          <dgm:resizeHandles val="exact"/>
        </dgm:presLayoutVars>
      </dgm:prSet>
      <dgm:spPr/>
    </dgm:pt>
    <dgm:pt modelId="{6099F951-C4F0-284D-BCCC-3D4B5A58AF4E}" type="pres">
      <dgm:prSet presAssocID="{BEEDF84A-A8ED-A449-AF31-ADD7F5ED8D9D}" presName="node" presStyleLbl="node1" presStyleIdx="0" presStyleCnt="7">
        <dgm:presLayoutVars>
          <dgm:bulletEnabled val="1"/>
        </dgm:presLayoutVars>
      </dgm:prSet>
      <dgm:spPr/>
    </dgm:pt>
    <dgm:pt modelId="{3C46C521-CB73-5D46-B9F9-1860E55C7FE9}" type="pres">
      <dgm:prSet presAssocID="{D7FA49FB-E95B-B24C-85C6-E5A2510CBFCC}" presName="sibTrans" presStyleLbl="sibTrans2D1" presStyleIdx="0" presStyleCnt="6"/>
      <dgm:spPr/>
    </dgm:pt>
    <dgm:pt modelId="{FBDCCBA2-D8CE-1545-8DDE-FBF74A8CF195}" type="pres">
      <dgm:prSet presAssocID="{D7FA49FB-E95B-B24C-85C6-E5A2510CBFCC}" presName="connectorText" presStyleLbl="sibTrans2D1" presStyleIdx="0" presStyleCnt="6"/>
      <dgm:spPr/>
    </dgm:pt>
    <dgm:pt modelId="{55F90091-8607-C84C-BBE9-FF8FC29CD4AD}" type="pres">
      <dgm:prSet presAssocID="{44CDF938-2425-FF4F-85B3-425F6EAB454E}" presName="node" presStyleLbl="node1" presStyleIdx="1" presStyleCnt="7">
        <dgm:presLayoutVars>
          <dgm:bulletEnabled val="1"/>
        </dgm:presLayoutVars>
      </dgm:prSet>
      <dgm:spPr/>
    </dgm:pt>
    <dgm:pt modelId="{C9BF42DD-7B11-4E40-9497-E1EABD250674}" type="pres">
      <dgm:prSet presAssocID="{172A6017-A754-1E42-B064-0DF06E4F17B6}" presName="sibTrans" presStyleLbl="sibTrans2D1" presStyleIdx="1" presStyleCnt="6"/>
      <dgm:spPr/>
    </dgm:pt>
    <dgm:pt modelId="{03BB3DEF-D1DA-CC40-A4C5-4165E063959D}" type="pres">
      <dgm:prSet presAssocID="{172A6017-A754-1E42-B064-0DF06E4F17B6}" presName="connectorText" presStyleLbl="sibTrans2D1" presStyleIdx="1" presStyleCnt="6"/>
      <dgm:spPr/>
    </dgm:pt>
    <dgm:pt modelId="{E1F446B3-B727-EA49-9EF8-8A50A4B3721B}" type="pres">
      <dgm:prSet presAssocID="{01949101-C184-2741-8AB2-73F0ADAA5A29}" presName="node" presStyleLbl="node1" presStyleIdx="2" presStyleCnt="7">
        <dgm:presLayoutVars>
          <dgm:bulletEnabled val="1"/>
        </dgm:presLayoutVars>
      </dgm:prSet>
      <dgm:spPr/>
    </dgm:pt>
    <dgm:pt modelId="{06ABA543-87B7-1149-AE03-CE7AB948660B}" type="pres">
      <dgm:prSet presAssocID="{C725EB90-7D6D-624F-BB6C-454205D07882}" presName="sibTrans" presStyleLbl="sibTrans2D1" presStyleIdx="2" presStyleCnt="6"/>
      <dgm:spPr/>
    </dgm:pt>
    <dgm:pt modelId="{E15431FA-FA94-E341-9541-E57B1DBDA9AA}" type="pres">
      <dgm:prSet presAssocID="{C725EB90-7D6D-624F-BB6C-454205D07882}" presName="connectorText" presStyleLbl="sibTrans2D1" presStyleIdx="2" presStyleCnt="6"/>
      <dgm:spPr/>
    </dgm:pt>
    <dgm:pt modelId="{D4F55BBC-0AA4-9048-B86F-661F429757BB}" type="pres">
      <dgm:prSet presAssocID="{3D0E4A71-3559-6F41-82EF-4399AAF3F665}" presName="node" presStyleLbl="node1" presStyleIdx="3" presStyleCnt="7">
        <dgm:presLayoutVars>
          <dgm:bulletEnabled val="1"/>
        </dgm:presLayoutVars>
      </dgm:prSet>
      <dgm:spPr/>
    </dgm:pt>
    <dgm:pt modelId="{8101AA47-DDA9-A447-BE9D-4492B028B7B4}" type="pres">
      <dgm:prSet presAssocID="{F46FD193-A56F-674B-A5EF-160928253438}" presName="sibTrans" presStyleLbl="sibTrans2D1" presStyleIdx="3" presStyleCnt="6"/>
      <dgm:spPr/>
    </dgm:pt>
    <dgm:pt modelId="{8E843A19-0EC6-464F-90BE-A670AA2F0661}" type="pres">
      <dgm:prSet presAssocID="{F46FD193-A56F-674B-A5EF-160928253438}" presName="connectorText" presStyleLbl="sibTrans2D1" presStyleIdx="3" presStyleCnt="6"/>
      <dgm:spPr/>
    </dgm:pt>
    <dgm:pt modelId="{428727D4-D257-D543-A8BE-83021F6A69D0}" type="pres">
      <dgm:prSet presAssocID="{438F6A36-A432-B943-B012-9C9B9FA5A885}" presName="node" presStyleLbl="node1" presStyleIdx="4" presStyleCnt="7">
        <dgm:presLayoutVars>
          <dgm:bulletEnabled val="1"/>
        </dgm:presLayoutVars>
      </dgm:prSet>
      <dgm:spPr/>
    </dgm:pt>
    <dgm:pt modelId="{0C6A2323-73D2-ED46-9B8E-3D096940B29F}" type="pres">
      <dgm:prSet presAssocID="{B949C7BA-55DA-7C4A-9A70-2C84ACBCF86B}" presName="sibTrans" presStyleLbl="sibTrans2D1" presStyleIdx="4" presStyleCnt="6"/>
      <dgm:spPr/>
    </dgm:pt>
    <dgm:pt modelId="{22F74620-1887-444C-92F3-7A5BBD55F31E}" type="pres">
      <dgm:prSet presAssocID="{B949C7BA-55DA-7C4A-9A70-2C84ACBCF86B}" presName="connectorText" presStyleLbl="sibTrans2D1" presStyleIdx="4" presStyleCnt="6"/>
      <dgm:spPr/>
    </dgm:pt>
    <dgm:pt modelId="{9DEC507A-7007-8F41-8278-087FC7AEC0FD}" type="pres">
      <dgm:prSet presAssocID="{C750ABA7-F2FF-5142-89A9-B64FCA13A5D6}" presName="node" presStyleLbl="node1" presStyleIdx="5" presStyleCnt="7">
        <dgm:presLayoutVars>
          <dgm:bulletEnabled val="1"/>
        </dgm:presLayoutVars>
      </dgm:prSet>
      <dgm:spPr/>
    </dgm:pt>
    <dgm:pt modelId="{3C4E04CC-8FBA-DA47-A7E8-13F6036C22DA}" type="pres">
      <dgm:prSet presAssocID="{311B301A-5649-4A4C-AB3A-0D4716BB8DC6}" presName="sibTrans" presStyleLbl="sibTrans2D1" presStyleIdx="5" presStyleCnt="6"/>
      <dgm:spPr/>
    </dgm:pt>
    <dgm:pt modelId="{CFB5E2BB-1490-1845-98E4-A0D718EB6AEA}" type="pres">
      <dgm:prSet presAssocID="{311B301A-5649-4A4C-AB3A-0D4716BB8DC6}" presName="connectorText" presStyleLbl="sibTrans2D1" presStyleIdx="5" presStyleCnt="6"/>
      <dgm:spPr/>
    </dgm:pt>
    <dgm:pt modelId="{2B2CF9B3-C877-FA44-BB52-3B0C1C946ECF}" type="pres">
      <dgm:prSet presAssocID="{07419B6F-A48C-4145-B82A-2C01F20AFF6E}" presName="node" presStyleLbl="node1" presStyleIdx="6" presStyleCnt="7">
        <dgm:presLayoutVars>
          <dgm:bulletEnabled val="1"/>
        </dgm:presLayoutVars>
      </dgm:prSet>
      <dgm:spPr/>
    </dgm:pt>
  </dgm:ptLst>
  <dgm:cxnLst>
    <dgm:cxn modelId="{F7C4A902-87FC-7945-A400-4FD24BA58813}" srcId="{033269AF-3438-AD40-AE99-E85C4961387D}" destId="{C750ABA7-F2FF-5142-89A9-B64FCA13A5D6}" srcOrd="5" destOrd="0" parTransId="{8B115746-0C6D-4B4E-9780-219ACCD6727C}" sibTransId="{311B301A-5649-4A4C-AB3A-0D4716BB8DC6}"/>
    <dgm:cxn modelId="{44424E12-4EBA-A846-878A-2CF4CC0CC30E}" type="presOf" srcId="{07419B6F-A48C-4145-B82A-2C01F20AFF6E}" destId="{2B2CF9B3-C877-FA44-BB52-3B0C1C946ECF}" srcOrd="0" destOrd="0" presId="urn:microsoft.com/office/officeart/2005/8/layout/process2"/>
    <dgm:cxn modelId="{1EB96A22-7123-344A-8E1E-305250BE80FE}" srcId="{033269AF-3438-AD40-AE99-E85C4961387D}" destId="{3D0E4A71-3559-6F41-82EF-4399AAF3F665}" srcOrd="3" destOrd="0" parTransId="{CE2C5B43-01EB-9247-8F63-33401C75BA22}" sibTransId="{F46FD193-A56F-674B-A5EF-160928253438}"/>
    <dgm:cxn modelId="{D36C7222-4C53-6F44-B2EE-C796115FA79F}" type="presOf" srcId="{B949C7BA-55DA-7C4A-9A70-2C84ACBCF86B}" destId="{0C6A2323-73D2-ED46-9B8E-3D096940B29F}" srcOrd="0" destOrd="0" presId="urn:microsoft.com/office/officeart/2005/8/layout/process2"/>
    <dgm:cxn modelId="{104EA625-1EC7-564E-967E-F317A16F26A8}" srcId="{033269AF-3438-AD40-AE99-E85C4961387D}" destId="{44CDF938-2425-FF4F-85B3-425F6EAB454E}" srcOrd="1" destOrd="0" parTransId="{62E42C04-2EB1-6844-ABBB-2943F94AF1E4}" sibTransId="{172A6017-A754-1E42-B064-0DF06E4F17B6}"/>
    <dgm:cxn modelId="{4A649139-99EB-8242-8378-7410B27B2B3C}" type="presOf" srcId="{033269AF-3438-AD40-AE99-E85C4961387D}" destId="{8C5748C0-5B17-A049-97F2-D3797F152837}" srcOrd="0" destOrd="0" presId="urn:microsoft.com/office/officeart/2005/8/layout/process2"/>
    <dgm:cxn modelId="{423F243E-9F70-754A-902D-8B016BBDDEE0}" type="presOf" srcId="{F46FD193-A56F-674B-A5EF-160928253438}" destId="{8E843A19-0EC6-464F-90BE-A670AA2F0661}" srcOrd="1" destOrd="0" presId="urn:microsoft.com/office/officeart/2005/8/layout/process2"/>
    <dgm:cxn modelId="{1CFDB43E-1F8E-A642-910D-32083D7491C1}" type="presOf" srcId="{F46FD193-A56F-674B-A5EF-160928253438}" destId="{8101AA47-DDA9-A447-BE9D-4492B028B7B4}" srcOrd="0" destOrd="0" presId="urn:microsoft.com/office/officeart/2005/8/layout/process2"/>
    <dgm:cxn modelId="{11850742-7AFC-654D-A3F3-2C271B8CD994}" srcId="{033269AF-3438-AD40-AE99-E85C4961387D}" destId="{01949101-C184-2741-8AB2-73F0ADAA5A29}" srcOrd="2" destOrd="0" parTransId="{78A767CC-1741-0843-965D-3CE4D9278F17}" sibTransId="{C725EB90-7D6D-624F-BB6C-454205D07882}"/>
    <dgm:cxn modelId="{38F9204C-8BB7-FC43-8BAD-031B13B31D33}" type="presOf" srcId="{C725EB90-7D6D-624F-BB6C-454205D07882}" destId="{E15431FA-FA94-E341-9541-E57B1DBDA9AA}" srcOrd="1" destOrd="0" presId="urn:microsoft.com/office/officeart/2005/8/layout/process2"/>
    <dgm:cxn modelId="{FE38DB4D-D0BC-6948-AE0C-4A66E2ABC834}" type="presOf" srcId="{311B301A-5649-4A4C-AB3A-0D4716BB8DC6}" destId="{3C4E04CC-8FBA-DA47-A7E8-13F6036C22DA}" srcOrd="0" destOrd="0" presId="urn:microsoft.com/office/officeart/2005/8/layout/process2"/>
    <dgm:cxn modelId="{C61FEE53-3322-6243-95E4-4F07147C246D}" srcId="{033269AF-3438-AD40-AE99-E85C4961387D}" destId="{07419B6F-A48C-4145-B82A-2C01F20AFF6E}" srcOrd="6" destOrd="0" parTransId="{1B65B29B-9C49-8745-89F8-7E2D39A2EC69}" sibTransId="{8C6DDCBC-0310-6047-8656-2342E3D2628F}"/>
    <dgm:cxn modelId="{E5C5765B-BB60-3E41-91E6-5CE564550307}" type="presOf" srcId="{3D0E4A71-3559-6F41-82EF-4399AAF3F665}" destId="{D4F55BBC-0AA4-9048-B86F-661F429757BB}" srcOrd="0" destOrd="0" presId="urn:microsoft.com/office/officeart/2005/8/layout/process2"/>
    <dgm:cxn modelId="{A5B5D06B-7EEE-E748-9CAC-CA826130EA13}" srcId="{033269AF-3438-AD40-AE99-E85C4961387D}" destId="{BEEDF84A-A8ED-A449-AF31-ADD7F5ED8D9D}" srcOrd="0" destOrd="0" parTransId="{EAE6AB19-AC2D-B647-B843-C9CDA4D689B0}" sibTransId="{D7FA49FB-E95B-B24C-85C6-E5A2510CBFCC}"/>
    <dgm:cxn modelId="{4941676E-1CC8-734E-80B7-004A407D9D9E}" srcId="{033269AF-3438-AD40-AE99-E85C4961387D}" destId="{438F6A36-A432-B943-B012-9C9B9FA5A885}" srcOrd="4" destOrd="0" parTransId="{1D533D93-C634-304E-8514-70CAF93F4945}" sibTransId="{B949C7BA-55DA-7C4A-9A70-2C84ACBCF86B}"/>
    <dgm:cxn modelId="{D676A872-1444-8A4F-BCE6-7976436224EB}" type="presOf" srcId="{B949C7BA-55DA-7C4A-9A70-2C84ACBCF86B}" destId="{22F74620-1887-444C-92F3-7A5BBD55F31E}" srcOrd="1" destOrd="0" presId="urn:microsoft.com/office/officeart/2005/8/layout/process2"/>
    <dgm:cxn modelId="{BBF43F8B-9FC9-AD4A-BEC9-67C496ACB7B1}" type="presOf" srcId="{D7FA49FB-E95B-B24C-85C6-E5A2510CBFCC}" destId="{FBDCCBA2-D8CE-1545-8DDE-FBF74A8CF195}" srcOrd="1" destOrd="0" presId="urn:microsoft.com/office/officeart/2005/8/layout/process2"/>
    <dgm:cxn modelId="{B376858F-C479-0C47-9E23-306162A3B267}" type="presOf" srcId="{172A6017-A754-1E42-B064-0DF06E4F17B6}" destId="{C9BF42DD-7B11-4E40-9497-E1EABD250674}" srcOrd="0" destOrd="0" presId="urn:microsoft.com/office/officeart/2005/8/layout/process2"/>
    <dgm:cxn modelId="{F15FED91-1354-2B4F-B94F-99A32B37B075}" type="presOf" srcId="{01949101-C184-2741-8AB2-73F0ADAA5A29}" destId="{E1F446B3-B727-EA49-9EF8-8A50A4B3721B}" srcOrd="0" destOrd="0" presId="urn:microsoft.com/office/officeart/2005/8/layout/process2"/>
    <dgm:cxn modelId="{346942A8-2D33-CB44-90FF-97B51E68D794}" type="presOf" srcId="{C725EB90-7D6D-624F-BB6C-454205D07882}" destId="{06ABA543-87B7-1149-AE03-CE7AB948660B}" srcOrd="0" destOrd="0" presId="urn:microsoft.com/office/officeart/2005/8/layout/process2"/>
    <dgm:cxn modelId="{58AE52A9-EB26-984F-A72F-91692D6031CB}" type="presOf" srcId="{311B301A-5649-4A4C-AB3A-0D4716BB8DC6}" destId="{CFB5E2BB-1490-1845-98E4-A0D718EB6AEA}" srcOrd="1" destOrd="0" presId="urn:microsoft.com/office/officeart/2005/8/layout/process2"/>
    <dgm:cxn modelId="{B097FDAD-6794-2E42-A054-5DE730517976}" type="presOf" srcId="{C750ABA7-F2FF-5142-89A9-B64FCA13A5D6}" destId="{9DEC507A-7007-8F41-8278-087FC7AEC0FD}" srcOrd="0" destOrd="0" presId="urn:microsoft.com/office/officeart/2005/8/layout/process2"/>
    <dgm:cxn modelId="{F444B9D6-61A7-7144-B2F8-70451C4BEDCD}" type="presOf" srcId="{44CDF938-2425-FF4F-85B3-425F6EAB454E}" destId="{55F90091-8607-C84C-BBE9-FF8FC29CD4AD}" srcOrd="0" destOrd="0" presId="urn:microsoft.com/office/officeart/2005/8/layout/process2"/>
    <dgm:cxn modelId="{AC56CDE2-111F-6F49-A171-17A31DB9DBB4}" type="presOf" srcId="{172A6017-A754-1E42-B064-0DF06E4F17B6}" destId="{03BB3DEF-D1DA-CC40-A4C5-4165E063959D}" srcOrd="1" destOrd="0" presId="urn:microsoft.com/office/officeart/2005/8/layout/process2"/>
    <dgm:cxn modelId="{679EFCE3-1B55-EC48-BC2C-23FE3B1B5BBC}" type="presOf" srcId="{438F6A36-A432-B943-B012-9C9B9FA5A885}" destId="{428727D4-D257-D543-A8BE-83021F6A69D0}" srcOrd="0" destOrd="0" presId="urn:microsoft.com/office/officeart/2005/8/layout/process2"/>
    <dgm:cxn modelId="{2BBB6AEF-54E3-9C47-9CF3-D6CE9FEBEE56}" type="presOf" srcId="{BEEDF84A-A8ED-A449-AF31-ADD7F5ED8D9D}" destId="{6099F951-C4F0-284D-BCCC-3D4B5A58AF4E}" srcOrd="0" destOrd="0" presId="urn:microsoft.com/office/officeart/2005/8/layout/process2"/>
    <dgm:cxn modelId="{B6F207F2-1B73-FA43-B020-216C8BFCB880}" type="presOf" srcId="{D7FA49FB-E95B-B24C-85C6-E5A2510CBFCC}" destId="{3C46C521-CB73-5D46-B9F9-1860E55C7FE9}" srcOrd="0" destOrd="0" presId="urn:microsoft.com/office/officeart/2005/8/layout/process2"/>
    <dgm:cxn modelId="{BB738F81-324E-6A40-BDDA-96B42C83B5BD}" type="presParOf" srcId="{8C5748C0-5B17-A049-97F2-D3797F152837}" destId="{6099F951-C4F0-284D-BCCC-3D4B5A58AF4E}" srcOrd="0" destOrd="0" presId="urn:microsoft.com/office/officeart/2005/8/layout/process2"/>
    <dgm:cxn modelId="{1442B283-EC01-F541-8F31-72EF582B021D}" type="presParOf" srcId="{8C5748C0-5B17-A049-97F2-D3797F152837}" destId="{3C46C521-CB73-5D46-B9F9-1860E55C7FE9}" srcOrd="1" destOrd="0" presId="urn:microsoft.com/office/officeart/2005/8/layout/process2"/>
    <dgm:cxn modelId="{518D68CB-C2C9-E646-8AE3-AD59FF249CC8}" type="presParOf" srcId="{3C46C521-CB73-5D46-B9F9-1860E55C7FE9}" destId="{FBDCCBA2-D8CE-1545-8DDE-FBF74A8CF195}" srcOrd="0" destOrd="0" presId="urn:microsoft.com/office/officeart/2005/8/layout/process2"/>
    <dgm:cxn modelId="{16818151-E172-2A4C-A245-58F2C5A1BDD8}" type="presParOf" srcId="{8C5748C0-5B17-A049-97F2-D3797F152837}" destId="{55F90091-8607-C84C-BBE9-FF8FC29CD4AD}" srcOrd="2" destOrd="0" presId="urn:microsoft.com/office/officeart/2005/8/layout/process2"/>
    <dgm:cxn modelId="{D1C2268E-14E6-2740-AFFC-C11FAA730DF0}" type="presParOf" srcId="{8C5748C0-5B17-A049-97F2-D3797F152837}" destId="{C9BF42DD-7B11-4E40-9497-E1EABD250674}" srcOrd="3" destOrd="0" presId="urn:microsoft.com/office/officeart/2005/8/layout/process2"/>
    <dgm:cxn modelId="{F347BD2D-FED9-7C43-BD99-1719E27FDA1C}" type="presParOf" srcId="{C9BF42DD-7B11-4E40-9497-E1EABD250674}" destId="{03BB3DEF-D1DA-CC40-A4C5-4165E063959D}" srcOrd="0" destOrd="0" presId="urn:microsoft.com/office/officeart/2005/8/layout/process2"/>
    <dgm:cxn modelId="{E119E387-343E-3948-B5EA-E73DABA60ABE}" type="presParOf" srcId="{8C5748C0-5B17-A049-97F2-D3797F152837}" destId="{E1F446B3-B727-EA49-9EF8-8A50A4B3721B}" srcOrd="4" destOrd="0" presId="urn:microsoft.com/office/officeart/2005/8/layout/process2"/>
    <dgm:cxn modelId="{3C5BB7AF-D49D-7D4A-A872-E6B6855288D5}" type="presParOf" srcId="{8C5748C0-5B17-A049-97F2-D3797F152837}" destId="{06ABA543-87B7-1149-AE03-CE7AB948660B}" srcOrd="5" destOrd="0" presId="urn:microsoft.com/office/officeart/2005/8/layout/process2"/>
    <dgm:cxn modelId="{23FC79B7-0C75-064D-B64B-567B8F866F8E}" type="presParOf" srcId="{06ABA543-87B7-1149-AE03-CE7AB948660B}" destId="{E15431FA-FA94-E341-9541-E57B1DBDA9AA}" srcOrd="0" destOrd="0" presId="urn:microsoft.com/office/officeart/2005/8/layout/process2"/>
    <dgm:cxn modelId="{6226463C-580D-6D43-AD32-1A5E4CE08887}" type="presParOf" srcId="{8C5748C0-5B17-A049-97F2-D3797F152837}" destId="{D4F55BBC-0AA4-9048-B86F-661F429757BB}" srcOrd="6" destOrd="0" presId="urn:microsoft.com/office/officeart/2005/8/layout/process2"/>
    <dgm:cxn modelId="{672C6B15-9F69-F646-A0FF-033672372B2A}" type="presParOf" srcId="{8C5748C0-5B17-A049-97F2-D3797F152837}" destId="{8101AA47-DDA9-A447-BE9D-4492B028B7B4}" srcOrd="7" destOrd="0" presId="urn:microsoft.com/office/officeart/2005/8/layout/process2"/>
    <dgm:cxn modelId="{D142EB9A-45B8-BE42-B149-C0CE94DC6974}" type="presParOf" srcId="{8101AA47-DDA9-A447-BE9D-4492B028B7B4}" destId="{8E843A19-0EC6-464F-90BE-A670AA2F0661}" srcOrd="0" destOrd="0" presId="urn:microsoft.com/office/officeart/2005/8/layout/process2"/>
    <dgm:cxn modelId="{73D9FB29-7BEF-7541-9BC9-A808A85B0593}" type="presParOf" srcId="{8C5748C0-5B17-A049-97F2-D3797F152837}" destId="{428727D4-D257-D543-A8BE-83021F6A69D0}" srcOrd="8" destOrd="0" presId="urn:microsoft.com/office/officeart/2005/8/layout/process2"/>
    <dgm:cxn modelId="{2B58D2D7-0688-1349-8B16-7832DEAC018B}" type="presParOf" srcId="{8C5748C0-5B17-A049-97F2-D3797F152837}" destId="{0C6A2323-73D2-ED46-9B8E-3D096940B29F}" srcOrd="9" destOrd="0" presId="urn:microsoft.com/office/officeart/2005/8/layout/process2"/>
    <dgm:cxn modelId="{A7B2086B-8C4D-DB4D-A6BE-4D0C15E40F12}" type="presParOf" srcId="{0C6A2323-73D2-ED46-9B8E-3D096940B29F}" destId="{22F74620-1887-444C-92F3-7A5BBD55F31E}" srcOrd="0" destOrd="0" presId="urn:microsoft.com/office/officeart/2005/8/layout/process2"/>
    <dgm:cxn modelId="{31DE060C-0E8A-D643-97CA-0015F4698C62}" type="presParOf" srcId="{8C5748C0-5B17-A049-97F2-D3797F152837}" destId="{9DEC507A-7007-8F41-8278-087FC7AEC0FD}" srcOrd="10" destOrd="0" presId="urn:microsoft.com/office/officeart/2005/8/layout/process2"/>
    <dgm:cxn modelId="{977606D1-24C2-4442-8D70-96A818D17D88}" type="presParOf" srcId="{8C5748C0-5B17-A049-97F2-D3797F152837}" destId="{3C4E04CC-8FBA-DA47-A7E8-13F6036C22DA}" srcOrd="11" destOrd="0" presId="urn:microsoft.com/office/officeart/2005/8/layout/process2"/>
    <dgm:cxn modelId="{5923B031-591C-2041-BC45-1E1300ACD2F9}" type="presParOf" srcId="{3C4E04CC-8FBA-DA47-A7E8-13F6036C22DA}" destId="{CFB5E2BB-1490-1845-98E4-A0D718EB6AEA}" srcOrd="0" destOrd="0" presId="urn:microsoft.com/office/officeart/2005/8/layout/process2"/>
    <dgm:cxn modelId="{12220D04-9BAE-3543-85B1-63F59C6C3EEC}" type="presParOf" srcId="{8C5748C0-5B17-A049-97F2-D3797F152837}" destId="{2B2CF9B3-C877-FA44-BB52-3B0C1C946ECF}"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033269AF-3438-AD40-AE99-E85C4961387D}" type="doc">
      <dgm:prSet loTypeId="urn:microsoft.com/office/officeart/2005/8/layout/process2" loCatId="" qsTypeId="urn:microsoft.com/office/officeart/2005/8/quickstyle/simple1" qsCatId="simple" csTypeId="urn:microsoft.com/office/officeart/2005/8/colors/accent1_1" csCatId="accent1" phldr="1"/>
      <dgm:spPr/>
      <dgm:t>
        <a:bodyPr/>
        <a:lstStyle/>
        <a:p>
          <a:endParaRPr lang="en-US"/>
        </a:p>
      </dgm:t>
    </dgm:pt>
    <dgm:pt modelId="{01949101-C184-2741-8AB2-73F0ADAA5A29}">
      <dgm:prSet phldrT="[Text]"/>
      <dgm:spPr/>
      <dgm:t>
        <a:bodyPr/>
        <a:lstStyle/>
        <a:p>
          <a:r>
            <a:rPr lang="en-US" dirty="0"/>
            <a:t>Duplicate removal</a:t>
          </a:r>
        </a:p>
      </dgm:t>
    </dgm:pt>
    <dgm:pt modelId="{78A767CC-1741-0843-965D-3CE4D9278F17}" type="parTrans" cxnId="{11850742-7AFC-654D-A3F3-2C271B8CD994}">
      <dgm:prSet/>
      <dgm:spPr/>
      <dgm:t>
        <a:bodyPr/>
        <a:lstStyle/>
        <a:p>
          <a:endParaRPr lang="en-US"/>
        </a:p>
      </dgm:t>
    </dgm:pt>
    <dgm:pt modelId="{C725EB90-7D6D-624F-BB6C-454205D07882}" type="sibTrans" cxnId="{11850742-7AFC-654D-A3F3-2C271B8CD994}">
      <dgm:prSet/>
      <dgm:spPr/>
      <dgm:t>
        <a:bodyPr/>
        <a:lstStyle/>
        <a:p>
          <a:endParaRPr lang="en-US"/>
        </a:p>
      </dgm:t>
    </dgm:pt>
    <dgm:pt modelId="{3D0E4A71-3559-6F41-82EF-4399AAF3F665}">
      <dgm:prSet phldrT="[Text]"/>
      <dgm:spPr>
        <a:solidFill>
          <a:srgbClr val="92D050"/>
        </a:solidFill>
      </dgm:spPr>
      <dgm:t>
        <a:bodyPr/>
        <a:lstStyle/>
        <a:p>
          <a:r>
            <a:rPr lang="en-US" dirty="0"/>
            <a:t>BQSR</a:t>
          </a:r>
        </a:p>
      </dgm:t>
    </dgm:pt>
    <dgm:pt modelId="{CE2C5B43-01EB-9247-8F63-33401C75BA22}" type="parTrans" cxnId="{1EB96A22-7123-344A-8E1E-305250BE80FE}">
      <dgm:prSet/>
      <dgm:spPr/>
      <dgm:t>
        <a:bodyPr/>
        <a:lstStyle/>
        <a:p>
          <a:endParaRPr lang="en-US"/>
        </a:p>
      </dgm:t>
    </dgm:pt>
    <dgm:pt modelId="{F46FD193-A56F-674B-A5EF-160928253438}" type="sibTrans" cxnId="{1EB96A22-7123-344A-8E1E-305250BE80FE}">
      <dgm:prSet/>
      <dgm:spPr/>
      <dgm:t>
        <a:bodyPr/>
        <a:lstStyle/>
        <a:p>
          <a:endParaRPr lang="en-US"/>
        </a:p>
      </dgm:t>
    </dgm:pt>
    <dgm:pt modelId="{C750ABA7-F2FF-5142-89A9-B64FCA13A5D6}">
      <dgm:prSet phldrT="[Text]"/>
      <dgm:spPr/>
      <dgm:t>
        <a:bodyPr/>
        <a:lstStyle/>
        <a:p>
          <a:r>
            <a:rPr lang="en-US" dirty="0"/>
            <a:t>Variant filtration</a:t>
          </a:r>
        </a:p>
      </dgm:t>
    </dgm:pt>
    <dgm:pt modelId="{8B115746-0C6D-4B4E-9780-219ACCD6727C}" type="parTrans" cxnId="{F7C4A902-87FC-7945-A400-4FD24BA58813}">
      <dgm:prSet/>
      <dgm:spPr/>
      <dgm:t>
        <a:bodyPr/>
        <a:lstStyle/>
        <a:p>
          <a:endParaRPr lang="en-US"/>
        </a:p>
      </dgm:t>
    </dgm:pt>
    <dgm:pt modelId="{311B301A-5649-4A4C-AB3A-0D4716BB8DC6}" type="sibTrans" cxnId="{F7C4A902-87FC-7945-A400-4FD24BA58813}">
      <dgm:prSet/>
      <dgm:spPr/>
      <dgm:t>
        <a:bodyPr/>
        <a:lstStyle/>
        <a:p>
          <a:endParaRPr lang="en-US"/>
        </a:p>
      </dgm:t>
    </dgm:pt>
    <dgm:pt modelId="{438F6A36-A432-B943-B012-9C9B9FA5A885}">
      <dgm:prSet phldrT="[Text]"/>
      <dgm:spPr/>
      <dgm:t>
        <a:bodyPr/>
        <a:lstStyle/>
        <a:p>
          <a:r>
            <a:rPr lang="en-US" dirty="0"/>
            <a:t>Variant calling</a:t>
          </a:r>
        </a:p>
      </dgm:t>
    </dgm:pt>
    <dgm:pt modelId="{1D533D93-C634-304E-8514-70CAF93F4945}" type="parTrans" cxnId="{4941676E-1CC8-734E-80B7-004A407D9D9E}">
      <dgm:prSet/>
      <dgm:spPr/>
      <dgm:t>
        <a:bodyPr/>
        <a:lstStyle/>
        <a:p>
          <a:endParaRPr lang="en-US"/>
        </a:p>
      </dgm:t>
    </dgm:pt>
    <dgm:pt modelId="{B949C7BA-55DA-7C4A-9A70-2C84ACBCF86B}" type="sibTrans" cxnId="{4941676E-1CC8-734E-80B7-004A407D9D9E}">
      <dgm:prSet/>
      <dgm:spPr/>
      <dgm:t>
        <a:bodyPr/>
        <a:lstStyle/>
        <a:p>
          <a:endParaRPr lang="en-US"/>
        </a:p>
      </dgm:t>
    </dgm:pt>
    <dgm:pt modelId="{07419B6F-A48C-4145-B82A-2C01F20AFF6E}">
      <dgm:prSet phldrT="[Text]"/>
      <dgm:spPr/>
      <dgm:t>
        <a:bodyPr/>
        <a:lstStyle/>
        <a:p>
          <a:r>
            <a:rPr lang="en-US" dirty="0"/>
            <a:t>Annotation</a:t>
          </a:r>
        </a:p>
      </dgm:t>
    </dgm:pt>
    <dgm:pt modelId="{1B65B29B-9C49-8745-89F8-7E2D39A2EC69}" type="parTrans" cxnId="{C61FEE53-3322-6243-95E4-4F07147C246D}">
      <dgm:prSet/>
      <dgm:spPr/>
      <dgm:t>
        <a:bodyPr/>
        <a:lstStyle/>
        <a:p>
          <a:endParaRPr lang="sv-SE"/>
        </a:p>
      </dgm:t>
    </dgm:pt>
    <dgm:pt modelId="{8C6DDCBC-0310-6047-8656-2342E3D2628F}" type="sibTrans" cxnId="{C61FEE53-3322-6243-95E4-4F07147C246D}">
      <dgm:prSet/>
      <dgm:spPr/>
      <dgm:t>
        <a:bodyPr/>
        <a:lstStyle/>
        <a:p>
          <a:endParaRPr lang="sv-SE"/>
        </a:p>
      </dgm:t>
    </dgm:pt>
    <dgm:pt modelId="{44CDF938-2425-FF4F-85B3-425F6EAB454E}">
      <dgm:prSet phldrT="[Text]"/>
      <dgm:spPr>
        <a:noFill/>
      </dgm:spPr>
      <dgm:t>
        <a:bodyPr/>
        <a:lstStyle/>
        <a:p>
          <a:r>
            <a:rPr lang="en-US" dirty="0"/>
            <a:t>Alignment</a:t>
          </a:r>
        </a:p>
      </dgm:t>
    </dgm:pt>
    <dgm:pt modelId="{62E42C04-2EB1-6844-ABBB-2943F94AF1E4}" type="parTrans" cxnId="{104EA625-1EC7-564E-967E-F317A16F26A8}">
      <dgm:prSet/>
      <dgm:spPr/>
      <dgm:t>
        <a:bodyPr/>
        <a:lstStyle/>
        <a:p>
          <a:endParaRPr lang="sv-SE"/>
        </a:p>
      </dgm:t>
    </dgm:pt>
    <dgm:pt modelId="{172A6017-A754-1E42-B064-0DF06E4F17B6}" type="sibTrans" cxnId="{104EA625-1EC7-564E-967E-F317A16F26A8}">
      <dgm:prSet/>
      <dgm:spPr/>
      <dgm:t>
        <a:bodyPr/>
        <a:lstStyle/>
        <a:p>
          <a:endParaRPr lang="sv-SE"/>
        </a:p>
      </dgm:t>
    </dgm:pt>
    <dgm:pt modelId="{BEEDF84A-A8ED-A449-AF31-ADD7F5ED8D9D}">
      <dgm:prSet phldrT="[Text]"/>
      <dgm:spPr>
        <a:noFill/>
      </dgm:spPr>
      <dgm:t>
        <a:bodyPr/>
        <a:lstStyle/>
        <a:p>
          <a:r>
            <a:rPr lang="en-US" dirty="0"/>
            <a:t>QC</a:t>
          </a:r>
        </a:p>
      </dgm:t>
    </dgm:pt>
    <dgm:pt modelId="{D7FA49FB-E95B-B24C-85C6-E5A2510CBFCC}" type="sibTrans" cxnId="{A5B5D06B-7EEE-E748-9CAC-CA826130EA13}">
      <dgm:prSet/>
      <dgm:spPr/>
      <dgm:t>
        <a:bodyPr/>
        <a:lstStyle/>
        <a:p>
          <a:endParaRPr lang="en-US"/>
        </a:p>
      </dgm:t>
    </dgm:pt>
    <dgm:pt modelId="{EAE6AB19-AC2D-B647-B843-C9CDA4D689B0}" type="parTrans" cxnId="{A5B5D06B-7EEE-E748-9CAC-CA826130EA13}">
      <dgm:prSet/>
      <dgm:spPr/>
      <dgm:t>
        <a:bodyPr/>
        <a:lstStyle/>
        <a:p>
          <a:endParaRPr lang="en-US"/>
        </a:p>
      </dgm:t>
    </dgm:pt>
    <dgm:pt modelId="{8C5748C0-5B17-A049-97F2-D3797F152837}" type="pres">
      <dgm:prSet presAssocID="{033269AF-3438-AD40-AE99-E85C4961387D}" presName="linearFlow" presStyleCnt="0">
        <dgm:presLayoutVars>
          <dgm:resizeHandles val="exact"/>
        </dgm:presLayoutVars>
      </dgm:prSet>
      <dgm:spPr/>
    </dgm:pt>
    <dgm:pt modelId="{6099F951-C4F0-284D-BCCC-3D4B5A58AF4E}" type="pres">
      <dgm:prSet presAssocID="{BEEDF84A-A8ED-A449-AF31-ADD7F5ED8D9D}" presName="node" presStyleLbl="node1" presStyleIdx="0" presStyleCnt="7">
        <dgm:presLayoutVars>
          <dgm:bulletEnabled val="1"/>
        </dgm:presLayoutVars>
      </dgm:prSet>
      <dgm:spPr/>
    </dgm:pt>
    <dgm:pt modelId="{3C46C521-CB73-5D46-B9F9-1860E55C7FE9}" type="pres">
      <dgm:prSet presAssocID="{D7FA49FB-E95B-B24C-85C6-E5A2510CBFCC}" presName="sibTrans" presStyleLbl="sibTrans2D1" presStyleIdx="0" presStyleCnt="6"/>
      <dgm:spPr/>
    </dgm:pt>
    <dgm:pt modelId="{FBDCCBA2-D8CE-1545-8DDE-FBF74A8CF195}" type="pres">
      <dgm:prSet presAssocID="{D7FA49FB-E95B-B24C-85C6-E5A2510CBFCC}" presName="connectorText" presStyleLbl="sibTrans2D1" presStyleIdx="0" presStyleCnt="6"/>
      <dgm:spPr/>
    </dgm:pt>
    <dgm:pt modelId="{55F90091-8607-C84C-BBE9-FF8FC29CD4AD}" type="pres">
      <dgm:prSet presAssocID="{44CDF938-2425-FF4F-85B3-425F6EAB454E}" presName="node" presStyleLbl="node1" presStyleIdx="1" presStyleCnt="7">
        <dgm:presLayoutVars>
          <dgm:bulletEnabled val="1"/>
        </dgm:presLayoutVars>
      </dgm:prSet>
      <dgm:spPr/>
    </dgm:pt>
    <dgm:pt modelId="{C9BF42DD-7B11-4E40-9497-E1EABD250674}" type="pres">
      <dgm:prSet presAssocID="{172A6017-A754-1E42-B064-0DF06E4F17B6}" presName="sibTrans" presStyleLbl="sibTrans2D1" presStyleIdx="1" presStyleCnt="6"/>
      <dgm:spPr/>
    </dgm:pt>
    <dgm:pt modelId="{03BB3DEF-D1DA-CC40-A4C5-4165E063959D}" type="pres">
      <dgm:prSet presAssocID="{172A6017-A754-1E42-B064-0DF06E4F17B6}" presName="connectorText" presStyleLbl="sibTrans2D1" presStyleIdx="1" presStyleCnt="6"/>
      <dgm:spPr/>
    </dgm:pt>
    <dgm:pt modelId="{E1F446B3-B727-EA49-9EF8-8A50A4B3721B}" type="pres">
      <dgm:prSet presAssocID="{01949101-C184-2741-8AB2-73F0ADAA5A29}" presName="node" presStyleLbl="node1" presStyleIdx="2" presStyleCnt="7">
        <dgm:presLayoutVars>
          <dgm:bulletEnabled val="1"/>
        </dgm:presLayoutVars>
      </dgm:prSet>
      <dgm:spPr/>
    </dgm:pt>
    <dgm:pt modelId="{06ABA543-87B7-1149-AE03-CE7AB948660B}" type="pres">
      <dgm:prSet presAssocID="{C725EB90-7D6D-624F-BB6C-454205D07882}" presName="sibTrans" presStyleLbl="sibTrans2D1" presStyleIdx="2" presStyleCnt="6"/>
      <dgm:spPr/>
    </dgm:pt>
    <dgm:pt modelId="{E15431FA-FA94-E341-9541-E57B1DBDA9AA}" type="pres">
      <dgm:prSet presAssocID="{C725EB90-7D6D-624F-BB6C-454205D07882}" presName="connectorText" presStyleLbl="sibTrans2D1" presStyleIdx="2" presStyleCnt="6"/>
      <dgm:spPr/>
    </dgm:pt>
    <dgm:pt modelId="{D4F55BBC-0AA4-9048-B86F-661F429757BB}" type="pres">
      <dgm:prSet presAssocID="{3D0E4A71-3559-6F41-82EF-4399AAF3F665}" presName="node" presStyleLbl="node1" presStyleIdx="3" presStyleCnt="7">
        <dgm:presLayoutVars>
          <dgm:bulletEnabled val="1"/>
        </dgm:presLayoutVars>
      </dgm:prSet>
      <dgm:spPr/>
    </dgm:pt>
    <dgm:pt modelId="{8101AA47-DDA9-A447-BE9D-4492B028B7B4}" type="pres">
      <dgm:prSet presAssocID="{F46FD193-A56F-674B-A5EF-160928253438}" presName="sibTrans" presStyleLbl="sibTrans2D1" presStyleIdx="3" presStyleCnt="6"/>
      <dgm:spPr/>
    </dgm:pt>
    <dgm:pt modelId="{8E843A19-0EC6-464F-90BE-A670AA2F0661}" type="pres">
      <dgm:prSet presAssocID="{F46FD193-A56F-674B-A5EF-160928253438}" presName="connectorText" presStyleLbl="sibTrans2D1" presStyleIdx="3" presStyleCnt="6"/>
      <dgm:spPr/>
    </dgm:pt>
    <dgm:pt modelId="{428727D4-D257-D543-A8BE-83021F6A69D0}" type="pres">
      <dgm:prSet presAssocID="{438F6A36-A432-B943-B012-9C9B9FA5A885}" presName="node" presStyleLbl="node1" presStyleIdx="4" presStyleCnt="7">
        <dgm:presLayoutVars>
          <dgm:bulletEnabled val="1"/>
        </dgm:presLayoutVars>
      </dgm:prSet>
      <dgm:spPr/>
    </dgm:pt>
    <dgm:pt modelId="{0C6A2323-73D2-ED46-9B8E-3D096940B29F}" type="pres">
      <dgm:prSet presAssocID="{B949C7BA-55DA-7C4A-9A70-2C84ACBCF86B}" presName="sibTrans" presStyleLbl="sibTrans2D1" presStyleIdx="4" presStyleCnt="6"/>
      <dgm:spPr/>
    </dgm:pt>
    <dgm:pt modelId="{22F74620-1887-444C-92F3-7A5BBD55F31E}" type="pres">
      <dgm:prSet presAssocID="{B949C7BA-55DA-7C4A-9A70-2C84ACBCF86B}" presName="connectorText" presStyleLbl="sibTrans2D1" presStyleIdx="4" presStyleCnt="6"/>
      <dgm:spPr/>
    </dgm:pt>
    <dgm:pt modelId="{9DEC507A-7007-8F41-8278-087FC7AEC0FD}" type="pres">
      <dgm:prSet presAssocID="{C750ABA7-F2FF-5142-89A9-B64FCA13A5D6}" presName="node" presStyleLbl="node1" presStyleIdx="5" presStyleCnt="7">
        <dgm:presLayoutVars>
          <dgm:bulletEnabled val="1"/>
        </dgm:presLayoutVars>
      </dgm:prSet>
      <dgm:spPr/>
    </dgm:pt>
    <dgm:pt modelId="{3C4E04CC-8FBA-DA47-A7E8-13F6036C22DA}" type="pres">
      <dgm:prSet presAssocID="{311B301A-5649-4A4C-AB3A-0D4716BB8DC6}" presName="sibTrans" presStyleLbl="sibTrans2D1" presStyleIdx="5" presStyleCnt="6"/>
      <dgm:spPr/>
    </dgm:pt>
    <dgm:pt modelId="{CFB5E2BB-1490-1845-98E4-A0D718EB6AEA}" type="pres">
      <dgm:prSet presAssocID="{311B301A-5649-4A4C-AB3A-0D4716BB8DC6}" presName="connectorText" presStyleLbl="sibTrans2D1" presStyleIdx="5" presStyleCnt="6"/>
      <dgm:spPr/>
    </dgm:pt>
    <dgm:pt modelId="{2B2CF9B3-C877-FA44-BB52-3B0C1C946ECF}" type="pres">
      <dgm:prSet presAssocID="{07419B6F-A48C-4145-B82A-2C01F20AFF6E}" presName="node" presStyleLbl="node1" presStyleIdx="6" presStyleCnt="7">
        <dgm:presLayoutVars>
          <dgm:bulletEnabled val="1"/>
        </dgm:presLayoutVars>
      </dgm:prSet>
      <dgm:spPr/>
    </dgm:pt>
  </dgm:ptLst>
  <dgm:cxnLst>
    <dgm:cxn modelId="{F7C4A902-87FC-7945-A400-4FD24BA58813}" srcId="{033269AF-3438-AD40-AE99-E85C4961387D}" destId="{C750ABA7-F2FF-5142-89A9-B64FCA13A5D6}" srcOrd="5" destOrd="0" parTransId="{8B115746-0C6D-4B4E-9780-219ACCD6727C}" sibTransId="{311B301A-5649-4A4C-AB3A-0D4716BB8DC6}"/>
    <dgm:cxn modelId="{44424E12-4EBA-A846-878A-2CF4CC0CC30E}" type="presOf" srcId="{07419B6F-A48C-4145-B82A-2C01F20AFF6E}" destId="{2B2CF9B3-C877-FA44-BB52-3B0C1C946ECF}" srcOrd="0" destOrd="0" presId="urn:microsoft.com/office/officeart/2005/8/layout/process2"/>
    <dgm:cxn modelId="{1EB96A22-7123-344A-8E1E-305250BE80FE}" srcId="{033269AF-3438-AD40-AE99-E85C4961387D}" destId="{3D0E4A71-3559-6F41-82EF-4399AAF3F665}" srcOrd="3" destOrd="0" parTransId="{CE2C5B43-01EB-9247-8F63-33401C75BA22}" sibTransId="{F46FD193-A56F-674B-A5EF-160928253438}"/>
    <dgm:cxn modelId="{D36C7222-4C53-6F44-B2EE-C796115FA79F}" type="presOf" srcId="{B949C7BA-55DA-7C4A-9A70-2C84ACBCF86B}" destId="{0C6A2323-73D2-ED46-9B8E-3D096940B29F}" srcOrd="0" destOrd="0" presId="urn:microsoft.com/office/officeart/2005/8/layout/process2"/>
    <dgm:cxn modelId="{104EA625-1EC7-564E-967E-F317A16F26A8}" srcId="{033269AF-3438-AD40-AE99-E85C4961387D}" destId="{44CDF938-2425-FF4F-85B3-425F6EAB454E}" srcOrd="1" destOrd="0" parTransId="{62E42C04-2EB1-6844-ABBB-2943F94AF1E4}" sibTransId="{172A6017-A754-1E42-B064-0DF06E4F17B6}"/>
    <dgm:cxn modelId="{4A649139-99EB-8242-8378-7410B27B2B3C}" type="presOf" srcId="{033269AF-3438-AD40-AE99-E85C4961387D}" destId="{8C5748C0-5B17-A049-97F2-D3797F152837}" srcOrd="0" destOrd="0" presId="urn:microsoft.com/office/officeart/2005/8/layout/process2"/>
    <dgm:cxn modelId="{423F243E-9F70-754A-902D-8B016BBDDEE0}" type="presOf" srcId="{F46FD193-A56F-674B-A5EF-160928253438}" destId="{8E843A19-0EC6-464F-90BE-A670AA2F0661}" srcOrd="1" destOrd="0" presId="urn:microsoft.com/office/officeart/2005/8/layout/process2"/>
    <dgm:cxn modelId="{1CFDB43E-1F8E-A642-910D-32083D7491C1}" type="presOf" srcId="{F46FD193-A56F-674B-A5EF-160928253438}" destId="{8101AA47-DDA9-A447-BE9D-4492B028B7B4}" srcOrd="0" destOrd="0" presId="urn:microsoft.com/office/officeart/2005/8/layout/process2"/>
    <dgm:cxn modelId="{11850742-7AFC-654D-A3F3-2C271B8CD994}" srcId="{033269AF-3438-AD40-AE99-E85C4961387D}" destId="{01949101-C184-2741-8AB2-73F0ADAA5A29}" srcOrd="2" destOrd="0" parTransId="{78A767CC-1741-0843-965D-3CE4D9278F17}" sibTransId="{C725EB90-7D6D-624F-BB6C-454205D07882}"/>
    <dgm:cxn modelId="{38F9204C-8BB7-FC43-8BAD-031B13B31D33}" type="presOf" srcId="{C725EB90-7D6D-624F-BB6C-454205D07882}" destId="{E15431FA-FA94-E341-9541-E57B1DBDA9AA}" srcOrd="1" destOrd="0" presId="urn:microsoft.com/office/officeart/2005/8/layout/process2"/>
    <dgm:cxn modelId="{FE38DB4D-D0BC-6948-AE0C-4A66E2ABC834}" type="presOf" srcId="{311B301A-5649-4A4C-AB3A-0D4716BB8DC6}" destId="{3C4E04CC-8FBA-DA47-A7E8-13F6036C22DA}" srcOrd="0" destOrd="0" presId="urn:microsoft.com/office/officeart/2005/8/layout/process2"/>
    <dgm:cxn modelId="{C61FEE53-3322-6243-95E4-4F07147C246D}" srcId="{033269AF-3438-AD40-AE99-E85C4961387D}" destId="{07419B6F-A48C-4145-B82A-2C01F20AFF6E}" srcOrd="6" destOrd="0" parTransId="{1B65B29B-9C49-8745-89F8-7E2D39A2EC69}" sibTransId="{8C6DDCBC-0310-6047-8656-2342E3D2628F}"/>
    <dgm:cxn modelId="{E5C5765B-BB60-3E41-91E6-5CE564550307}" type="presOf" srcId="{3D0E4A71-3559-6F41-82EF-4399AAF3F665}" destId="{D4F55BBC-0AA4-9048-B86F-661F429757BB}" srcOrd="0" destOrd="0" presId="urn:microsoft.com/office/officeart/2005/8/layout/process2"/>
    <dgm:cxn modelId="{A5B5D06B-7EEE-E748-9CAC-CA826130EA13}" srcId="{033269AF-3438-AD40-AE99-E85C4961387D}" destId="{BEEDF84A-A8ED-A449-AF31-ADD7F5ED8D9D}" srcOrd="0" destOrd="0" parTransId="{EAE6AB19-AC2D-B647-B843-C9CDA4D689B0}" sibTransId="{D7FA49FB-E95B-B24C-85C6-E5A2510CBFCC}"/>
    <dgm:cxn modelId="{4941676E-1CC8-734E-80B7-004A407D9D9E}" srcId="{033269AF-3438-AD40-AE99-E85C4961387D}" destId="{438F6A36-A432-B943-B012-9C9B9FA5A885}" srcOrd="4" destOrd="0" parTransId="{1D533D93-C634-304E-8514-70CAF93F4945}" sibTransId="{B949C7BA-55DA-7C4A-9A70-2C84ACBCF86B}"/>
    <dgm:cxn modelId="{D676A872-1444-8A4F-BCE6-7976436224EB}" type="presOf" srcId="{B949C7BA-55DA-7C4A-9A70-2C84ACBCF86B}" destId="{22F74620-1887-444C-92F3-7A5BBD55F31E}" srcOrd="1" destOrd="0" presId="urn:microsoft.com/office/officeart/2005/8/layout/process2"/>
    <dgm:cxn modelId="{BBF43F8B-9FC9-AD4A-BEC9-67C496ACB7B1}" type="presOf" srcId="{D7FA49FB-E95B-B24C-85C6-E5A2510CBFCC}" destId="{FBDCCBA2-D8CE-1545-8DDE-FBF74A8CF195}" srcOrd="1" destOrd="0" presId="urn:microsoft.com/office/officeart/2005/8/layout/process2"/>
    <dgm:cxn modelId="{B376858F-C479-0C47-9E23-306162A3B267}" type="presOf" srcId="{172A6017-A754-1E42-B064-0DF06E4F17B6}" destId="{C9BF42DD-7B11-4E40-9497-E1EABD250674}" srcOrd="0" destOrd="0" presId="urn:microsoft.com/office/officeart/2005/8/layout/process2"/>
    <dgm:cxn modelId="{F15FED91-1354-2B4F-B94F-99A32B37B075}" type="presOf" srcId="{01949101-C184-2741-8AB2-73F0ADAA5A29}" destId="{E1F446B3-B727-EA49-9EF8-8A50A4B3721B}" srcOrd="0" destOrd="0" presId="urn:microsoft.com/office/officeart/2005/8/layout/process2"/>
    <dgm:cxn modelId="{346942A8-2D33-CB44-90FF-97B51E68D794}" type="presOf" srcId="{C725EB90-7D6D-624F-BB6C-454205D07882}" destId="{06ABA543-87B7-1149-AE03-CE7AB948660B}" srcOrd="0" destOrd="0" presId="urn:microsoft.com/office/officeart/2005/8/layout/process2"/>
    <dgm:cxn modelId="{58AE52A9-EB26-984F-A72F-91692D6031CB}" type="presOf" srcId="{311B301A-5649-4A4C-AB3A-0D4716BB8DC6}" destId="{CFB5E2BB-1490-1845-98E4-A0D718EB6AEA}" srcOrd="1" destOrd="0" presId="urn:microsoft.com/office/officeart/2005/8/layout/process2"/>
    <dgm:cxn modelId="{B097FDAD-6794-2E42-A054-5DE730517976}" type="presOf" srcId="{C750ABA7-F2FF-5142-89A9-B64FCA13A5D6}" destId="{9DEC507A-7007-8F41-8278-087FC7AEC0FD}" srcOrd="0" destOrd="0" presId="urn:microsoft.com/office/officeart/2005/8/layout/process2"/>
    <dgm:cxn modelId="{F444B9D6-61A7-7144-B2F8-70451C4BEDCD}" type="presOf" srcId="{44CDF938-2425-FF4F-85B3-425F6EAB454E}" destId="{55F90091-8607-C84C-BBE9-FF8FC29CD4AD}" srcOrd="0" destOrd="0" presId="urn:microsoft.com/office/officeart/2005/8/layout/process2"/>
    <dgm:cxn modelId="{AC56CDE2-111F-6F49-A171-17A31DB9DBB4}" type="presOf" srcId="{172A6017-A754-1E42-B064-0DF06E4F17B6}" destId="{03BB3DEF-D1DA-CC40-A4C5-4165E063959D}" srcOrd="1" destOrd="0" presId="urn:microsoft.com/office/officeart/2005/8/layout/process2"/>
    <dgm:cxn modelId="{679EFCE3-1B55-EC48-BC2C-23FE3B1B5BBC}" type="presOf" srcId="{438F6A36-A432-B943-B012-9C9B9FA5A885}" destId="{428727D4-D257-D543-A8BE-83021F6A69D0}" srcOrd="0" destOrd="0" presId="urn:microsoft.com/office/officeart/2005/8/layout/process2"/>
    <dgm:cxn modelId="{2BBB6AEF-54E3-9C47-9CF3-D6CE9FEBEE56}" type="presOf" srcId="{BEEDF84A-A8ED-A449-AF31-ADD7F5ED8D9D}" destId="{6099F951-C4F0-284D-BCCC-3D4B5A58AF4E}" srcOrd="0" destOrd="0" presId="urn:microsoft.com/office/officeart/2005/8/layout/process2"/>
    <dgm:cxn modelId="{B6F207F2-1B73-FA43-B020-216C8BFCB880}" type="presOf" srcId="{D7FA49FB-E95B-B24C-85C6-E5A2510CBFCC}" destId="{3C46C521-CB73-5D46-B9F9-1860E55C7FE9}" srcOrd="0" destOrd="0" presId="urn:microsoft.com/office/officeart/2005/8/layout/process2"/>
    <dgm:cxn modelId="{BB738F81-324E-6A40-BDDA-96B42C83B5BD}" type="presParOf" srcId="{8C5748C0-5B17-A049-97F2-D3797F152837}" destId="{6099F951-C4F0-284D-BCCC-3D4B5A58AF4E}" srcOrd="0" destOrd="0" presId="urn:microsoft.com/office/officeart/2005/8/layout/process2"/>
    <dgm:cxn modelId="{1442B283-EC01-F541-8F31-72EF582B021D}" type="presParOf" srcId="{8C5748C0-5B17-A049-97F2-D3797F152837}" destId="{3C46C521-CB73-5D46-B9F9-1860E55C7FE9}" srcOrd="1" destOrd="0" presId="urn:microsoft.com/office/officeart/2005/8/layout/process2"/>
    <dgm:cxn modelId="{518D68CB-C2C9-E646-8AE3-AD59FF249CC8}" type="presParOf" srcId="{3C46C521-CB73-5D46-B9F9-1860E55C7FE9}" destId="{FBDCCBA2-D8CE-1545-8DDE-FBF74A8CF195}" srcOrd="0" destOrd="0" presId="urn:microsoft.com/office/officeart/2005/8/layout/process2"/>
    <dgm:cxn modelId="{16818151-E172-2A4C-A245-58F2C5A1BDD8}" type="presParOf" srcId="{8C5748C0-5B17-A049-97F2-D3797F152837}" destId="{55F90091-8607-C84C-BBE9-FF8FC29CD4AD}" srcOrd="2" destOrd="0" presId="urn:microsoft.com/office/officeart/2005/8/layout/process2"/>
    <dgm:cxn modelId="{D1C2268E-14E6-2740-AFFC-C11FAA730DF0}" type="presParOf" srcId="{8C5748C0-5B17-A049-97F2-D3797F152837}" destId="{C9BF42DD-7B11-4E40-9497-E1EABD250674}" srcOrd="3" destOrd="0" presId="urn:microsoft.com/office/officeart/2005/8/layout/process2"/>
    <dgm:cxn modelId="{F347BD2D-FED9-7C43-BD99-1719E27FDA1C}" type="presParOf" srcId="{C9BF42DD-7B11-4E40-9497-E1EABD250674}" destId="{03BB3DEF-D1DA-CC40-A4C5-4165E063959D}" srcOrd="0" destOrd="0" presId="urn:microsoft.com/office/officeart/2005/8/layout/process2"/>
    <dgm:cxn modelId="{E119E387-343E-3948-B5EA-E73DABA60ABE}" type="presParOf" srcId="{8C5748C0-5B17-A049-97F2-D3797F152837}" destId="{E1F446B3-B727-EA49-9EF8-8A50A4B3721B}" srcOrd="4" destOrd="0" presId="urn:microsoft.com/office/officeart/2005/8/layout/process2"/>
    <dgm:cxn modelId="{3C5BB7AF-D49D-7D4A-A872-E6B6855288D5}" type="presParOf" srcId="{8C5748C0-5B17-A049-97F2-D3797F152837}" destId="{06ABA543-87B7-1149-AE03-CE7AB948660B}" srcOrd="5" destOrd="0" presId="urn:microsoft.com/office/officeart/2005/8/layout/process2"/>
    <dgm:cxn modelId="{23FC79B7-0C75-064D-B64B-567B8F866F8E}" type="presParOf" srcId="{06ABA543-87B7-1149-AE03-CE7AB948660B}" destId="{E15431FA-FA94-E341-9541-E57B1DBDA9AA}" srcOrd="0" destOrd="0" presId="urn:microsoft.com/office/officeart/2005/8/layout/process2"/>
    <dgm:cxn modelId="{6226463C-580D-6D43-AD32-1A5E4CE08887}" type="presParOf" srcId="{8C5748C0-5B17-A049-97F2-D3797F152837}" destId="{D4F55BBC-0AA4-9048-B86F-661F429757BB}" srcOrd="6" destOrd="0" presId="urn:microsoft.com/office/officeart/2005/8/layout/process2"/>
    <dgm:cxn modelId="{672C6B15-9F69-F646-A0FF-033672372B2A}" type="presParOf" srcId="{8C5748C0-5B17-A049-97F2-D3797F152837}" destId="{8101AA47-DDA9-A447-BE9D-4492B028B7B4}" srcOrd="7" destOrd="0" presId="urn:microsoft.com/office/officeart/2005/8/layout/process2"/>
    <dgm:cxn modelId="{D142EB9A-45B8-BE42-B149-C0CE94DC6974}" type="presParOf" srcId="{8101AA47-DDA9-A447-BE9D-4492B028B7B4}" destId="{8E843A19-0EC6-464F-90BE-A670AA2F0661}" srcOrd="0" destOrd="0" presId="urn:microsoft.com/office/officeart/2005/8/layout/process2"/>
    <dgm:cxn modelId="{73D9FB29-7BEF-7541-9BC9-A808A85B0593}" type="presParOf" srcId="{8C5748C0-5B17-A049-97F2-D3797F152837}" destId="{428727D4-D257-D543-A8BE-83021F6A69D0}" srcOrd="8" destOrd="0" presId="urn:microsoft.com/office/officeart/2005/8/layout/process2"/>
    <dgm:cxn modelId="{2B58D2D7-0688-1349-8B16-7832DEAC018B}" type="presParOf" srcId="{8C5748C0-5B17-A049-97F2-D3797F152837}" destId="{0C6A2323-73D2-ED46-9B8E-3D096940B29F}" srcOrd="9" destOrd="0" presId="urn:microsoft.com/office/officeart/2005/8/layout/process2"/>
    <dgm:cxn modelId="{A7B2086B-8C4D-DB4D-A6BE-4D0C15E40F12}" type="presParOf" srcId="{0C6A2323-73D2-ED46-9B8E-3D096940B29F}" destId="{22F74620-1887-444C-92F3-7A5BBD55F31E}" srcOrd="0" destOrd="0" presId="urn:microsoft.com/office/officeart/2005/8/layout/process2"/>
    <dgm:cxn modelId="{31DE060C-0E8A-D643-97CA-0015F4698C62}" type="presParOf" srcId="{8C5748C0-5B17-A049-97F2-D3797F152837}" destId="{9DEC507A-7007-8F41-8278-087FC7AEC0FD}" srcOrd="10" destOrd="0" presId="urn:microsoft.com/office/officeart/2005/8/layout/process2"/>
    <dgm:cxn modelId="{977606D1-24C2-4442-8D70-96A818D17D88}" type="presParOf" srcId="{8C5748C0-5B17-A049-97F2-D3797F152837}" destId="{3C4E04CC-8FBA-DA47-A7E8-13F6036C22DA}" srcOrd="11" destOrd="0" presId="urn:microsoft.com/office/officeart/2005/8/layout/process2"/>
    <dgm:cxn modelId="{5923B031-591C-2041-BC45-1E1300ACD2F9}" type="presParOf" srcId="{3C4E04CC-8FBA-DA47-A7E8-13F6036C22DA}" destId="{CFB5E2BB-1490-1845-98E4-A0D718EB6AEA}" srcOrd="0" destOrd="0" presId="urn:microsoft.com/office/officeart/2005/8/layout/process2"/>
    <dgm:cxn modelId="{12220D04-9BAE-3543-85B1-63F59C6C3EEC}" type="presParOf" srcId="{8C5748C0-5B17-A049-97F2-D3797F152837}" destId="{2B2CF9B3-C877-FA44-BB52-3B0C1C946ECF}"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033269AF-3438-AD40-AE99-E85C4961387D}" type="doc">
      <dgm:prSet loTypeId="urn:microsoft.com/office/officeart/2005/8/layout/process2" loCatId="" qsTypeId="urn:microsoft.com/office/officeart/2005/8/quickstyle/simple1" qsCatId="simple" csTypeId="urn:microsoft.com/office/officeart/2005/8/colors/accent1_1" csCatId="accent1" phldr="1"/>
      <dgm:spPr/>
      <dgm:t>
        <a:bodyPr/>
        <a:lstStyle/>
        <a:p>
          <a:endParaRPr lang="en-US"/>
        </a:p>
      </dgm:t>
    </dgm:pt>
    <dgm:pt modelId="{01949101-C184-2741-8AB2-73F0ADAA5A29}">
      <dgm:prSet phldrT="[Text]"/>
      <dgm:spPr/>
      <dgm:t>
        <a:bodyPr/>
        <a:lstStyle/>
        <a:p>
          <a:r>
            <a:rPr lang="en-US" dirty="0"/>
            <a:t>Duplicate removal</a:t>
          </a:r>
        </a:p>
      </dgm:t>
    </dgm:pt>
    <dgm:pt modelId="{78A767CC-1741-0843-965D-3CE4D9278F17}" type="parTrans" cxnId="{11850742-7AFC-654D-A3F3-2C271B8CD994}">
      <dgm:prSet/>
      <dgm:spPr/>
      <dgm:t>
        <a:bodyPr/>
        <a:lstStyle/>
        <a:p>
          <a:endParaRPr lang="en-US"/>
        </a:p>
      </dgm:t>
    </dgm:pt>
    <dgm:pt modelId="{C725EB90-7D6D-624F-BB6C-454205D07882}" type="sibTrans" cxnId="{11850742-7AFC-654D-A3F3-2C271B8CD994}">
      <dgm:prSet/>
      <dgm:spPr/>
      <dgm:t>
        <a:bodyPr/>
        <a:lstStyle/>
        <a:p>
          <a:endParaRPr lang="en-US"/>
        </a:p>
      </dgm:t>
    </dgm:pt>
    <dgm:pt modelId="{3D0E4A71-3559-6F41-82EF-4399AAF3F665}">
      <dgm:prSet phldrT="[Text]"/>
      <dgm:spPr/>
      <dgm:t>
        <a:bodyPr/>
        <a:lstStyle/>
        <a:p>
          <a:r>
            <a:rPr lang="en-US" dirty="0"/>
            <a:t>BQSR</a:t>
          </a:r>
        </a:p>
      </dgm:t>
    </dgm:pt>
    <dgm:pt modelId="{CE2C5B43-01EB-9247-8F63-33401C75BA22}" type="parTrans" cxnId="{1EB96A22-7123-344A-8E1E-305250BE80FE}">
      <dgm:prSet/>
      <dgm:spPr/>
      <dgm:t>
        <a:bodyPr/>
        <a:lstStyle/>
        <a:p>
          <a:endParaRPr lang="en-US"/>
        </a:p>
      </dgm:t>
    </dgm:pt>
    <dgm:pt modelId="{F46FD193-A56F-674B-A5EF-160928253438}" type="sibTrans" cxnId="{1EB96A22-7123-344A-8E1E-305250BE80FE}">
      <dgm:prSet/>
      <dgm:spPr/>
      <dgm:t>
        <a:bodyPr/>
        <a:lstStyle/>
        <a:p>
          <a:endParaRPr lang="en-US"/>
        </a:p>
      </dgm:t>
    </dgm:pt>
    <dgm:pt modelId="{C750ABA7-F2FF-5142-89A9-B64FCA13A5D6}">
      <dgm:prSet phldrT="[Text]"/>
      <dgm:spPr/>
      <dgm:t>
        <a:bodyPr/>
        <a:lstStyle/>
        <a:p>
          <a:r>
            <a:rPr lang="en-US" dirty="0"/>
            <a:t>Variant filtration</a:t>
          </a:r>
        </a:p>
      </dgm:t>
    </dgm:pt>
    <dgm:pt modelId="{8B115746-0C6D-4B4E-9780-219ACCD6727C}" type="parTrans" cxnId="{F7C4A902-87FC-7945-A400-4FD24BA58813}">
      <dgm:prSet/>
      <dgm:spPr/>
      <dgm:t>
        <a:bodyPr/>
        <a:lstStyle/>
        <a:p>
          <a:endParaRPr lang="en-US"/>
        </a:p>
      </dgm:t>
    </dgm:pt>
    <dgm:pt modelId="{311B301A-5649-4A4C-AB3A-0D4716BB8DC6}" type="sibTrans" cxnId="{F7C4A902-87FC-7945-A400-4FD24BA58813}">
      <dgm:prSet/>
      <dgm:spPr/>
      <dgm:t>
        <a:bodyPr/>
        <a:lstStyle/>
        <a:p>
          <a:endParaRPr lang="en-US"/>
        </a:p>
      </dgm:t>
    </dgm:pt>
    <dgm:pt modelId="{438F6A36-A432-B943-B012-9C9B9FA5A885}">
      <dgm:prSet phldrT="[Text]"/>
      <dgm:spPr>
        <a:solidFill>
          <a:srgbClr val="92D050"/>
        </a:solidFill>
      </dgm:spPr>
      <dgm:t>
        <a:bodyPr/>
        <a:lstStyle/>
        <a:p>
          <a:r>
            <a:rPr lang="en-US" dirty="0"/>
            <a:t>Variant calling</a:t>
          </a:r>
        </a:p>
      </dgm:t>
    </dgm:pt>
    <dgm:pt modelId="{1D533D93-C634-304E-8514-70CAF93F4945}" type="parTrans" cxnId="{4941676E-1CC8-734E-80B7-004A407D9D9E}">
      <dgm:prSet/>
      <dgm:spPr/>
      <dgm:t>
        <a:bodyPr/>
        <a:lstStyle/>
        <a:p>
          <a:endParaRPr lang="en-US"/>
        </a:p>
      </dgm:t>
    </dgm:pt>
    <dgm:pt modelId="{B949C7BA-55DA-7C4A-9A70-2C84ACBCF86B}" type="sibTrans" cxnId="{4941676E-1CC8-734E-80B7-004A407D9D9E}">
      <dgm:prSet/>
      <dgm:spPr/>
      <dgm:t>
        <a:bodyPr/>
        <a:lstStyle/>
        <a:p>
          <a:endParaRPr lang="en-US"/>
        </a:p>
      </dgm:t>
    </dgm:pt>
    <dgm:pt modelId="{07419B6F-A48C-4145-B82A-2C01F20AFF6E}">
      <dgm:prSet phldrT="[Text]"/>
      <dgm:spPr/>
      <dgm:t>
        <a:bodyPr/>
        <a:lstStyle/>
        <a:p>
          <a:r>
            <a:rPr lang="en-US" dirty="0"/>
            <a:t>Annotation</a:t>
          </a:r>
        </a:p>
      </dgm:t>
    </dgm:pt>
    <dgm:pt modelId="{1B65B29B-9C49-8745-89F8-7E2D39A2EC69}" type="parTrans" cxnId="{C61FEE53-3322-6243-95E4-4F07147C246D}">
      <dgm:prSet/>
      <dgm:spPr/>
      <dgm:t>
        <a:bodyPr/>
        <a:lstStyle/>
        <a:p>
          <a:endParaRPr lang="sv-SE"/>
        </a:p>
      </dgm:t>
    </dgm:pt>
    <dgm:pt modelId="{8C6DDCBC-0310-6047-8656-2342E3D2628F}" type="sibTrans" cxnId="{C61FEE53-3322-6243-95E4-4F07147C246D}">
      <dgm:prSet/>
      <dgm:spPr/>
      <dgm:t>
        <a:bodyPr/>
        <a:lstStyle/>
        <a:p>
          <a:endParaRPr lang="sv-SE"/>
        </a:p>
      </dgm:t>
    </dgm:pt>
    <dgm:pt modelId="{44CDF938-2425-FF4F-85B3-425F6EAB454E}">
      <dgm:prSet phldrT="[Text]"/>
      <dgm:spPr>
        <a:noFill/>
      </dgm:spPr>
      <dgm:t>
        <a:bodyPr/>
        <a:lstStyle/>
        <a:p>
          <a:r>
            <a:rPr lang="en-US" dirty="0"/>
            <a:t>Alignment</a:t>
          </a:r>
        </a:p>
      </dgm:t>
    </dgm:pt>
    <dgm:pt modelId="{62E42C04-2EB1-6844-ABBB-2943F94AF1E4}" type="parTrans" cxnId="{104EA625-1EC7-564E-967E-F317A16F26A8}">
      <dgm:prSet/>
      <dgm:spPr/>
      <dgm:t>
        <a:bodyPr/>
        <a:lstStyle/>
        <a:p>
          <a:endParaRPr lang="sv-SE"/>
        </a:p>
      </dgm:t>
    </dgm:pt>
    <dgm:pt modelId="{172A6017-A754-1E42-B064-0DF06E4F17B6}" type="sibTrans" cxnId="{104EA625-1EC7-564E-967E-F317A16F26A8}">
      <dgm:prSet/>
      <dgm:spPr/>
      <dgm:t>
        <a:bodyPr/>
        <a:lstStyle/>
        <a:p>
          <a:endParaRPr lang="sv-SE"/>
        </a:p>
      </dgm:t>
    </dgm:pt>
    <dgm:pt modelId="{BEEDF84A-A8ED-A449-AF31-ADD7F5ED8D9D}">
      <dgm:prSet phldrT="[Text]"/>
      <dgm:spPr>
        <a:noFill/>
      </dgm:spPr>
      <dgm:t>
        <a:bodyPr/>
        <a:lstStyle/>
        <a:p>
          <a:r>
            <a:rPr lang="en-US" dirty="0"/>
            <a:t>QC</a:t>
          </a:r>
        </a:p>
      </dgm:t>
    </dgm:pt>
    <dgm:pt modelId="{D7FA49FB-E95B-B24C-85C6-E5A2510CBFCC}" type="sibTrans" cxnId="{A5B5D06B-7EEE-E748-9CAC-CA826130EA13}">
      <dgm:prSet/>
      <dgm:spPr/>
      <dgm:t>
        <a:bodyPr/>
        <a:lstStyle/>
        <a:p>
          <a:endParaRPr lang="en-US"/>
        </a:p>
      </dgm:t>
    </dgm:pt>
    <dgm:pt modelId="{EAE6AB19-AC2D-B647-B843-C9CDA4D689B0}" type="parTrans" cxnId="{A5B5D06B-7EEE-E748-9CAC-CA826130EA13}">
      <dgm:prSet/>
      <dgm:spPr/>
      <dgm:t>
        <a:bodyPr/>
        <a:lstStyle/>
        <a:p>
          <a:endParaRPr lang="en-US"/>
        </a:p>
      </dgm:t>
    </dgm:pt>
    <dgm:pt modelId="{8C5748C0-5B17-A049-97F2-D3797F152837}" type="pres">
      <dgm:prSet presAssocID="{033269AF-3438-AD40-AE99-E85C4961387D}" presName="linearFlow" presStyleCnt="0">
        <dgm:presLayoutVars>
          <dgm:resizeHandles val="exact"/>
        </dgm:presLayoutVars>
      </dgm:prSet>
      <dgm:spPr/>
    </dgm:pt>
    <dgm:pt modelId="{6099F951-C4F0-284D-BCCC-3D4B5A58AF4E}" type="pres">
      <dgm:prSet presAssocID="{BEEDF84A-A8ED-A449-AF31-ADD7F5ED8D9D}" presName="node" presStyleLbl="node1" presStyleIdx="0" presStyleCnt="7">
        <dgm:presLayoutVars>
          <dgm:bulletEnabled val="1"/>
        </dgm:presLayoutVars>
      </dgm:prSet>
      <dgm:spPr/>
    </dgm:pt>
    <dgm:pt modelId="{3C46C521-CB73-5D46-B9F9-1860E55C7FE9}" type="pres">
      <dgm:prSet presAssocID="{D7FA49FB-E95B-B24C-85C6-E5A2510CBFCC}" presName="sibTrans" presStyleLbl="sibTrans2D1" presStyleIdx="0" presStyleCnt="6"/>
      <dgm:spPr/>
    </dgm:pt>
    <dgm:pt modelId="{FBDCCBA2-D8CE-1545-8DDE-FBF74A8CF195}" type="pres">
      <dgm:prSet presAssocID="{D7FA49FB-E95B-B24C-85C6-E5A2510CBFCC}" presName="connectorText" presStyleLbl="sibTrans2D1" presStyleIdx="0" presStyleCnt="6"/>
      <dgm:spPr/>
    </dgm:pt>
    <dgm:pt modelId="{55F90091-8607-C84C-BBE9-FF8FC29CD4AD}" type="pres">
      <dgm:prSet presAssocID="{44CDF938-2425-FF4F-85B3-425F6EAB454E}" presName="node" presStyleLbl="node1" presStyleIdx="1" presStyleCnt="7">
        <dgm:presLayoutVars>
          <dgm:bulletEnabled val="1"/>
        </dgm:presLayoutVars>
      </dgm:prSet>
      <dgm:spPr/>
    </dgm:pt>
    <dgm:pt modelId="{C9BF42DD-7B11-4E40-9497-E1EABD250674}" type="pres">
      <dgm:prSet presAssocID="{172A6017-A754-1E42-B064-0DF06E4F17B6}" presName="sibTrans" presStyleLbl="sibTrans2D1" presStyleIdx="1" presStyleCnt="6"/>
      <dgm:spPr/>
    </dgm:pt>
    <dgm:pt modelId="{03BB3DEF-D1DA-CC40-A4C5-4165E063959D}" type="pres">
      <dgm:prSet presAssocID="{172A6017-A754-1E42-B064-0DF06E4F17B6}" presName="connectorText" presStyleLbl="sibTrans2D1" presStyleIdx="1" presStyleCnt="6"/>
      <dgm:spPr/>
    </dgm:pt>
    <dgm:pt modelId="{E1F446B3-B727-EA49-9EF8-8A50A4B3721B}" type="pres">
      <dgm:prSet presAssocID="{01949101-C184-2741-8AB2-73F0ADAA5A29}" presName="node" presStyleLbl="node1" presStyleIdx="2" presStyleCnt="7">
        <dgm:presLayoutVars>
          <dgm:bulletEnabled val="1"/>
        </dgm:presLayoutVars>
      </dgm:prSet>
      <dgm:spPr/>
    </dgm:pt>
    <dgm:pt modelId="{06ABA543-87B7-1149-AE03-CE7AB948660B}" type="pres">
      <dgm:prSet presAssocID="{C725EB90-7D6D-624F-BB6C-454205D07882}" presName="sibTrans" presStyleLbl="sibTrans2D1" presStyleIdx="2" presStyleCnt="6"/>
      <dgm:spPr/>
    </dgm:pt>
    <dgm:pt modelId="{E15431FA-FA94-E341-9541-E57B1DBDA9AA}" type="pres">
      <dgm:prSet presAssocID="{C725EB90-7D6D-624F-BB6C-454205D07882}" presName="connectorText" presStyleLbl="sibTrans2D1" presStyleIdx="2" presStyleCnt="6"/>
      <dgm:spPr/>
    </dgm:pt>
    <dgm:pt modelId="{D4F55BBC-0AA4-9048-B86F-661F429757BB}" type="pres">
      <dgm:prSet presAssocID="{3D0E4A71-3559-6F41-82EF-4399AAF3F665}" presName="node" presStyleLbl="node1" presStyleIdx="3" presStyleCnt="7">
        <dgm:presLayoutVars>
          <dgm:bulletEnabled val="1"/>
        </dgm:presLayoutVars>
      </dgm:prSet>
      <dgm:spPr/>
    </dgm:pt>
    <dgm:pt modelId="{8101AA47-DDA9-A447-BE9D-4492B028B7B4}" type="pres">
      <dgm:prSet presAssocID="{F46FD193-A56F-674B-A5EF-160928253438}" presName="sibTrans" presStyleLbl="sibTrans2D1" presStyleIdx="3" presStyleCnt="6"/>
      <dgm:spPr/>
    </dgm:pt>
    <dgm:pt modelId="{8E843A19-0EC6-464F-90BE-A670AA2F0661}" type="pres">
      <dgm:prSet presAssocID="{F46FD193-A56F-674B-A5EF-160928253438}" presName="connectorText" presStyleLbl="sibTrans2D1" presStyleIdx="3" presStyleCnt="6"/>
      <dgm:spPr/>
    </dgm:pt>
    <dgm:pt modelId="{428727D4-D257-D543-A8BE-83021F6A69D0}" type="pres">
      <dgm:prSet presAssocID="{438F6A36-A432-B943-B012-9C9B9FA5A885}" presName="node" presStyleLbl="node1" presStyleIdx="4" presStyleCnt="7">
        <dgm:presLayoutVars>
          <dgm:bulletEnabled val="1"/>
        </dgm:presLayoutVars>
      </dgm:prSet>
      <dgm:spPr/>
    </dgm:pt>
    <dgm:pt modelId="{0C6A2323-73D2-ED46-9B8E-3D096940B29F}" type="pres">
      <dgm:prSet presAssocID="{B949C7BA-55DA-7C4A-9A70-2C84ACBCF86B}" presName="sibTrans" presStyleLbl="sibTrans2D1" presStyleIdx="4" presStyleCnt="6"/>
      <dgm:spPr/>
    </dgm:pt>
    <dgm:pt modelId="{22F74620-1887-444C-92F3-7A5BBD55F31E}" type="pres">
      <dgm:prSet presAssocID="{B949C7BA-55DA-7C4A-9A70-2C84ACBCF86B}" presName="connectorText" presStyleLbl="sibTrans2D1" presStyleIdx="4" presStyleCnt="6"/>
      <dgm:spPr/>
    </dgm:pt>
    <dgm:pt modelId="{9DEC507A-7007-8F41-8278-087FC7AEC0FD}" type="pres">
      <dgm:prSet presAssocID="{C750ABA7-F2FF-5142-89A9-B64FCA13A5D6}" presName="node" presStyleLbl="node1" presStyleIdx="5" presStyleCnt="7">
        <dgm:presLayoutVars>
          <dgm:bulletEnabled val="1"/>
        </dgm:presLayoutVars>
      </dgm:prSet>
      <dgm:spPr/>
    </dgm:pt>
    <dgm:pt modelId="{3C4E04CC-8FBA-DA47-A7E8-13F6036C22DA}" type="pres">
      <dgm:prSet presAssocID="{311B301A-5649-4A4C-AB3A-0D4716BB8DC6}" presName="sibTrans" presStyleLbl="sibTrans2D1" presStyleIdx="5" presStyleCnt="6"/>
      <dgm:spPr/>
    </dgm:pt>
    <dgm:pt modelId="{CFB5E2BB-1490-1845-98E4-A0D718EB6AEA}" type="pres">
      <dgm:prSet presAssocID="{311B301A-5649-4A4C-AB3A-0D4716BB8DC6}" presName="connectorText" presStyleLbl="sibTrans2D1" presStyleIdx="5" presStyleCnt="6"/>
      <dgm:spPr/>
    </dgm:pt>
    <dgm:pt modelId="{2B2CF9B3-C877-FA44-BB52-3B0C1C946ECF}" type="pres">
      <dgm:prSet presAssocID="{07419B6F-A48C-4145-B82A-2C01F20AFF6E}" presName="node" presStyleLbl="node1" presStyleIdx="6" presStyleCnt="7">
        <dgm:presLayoutVars>
          <dgm:bulletEnabled val="1"/>
        </dgm:presLayoutVars>
      </dgm:prSet>
      <dgm:spPr/>
    </dgm:pt>
  </dgm:ptLst>
  <dgm:cxnLst>
    <dgm:cxn modelId="{F7C4A902-87FC-7945-A400-4FD24BA58813}" srcId="{033269AF-3438-AD40-AE99-E85C4961387D}" destId="{C750ABA7-F2FF-5142-89A9-B64FCA13A5D6}" srcOrd="5" destOrd="0" parTransId="{8B115746-0C6D-4B4E-9780-219ACCD6727C}" sibTransId="{311B301A-5649-4A4C-AB3A-0D4716BB8DC6}"/>
    <dgm:cxn modelId="{44424E12-4EBA-A846-878A-2CF4CC0CC30E}" type="presOf" srcId="{07419B6F-A48C-4145-B82A-2C01F20AFF6E}" destId="{2B2CF9B3-C877-FA44-BB52-3B0C1C946ECF}" srcOrd="0" destOrd="0" presId="urn:microsoft.com/office/officeart/2005/8/layout/process2"/>
    <dgm:cxn modelId="{1EB96A22-7123-344A-8E1E-305250BE80FE}" srcId="{033269AF-3438-AD40-AE99-E85C4961387D}" destId="{3D0E4A71-3559-6F41-82EF-4399AAF3F665}" srcOrd="3" destOrd="0" parTransId="{CE2C5B43-01EB-9247-8F63-33401C75BA22}" sibTransId="{F46FD193-A56F-674B-A5EF-160928253438}"/>
    <dgm:cxn modelId="{D36C7222-4C53-6F44-B2EE-C796115FA79F}" type="presOf" srcId="{B949C7BA-55DA-7C4A-9A70-2C84ACBCF86B}" destId="{0C6A2323-73D2-ED46-9B8E-3D096940B29F}" srcOrd="0" destOrd="0" presId="urn:microsoft.com/office/officeart/2005/8/layout/process2"/>
    <dgm:cxn modelId="{104EA625-1EC7-564E-967E-F317A16F26A8}" srcId="{033269AF-3438-AD40-AE99-E85C4961387D}" destId="{44CDF938-2425-FF4F-85B3-425F6EAB454E}" srcOrd="1" destOrd="0" parTransId="{62E42C04-2EB1-6844-ABBB-2943F94AF1E4}" sibTransId="{172A6017-A754-1E42-B064-0DF06E4F17B6}"/>
    <dgm:cxn modelId="{4A649139-99EB-8242-8378-7410B27B2B3C}" type="presOf" srcId="{033269AF-3438-AD40-AE99-E85C4961387D}" destId="{8C5748C0-5B17-A049-97F2-D3797F152837}" srcOrd="0" destOrd="0" presId="urn:microsoft.com/office/officeart/2005/8/layout/process2"/>
    <dgm:cxn modelId="{423F243E-9F70-754A-902D-8B016BBDDEE0}" type="presOf" srcId="{F46FD193-A56F-674B-A5EF-160928253438}" destId="{8E843A19-0EC6-464F-90BE-A670AA2F0661}" srcOrd="1" destOrd="0" presId="urn:microsoft.com/office/officeart/2005/8/layout/process2"/>
    <dgm:cxn modelId="{1CFDB43E-1F8E-A642-910D-32083D7491C1}" type="presOf" srcId="{F46FD193-A56F-674B-A5EF-160928253438}" destId="{8101AA47-DDA9-A447-BE9D-4492B028B7B4}" srcOrd="0" destOrd="0" presId="urn:microsoft.com/office/officeart/2005/8/layout/process2"/>
    <dgm:cxn modelId="{11850742-7AFC-654D-A3F3-2C271B8CD994}" srcId="{033269AF-3438-AD40-AE99-E85C4961387D}" destId="{01949101-C184-2741-8AB2-73F0ADAA5A29}" srcOrd="2" destOrd="0" parTransId="{78A767CC-1741-0843-965D-3CE4D9278F17}" sibTransId="{C725EB90-7D6D-624F-BB6C-454205D07882}"/>
    <dgm:cxn modelId="{38F9204C-8BB7-FC43-8BAD-031B13B31D33}" type="presOf" srcId="{C725EB90-7D6D-624F-BB6C-454205D07882}" destId="{E15431FA-FA94-E341-9541-E57B1DBDA9AA}" srcOrd="1" destOrd="0" presId="urn:microsoft.com/office/officeart/2005/8/layout/process2"/>
    <dgm:cxn modelId="{FE38DB4D-D0BC-6948-AE0C-4A66E2ABC834}" type="presOf" srcId="{311B301A-5649-4A4C-AB3A-0D4716BB8DC6}" destId="{3C4E04CC-8FBA-DA47-A7E8-13F6036C22DA}" srcOrd="0" destOrd="0" presId="urn:microsoft.com/office/officeart/2005/8/layout/process2"/>
    <dgm:cxn modelId="{C61FEE53-3322-6243-95E4-4F07147C246D}" srcId="{033269AF-3438-AD40-AE99-E85C4961387D}" destId="{07419B6F-A48C-4145-B82A-2C01F20AFF6E}" srcOrd="6" destOrd="0" parTransId="{1B65B29B-9C49-8745-89F8-7E2D39A2EC69}" sibTransId="{8C6DDCBC-0310-6047-8656-2342E3D2628F}"/>
    <dgm:cxn modelId="{E5C5765B-BB60-3E41-91E6-5CE564550307}" type="presOf" srcId="{3D0E4A71-3559-6F41-82EF-4399AAF3F665}" destId="{D4F55BBC-0AA4-9048-B86F-661F429757BB}" srcOrd="0" destOrd="0" presId="urn:microsoft.com/office/officeart/2005/8/layout/process2"/>
    <dgm:cxn modelId="{A5B5D06B-7EEE-E748-9CAC-CA826130EA13}" srcId="{033269AF-3438-AD40-AE99-E85C4961387D}" destId="{BEEDF84A-A8ED-A449-AF31-ADD7F5ED8D9D}" srcOrd="0" destOrd="0" parTransId="{EAE6AB19-AC2D-B647-B843-C9CDA4D689B0}" sibTransId="{D7FA49FB-E95B-B24C-85C6-E5A2510CBFCC}"/>
    <dgm:cxn modelId="{4941676E-1CC8-734E-80B7-004A407D9D9E}" srcId="{033269AF-3438-AD40-AE99-E85C4961387D}" destId="{438F6A36-A432-B943-B012-9C9B9FA5A885}" srcOrd="4" destOrd="0" parTransId="{1D533D93-C634-304E-8514-70CAF93F4945}" sibTransId="{B949C7BA-55DA-7C4A-9A70-2C84ACBCF86B}"/>
    <dgm:cxn modelId="{D676A872-1444-8A4F-BCE6-7976436224EB}" type="presOf" srcId="{B949C7BA-55DA-7C4A-9A70-2C84ACBCF86B}" destId="{22F74620-1887-444C-92F3-7A5BBD55F31E}" srcOrd="1" destOrd="0" presId="urn:microsoft.com/office/officeart/2005/8/layout/process2"/>
    <dgm:cxn modelId="{BBF43F8B-9FC9-AD4A-BEC9-67C496ACB7B1}" type="presOf" srcId="{D7FA49FB-E95B-B24C-85C6-E5A2510CBFCC}" destId="{FBDCCBA2-D8CE-1545-8DDE-FBF74A8CF195}" srcOrd="1" destOrd="0" presId="urn:microsoft.com/office/officeart/2005/8/layout/process2"/>
    <dgm:cxn modelId="{B376858F-C479-0C47-9E23-306162A3B267}" type="presOf" srcId="{172A6017-A754-1E42-B064-0DF06E4F17B6}" destId="{C9BF42DD-7B11-4E40-9497-E1EABD250674}" srcOrd="0" destOrd="0" presId="urn:microsoft.com/office/officeart/2005/8/layout/process2"/>
    <dgm:cxn modelId="{F15FED91-1354-2B4F-B94F-99A32B37B075}" type="presOf" srcId="{01949101-C184-2741-8AB2-73F0ADAA5A29}" destId="{E1F446B3-B727-EA49-9EF8-8A50A4B3721B}" srcOrd="0" destOrd="0" presId="urn:microsoft.com/office/officeart/2005/8/layout/process2"/>
    <dgm:cxn modelId="{346942A8-2D33-CB44-90FF-97B51E68D794}" type="presOf" srcId="{C725EB90-7D6D-624F-BB6C-454205D07882}" destId="{06ABA543-87B7-1149-AE03-CE7AB948660B}" srcOrd="0" destOrd="0" presId="urn:microsoft.com/office/officeart/2005/8/layout/process2"/>
    <dgm:cxn modelId="{58AE52A9-EB26-984F-A72F-91692D6031CB}" type="presOf" srcId="{311B301A-5649-4A4C-AB3A-0D4716BB8DC6}" destId="{CFB5E2BB-1490-1845-98E4-A0D718EB6AEA}" srcOrd="1" destOrd="0" presId="urn:microsoft.com/office/officeart/2005/8/layout/process2"/>
    <dgm:cxn modelId="{B097FDAD-6794-2E42-A054-5DE730517976}" type="presOf" srcId="{C750ABA7-F2FF-5142-89A9-B64FCA13A5D6}" destId="{9DEC507A-7007-8F41-8278-087FC7AEC0FD}" srcOrd="0" destOrd="0" presId="urn:microsoft.com/office/officeart/2005/8/layout/process2"/>
    <dgm:cxn modelId="{F444B9D6-61A7-7144-B2F8-70451C4BEDCD}" type="presOf" srcId="{44CDF938-2425-FF4F-85B3-425F6EAB454E}" destId="{55F90091-8607-C84C-BBE9-FF8FC29CD4AD}" srcOrd="0" destOrd="0" presId="urn:microsoft.com/office/officeart/2005/8/layout/process2"/>
    <dgm:cxn modelId="{AC56CDE2-111F-6F49-A171-17A31DB9DBB4}" type="presOf" srcId="{172A6017-A754-1E42-B064-0DF06E4F17B6}" destId="{03BB3DEF-D1DA-CC40-A4C5-4165E063959D}" srcOrd="1" destOrd="0" presId="urn:microsoft.com/office/officeart/2005/8/layout/process2"/>
    <dgm:cxn modelId="{679EFCE3-1B55-EC48-BC2C-23FE3B1B5BBC}" type="presOf" srcId="{438F6A36-A432-B943-B012-9C9B9FA5A885}" destId="{428727D4-D257-D543-A8BE-83021F6A69D0}" srcOrd="0" destOrd="0" presId="urn:microsoft.com/office/officeart/2005/8/layout/process2"/>
    <dgm:cxn modelId="{2BBB6AEF-54E3-9C47-9CF3-D6CE9FEBEE56}" type="presOf" srcId="{BEEDF84A-A8ED-A449-AF31-ADD7F5ED8D9D}" destId="{6099F951-C4F0-284D-BCCC-3D4B5A58AF4E}" srcOrd="0" destOrd="0" presId="urn:microsoft.com/office/officeart/2005/8/layout/process2"/>
    <dgm:cxn modelId="{B6F207F2-1B73-FA43-B020-216C8BFCB880}" type="presOf" srcId="{D7FA49FB-E95B-B24C-85C6-E5A2510CBFCC}" destId="{3C46C521-CB73-5D46-B9F9-1860E55C7FE9}" srcOrd="0" destOrd="0" presId="urn:microsoft.com/office/officeart/2005/8/layout/process2"/>
    <dgm:cxn modelId="{BB738F81-324E-6A40-BDDA-96B42C83B5BD}" type="presParOf" srcId="{8C5748C0-5B17-A049-97F2-D3797F152837}" destId="{6099F951-C4F0-284D-BCCC-3D4B5A58AF4E}" srcOrd="0" destOrd="0" presId="urn:microsoft.com/office/officeart/2005/8/layout/process2"/>
    <dgm:cxn modelId="{1442B283-EC01-F541-8F31-72EF582B021D}" type="presParOf" srcId="{8C5748C0-5B17-A049-97F2-D3797F152837}" destId="{3C46C521-CB73-5D46-B9F9-1860E55C7FE9}" srcOrd="1" destOrd="0" presId="urn:microsoft.com/office/officeart/2005/8/layout/process2"/>
    <dgm:cxn modelId="{518D68CB-C2C9-E646-8AE3-AD59FF249CC8}" type="presParOf" srcId="{3C46C521-CB73-5D46-B9F9-1860E55C7FE9}" destId="{FBDCCBA2-D8CE-1545-8DDE-FBF74A8CF195}" srcOrd="0" destOrd="0" presId="urn:microsoft.com/office/officeart/2005/8/layout/process2"/>
    <dgm:cxn modelId="{16818151-E172-2A4C-A245-58F2C5A1BDD8}" type="presParOf" srcId="{8C5748C0-5B17-A049-97F2-D3797F152837}" destId="{55F90091-8607-C84C-BBE9-FF8FC29CD4AD}" srcOrd="2" destOrd="0" presId="urn:microsoft.com/office/officeart/2005/8/layout/process2"/>
    <dgm:cxn modelId="{D1C2268E-14E6-2740-AFFC-C11FAA730DF0}" type="presParOf" srcId="{8C5748C0-5B17-A049-97F2-D3797F152837}" destId="{C9BF42DD-7B11-4E40-9497-E1EABD250674}" srcOrd="3" destOrd="0" presId="urn:microsoft.com/office/officeart/2005/8/layout/process2"/>
    <dgm:cxn modelId="{F347BD2D-FED9-7C43-BD99-1719E27FDA1C}" type="presParOf" srcId="{C9BF42DD-7B11-4E40-9497-E1EABD250674}" destId="{03BB3DEF-D1DA-CC40-A4C5-4165E063959D}" srcOrd="0" destOrd="0" presId="urn:microsoft.com/office/officeart/2005/8/layout/process2"/>
    <dgm:cxn modelId="{E119E387-343E-3948-B5EA-E73DABA60ABE}" type="presParOf" srcId="{8C5748C0-5B17-A049-97F2-D3797F152837}" destId="{E1F446B3-B727-EA49-9EF8-8A50A4B3721B}" srcOrd="4" destOrd="0" presId="urn:microsoft.com/office/officeart/2005/8/layout/process2"/>
    <dgm:cxn modelId="{3C5BB7AF-D49D-7D4A-A872-E6B6855288D5}" type="presParOf" srcId="{8C5748C0-5B17-A049-97F2-D3797F152837}" destId="{06ABA543-87B7-1149-AE03-CE7AB948660B}" srcOrd="5" destOrd="0" presId="urn:microsoft.com/office/officeart/2005/8/layout/process2"/>
    <dgm:cxn modelId="{23FC79B7-0C75-064D-B64B-567B8F866F8E}" type="presParOf" srcId="{06ABA543-87B7-1149-AE03-CE7AB948660B}" destId="{E15431FA-FA94-E341-9541-E57B1DBDA9AA}" srcOrd="0" destOrd="0" presId="urn:microsoft.com/office/officeart/2005/8/layout/process2"/>
    <dgm:cxn modelId="{6226463C-580D-6D43-AD32-1A5E4CE08887}" type="presParOf" srcId="{8C5748C0-5B17-A049-97F2-D3797F152837}" destId="{D4F55BBC-0AA4-9048-B86F-661F429757BB}" srcOrd="6" destOrd="0" presId="urn:microsoft.com/office/officeart/2005/8/layout/process2"/>
    <dgm:cxn modelId="{672C6B15-9F69-F646-A0FF-033672372B2A}" type="presParOf" srcId="{8C5748C0-5B17-A049-97F2-D3797F152837}" destId="{8101AA47-DDA9-A447-BE9D-4492B028B7B4}" srcOrd="7" destOrd="0" presId="urn:microsoft.com/office/officeart/2005/8/layout/process2"/>
    <dgm:cxn modelId="{D142EB9A-45B8-BE42-B149-C0CE94DC6974}" type="presParOf" srcId="{8101AA47-DDA9-A447-BE9D-4492B028B7B4}" destId="{8E843A19-0EC6-464F-90BE-A670AA2F0661}" srcOrd="0" destOrd="0" presId="urn:microsoft.com/office/officeart/2005/8/layout/process2"/>
    <dgm:cxn modelId="{73D9FB29-7BEF-7541-9BC9-A808A85B0593}" type="presParOf" srcId="{8C5748C0-5B17-A049-97F2-D3797F152837}" destId="{428727D4-D257-D543-A8BE-83021F6A69D0}" srcOrd="8" destOrd="0" presId="urn:microsoft.com/office/officeart/2005/8/layout/process2"/>
    <dgm:cxn modelId="{2B58D2D7-0688-1349-8B16-7832DEAC018B}" type="presParOf" srcId="{8C5748C0-5B17-A049-97F2-D3797F152837}" destId="{0C6A2323-73D2-ED46-9B8E-3D096940B29F}" srcOrd="9" destOrd="0" presId="urn:microsoft.com/office/officeart/2005/8/layout/process2"/>
    <dgm:cxn modelId="{A7B2086B-8C4D-DB4D-A6BE-4D0C15E40F12}" type="presParOf" srcId="{0C6A2323-73D2-ED46-9B8E-3D096940B29F}" destId="{22F74620-1887-444C-92F3-7A5BBD55F31E}" srcOrd="0" destOrd="0" presId="urn:microsoft.com/office/officeart/2005/8/layout/process2"/>
    <dgm:cxn modelId="{31DE060C-0E8A-D643-97CA-0015F4698C62}" type="presParOf" srcId="{8C5748C0-5B17-A049-97F2-D3797F152837}" destId="{9DEC507A-7007-8F41-8278-087FC7AEC0FD}" srcOrd="10" destOrd="0" presId="urn:microsoft.com/office/officeart/2005/8/layout/process2"/>
    <dgm:cxn modelId="{977606D1-24C2-4442-8D70-96A818D17D88}" type="presParOf" srcId="{8C5748C0-5B17-A049-97F2-D3797F152837}" destId="{3C4E04CC-8FBA-DA47-A7E8-13F6036C22DA}" srcOrd="11" destOrd="0" presId="urn:microsoft.com/office/officeart/2005/8/layout/process2"/>
    <dgm:cxn modelId="{5923B031-591C-2041-BC45-1E1300ACD2F9}" type="presParOf" srcId="{3C4E04CC-8FBA-DA47-A7E8-13F6036C22DA}" destId="{CFB5E2BB-1490-1845-98E4-A0D718EB6AEA}" srcOrd="0" destOrd="0" presId="urn:microsoft.com/office/officeart/2005/8/layout/process2"/>
    <dgm:cxn modelId="{12220D04-9BAE-3543-85B1-63F59C6C3EEC}" type="presParOf" srcId="{8C5748C0-5B17-A049-97F2-D3797F152837}" destId="{2B2CF9B3-C877-FA44-BB52-3B0C1C946ECF}"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033269AF-3438-AD40-AE99-E85C4961387D}" type="doc">
      <dgm:prSet loTypeId="urn:microsoft.com/office/officeart/2005/8/layout/process2" loCatId="" qsTypeId="urn:microsoft.com/office/officeart/2005/8/quickstyle/simple1" qsCatId="simple" csTypeId="urn:microsoft.com/office/officeart/2005/8/colors/accent1_1" csCatId="accent1" phldr="1"/>
      <dgm:spPr/>
      <dgm:t>
        <a:bodyPr/>
        <a:lstStyle/>
        <a:p>
          <a:endParaRPr lang="en-US"/>
        </a:p>
      </dgm:t>
    </dgm:pt>
    <dgm:pt modelId="{01949101-C184-2741-8AB2-73F0ADAA5A29}">
      <dgm:prSet phldrT="[Text]"/>
      <dgm:spPr/>
      <dgm:t>
        <a:bodyPr/>
        <a:lstStyle/>
        <a:p>
          <a:r>
            <a:rPr lang="en-US" dirty="0"/>
            <a:t>Duplicate removal</a:t>
          </a:r>
        </a:p>
      </dgm:t>
    </dgm:pt>
    <dgm:pt modelId="{78A767CC-1741-0843-965D-3CE4D9278F17}" type="parTrans" cxnId="{11850742-7AFC-654D-A3F3-2C271B8CD994}">
      <dgm:prSet/>
      <dgm:spPr/>
      <dgm:t>
        <a:bodyPr/>
        <a:lstStyle/>
        <a:p>
          <a:endParaRPr lang="en-US"/>
        </a:p>
      </dgm:t>
    </dgm:pt>
    <dgm:pt modelId="{C725EB90-7D6D-624F-BB6C-454205D07882}" type="sibTrans" cxnId="{11850742-7AFC-654D-A3F3-2C271B8CD994}">
      <dgm:prSet/>
      <dgm:spPr/>
      <dgm:t>
        <a:bodyPr/>
        <a:lstStyle/>
        <a:p>
          <a:endParaRPr lang="en-US"/>
        </a:p>
      </dgm:t>
    </dgm:pt>
    <dgm:pt modelId="{3D0E4A71-3559-6F41-82EF-4399AAF3F665}">
      <dgm:prSet phldrT="[Text]"/>
      <dgm:spPr/>
      <dgm:t>
        <a:bodyPr/>
        <a:lstStyle/>
        <a:p>
          <a:r>
            <a:rPr lang="en-US" dirty="0"/>
            <a:t>BQSR</a:t>
          </a:r>
        </a:p>
      </dgm:t>
    </dgm:pt>
    <dgm:pt modelId="{CE2C5B43-01EB-9247-8F63-33401C75BA22}" type="parTrans" cxnId="{1EB96A22-7123-344A-8E1E-305250BE80FE}">
      <dgm:prSet/>
      <dgm:spPr/>
      <dgm:t>
        <a:bodyPr/>
        <a:lstStyle/>
        <a:p>
          <a:endParaRPr lang="en-US"/>
        </a:p>
      </dgm:t>
    </dgm:pt>
    <dgm:pt modelId="{F46FD193-A56F-674B-A5EF-160928253438}" type="sibTrans" cxnId="{1EB96A22-7123-344A-8E1E-305250BE80FE}">
      <dgm:prSet/>
      <dgm:spPr/>
      <dgm:t>
        <a:bodyPr/>
        <a:lstStyle/>
        <a:p>
          <a:endParaRPr lang="en-US"/>
        </a:p>
      </dgm:t>
    </dgm:pt>
    <dgm:pt modelId="{C750ABA7-F2FF-5142-89A9-B64FCA13A5D6}">
      <dgm:prSet phldrT="[Text]"/>
      <dgm:spPr>
        <a:solidFill>
          <a:srgbClr val="92D050"/>
        </a:solidFill>
      </dgm:spPr>
      <dgm:t>
        <a:bodyPr/>
        <a:lstStyle/>
        <a:p>
          <a:r>
            <a:rPr lang="en-US" dirty="0"/>
            <a:t>Variant filtration</a:t>
          </a:r>
        </a:p>
      </dgm:t>
    </dgm:pt>
    <dgm:pt modelId="{8B115746-0C6D-4B4E-9780-219ACCD6727C}" type="parTrans" cxnId="{F7C4A902-87FC-7945-A400-4FD24BA58813}">
      <dgm:prSet/>
      <dgm:spPr/>
      <dgm:t>
        <a:bodyPr/>
        <a:lstStyle/>
        <a:p>
          <a:endParaRPr lang="en-US"/>
        </a:p>
      </dgm:t>
    </dgm:pt>
    <dgm:pt modelId="{311B301A-5649-4A4C-AB3A-0D4716BB8DC6}" type="sibTrans" cxnId="{F7C4A902-87FC-7945-A400-4FD24BA58813}">
      <dgm:prSet/>
      <dgm:spPr/>
      <dgm:t>
        <a:bodyPr/>
        <a:lstStyle/>
        <a:p>
          <a:endParaRPr lang="en-US"/>
        </a:p>
      </dgm:t>
    </dgm:pt>
    <dgm:pt modelId="{438F6A36-A432-B943-B012-9C9B9FA5A885}">
      <dgm:prSet phldrT="[Text]"/>
      <dgm:spPr/>
      <dgm:t>
        <a:bodyPr/>
        <a:lstStyle/>
        <a:p>
          <a:r>
            <a:rPr lang="en-US" dirty="0"/>
            <a:t>Variant calling</a:t>
          </a:r>
        </a:p>
      </dgm:t>
    </dgm:pt>
    <dgm:pt modelId="{1D533D93-C634-304E-8514-70CAF93F4945}" type="parTrans" cxnId="{4941676E-1CC8-734E-80B7-004A407D9D9E}">
      <dgm:prSet/>
      <dgm:spPr/>
      <dgm:t>
        <a:bodyPr/>
        <a:lstStyle/>
        <a:p>
          <a:endParaRPr lang="en-US"/>
        </a:p>
      </dgm:t>
    </dgm:pt>
    <dgm:pt modelId="{B949C7BA-55DA-7C4A-9A70-2C84ACBCF86B}" type="sibTrans" cxnId="{4941676E-1CC8-734E-80B7-004A407D9D9E}">
      <dgm:prSet/>
      <dgm:spPr/>
      <dgm:t>
        <a:bodyPr/>
        <a:lstStyle/>
        <a:p>
          <a:endParaRPr lang="en-US"/>
        </a:p>
      </dgm:t>
    </dgm:pt>
    <dgm:pt modelId="{07419B6F-A48C-4145-B82A-2C01F20AFF6E}">
      <dgm:prSet phldrT="[Text]"/>
      <dgm:spPr/>
      <dgm:t>
        <a:bodyPr/>
        <a:lstStyle/>
        <a:p>
          <a:r>
            <a:rPr lang="en-US" dirty="0"/>
            <a:t>Annotation</a:t>
          </a:r>
        </a:p>
      </dgm:t>
    </dgm:pt>
    <dgm:pt modelId="{1B65B29B-9C49-8745-89F8-7E2D39A2EC69}" type="parTrans" cxnId="{C61FEE53-3322-6243-95E4-4F07147C246D}">
      <dgm:prSet/>
      <dgm:spPr/>
      <dgm:t>
        <a:bodyPr/>
        <a:lstStyle/>
        <a:p>
          <a:endParaRPr lang="sv-SE"/>
        </a:p>
      </dgm:t>
    </dgm:pt>
    <dgm:pt modelId="{8C6DDCBC-0310-6047-8656-2342E3D2628F}" type="sibTrans" cxnId="{C61FEE53-3322-6243-95E4-4F07147C246D}">
      <dgm:prSet/>
      <dgm:spPr/>
      <dgm:t>
        <a:bodyPr/>
        <a:lstStyle/>
        <a:p>
          <a:endParaRPr lang="sv-SE"/>
        </a:p>
      </dgm:t>
    </dgm:pt>
    <dgm:pt modelId="{44CDF938-2425-FF4F-85B3-425F6EAB454E}">
      <dgm:prSet phldrT="[Text]"/>
      <dgm:spPr>
        <a:noFill/>
      </dgm:spPr>
      <dgm:t>
        <a:bodyPr/>
        <a:lstStyle/>
        <a:p>
          <a:r>
            <a:rPr lang="en-US" dirty="0"/>
            <a:t>Alignment</a:t>
          </a:r>
        </a:p>
      </dgm:t>
    </dgm:pt>
    <dgm:pt modelId="{62E42C04-2EB1-6844-ABBB-2943F94AF1E4}" type="parTrans" cxnId="{104EA625-1EC7-564E-967E-F317A16F26A8}">
      <dgm:prSet/>
      <dgm:spPr/>
      <dgm:t>
        <a:bodyPr/>
        <a:lstStyle/>
        <a:p>
          <a:endParaRPr lang="sv-SE"/>
        </a:p>
      </dgm:t>
    </dgm:pt>
    <dgm:pt modelId="{172A6017-A754-1E42-B064-0DF06E4F17B6}" type="sibTrans" cxnId="{104EA625-1EC7-564E-967E-F317A16F26A8}">
      <dgm:prSet/>
      <dgm:spPr/>
      <dgm:t>
        <a:bodyPr/>
        <a:lstStyle/>
        <a:p>
          <a:endParaRPr lang="sv-SE"/>
        </a:p>
      </dgm:t>
    </dgm:pt>
    <dgm:pt modelId="{BEEDF84A-A8ED-A449-AF31-ADD7F5ED8D9D}">
      <dgm:prSet phldrT="[Text]"/>
      <dgm:spPr>
        <a:noFill/>
      </dgm:spPr>
      <dgm:t>
        <a:bodyPr/>
        <a:lstStyle/>
        <a:p>
          <a:r>
            <a:rPr lang="en-US" dirty="0"/>
            <a:t>QC</a:t>
          </a:r>
        </a:p>
      </dgm:t>
    </dgm:pt>
    <dgm:pt modelId="{D7FA49FB-E95B-B24C-85C6-E5A2510CBFCC}" type="sibTrans" cxnId="{A5B5D06B-7EEE-E748-9CAC-CA826130EA13}">
      <dgm:prSet/>
      <dgm:spPr/>
      <dgm:t>
        <a:bodyPr/>
        <a:lstStyle/>
        <a:p>
          <a:endParaRPr lang="en-US"/>
        </a:p>
      </dgm:t>
    </dgm:pt>
    <dgm:pt modelId="{EAE6AB19-AC2D-B647-B843-C9CDA4D689B0}" type="parTrans" cxnId="{A5B5D06B-7EEE-E748-9CAC-CA826130EA13}">
      <dgm:prSet/>
      <dgm:spPr/>
      <dgm:t>
        <a:bodyPr/>
        <a:lstStyle/>
        <a:p>
          <a:endParaRPr lang="en-US"/>
        </a:p>
      </dgm:t>
    </dgm:pt>
    <dgm:pt modelId="{8C5748C0-5B17-A049-97F2-D3797F152837}" type="pres">
      <dgm:prSet presAssocID="{033269AF-3438-AD40-AE99-E85C4961387D}" presName="linearFlow" presStyleCnt="0">
        <dgm:presLayoutVars>
          <dgm:resizeHandles val="exact"/>
        </dgm:presLayoutVars>
      </dgm:prSet>
      <dgm:spPr/>
    </dgm:pt>
    <dgm:pt modelId="{6099F951-C4F0-284D-BCCC-3D4B5A58AF4E}" type="pres">
      <dgm:prSet presAssocID="{BEEDF84A-A8ED-A449-AF31-ADD7F5ED8D9D}" presName="node" presStyleLbl="node1" presStyleIdx="0" presStyleCnt="7">
        <dgm:presLayoutVars>
          <dgm:bulletEnabled val="1"/>
        </dgm:presLayoutVars>
      </dgm:prSet>
      <dgm:spPr/>
    </dgm:pt>
    <dgm:pt modelId="{3C46C521-CB73-5D46-B9F9-1860E55C7FE9}" type="pres">
      <dgm:prSet presAssocID="{D7FA49FB-E95B-B24C-85C6-E5A2510CBFCC}" presName="sibTrans" presStyleLbl="sibTrans2D1" presStyleIdx="0" presStyleCnt="6"/>
      <dgm:spPr/>
    </dgm:pt>
    <dgm:pt modelId="{FBDCCBA2-D8CE-1545-8DDE-FBF74A8CF195}" type="pres">
      <dgm:prSet presAssocID="{D7FA49FB-E95B-B24C-85C6-E5A2510CBFCC}" presName="connectorText" presStyleLbl="sibTrans2D1" presStyleIdx="0" presStyleCnt="6"/>
      <dgm:spPr/>
    </dgm:pt>
    <dgm:pt modelId="{55F90091-8607-C84C-BBE9-FF8FC29CD4AD}" type="pres">
      <dgm:prSet presAssocID="{44CDF938-2425-FF4F-85B3-425F6EAB454E}" presName="node" presStyleLbl="node1" presStyleIdx="1" presStyleCnt="7">
        <dgm:presLayoutVars>
          <dgm:bulletEnabled val="1"/>
        </dgm:presLayoutVars>
      </dgm:prSet>
      <dgm:spPr/>
    </dgm:pt>
    <dgm:pt modelId="{C9BF42DD-7B11-4E40-9497-E1EABD250674}" type="pres">
      <dgm:prSet presAssocID="{172A6017-A754-1E42-B064-0DF06E4F17B6}" presName="sibTrans" presStyleLbl="sibTrans2D1" presStyleIdx="1" presStyleCnt="6"/>
      <dgm:spPr/>
    </dgm:pt>
    <dgm:pt modelId="{03BB3DEF-D1DA-CC40-A4C5-4165E063959D}" type="pres">
      <dgm:prSet presAssocID="{172A6017-A754-1E42-B064-0DF06E4F17B6}" presName="connectorText" presStyleLbl="sibTrans2D1" presStyleIdx="1" presStyleCnt="6"/>
      <dgm:spPr/>
    </dgm:pt>
    <dgm:pt modelId="{E1F446B3-B727-EA49-9EF8-8A50A4B3721B}" type="pres">
      <dgm:prSet presAssocID="{01949101-C184-2741-8AB2-73F0ADAA5A29}" presName="node" presStyleLbl="node1" presStyleIdx="2" presStyleCnt="7">
        <dgm:presLayoutVars>
          <dgm:bulletEnabled val="1"/>
        </dgm:presLayoutVars>
      </dgm:prSet>
      <dgm:spPr/>
    </dgm:pt>
    <dgm:pt modelId="{06ABA543-87B7-1149-AE03-CE7AB948660B}" type="pres">
      <dgm:prSet presAssocID="{C725EB90-7D6D-624F-BB6C-454205D07882}" presName="sibTrans" presStyleLbl="sibTrans2D1" presStyleIdx="2" presStyleCnt="6"/>
      <dgm:spPr/>
    </dgm:pt>
    <dgm:pt modelId="{E15431FA-FA94-E341-9541-E57B1DBDA9AA}" type="pres">
      <dgm:prSet presAssocID="{C725EB90-7D6D-624F-BB6C-454205D07882}" presName="connectorText" presStyleLbl="sibTrans2D1" presStyleIdx="2" presStyleCnt="6"/>
      <dgm:spPr/>
    </dgm:pt>
    <dgm:pt modelId="{D4F55BBC-0AA4-9048-B86F-661F429757BB}" type="pres">
      <dgm:prSet presAssocID="{3D0E4A71-3559-6F41-82EF-4399AAF3F665}" presName="node" presStyleLbl="node1" presStyleIdx="3" presStyleCnt="7">
        <dgm:presLayoutVars>
          <dgm:bulletEnabled val="1"/>
        </dgm:presLayoutVars>
      </dgm:prSet>
      <dgm:spPr/>
    </dgm:pt>
    <dgm:pt modelId="{8101AA47-DDA9-A447-BE9D-4492B028B7B4}" type="pres">
      <dgm:prSet presAssocID="{F46FD193-A56F-674B-A5EF-160928253438}" presName="sibTrans" presStyleLbl="sibTrans2D1" presStyleIdx="3" presStyleCnt="6"/>
      <dgm:spPr/>
    </dgm:pt>
    <dgm:pt modelId="{8E843A19-0EC6-464F-90BE-A670AA2F0661}" type="pres">
      <dgm:prSet presAssocID="{F46FD193-A56F-674B-A5EF-160928253438}" presName="connectorText" presStyleLbl="sibTrans2D1" presStyleIdx="3" presStyleCnt="6"/>
      <dgm:spPr/>
    </dgm:pt>
    <dgm:pt modelId="{428727D4-D257-D543-A8BE-83021F6A69D0}" type="pres">
      <dgm:prSet presAssocID="{438F6A36-A432-B943-B012-9C9B9FA5A885}" presName="node" presStyleLbl="node1" presStyleIdx="4" presStyleCnt="7">
        <dgm:presLayoutVars>
          <dgm:bulletEnabled val="1"/>
        </dgm:presLayoutVars>
      </dgm:prSet>
      <dgm:spPr/>
    </dgm:pt>
    <dgm:pt modelId="{0C6A2323-73D2-ED46-9B8E-3D096940B29F}" type="pres">
      <dgm:prSet presAssocID="{B949C7BA-55DA-7C4A-9A70-2C84ACBCF86B}" presName="sibTrans" presStyleLbl="sibTrans2D1" presStyleIdx="4" presStyleCnt="6"/>
      <dgm:spPr/>
    </dgm:pt>
    <dgm:pt modelId="{22F74620-1887-444C-92F3-7A5BBD55F31E}" type="pres">
      <dgm:prSet presAssocID="{B949C7BA-55DA-7C4A-9A70-2C84ACBCF86B}" presName="connectorText" presStyleLbl="sibTrans2D1" presStyleIdx="4" presStyleCnt="6"/>
      <dgm:spPr/>
    </dgm:pt>
    <dgm:pt modelId="{9DEC507A-7007-8F41-8278-087FC7AEC0FD}" type="pres">
      <dgm:prSet presAssocID="{C750ABA7-F2FF-5142-89A9-B64FCA13A5D6}" presName="node" presStyleLbl="node1" presStyleIdx="5" presStyleCnt="7">
        <dgm:presLayoutVars>
          <dgm:bulletEnabled val="1"/>
        </dgm:presLayoutVars>
      </dgm:prSet>
      <dgm:spPr/>
    </dgm:pt>
    <dgm:pt modelId="{3C4E04CC-8FBA-DA47-A7E8-13F6036C22DA}" type="pres">
      <dgm:prSet presAssocID="{311B301A-5649-4A4C-AB3A-0D4716BB8DC6}" presName="sibTrans" presStyleLbl="sibTrans2D1" presStyleIdx="5" presStyleCnt="6"/>
      <dgm:spPr/>
    </dgm:pt>
    <dgm:pt modelId="{CFB5E2BB-1490-1845-98E4-A0D718EB6AEA}" type="pres">
      <dgm:prSet presAssocID="{311B301A-5649-4A4C-AB3A-0D4716BB8DC6}" presName="connectorText" presStyleLbl="sibTrans2D1" presStyleIdx="5" presStyleCnt="6"/>
      <dgm:spPr/>
    </dgm:pt>
    <dgm:pt modelId="{2B2CF9B3-C877-FA44-BB52-3B0C1C946ECF}" type="pres">
      <dgm:prSet presAssocID="{07419B6F-A48C-4145-B82A-2C01F20AFF6E}" presName="node" presStyleLbl="node1" presStyleIdx="6" presStyleCnt="7">
        <dgm:presLayoutVars>
          <dgm:bulletEnabled val="1"/>
        </dgm:presLayoutVars>
      </dgm:prSet>
      <dgm:spPr/>
    </dgm:pt>
  </dgm:ptLst>
  <dgm:cxnLst>
    <dgm:cxn modelId="{F7C4A902-87FC-7945-A400-4FD24BA58813}" srcId="{033269AF-3438-AD40-AE99-E85C4961387D}" destId="{C750ABA7-F2FF-5142-89A9-B64FCA13A5D6}" srcOrd="5" destOrd="0" parTransId="{8B115746-0C6D-4B4E-9780-219ACCD6727C}" sibTransId="{311B301A-5649-4A4C-AB3A-0D4716BB8DC6}"/>
    <dgm:cxn modelId="{44424E12-4EBA-A846-878A-2CF4CC0CC30E}" type="presOf" srcId="{07419B6F-A48C-4145-B82A-2C01F20AFF6E}" destId="{2B2CF9B3-C877-FA44-BB52-3B0C1C946ECF}" srcOrd="0" destOrd="0" presId="urn:microsoft.com/office/officeart/2005/8/layout/process2"/>
    <dgm:cxn modelId="{1EB96A22-7123-344A-8E1E-305250BE80FE}" srcId="{033269AF-3438-AD40-AE99-E85C4961387D}" destId="{3D0E4A71-3559-6F41-82EF-4399AAF3F665}" srcOrd="3" destOrd="0" parTransId="{CE2C5B43-01EB-9247-8F63-33401C75BA22}" sibTransId="{F46FD193-A56F-674B-A5EF-160928253438}"/>
    <dgm:cxn modelId="{D36C7222-4C53-6F44-B2EE-C796115FA79F}" type="presOf" srcId="{B949C7BA-55DA-7C4A-9A70-2C84ACBCF86B}" destId="{0C6A2323-73D2-ED46-9B8E-3D096940B29F}" srcOrd="0" destOrd="0" presId="urn:microsoft.com/office/officeart/2005/8/layout/process2"/>
    <dgm:cxn modelId="{104EA625-1EC7-564E-967E-F317A16F26A8}" srcId="{033269AF-3438-AD40-AE99-E85C4961387D}" destId="{44CDF938-2425-FF4F-85B3-425F6EAB454E}" srcOrd="1" destOrd="0" parTransId="{62E42C04-2EB1-6844-ABBB-2943F94AF1E4}" sibTransId="{172A6017-A754-1E42-B064-0DF06E4F17B6}"/>
    <dgm:cxn modelId="{4A649139-99EB-8242-8378-7410B27B2B3C}" type="presOf" srcId="{033269AF-3438-AD40-AE99-E85C4961387D}" destId="{8C5748C0-5B17-A049-97F2-D3797F152837}" srcOrd="0" destOrd="0" presId="urn:microsoft.com/office/officeart/2005/8/layout/process2"/>
    <dgm:cxn modelId="{423F243E-9F70-754A-902D-8B016BBDDEE0}" type="presOf" srcId="{F46FD193-A56F-674B-A5EF-160928253438}" destId="{8E843A19-0EC6-464F-90BE-A670AA2F0661}" srcOrd="1" destOrd="0" presId="urn:microsoft.com/office/officeart/2005/8/layout/process2"/>
    <dgm:cxn modelId="{1CFDB43E-1F8E-A642-910D-32083D7491C1}" type="presOf" srcId="{F46FD193-A56F-674B-A5EF-160928253438}" destId="{8101AA47-DDA9-A447-BE9D-4492B028B7B4}" srcOrd="0" destOrd="0" presId="urn:microsoft.com/office/officeart/2005/8/layout/process2"/>
    <dgm:cxn modelId="{11850742-7AFC-654D-A3F3-2C271B8CD994}" srcId="{033269AF-3438-AD40-AE99-E85C4961387D}" destId="{01949101-C184-2741-8AB2-73F0ADAA5A29}" srcOrd="2" destOrd="0" parTransId="{78A767CC-1741-0843-965D-3CE4D9278F17}" sibTransId="{C725EB90-7D6D-624F-BB6C-454205D07882}"/>
    <dgm:cxn modelId="{38F9204C-8BB7-FC43-8BAD-031B13B31D33}" type="presOf" srcId="{C725EB90-7D6D-624F-BB6C-454205D07882}" destId="{E15431FA-FA94-E341-9541-E57B1DBDA9AA}" srcOrd="1" destOrd="0" presId="urn:microsoft.com/office/officeart/2005/8/layout/process2"/>
    <dgm:cxn modelId="{FE38DB4D-D0BC-6948-AE0C-4A66E2ABC834}" type="presOf" srcId="{311B301A-5649-4A4C-AB3A-0D4716BB8DC6}" destId="{3C4E04CC-8FBA-DA47-A7E8-13F6036C22DA}" srcOrd="0" destOrd="0" presId="urn:microsoft.com/office/officeart/2005/8/layout/process2"/>
    <dgm:cxn modelId="{C61FEE53-3322-6243-95E4-4F07147C246D}" srcId="{033269AF-3438-AD40-AE99-E85C4961387D}" destId="{07419B6F-A48C-4145-B82A-2C01F20AFF6E}" srcOrd="6" destOrd="0" parTransId="{1B65B29B-9C49-8745-89F8-7E2D39A2EC69}" sibTransId="{8C6DDCBC-0310-6047-8656-2342E3D2628F}"/>
    <dgm:cxn modelId="{E5C5765B-BB60-3E41-91E6-5CE564550307}" type="presOf" srcId="{3D0E4A71-3559-6F41-82EF-4399AAF3F665}" destId="{D4F55BBC-0AA4-9048-B86F-661F429757BB}" srcOrd="0" destOrd="0" presId="urn:microsoft.com/office/officeart/2005/8/layout/process2"/>
    <dgm:cxn modelId="{A5B5D06B-7EEE-E748-9CAC-CA826130EA13}" srcId="{033269AF-3438-AD40-AE99-E85C4961387D}" destId="{BEEDF84A-A8ED-A449-AF31-ADD7F5ED8D9D}" srcOrd="0" destOrd="0" parTransId="{EAE6AB19-AC2D-B647-B843-C9CDA4D689B0}" sibTransId="{D7FA49FB-E95B-B24C-85C6-E5A2510CBFCC}"/>
    <dgm:cxn modelId="{4941676E-1CC8-734E-80B7-004A407D9D9E}" srcId="{033269AF-3438-AD40-AE99-E85C4961387D}" destId="{438F6A36-A432-B943-B012-9C9B9FA5A885}" srcOrd="4" destOrd="0" parTransId="{1D533D93-C634-304E-8514-70CAF93F4945}" sibTransId="{B949C7BA-55DA-7C4A-9A70-2C84ACBCF86B}"/>
    <dgm:cxn modelId="{D676A872-1444-8A4F-BCE6-7976436224EB}" type="presOf" srcId="{B949C7BA-55DA-7C4A-9A70-2C84ACBCF86B}" destId="{22F74620-1887-444C-92F3-7A5BBD55F31E}" srcOrd="1" destOrd="0" presId="urn:microsoft.com/office/officeart/2005/8/layout/process2"/>
    <dgm:cxn modelId="{BBF43F8B-9FC9-AD4A-BEC9-67C496ACB7B1}" type="presOf" srcId="{D7FA49FB-E95B-B24C-85C6-E5A2510CBFCC}" destId="{FBDCCBA2-D8CE-1545-8DDE-FBF74A8CF195}" srcOrd="1" destOrd="0" presId="urn:microsoft.com/office/officeart/2005/8/layout/process2"/>
    <dgm:cxn modelId="{B376858F-C479-0C47-9E23-306162A3B267}" type="presOf" srcId="{172A6017-A754-1E42-B064-0DF06E4F17B6}" destId="{C9BF42DD-7B11-4E40-9497-E1EABD250674}" srcOrd="0" destOrd="0" presId="urn:microsoft.com/office/officeart/2005/8/layout/process2"/>
    <dgm:cxn modelId="{F15FED91-1354-2B4F-B94F-99A32B37B075}" type="presOf" srcId="{01949101-C184-2741-8AB2-73F0ADAA5A29}" destId="{E1F446B3-B727-EA49-9EF8-8A50A4B3721B}" srcOrd="0" destOrd="0" presId="urn:microsoft.com/office/officeart/2005/8/layout/process2"/>
    <dgm:cxn modelId="{346942A8-2D33-CB44-90FF-97B51E68D794}" type="presOf" srcId="{C725EB90-7D6D-624F-BB6C-454205D07882}" destId="{06ABA543-87B7-1149-AE03-CE7AB948660B}" srcOrd="0" destOrd="0" presId="urn:microsoft.com/office/officeart/2005/8/layout/process2"/>
    <dgm:cxn modelId="{58AE52A9-EB26-984F-A72F-91692D6031CB}" type="presOf" srcId="{311B301A-5649-4A4C-AB3A-0D4716BB8DC6}" destId="{CFB5E2BB-1490-1845-98E4-A0D718EB6AEA}" srcOrd="1" destOrd="0" presId="urn:microsoft.com/office/officeart/2005/8/layout/process2"/>
    <dgm:cxn modelId="{B097FDAD-6794-2E42-A054-5DE730517976}" type="presOf" srcId="{C750ABA7-F2FF-5142-89A9-B64FCA13A5D6}" destId="{9DEC507A-7007-8F41-8278-087FC7AEC0FD}" srcOrd="0" destOrd="0" presId="urn:microsoft.com/office/officeart/2005/8/layout/process2"/>
    <dgm:cxn modelId="{F444B9D6-61A7-7144-B2F8-70451C4BEDCD}" type="presOf" srcId="{44CDF938-2425-FF4F-85B3-425F6EAB454E}" destId="{55F90091-8607-C84C-BBE9-FF8FC29CD4AD}" srcOrd="0" destOrd="0" presId="urn:microsoft.com/office/officeart/2005/8/layout/process2"/>
    <dgm:cxn modelId="{AC56CDE2-111F-6F49-A171-17A31DB9DBB4}" type="presOf" srcId="{172A6017-A754-1E42-B064-0DF06E4F17B6}" destId="{03BB3DEF-D1DA-CC40-A4C5-4165E063959D}" srcOrd="1" destOrd="0" presId="urn:microsoft.com/office/officeart/2005/8/layout/process2"/>
    <dgm:cxn modelId="{679EFCE3-1B55-EC48-BC2C-23FE3B1B5BBC}" type="presOf" srcId="{438F6A36-A432-B943-B012-9C9B9FA5A885}" destId="{428727D4-D257-D543-A8BE-83021F6A69D0}" srcOrd="0" destOrd="0" presId="urn:microsoft.com/office/officeart/2005/8/layout/process2"/>
    <dgm:cxn modelId="{2BBB6AEF-54E3-9C47-9CF3-D6CE9FEBEE56}" type="presOf" srcId="{BEEDF84A-A8ED-A449-AF31-ADD7F5ED8D9D}" destId="{6099F951-C4F0-284D-BCCC-3D4B5A58AF4E}" srcOrd="0" destOrd="0" presId="urn:microsoft.com/office/officeart/2005/8/layout/process2"/>
    <dgm:cxn modelId="{B6F207F2-1B73-FA43-B020-216C8BFCB880}" type="presOf" srcId="{D7FA49FB-E95B-B24C-85C6-E5A2510CBFCC}" destId="{3C46C521-CB73-5D46-B9F9-1860E55C7FE9}" srcOrd="0" destOrd="0" presId="urn:microsoft.com/office/officeart/2005/8/layout/process2"/>
    <dgm:cxn modelId="{BB738F81-324E-6A40-BDDA-96B42C83B5BD}" type="presParOf" srcId="{8C5748C0-5B17-A049-97F2-D3797F152837}" destId="{6099F951-C4F0-284D-BCCC-3D4B5A58AF4E}" srcOrd="0" destOrd="0" presId="urn:microsoft.com/office/officeart/2005/8/layout/process2"/>
    <dgm:cxn modelId="{1442B283-EC01-F541-8F31-72EF582B021D}" type="presParOf" srcId="{8C5748C0-5B17-A049-97F2-D3797F152837}" destId="{3C46C521-CB73-5D46-B9F9-1860E55C7FE9}" srcOrd="1" destOrd="0" presId="urn:microsoft.com/office/officeart/2005/8/layout/process2"/>
    <dgm:cxn modelId="{518D68CB-C2C9-E646-8AE3-AD59FF249CC8}" type="presParOf" srcId="{3C46C521-CB73-5D46-B9F9-1860E55C7FE9}" destId="{FBDCCBA2-D8CE-1545-8DDE-FBF74A8CF195}" srcOrd="0" destOrd="0" presId="urn:microsoft.com/office/officeart/2005/8/layout/process2"/>
    <dgm:cxn modelId="{16818151-E172-2A4C-A245-58F2C5A1BDD8}" type="presParOf" srcId="{8C5748C0-5B17-A049-97F2-D3797F152837}" destId="{55F90091-8607-C84C-BBE9-FF8FC29CD4AD}" srcOrd="2" destOrd="0" presId="urn:microsoft.com/office/officeart/2005/8/layout/process2"/>
    <dgm:cxn modelId="{D1C2268E-14E6-2740-AFFC-C11FAA730DF0}" type="presParOf" srcId="{8C5748C0-5B17-A049-97F2-D3797F152837}" destId="{C9BF42DD-7B11-4E40-9497-E1EABD250674}" srcOrd="3" destOrd="0" presId="urn:microsoft.com/office/officeart/2005/8/layout/process2"/>
    <dgm:cxn modelId="{F347BD2D-FED9-7C43-BD99-1719E27FDA1C}" type="presParOf" srcId="{C9BF42DD-7B11-4E40-9497-E1EABD250674}" destId="{03BB3DEF-D1DA-CC40-A4C5-4165E063959D}" srcOrd="0" destOrd="0" presId="urn:microsoft.com/office/officeart/2005/8/layout/process2"/>
    <dgm:cxn modelId="{E119E387-343E-3948-B5EA-E73DABA60ABE}" type="presParOf" srcId="{8C5748C0-5B17-A049-97F2-D3797F152837}" destId="{E1F446B3-B727-EA49-9EF8-8A50A4B3721B}" srcOrd="4" destOrd="0" presId="urn:microsoft.com/office/officeart/2005/8/layout/process2"/>
    <dgm:cxn modelId="{3C5BB7AF-D49D-7D4A-A872-E6B6855288D5}" type="presParOf" srcId="{8C5748C0-5B17-A049-97F2-D3797F152837}" destId="{06ABA543-87B7-1149-AE03-CE7AB948660B}" srcOrd="5" destOrd="0" presId="urn:microsoft.com/office/officeart/2005/8/layout/process2"/>
    <dgm:cxn modelId="{23FC79B7-0C75-064D-B64B-567B8F866F8E}" type="presParOf" srcId="{06ABA543-87B7-1149-AE03-CE7AB948660B}" destId="{E15431FA-FA94-E341-9541-E57B1DBDA9AA}" srcOrd="0" destOrd="0" presId="urn:microsoft.com/office/officeart/2005/8/layout/process2"/>
    <dgm:cxn modelId="{6226463C-580D-6D43-AD32-1A5E4CE08887}" type="presParOf" srcId="{8C5748C0-5B17-A049-97F2-D3797F152837}" destId="{D4F55BBC-0AA4-9048-B86F-661F429757BB}" srcOrd="6" destOrd="0" presId="urn:microsoft.com/office/officeart/2005/8/layout/process2"/>
    <dgm:cxn modelId="{672C6B15-9F69-F646-A0FF-033672372B2A}" type="presParOf" srcId="{8C5748C0-5B17-A049-97F2-D3797F152837}" destId="{8101AA47-DDA9-A447-BE9D-4492B028B7B4}" srcOrd="7" destOrd="0" presId="urn:microsoft.com/office/officeart/2005/8/layout/process2"/>
    <dgm:cxn modelId="{D142EB9A-45B8-BE42-B149-C0CE94DC6974}" type="presParOf" srcId="{8101AA47-DDA9-A447-BE9D-4492B028B7B4}" destId="{8E843A19-0EC6-464F-90BE-A670AA2F0661}" srcOrd="0" destOrd="0" presId="urn:microsoft.com/office/officeart/2005/8/layout/process2"/>
    <dgm:cxn modelId="{73D9FB29-7BEF-7541-9BC9-A808A85B0593}" type="presParOf" srcId="{8C5748C0-5B17-A049-97F2-D3797F152837}" destId="{428727D4-D257-D543-A8BE-83021F6A69D0}" srcOrd="8" destOrd="0" presId="urn:microsoft.com/office/officeart/2005/8/layout/process2"/>
    <dgm:cxn modelId="{2B58D2D7-0688-1349-8B16-7832DEAC018B}" type="presParOf" srcId="{8C5748C0-5B17-A049-97F2-D3797F152837}" destId="{0C6A2323-73D2-ED46-9B8E-3D096940B29F}" srcOrd="9" destOrd="0" presId="urn:microsoft.com/office/officeart/2005/8/layout/process2"/>
    <dgm:cxn modelId="{A7B2086B-8C4D-DB4D-A6BE-4D0C15E40F12}" type="presParOf" srcId="{0C6A2323-73D2-ED46-9B8E-3D096940B29F}" destId="{22F74620-1887-444C-92F3-7A5BBD55F31E}" srcOrd="0" destOrd="0" presId="urn:microsoft.com/office/officeart/2005/8/layout/process2"/>
    <dgm:cxn modelId="{31DE060C-0E8A-D643-97CA-0015F4698C62}" type="presParOf" srcId="{8C5748C0-5B17-A049-97F2-D3797F152837}" destId="{9DEC507A-7007-8F41-8278-087FC7AEC0FD}" srcOrd="10" destOrd="0" presId="urn:microsoft.com/office/officeart/2005/8/layout/process2"/>
    <dgm:cxn modelId="{977606D1-24C2-4442-8D70-96A818D17D88}" type="presParOf" srcId="{8C5748C0-5B17-A049-97F2-D3797F152837}" destId="{3C4E04CC-8FBA-DA47-A7E8-13F6036C22DA}" srcOrd="11" destOrd="0" presId="urn:microsoft.com/office/officeart/2005/8/layout/process2"/>
    <dgm:cxn modelId="{5923B031-591C-2041-BC45-1E1300ACD2F9}" type="presParOf" srcId="{3C4E04CC-8FBA-DA47-A7E8-13F6036C22DA}" destId="{CFB5E2BB-1490-1845-98E4-A0D718EB6AEA}" srcOrd="0" destOrd="0" presId="urn:microsoft.com/office/officeart/2005/8/layout/process2"/>
    <dgm:cxn modelId="{12220D04-9BAE-3543-85B1-63F59C6C3EEC}" type="presParOf" srcId="{8C5748C0-5B17-A049-97F2-D3797F152837}" destId="{2B2CF9B3-C877-FA44-BB52-3B0C1C946ECF}"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033269AF-3438-AD40-AE99-E85C4961387D}" type="doc">
      <dgm:prSet loTypeId="urn:microsoft.com/office/officeart/2005/8/layout/process2" loCatId="" qsTypeId="urn:microsoft.com/office/officeart/2005/8/quickstyle/simple1" qsCatId="simple" csTypeId="urn:microsoft.com/office/officeart/2005/8/colors/accent1_1" csCatId="accent1" phldr="1"/>
      <dgm:spPr/>
      <dgm:t>
        <a:bodyPr/>
        <a:lstStyle/>
        <a:p>
          <a:endParaRPr lang="en-US"/>
        </a:p>
      </dgm:t>
    </dgm:pt>
    <dgm:pt modelId="{01949101-C184-2741-8AB2-73F0ADAA5A29}">
      <dgm:prSet phldrT="[Text]"/>
      <dgm:spPr/>
      <dgm:t>
        <a:bodyPr/>
        <a:lstStyle/>
        <a:p>
          <a:r>
            <a:rPr lang="en-US" dirty="0"/>
            <a:t>Duplicate removal</a:t>
          </a:r>
        </a:p>
      </dgm:t>
    </dgm:pt>
    <dgm:pt modelId="{78A767CC-1741-0843-965D-3CE4D9278F17}" type="parTrans" cxnId="{11850742-7AFC-654D-A3F3-2C271B8CD994}">
      <dgm:prSet/>
      <dgm:spPr/>
      <dgm:t>
        <a:bodyPr/>
        <a:lstStyle/>
        <a:p>
          <a:endParaRPr lang="en-US"/>
        </a:p>
      </dgm:t>
    </dgm:pt>
    <dgm:pt modelId="{C725EB90-7D6D-624F-BB6C-454205D07882}" type="sibTrans" cxnId="{11850742-7AFC-654D-A3F3-2C271B8CD994}">
      <dgm:prSet/>
      <dgm:spPr/>
      <dgm:t>
        <a:bodyPr/>
        <a:lstStyle/>
        <a:p>
          <a:endParaRPr lang="en-US"/>
        </a:p>
      </dgm:t>
    </dgm:pt>
    <dgm:pt modelId="{3D0E4A71-3559-6F41-82EF-4399AAF3F665}">
      <dgm:prSet phldrT="[Text]"/>
      <dgm:spPr/>
      <dgm:t>
        <a:bodyPr/>
        <a:lstStyle/>
        <a:p>
          <a:r>
            <a:rPr lang="en-US" dirty="0"/>
            <a:t>BQSR</a:t>
          </a:r>
        </a:p>
      </dgm:t>
    </dgm:pt>
    <dgm:pt modelId="{CE2C5B43-01EB-9247-8F63-33401C75BA22}" type="parTrans" cxnId="{1EB96A22-7123-344A-8E1E-305250BE80FE}">
      <dgm:prSet/>
      <dgm:spPr/>
      <dgm:t>
        <a:bodyPr/>
        <a:lstStyle/>
        <a:p>
          <a:endParaRPr lang="en-US"/>
        </a:p>
      </dgm:t>
    </dgm:pt>
    <dgm:pt modelId="{F46FD193-A56F-674B-A5EF-160928253438}" type="sibTrans" cxnId="{1EB96A22-7123-344A-8E1E-305250BE80FE}">
      <dgm:prSet/>
      <dgm:spPr/>
      <dgm:t>
        <a:bodyPr/>
        <a:lstStyle/>
        <a:p>
          <a:endParaRPr lang="en-US"/>
        </a:p>
      </dgm:t>
    </dgm:pt>
    <dgm:pt modelId="{C750ABA7-F2FF-5142-89A9-B64FCA13A5D6}">
      <dgm:prSet phldrT="[Text]"/>
      <dgm:spPr/>
      <dgm:t>
        <a:bodyPr/>
        <a:lstStyle/>
        <a:p>
          <a:r>
            <a:rPr lang="en-US" dirty="0"/>
            <a:t>Variant filtration</a:t>
          </a:r>
        </a:p>
      </dgm:t>
    </dgm:pt>
    <dgm:pt modelId="{8B115746-0C6D-4B4E-9780-219ACCD6727C}" type="parTrans" cxnId="{F7C4A902-87FC-7945-A400-4FD24BA58813}">
      <dgm:prSet/>
      <dgm:spPr/>
      <dgm:t>
        <a:bodyPr/>
        <a:lstStyle/>
        <a:p>
          <a:endParaRPr lang="en-US"/>
        </a:p>
      </dgm:t>
    </dgm:pt>
    <dgm:pt modelId="{311B301A-5649-4A4C-AB3A-0D4716BB8DC6}" type="sibTrans" cxnId="{F7C4A902-87FC-7945-A400-4FD24BA58813}">
      <dgm:prSet/>
      <dgm:spPr/>
      <dgm:t>
        <a:bodyPr/>
        <a:lstStyle/>
        <a:p>
          <a:endParaRPr lang="en-US"/>
        </a:p>
      </dgm:t>
    </dgm:pt>
    <dgm:pt modelId="{438F6A36-A432-B943-B012-9C9B9FA5A885}">
      <dgm:prSet phldrT="[Text]"/>
      <dgm:spPr/>
      <dgm:t>
        <a:bodyPr/>
        <a:lstStyle/>
        <a:p>
          <a:r>
            <a:rPr lang="en-US" dirty="0"/>
            <a:t>Variant calling</a:t>
          </a:r>
        </a:p>
      </dgm:t>
    </dgm:pt>
    <dgm:pt modelId="{1D533D93-C634-304E-8514-70CAF93F4945}" type="parTrans" cxnId="{4941676E-1CC8-734E-80B7-004A407D9D9E}">
      <dgm:prSet/>
      <dgm:spPr/>
      <dgm:t>
        <a:bodyPr/>
        <a:lstStyle/>
        <a:p>
          <a:endParaRPr lang="en-US"/>
        </a:p>
      </dgm:t>
    </dgm:pt>
    <dgm:pt modelId="{B949C7BA-55DA-7C4A-9A70-2C84ACBCF86B}" type="sibTrans" cxnId="{4941676E-1CC8-734E-80B7-004A407D9D9E}">
      <dgm:prSet/>
      <dgm:spPr/>
      <dgm:t>
        <a:bodyPr/>
        <a:lstStyle/>
        <a:p>
          <a:endParaRPr lang="en-US"/>
        </a:p>
      </dgm:t>
    </dgm:pt>
    <dgm:pt modelId="{07419B6F-A48C-4145-B82A-2C01F20AFF6E}">
      <dgm:prSet phldrT="[Text]"/>
      <dgm:spPr>
        <a:solidFill>
          <a:srgbClr val="92D050"/>
        </a:solidFill>
      </dgm:spPr>
      <dgm:t>
        <a:bodyPr/>
        <a:lstStyle/>
        <a:p>
          <a:r>
            <a:rPr lang="en-US" dirty="0"/>
            <a:t>Annotation</a:t>
          </a:r>
        </a:p>
      </dgm:t>
    </dgm:pt>
    <dgm:pt modelId="{1B65B29B-9C49-8745-89F8-7E2D39A2EC69}" type="parTrans" cxnId="{C61FEE53-3322-6243-95E4-4F07147C246D}">
      <dgm:prSet/>
      <dgm:spPr/>
      <dgm:t>
        <a:bodyPr/>
        <a:lstStyle/>
        <a:p>
          <a:endParaRPr lang="sv-SE"/>
        </a:p>
      </dgm:t>
    </dgm:pt>
    <dgm:pt modelId="{8C6DDCBC-0310-6047-8656-2342E3D2628F}" type="sibTrans" cxnId="{C61FEE53-3322-6243-95E4-4F07147C246D}">
      <dgm:prSet/>
      <dgm:spPr/>
      <dgm:t>
        <a:bodyPr/>
        <a:lstStyle/>
        <a:p>
          <a:endParaRPr lang="sv-SE"/>
        </a:p>
      </dgm:t>
    </dgm:pt>
    <dgm:pt modelId="{44CDF938-2425-FF4F-85B3-425F6EAB454E}">
      <dgm:prSet phldrT="[Text]"/>
      <dgm:spPr>
        <a:noFill/>
      </dgm:spPr>
      <dgm:t>
        <a:bodyPr/>
        <a:lstStyle/>
        <a:p>
          <a:r>
            <a:rPr lang="en-US" dirty="0"/>
            <a:t>Alignment</a:t>
          </a:r>
        </a:p>
      </dgm:t>
    </dgm:pt>
    <dgm:pt modelId="{62E42C04-2EB1-6844-ABBB-2943F94AF1E4}" type="parTrans" cxnId="{104EA625-1EC7-564E-967E-F317A16F26A8}">
      <dgm:prSet/>
      <dgm:spPr/>
      <dgm:t>
        <a:bodyPr/>
        <a:lstStyle/>
        <a:p>
          <a:endParaRPr lang="sv-SE"/>
        </a:p>
      </dgm:t>
    </dgm:pt>
    <dgm:pt modelId="{172A6017-A754-1E42-B064-0DF06E4F17B6}" type="sibTrans" cxnId="{104EA625-1EC7-564E-967E-F317A16F26A8}">
      <dgm:prSet/>
      <dgm:spPr/>
      <dgm:t>
        <a:bodyPr/>
        <a:lstStyle/>
        <a:p>
          <a:endParaRPr lang="sv-SE"/>
        </a:p>
      </dgm:t>
    </dgm:pt>
    <dgm:pt modelId="{BEEDF84A-A8ED-A449-AF31-ADD7F5ED8D9D}">
      <dgm:prSet phldrT="[Text]"/>
      <dgm:spPr>
        <a:noFill/>
      </dgm:spPr>
      <dgm:t>
        <a:bodyPr/>
        <a:lstStyle/>
        <a:p>
          <a:r>
            <a:rPr lang="en-US" dirty="0"/>
            <a:t>QC</a:t>
          </a:r>
        </a:p>
      </dgm:t>
    </dgm:pt>
    <dgm:pt modelId="{D7FA49FB-E95B-B24C-85C6-E5A2510CBFCC}" type="sibTrans" cxnId="{A5B5D06B-7EEE-E748-9CAC-CA826130EA13}">
      <dgm:prSet/>
      <dgm:spPr/>
      <dgm:t>
        <a:bodyPr/>
        <a:lstStyle/>
        <a:p>
          <a:endParaRPr lang="en-US"/>
        </a:p>
      </dgm:t>
    </dgm:pt>
    <dgm:pt modelId="{EAE6AB19-AC2D-B647-B843-C9CDA4D689B0}" type="parTrans" cxnId="{A5B5D06B-7EEE-E748-9CAC-CA826130EA13}">
      <dgm:prSet/>
      <dgm:spPr/>
      <dgm:t>
        <a:bodyPr/>
        <a:lstStyle/>
        <a:p>
          <a:endParaRPr lang="en-US"/>
        </a:p>
      </dgm:t>
    </dgm:pt>
    <dgm:pt modelId="{8C5748C0-5B17-A049-97F2-D3797F152837}" type="pres">
      <dgm:prSet presAssocID="{033269AF-3438-AD40-AE99-E85C4961387D}" presName="linearFlow" presStyleCnt="0">
        <dgm:presLayoutVars>
          <dgm:resizeHandles val="exact"/>
        </dgm:presLayoutVars>
      </dgm:prSet>
      <dgm:spPr/>
    </dgm:pt>
    <dgm:pt modelId="{6099F951-C4F0-284D-BCCC-3D4B5A58AF4E}" type="pres">
      <dgm:prSet presAssocID="{BEEDF84A-A8ED-A449-AF31-ADD7F5ED8D9D}" presName="node" presStyleLbl="node1" presStyleIdx="0" presStyleCnt="7">
        <dgm:presLayoutVars>
          <dgm:bulletEnabled val="1"/>
        </dgm:presLayoutVars>
      </dgm:prSet>
      <dgm:spPr/>
    </dgm:pt>
    <dgm:pt modelId="{3C46C521-CB73-5D46-B9F9-1860E55C7FE9}" type="pres">
      <dgm:prSet presAssocID="{D7FA49FB-E95B-B24C-85C6-E5A2510CBFCC}" presName="sibTrans" presStyleLbl="sibTrans2D1" presStyleIdx="0" presStyleCnt="6"/>
      <dgm:spPr/>
    </dgm:pt>
    <dgm:pt modelId="{FBDCCBA2-D8CE-1545-8DDE-FBF74A8CF195}" type="pres">
      <dgm:prSet presAssocID="{D7FA49FB-E95B-B24C-85C6-E5A2510CBFCC}" presName="connectorText" presStyleLbl="sibTrans2D1" presStyleIdx="0" presStyleCnt="6"/>
      <dgm:spPr/>
    </dgm:pt>
    <dgm:pt modelId="{55F90091-8607-C84C-BBE9-FF8FC29CD4AD}" type="pres">
      <dgm:prSet presAssocID="{44CDF938-2425-FF4F-85B3-425F6EAB454E}" presName="node" presStyleLbl="node1" presStyleIdx="1" presStyleCnt="7">
        <dgm:presLayoutVars>
          <dgm:bulletEnabled val="1"/>
        </dgm:presLayoutVars>
      </dgm:prSet>
      <dgm:spPr/>
    </dgm:pt>
    <dgm:pt modelId="{C9BF42DD-7B11-4E40-9497-E1EABD250674}" type="pres">
      <dgm:prSet presAssocID="{172A6017-A754-1E42-B064-0DF06E4F17B6}" presName="sibTrans" presStyleLbl="sibTrans2D1" presStyleIdx="1" presStyleCnt="6"/>
      <dgm:spPr/>
    </dgm:pt>
    <dgm:pt modelId="{03BB3DEF-D1DA-CC40-A4C5-4165E063959D}" type="pres">
      <dgm:prSet presAssocID="{172A6017-A754-1E42-B064-0DF06E4F17B6}" presName="connectorText" presStyleLbl="sibTrans2D1" presStyleIdx="1" presStyleCnt="6"/>
      <dgm:spPr/>
    </dgm:pt>
    <dgm:pt modelId="{E1F446B3-B727-EA49-9EF8-8A50A4B3721B}" type="pres">
      <dgm:prSet presAssocID="{01949101-C184-2741-8AB2-73F0ADAA5A29}" presName="node" presStyleLbl="node1" presStyleIdx="2" presStyleCnt="7">
        <dgm:presLayoutVars>
          <dgm:bulletEnabled val="1"/>
        </dgm:presLayoutVars>
      </dgm:prSet>
      <dgm:spPr/>
    </dgm:pt>
    <dgm:pt modelId="{06ABA543-87B7-1149-AE03-CE7AB948660B}" type="pres">
      <dgm:prSet presAssocID="{C725EB90-7D6D-624F-BB6C-454205D07882}" presName="sibTrans" presStyleLbl="sibTrans2D1" presStyleIdx="2" presStyleCnt="6"/>
      <dgm:spPr/>
    </dgm:pt>
    <dgm:pt modelId="{E15431FA-FA94-E341-9541-E57B1DBDA9AA}" type="pres">
      <dgm:prSet presAssocID="{C725EB90-7D6D-624F-BB6C-454205D07882}" presName="connectorText" presStyleLbl="sibTrans2D1" presStyleIdx="2" presStyleCnt="6"/>
      <dgm:spPr/>
    </dgm:pt>
    <dgm:pt modelId="{D4F55BBC-0AA4-9048-B86F-661F429757BB}" type="pres">
      <dgm:prSet presAssocID="{3D0E4A71-3559-6F41-82EF-4399AAF3F665}" presName="node" presStyleLbl="node1" presStyleIdx="3" presStyleCnt="7">
        <dgm:presLayoutVars>
          <dgm:bulletEnabled val="1"/>
        </dgm:presLayoutVars>
      </dgm:prSet>
      <dgm:spPr/>
    </dgm:pt>
    <dgm:pt modelId="{8101AA47-DDA9-A447-BE9D-4492B028B7B4}" type="pres">
      <dgm:prSet presAssocID="{F46FD193-A56F-674B-A5EF-160928253438}" presName="sibTrans" presStyleLbl="sibTrans2D1" presStyleIdx="3" presStyleCnt="6"/>
      <dgm:spPr/>
    </dgm:pt>
    <dgm:pt modelId="{8E843A19-0EC6-464F-90BE-A670AA2F0661}" type="pres">
      <dgm:prSet presAssocID="{F46FD193-A56F-674B-A5EF-160928253438}" presName="connectorText" presStyleLbl="sibTrans2D1" presStyleIdx="3" presStyleCnt="6"/>
      <dgm:spPr/>
    </dgm:pt>
    <dgm:pt modelId="{428727D4-D257-D543-A8BE-83021F6A69D0}" type="pres">
      <dgm:prSet presAssocID="{438F6A36-A432-B943-B012-9C9B9FA5A885}" presName="node" presStyleLbl="node1" presStyleIdx="4" presStyleCnt="7">
        <dgm:presLayoutVars>
          <dgm:bulletEnabled val="1"/>
        </dgm:presLayoutVars>
      </dgm:prSet>
      <dgm:spPr/>
    </dgm:pt>
    <dgm:pt modelId="{0C6A2323-73D2-ED46-9B8E-3D096940B29F}" type="pres">
      <dgm:prSet presAssocID="{B949C7BA-55DA-7C4A-9A70-2C84ACBCF86B}" presName="sibTrans" presStyleLbl="sibTrans2D1" presStyleIdx="4" presStyleCnt="6"/>
      <dgm:spPr/>
    </dgm:pt>
    <dgm:pt modelId="{22F74620-1887-444C-92F3-7A5BBD55F31E}" type="pres">
      <dgm:prSet presAssocID="{B949C7BA-55DA-7C4A-9A70-2C84ACBCF86B}" presName="connectorText" presStyleLbl="sibTrans2D1" presStyleIdx="4" presStyleCnt="6"/>
      <dgm:spPr/>
    </dgm:pt>
    <dgm:pt modelId="{9DEC507A-7007-8F41-8278-087FC7AEC0FD}" type="pres">
      <dgm:prSet presAssocID="{C750ABA7-F2FF-5142-89A9-B64FCA13A5D6}" presName="node" presStyleLbl="node1" presStyleIdx="5" presStyleCnt="7">
        <dgm:presLayoutVars>
          <dgm:bulletEnabled val="1"/>
        </dgm:presLayoutVars>
      </dgm:prSet>
      <dgm:spPr/>
    </dgm:pt>
    <dgm:pt modelId="{3C4E04CC-8FBA-DA47-A7E8-13F6036C22DA}" type="pres">
      <dgm:prSet presAssocID="{311B301A-5649-4A4C-AB3A-0D4716BB8DC6}" presName="sibTrans" presStyleLbl="sibTrans2D1" presStyleIdx="5" presStyleCnt="6"/>
      <dgm:spPr/>
    </dgm:pt>
    <dgm:pt modelId="{CFB5E2BB-1490-1845-98E4-A0D718EB6AEA}" type="pres">
      <dgm:prSet presAssocID="{311B301A-5649-4A4C-AB3A-0D4716BB8DC6}" presName="connectorText" presStyleLbl="sibTrans2D1" presStyleIdx="5" presStyleCnt="6"/>
      <dgm:spPr/>
    </dgm:pt>
    <dgm:pt modelId="{2B2CF9B3-C877-FA44-BB52-3B0C1C946ECF}" type="pres">
      <dgm:prSet presAssocID="{07419B6F-A48C-4145-B82A-2C01F20AFF6E}" presName="node" presStyleLbl="node1" presStyleIdx="6" presStyleCnt="7">
        <dgm:presLayoutVars>
          <dgm:bulletEnabled val="1"/>
        </dgm:presLayoutVars>
      </dgm:prSet>
      <dgm:spPr/>
    </dgm:pt>
  </dgm:ptLst>
  <dgm:cxnLst>
    <dgm:cxn modelId="{F7C4A902-87FC-7945-A400-4FD24BA58813}" srcId="{033269AF-3438-AD40-AE99-E85C4961387D}" destId="{C750ABA7-F2FF-5142-89A9-B64FCA13A5D6}" srcOrd="5" destOrd="0" parTransId="{8B115746-0C6D-4B4E-9780-219ACCD6727C}" sibTransId="{311B301A-5649-4A4C-AB3A-0D4716BB8DC6}"/>
    <dgm:cxn modelId="{44424E12-4EBA-A846-878A-2CF4CC0CC30E}" type="presOf" srcId="{07419B6F-A48C-4145-B82A-2C01F20AFF6E}" destId="{2B2CF9B3-C877-FA44-BB52-3B0C1C946ECF}" srcOrd="0" destOrd="0" presId="urn:microsoft.com/office/officeart/2005/8/layout/process2"/>
    <dgm:cxn modelId="{1EB96A22-7123-344A-8E1E-305250BE80FE}" srcId="{033269AF-3438-AD40-AE99-E85C4961387D}" destId="{3D0E4A71-3559-6F41-82EF-4399AAF3F665}" srcOrd="3" destOrd="0" parTransId="{CE2C5B43-01EB-9247-8F63-33401C75BA22}" sibTransId="{F46FD193-A56F-674B-A5EF-160928253438}"/>
    <dgm:cxn modelId="{D36C7222-4C53-6F44-B2EE-C796115FA79F}" type="presOf" srcId="{B949C7BA-55DA-7C4A-9A70-2C84ACBCF86B}" destId="{0C6A2323-73D2-ED46-9B8E-3D096940B29F}" srcOrd="0" destOrd="0" presId="urn:microsoft.com/office/officeart/2005/8/layout/process2"/>
    <dgm:cxn modelId="{104EA625-1EC7-564E-967E-F317A16F26A8}" srcId="{033269AF-3438-AD40-AE99-E85C4961387D}" destId="{44CDF938-2425-FF4F-85B3-425F6EAB454E}" srcOrd="1" destOrd="0" parTransId="{62E42C04-2EB1-6844-ABBB-2943F94AF1E4}" sibTransId="{172A6017-A754-1E42-B064-0DF06E4F17B6}"/>
    <dgm:cxn modelId="{4A649139-99EB-8242-8378-7410B27B2B3C}" type="presOf" srcId="{033269AF-3438-AD40-AE99-E85C4961387D}" destId="{8C5748C0-5B17-A049-97F2-D3797F152837}" srcOrd="0" destOrd="0" presId="urn:microsoft.com/office/officeart/2005/8/layout/process2"/>
    <dgm:cxn modelId="{423F243E-9F70-754A-902D-8B016BBDDEE0}" type="presOf" srcId="{F46FD193-A56F-674B-A5EF-160928253438}" destId="{8E843A19-0EC6-464F-90BE-A670AA2F0661}" srcOrd="1" destOrd="0" presId="urn:microsoft.com/office/officeart/2005/8/layout/process2"/>
    <dgm:cxn modelId="{1CFDB43E-1F8E-A642-910D-32083D7491C1}" type="presOf" srcId="{F46FD193-A56F-674B-A5EF-160928253438}" destId="{8101AA47-DDA9-A447-BE9D-4492B028B7B4}" srcOrd="0" destOrd="0" presId="urn:microsoft.com/office/officeart/2005/8/layout/process2"/>
    <dgm:cxn modelId="{11850742-7AFC-654D-A3F3-2C271B8CD994}" srcId="{033269AF-3438-AD40-AE99-E85C4961387D}" destId="{01949101-C184-2741-8AB2-73F0ADAA5A29}" srcOrd="2" destOrd="0" parTransId="{78A767CC-1741-0843-965D-3CE4D9278F17}" sibTransId="{C725EB90-7D6D-624F-BB6C-454205D07882}"/>
    <dgm:cxn modelId="{38F9204C-8BB7-FC43-8BAD-031B13B31D33}" type="presOf" srcId="{C725EB90-7D6D-624F-BB6C-454205D07882}" destId="{E15431FA-FA94-E341-9541-E57B1DBDA9AA}" srcOrd="1" destOrd="0" presId="urn:microsoft.com/office/officeart/2005/8/layout/process2"/>
    <dgm:cxn modelId="{FE38DB4D-D0BC-6948-AE0C-4A66E2ABC834}" type="presOf" srcId="{311B301A-5649-4A4C-AB3A-0D4716BB8DC6}" destId="{3C4E04CC-8FBA-DA47-A7E8-13F6036C22DA}" srcOrd="0" destOrd="0" presId="urn:microsoft.com/office/officeart/2005/8/layout/process2"/>
    <dgm:cxn modelId="{C61FEE53-3322-6243-95E4-4F07147C246D}" srcId="{033269AF-3438-AD40-AE99-E85C4961387D}" destId="{07419B6F-A48C-4145-B82A-2C01F20AFF6E}" srcOrd="6" destOrd="0" parTransId="{1B65B29B-9C49-8745-89F8-7E2D39A2EC69}" sibTransId="{8C6DDCBC-0310-6047-8656-2342E3D2628F}"/>
    <dgm:cxn modelId="{E5C5765B-BB60-3E41-91E6-5CE564550307}" type="presOf" srcId="{3D0E4A71-3559-6F41-82EF-4399AAF3F665}" destId="{D4F55BBC-0AA4-9048-B86F-661F429757BB}" srcOrd="0" destOrd="0" presId="urn:microsoft.com/office/officeart/2005/8/layout/process2"/>
    <dgm:cxn modelId="{A5B5D06B-7EEE-E748-9CAC-CA826130EA13}" srcId="{033269AF-3438-AD40-AE99-E85C4961387D}" destId="{BEEDF84A-A8ED-A449-AF31-ADD7F5ED8D9D}" srcOrd="0" destOrd="0" parTransId="{EAE6AB19-AC2D-B647-B843-C9CDA4D689B0}" sibTransId="{D7FA49FB-E95B-B24C-85C6-E5A2510CBFCC}"/>
    <dgm:cxn modelId="{4941676E-1CC8-734E-80B7-004A407D9D9E}" srcId="{033269AF-3438-AD40-AE99-E85C4961387D}" destId="{438F6A36-A432-B943-B012-9C9B9FA5A885}" srcOrd="4" destOrd="0" parTransId="{1D533D93-C634-304E-8514-70CAF93F4945}" sibTransId="{B949C7BA-55DA-7C4A-9A70-2C84ACBCF86B}"/>
    <dgm:cxn modelId="{D676A872-1444-8A4F-BCE6-7976436224EB}" type="presOf" srcId="{B949C7BA-55DA-7C4A-9A70-2C84ACBCF86B}" destId="{22F74620-1887-444C-92F3-7A5BBD55F31E}" srcOrd="1" destOrd="0" presId="urn:microsoft.com/office/officeart/2005/8/layout/process2"/>
    <dgm:cxn modelId="{BBF43F8B-9FC9-AD4A-BEC9-67C496ACB7B1}" type="presOf" srcId="{D7FA49FB-E95B-B24C-85C6-E5A2510CBFCC}" destId="{FBDCCBA2-D8CE-1545-8DDE-FBF74A8CF195}" srcOrd="1" destOrd="0" presId="urn:microsoft.com/office/officeart/2005/8/layout/process2"/>
    <dgm:cxn modelId="{B376858F-C479-0C47-9E23-306162A3B267}" type="presOf" srcId="{172A6017-A754-1E42-B064-0DF06E4F17B6}" destId="{C9BF42DD-7B11-4E40-9497-E1EABD250674}" srcOrd="0" destOrd="0" presId="urn:microsoft.com/office/officeart/2005/8/layout/process2"/>
    <dgm:cxn modelId="{F15FED91-1354-2B4F-B94F-99A32B37B075}" type="presOf" srcId="{01949101-C184-2741-8AB2-73F0ADAA5A29}" destId="{E1F446B3-B727-EA49-9EF8-8A50A4B3721B}" srcOrd="0" destOrd="0" presId="urn:microsoft.com/office/officeart/2005/8/layout/process2"/>
    <dgm:cxn modelId="{346942A8-2D33-CB44-90FF-97B51E68D794}" type="presOf" srcId="{C725EB90-7D6D-624F-BB6C-454205D07882}" destId="{06ABA543-87B7-1149-AE03-CE7AB948660B}" srcOrd="0" destOrd="0" presId="urn:microsoft.com/office/officeart/2005/8/layout/process2"/>
    <dgm:cxn modelId="{58AE52A9-EB26-984F-A72F-91692D6031CB}" type="presOf" srcId="{311B301A-5649-4A4C-AB3A-0D4716BB8DC6}" destId="{CFB5E2BB-1490-1845-98E4-A0D718EB6AEA}" srcOrd="1" destOrd="0" presId="urn:microsoft.com/office/officeart/2005/8/layout/process2"/>
    <dgm:cxn modelId="{B097FDAD-6794-2E42-A054-5DE730517976}" type="presOf" srcId="{C750ABA7-F2FF-5142-89A9-B64FCA13A5D6}" destId="{9DEC507A-7007-8F41-8278-087FC7AEC0FD}" srcOrd="0" destOrd="0" presId="urn:microsoft.com/office/officeart/2005/8/layout/process2"/>
    <dgm:cxn modelId="{F444B9D6-61A7-7144-B2F8-70451C4BEDCD}" type="presOf" srcId="{44CDF938-2425-FF4F-85B3-425F6EAB454E}" destId="{55F90091-8607-C84C-BBE9-FF8FC29CD4AD}" srcOrd="0" destOrd="0" presId="urn:microsoft.com/office/officeart/2005/8/layout/process2"/>
    <dgm:cxn modelId="{AC56CDE2-111F-6F49-A171-17A31DB9DBB4}" type="presOf" srcId="{172A6017-A754-1E42-B064-0DF06E4F17B6}" destId="{03BB3DEF-D1DA-CC40-A4C5-4165E063959D}" srcOrd="1" destOrd="0" presId="urn:microsoft.com/office/officeart/2005/8/layout/process2"/>
    <dgm:cxn modelId="{679EFCE3-1B55-EC48-BC2C-23FE3B1B5BBC}" type="presOf" srcId="{438F6A36-A432-B943-B012-9C9B9FA5A885}" destId="{428727D4-D257-D543-A8BE-83021F6A69D0}" srcOrd="0" destOrd="0" presId="urn:microsoft.com/office/officeart/2005/8/layout/process2"/>
    <dgm:cxn modelId="{2BBB6AEF-54E3-9C47-9CF3-D6CE9FEBEE56}" type="presOf" srcId="{BEEDF84A-A8ED-A449-AF31-ADD7F5ED8D9D}" destId="{6099F951-C4F0-284D-BCCC-3D4B5A58AF4E}" srcOrd="0" destOrd="0" presId="urn:microsoft.com/office/officeart/2005/8/layout/process2"/>
    <dgm:cxn modelId="{B6F207F2-1B73-FA43-B020-216C8BFCB880}" type="presOf" srcId="{D7FA49FB-E95B-B24C-85C6-E5A2510CBFCC}" destId="{3C46C521-CB73-5D46-B9F9-1860E55C7FE9}" srcOrd="0" destOrd="0" presId="urn:microsoft.com/office/officeart/2005/8/layout/process2"/>
    <dgm:cxn modelId="{BB738F81-324E-6A40-BDDA-96B42C83B5BD}" type="presParOf" srcId="{8C5748C0-5B17-A049-97F2-D3797F152837}" destId="{6099F951-C4F0-284D-BCCC-3D4B5A58AF4E}" srcOrd="0" destOrd="0" presId="urn:microsoft.com/office/officeart/2005/8/layout/process2"/>
    <dgm:cxn modelId="{1442B283-EC01-F541-8F31-72EF582B021D}" type="presParOf" srcId="{8C5748C0-5B17-A049-97F2-D3797F152837}" destId="{3C46C521-CB73-5D46-B9F9-1860E55C7FE9}" srcOrd="1" destOrd="0" presId="urn:microsoft.com/office/officeart/2005/8/layout/process2"/>
    <dgm:cxn modelId="{518D68CB-C2C9-E646-8AE3-AD59FF249CC8}" type="presParOf" srcId="{3C46C521-CB73-5D46-B9F9-1860E55C7FE9}" destId="{FBDCCBA2-D8CE-1545-8DDE-FBF74A8CF195}" srcOrd="0" destOrd="0" presId="urn:microsoft.com/office/officeart/2005/8/layout/process2"/>
    <dgm:cxn modelId="{16818151-E172-2A4C-A245-58F2C5A1BDD8}" type="presParOf" srcId="{8C5748C0-5B17-A049-97F2-D3797F152837}" destId="{55F90091-8607-C84C-BBE9-FF8FC29CD4AD}" srcOrd="2" destOrd="0" presId="urn:microsoft.com/office/officeart/2005/8/layout/process2"/>
    <dgm:cxn modelId="{D1C2268E-14E6-2740-AFFC-C11FAA730DF0}" type="presParOf" srcId="{8C5748C0-5B17-A049-97F2-D3797F152837}" destId="{C9BF42DD-7B11-4E40-9497-E1EABD250674}" srcOrd="3" destOrd="0" presId="urn:microsoft.com/office/officeart/2005/8/layout/process2"/>
    <dgm:cxn modelId="{F347BD2D-FED9-7C43-BD99-1719E27FDA1C}" type="presParOf" srcId="{C9BF42DD-7B11-4E40-9497-E1EABD250674}" destId="{03BB3DEF-D1DA-CC40-A4C5-4165E063959D}" srcOrd="0" destOrd="0" presId="urn:microsoft.com/office/officeart/2005/8/layout/process2"/>
    <dgm:cxn modelId="{E119E387-343E-3948-B5EA-E73DABA60ABE}" type="presParOf" srcId="{8C5748C0-5B17-A049-97F2-D3797F152837}" destId="{E1F446B3-B727-EA49-9EF8-8A50A4B3721B}" srcOrd="4" destOrd="0" presId="urn:microsoft.com/office/officeart/2005/8/layout/process2"/>
    <dgm:cxn modelId="{3C5BB7AF-D49D-7D4A-A872-E6B6855288D5}" type="presParOf" srcId="{8C5748C0-5B17-A049-97F2-D3797F152837}" destId="{06ABA543-87B7-1149-AE03-CE7AB948660B}" srcOrd="5" destOrd="0" presId="urn:microsoft.com/office/officeart/2005/8/layout/process2"/>
    <dgm:cxn modelId="{23FC79B7-0C75-064D-B64B-567B8F866F8E}" type="presParOf" srcId="{06ABA543-87B7-1149-AE03-CE7AB948660B}" destId="{E15431FA-FA94-E341-9541-E57B1DBDA9AA}" srcOrd="0" destOrd="0" presId="urn:microsoft.com/office/officeart/2005/8/layout/process2"/>
    <dgm:cxn modelId="{6226463C-580D-6D43-AD32-1A5E4CE08887}" type="presParOf" srcId="{8C5748C0-5B17-A049-97F2-D3797F152837}" destId="{D4F55BBC-0AA4-9048-B86F-661F429757BB}" srcOrd="6" destOrd="0" presId="urn:microsoft.com/office/officeart/2005/8/layout/process2"/>
    <dgm:cxn modelId="{672C6B15-9F69-F646-A0FF-033672372B2A}" type="presParOf" srcId="{8C5748C0-5B17-A049-97F2-D3797F152837}" destId="{8101AA47-DDA9-A447-BE9D-4492B028B7B4}" srcOrd="7" destOrd="0" presId="urn:microsoft.com/office/officeart/2005/8/layout/process2"/>
    <dgm:cxn modelId="{D142EB9A-45B8-BE42-B149-C0CE94DC6974}" type="presParOf" srcId="{8101AA47-DDA9-A447-BE9D-4492B028B7B4}" destId="{8E843A19-0EC6-464F-90BE-A670AA2F0661}" srcOrd="0" destOrd="0" presId="urn:microsoft.com/office/officeart/2005/8/layout/process2"/>
    <dgm:cxn modelId="{73D9FB29-7BEF-7541-9BC9-A808A85B0593}" type="presParOf" srcId="{8C5748C0-5B17-A049-97F2-D3797F152837}" destId="{428727D4-D257-D543-A8BE-83021F6A69D0}" srcOrd="8" destOrd="0" presId="urn:microsoft.com/office/officeart/2005/8/layout/process2"/>
    <dgm:cxn modelId="{2B58D2D7-0688-1349-8B16-7832DEAC018B}" type="presParOf" srcId="{8C5748C0-5B17-A049-97F2-D3797F152837}" destId="{0C6A2323-73D2-ED46-9B8E-3D096940B29F}" srcOrd="9" destOrd="0" presId="urn:microsoft.com/office/officeart/2005/8/layout/process2"/>
    <dgm:cxn modelId="{A7B2086B-8C4D-DB4D-A6BE-4D0C15E40F12}" type="presParOf" srcId="{0C6A2323-73D2-ED46-9B8E-3D096940B29F}" destId="{22F74620-1887-444C-92F3-7A5BBD55F31E}" srcOrd="0" destOrd="0" presId="urn:microsoft.com/office/officeart/2005/8/layout/process2"/>
    <dgm:cxn modelId="{31DE060C-0E8A-D643-97CA-0015F4698C62}" type="presParOf" srcId="{8C5748C0-5B17-A049-97F2-D3797F152837}" destId="{9DEC507A-7007-8F41-8278-087FC7AEC0FD}" srcOrd="10" destOrd="0" presId="urn:microsoft.com/office/officeart/2005/8/layout/process2"/>
    <dgm:cxn modelId="{977606D1-24C2-4442-8D70-96A818D17D88}" type="presParOf" srcId="{8C5748C0-5B17-A049-97F2-D3797F152837}" destId="{3C4E04CC-8FBA-DA47-A7E8-13F6036C22DA}" srcOrd="11" destOrd="0" presId="urn:microsoft.com/office/officeart/2005/8/layout/process2"/>
    <dgm:cxn modelId="{5923B031-591C-2041-BC45-1E1300ACD2F9}" type="presParOf" srcId="{3C4E04CC-8FBA-DA47-A7E8-13F6036C22DA}" destId="{CFB5E2BB-1490-1845-98E4-A0D718EB6AEA}" srcOrd="0" destOrd="0" presId="urn:microsoft.com/office/officeart/2005/8/layout/process2"/>
    <dgm:cxn modelId="{12220D04-9BAE-3543-85B1-63F59C6C3EEC}" type="presParOf" srcId="{8C5748C0-5B17-A049-97F2-D3797F152837}" destId="{2B2CF9B3-C877-FA44-BB52-3B0C1C946ECF}"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033269AF-3438-AD40-AE99-E85C4961387D}" type="doc">
      <dgm:prSet loTypeId="urn:microsoft.com/office/officeart/2005/8/layout/process2" loCatId="" qsTypeId="urn:microsoft.com/office/officeart/2005/8/quickstyle/simple1" qsCatId="simple" csTypeId="urn:microsoft.com/office/officeart/2005/8/colors/accent1_1" csCatId="accent1" phldr="1"/>
      <dgm:spPr/>
      <dgm:t>
        <a:bodyPr/>
        <a:lstStyle/>
        <a:p>
          <a:endParaRPr lang="en-US"/>
        </a:p>
      </dgm:t>
    </dgm:pt>
    <dgm:pt modelId="{01949101-C184-2741-8AB2-73F0ADAA5A29}">
      <dgm:prSet phldrT="[Text]"/>
      <dgm:spPr>
        <a:ln>
          <a:noFill/>
        </a:ln>
      </dgm:spPr>
      <dgm:t>
        <a:bodyPr/>
        <a:lstStyle/>
        <a:p>
          <a:r>
            <a:rPr lang="en-US" dirty="0" err="1"/>
            <a:t>Sample.sam</a:t>
          </a:r>
          <a:endParaRPr lang="en-US" dirty="0"/>
        </a:p>
      </dgm:t>
    </dgm:pt>
    <dgm:pt modelId="{78A767CC-1741-0843-965D-3CE4D9278F17}" type="parTrans" cxnId="{11850742-7AFC-654D-A3F3-2C271B8CD994}">
      <dgm:prSet/>
      <dgm:spPr/>
      <dgm:t>
        <a:bodyPr/>
        <a:lstStyle/>
        <a:p>
          <a:endParaRPr lang="en-US"/>
        </a:p>
      </dgm:t>
    </dgm:pt>
    <dgm:pt modelId="{C725EB90-7D6D-624F-BB6C-454205D07882}" type="sibTrans" cxnId="{11850742-7AFC-654D-A3F3-2C271B8CD994}">
      <dgm:prSet/>
      <dgm:spPr/>
      <dgm:t>
        <a:bodyPr/>
        <a:lstStyle/>
        <a:p>
          <a:endParaRPr lang="en-US"/>
        </a:p>
      </dgm:t>
    </dgm:pt>
    <dgm:pt modelId="{3D0E4A71-3559-6F41-82EF-4399AAF3F665}">
      <dgm:prSet phldrT="[Text]"/>
      <dgm:spPr/>
      <dgm:t>
        <a:bodyPr/>
        <a:lstStyle/>
        <a:p>
          <a:r>
            <a:rPr lang="en-US" dirty="0"/>
            <a:t>Convert to bam</a:t>
          </a:r>
        </a:p>
      </dgm:t>
    </dgm:pt>
    <dgm:pt modelId="{CE2C5B43-01EB-9247-8F63-33401C75BA22}" type="parTrans" cxnId="{1EB96A22-7123-344A-8E1E-305250BE80FE}">
      <dgm:prSet/>
      <dgm:spPr/>
      <dgm:t>
        <a:bodyPr/>
        <a:lstStyle/>
        <a:p>
          <a:endParaRPr lang="en-US"/>
        </a:p>
      </dgm:t>
    </dgm:pt>
    <dgm:pt modelId="{F46FD193-A56F-674B-A5EF-160928253438}" type="sibTrans" cxnId="{1EB96A22-7123-344A-8E1E-305250BE80FE}">
      <dgm:prSet/>
      <dgm:spPr/>
      <dgm:t>
        <a:bodyPr/>
        <a:lstStyle/>
        <a:p>
          <a:endParaRPr lang="en-US"/>
        </a:p>
      </dgm:t>
    </dgm:pt>
    <dgm:pt modelId="{438F6A36-A432-B943-B012-9C9B9FA5A885}">
      <dgm:prSet phldrT="[Text]"/>
      <dgm:spPr>
        <a:ln>
          <a:noFill/>
        </a:ln>
      </dgm:spPr>
      <dgm:t>
        <a:bodyPr/>
        <a:lstStyle/>
        <a:p>
          <a:r>
            <a:rPr lang="en-US" dirty="0" err="1"/>
            <a:t>Sample.bam</a:t>
          </a:r>
          <a:endParaRPr lang="en-US" dirty="0"/>
        </a:p>
      </dgm:t>
    </dgm:pt>
    <dgm:pt modelId="{1D533D93-C634-304E-8514-70CAF93F4945}" type="parTrans" cxnId="{4941676E-1CC8-734E-80B7-004A407D9D9E}">
      <dgm:prSet/>
      <dgm:spPr/>
      <dgm:t>
        <a:bodyPr/>
        <a:lstStyle/>
        <a:p>
          <a:endParaRPr lang="en-US"/>
        </a:p>
      </dgm:t>
    </dgm:pt>
    <dgm:pt modelId="{B949C7BA-55DA-7C4A-9A70-2C84ACBCF86B}" type="sibTrans" cxnId="{4941676E-1CC8-734E-80B7-004A407D9D9E}">
      <dgm:prSet/>
      <dgm:spPr/>
      <dgm:t>
        <a:bodyPr/>
        <a:lstStyle/>
        <a:p>
          <a:endParaRPr lang="en-US"/>
        </a:p>
      </dgm:t>
    </dgm:pt>
    <dgm:pt modelId="{44CDF938-2425-FF4F-85B3-425F6EAB454E}">
      <dgm:prSet phldrT="[Text]"/>
      <dgm:spPr>
        <a:noFill/>
        <a:ln>
          <a:noFill/>
        </a:ln>
      </dgm:spPr>
      <dgm:t>
        <a:bodyPr/>
        <a:lstStyle/>
        <a:p>
          <a:r>
            <a:rPr lang="en-US" dirty="0"/>
            <a:t>Sample_1.fastq</a:t>
          </a:r>
        </a:p>
        <a:p>
          <a:r>
            <a:rPr lang="en-US" dirty="0"/>
            <a:t>Sample_2.fastq</a:t>
          </a:r>
        </a:p>
      </dgm:t>
    </dgm:pt>
    <dgm:pt modelId="{62E42C04-2EB1-6844-ABBB-2943F94AF1E4}" type="parTrans" cxnId="{104EA625-1EC7-564E-967E-F317A16F26A8}">
      <dgm:prSet/>
      <dgm:spPr/>
      <dgm:t>
        <a:bodyPr/>
        <a:lstStyle/>
        <a:p>
          <a:endParaRPr lang="sv-SE"/>
        </a:p>
      </dgm:t>
    </dgm:pt>
    <dgm:pt modelId="{172A6017-A754-1E42-B064-0DF06E4F17B6}" type="sibTrans" cxnId="{104EA625-1EC7-564E-967E-F317A16F26A8}">
      <dgm:prSet/>
      <dgm:spPr/>
      <dgm:t>
        <a:bodyPr/>
        <a:lstStyle/>
        <a:p>
          <a:endParaRPr lang="sv-SE"/>
        </a:p>
      </dgm:t>
    </dgm:pt>
    <dgm:pt modelId="{B417EA5F-2296-A147-9FDF-EDA41B1E9EE9}">
      <dgm:prSet phldrT="[Text]"/>
      <dgm:spPr>
        <a:noFill/>
      </dgm:spPr>
      <dgm:t>
        <a:bodyPr/>
        <a:lstStyle/>
        <a:p>
          <a:r>
            <a:rPr lang="en-US" dirty="0"/>
            <a:t>Alignment</a:t>
          </a:r>
        </a:p>
      </dgm:t>
    </dgm:pt>
    <dgm:pt modelId="{92C89E69-360A-3844-9404-2B808F1AEA27}" type="parTrans" cxnId="{E2AD8307-8605-E54F-8A5F-58BFD880C5C6}">
      <dgm:prSet/>
      <dgm:spPr/>
      <dgm:t>
        <a:bodyPr/>
        <a:lstStyle/>
        <a:p>
          <a:endParaRPr lang="sv-SE"/>
        </a:p>
      </dgm:t>
    </dgm:pt>
    <dgm:pt modelId="{0831C494-9D41-D543-B6BF-9E3F993709FF}" type="sibTrans" cxnId="{E2AD8307-8605-E54F-8A5F-58BFD880C5C6}">
      <dgm:prSet/>
      <dgm:spPr/>
      <dgm:t>
        <a:bodyPr/>
        <a:lstStyle/>
        <a:p>
          <a:endParaRPr lang="sv-SE"/>
        </a:p>
      </dgm:t>
    </dgm:pt>
    <dgm:pt modelId="{44798558-176B-6F4B-9FE7-7F7032FE0C9E}">
      <dgm:prSet phldrT="[Text]"/>
      <dgm:spPr/>
      <dgm:t>
        <a:bodyPr/>
        <a:lstStyle/>
        <a:p>
          <a:r>
            <a:rPr lang="en-US" dirty="0" err="1"/>
            <a:t>MarkDuplicates</a:t>
          </a:r>
          <a:endParaRPr lang="en-US" dirty="0"/>
        </a:p>
      </dgm:t>
    </dgm:pt>
    <dgm:pt modelId="{CE44453F-91F9-6046-BDCA-DD17076D6B75}" type="parTrans" cxnId="{84EE6328-6FB9-024D-A6B3-09EBD3A17162}">
      <dgm:prSet/>
      <dgm:spPr/>
      <dgm:t>
        <a:bodyPr/>
        <a:lstStyle/>
        <a:p>
          <a:endParaRPr lang="sv-SE"/>
        </a:p>
      </dgm:t>
    </dgm:pt>
    <dgm:pt modelId="{659C5ABF-4A05-C942-BFFC-AC6D006DB5F6}" type="sibTrans" cxnId="{84EE6328-6FB9-024D-A6B3-09EBD3A17162}">
      <dgm:prSet/>
      <dgm:spPr/>
      <dgm:t>
        <a:bodyPr/>
        <a:lstStyle/>
        <a:p>
          <a:endParaRPr lang="sv-SE"/>
        </a:p>
      </dgm:t>
    </dgm:pt>
    <dgm:pt modelId="{C5F87254-BCF5-3645-A3B0-02A8EB420A59}">
      <dgm:prSet phldrT="[Text]"/>
      <dgm:spPr>
        <a:ln>
          <a:noFill/>
        </a:ln>
      </dgm:spPr>
      <dgm:t>
        <a:bodyPr/>
        <a:lstStyle/>
        <a:p>
          <a:r>
            <a:rPr lang="en-US" dirty="0" err="1"/>
            <a:t>Sample.dedup.bam</a:t>
          </a:r>
          <a:endParaRPr lang="en-US" dirty="0"/>
        </a:p>
      </dgm:t>
    </dgm:pt>
    <dgm:pt modelId="{BDFA2843-B6C2-BF42-85D5-84AE1CBF8E29}" type="parTrans" cxnId="{D3DEDDFF-2C02-0740-9345-4092BF0FA1FE}">
      <dgm:prSet/>
      <dgm:spPr/>
      <dgm:t>
        <a:bodyPr/>
        <a:lstStyle/>
        <a:p>
          <a:endParaRPr lang="sv-SE"/>
        </a:p>
      </dgm:t>
    </dgm:pt>
    <dgm:pt modelId="{9C5F5E2B-CFCA-0D4A-88D8-2A8DA7D87FFD}" type="sibTrans" cxnId="{D3DEDDFF-2C02-0740-9345-4092BF0FA1FE}">
      <dgm:prSet/>
      <dgm:spPr/>
      <dgm:t>
        <a:bodyPr/>
        <a:lstStyle/>
        <a:p>
          <a:endParaRPr lang="sv-SE"/>
        </a:p>
      </dgm:t>
    </dgm:pt>
    <dgm:pt modelId="{2BA1CEAE-EA06-9149-B3F3-28802EF42508}">
      <dgm:prSet phldrT="[Text]"/>
      <dgm:spPr>
        <a:ln>
          <a:noFill/>
        </a:ln>
      </dgm:spPr>
      <dgm:t>
        <a:bodyPr/>
        <a:lstStyle/>
        <a:p>
          <a:r>
            <a:rPr lang="en-US" dirty="0"/>
            <a:t>…</a:t>
          </a:r>
        </a:p>
      </dgm:t>
    </dgm:pt>
    <dgm:pt modelId="{F1AEE78A-37A3-1043-80A9-033F0280FFE8}" type="parTrans" cxnId="{73328A21-F94B-A04F-A5F6-F8A84F46EFE2}">
      <dgm:prSet/>
      <dgm:spPr/>
      <dgm:t>
        <a:bodyPr/>
        <a:lstStyle/>
        <a:p>
          <a:endParaRPr lang="sv-SE"/>
        </a:p>
      </dgm:t>
    </dgm:pt>
    <dgm:pt modelId="{07142725-4C39-764E-BE9F-2CDE5F0B011D}" type="sibTrans" cxnId="{73328A21-F94B-A04F-A5F6-F8A84F46EFE2}">
      <dgm:prSet/>
      <dgm:spPr/>
      <dgm:t>
        <a:bodyPr/>
        <a:lstStyle/>
        <a:p>
          <a:endParaRPr lang="sv-SE"/>
        </a:p>
      </dgm:t>
    </dgm:pt>
    <dgm:pt modelId="{8C5748C0-5B17-A049-97F2-D3797F152837}" type="pres">
      <dgm:prSet presAssocID="{033269AF-3438-AD40-AE99-E85C4961387D}" presName="linearFlow" presStyleCnt="0">
        <dgm:presLayoutVars>
          <dgm:resizeHandles val="exact"/>
        </dgm:presLayoutVars>
      </dgm:prSet>
      <dgm:spPr/>
    </dgm:pt>
    <dgm:pt modelId="{55F90091-8607-C84C-BBE9-FF8FC29CD4AD}" type="pres">
      <dgm:prSet presAssocID="{44CDF938-2425-FF4F-85B3-425F6EAB454E}" presName="node" presStyleLbl="node1" presStyleIdx="0" presStyleCnt="8">
        <dgm:presLayoutVars>
          <dgm:bulletEnabled val="1"/>
        </dgm:presLayoutVars>
      </dgm:prSet>
      <dgm:spPr/>
    </dgm:pt>
    <dgm:pt modelId="{C9BF42DD-7B11-4E40-9497-E1EABD250674}" type="pres">
      <dgm:prSet presAssocID="{172A6017-A754-1E42-B064-0DF06E4F17B6}" presName="sibTrans" presStyleLbl="sibTrans2D1" presStyleIdx="0" presStyleCnt="7"/>
      <dgm:spPr/>
    </dgm:pt>
    <dgm:pt modelId="{03BB3DEF-D1DA-CC40-A4C5-4165E063959D}" type="pres">
      <dgm:prSet presAssocID="{172A6017-A754-1E42-B064-0DF06E4F17B6}" presName="connectorText" presStyleLbl="sibTrans2D1" presStyleIdx="0" presStyleCnt="7"/>
      <dgm:spPr/>
    </dgm:pt>
    <dgm:pt modelId="{FA156E63-B30A-234D-BA80-F46C365C0D70}" type="pres">
      <dgm:prSet presAssocID="{B417EA5F-2296-A147-9FDF-EDA41B1E9EE9}" presName="node" presStyleLbl="node1" presStyleIdx="1" presStyleCnt="8">
        <dgm:presLayoutVars>
          <dgm:bulletEnabled val="1"/>
        </dgm:presLayoutVars>
      </dgm:prSet>
      <dgm:spPr/>
    </dgm:pt>
    <dgm:pt modelId="{D863175A-CB6F-F44E-AC77-7A9B2760E9F8}" type="pres">
      <dgm:prSet presAssocID="{0831C494-9D41-D543-B6BF-9E3F993709FF}" presName="sibTrans" presStyleLbl="sibTrans2D1" presStyleIdx="1" presStyleCnt="7"/>
      <dgm:spPr/>
    </dgm:pt>
    <dgm:pt modelId="{1B1CC1B9-2FB7-E248-94AA-93A72202CAE6}" type="pres">
      <dgm:prSet presAssocID="{0831C494-9D41-D543-B6BF-9E3F993709FF}" presName="connectorText" presStyleLbl="sibTrans2D1" presStyleIdx="1" presStyleCnt="7"/>
      <dgm:spPr/>
    </dgm:pt>
    <dgm:pt modelId="{E1F446B3-B727-EA49-9EF8-8A50A4B3721B}" type="pres">
      <dgm:prSet presAssocID="{01949101-C184-2741-8AB2-73F0ADAA5A29}" presName="node" presStyleLbl="node1" presStyleIdx="2" presStyleCnt="8">
        <dgm:presLayoutVars>
          <dgm:bulletEnabled val="1"/>
        </dgm:presLayoutVars>
      </dgm:prSet>
      <dgm:spPr/>
    </dgm:pt>
    <dgm:pt modelId="{06ABA543-87B7-1149-AE03-CE7AB948660B}" type="pres">
      <dgm:prSet presAssocID="{C725EB90-7D6D-624F-BB6C-454205D07882}" presName="sibTrans" presStyleLbl="sibTrans2D1" presStyleIdx="2" presStyleCnt="7"/>
      <dgm:spPr/>
    </dgm:pt>
    <dgm:pt modelId="{E15431FA-FA94-E341-9541-E57B1DBDA9AA}" type="pres">
      <dgm:prSet presAssocID="{C725EB90-7D6D-624F-BB6C-454205D07882}" presName="connectorText" presStyleLbl="sibTrans2D1" presStyleIdx="2" presStyleCnt="7"/>
      <dgm:spPr/>
    </dgm:pt>
    <dgm:pt modelId="{D4F55BBC-0AA4-9048-B86F-661F429757BB}" type="pres">
      <dgm:prSet presAssocID="{3D0E4A71-3559-6F41-82EF-4399AAF3F665}" presName="node" presStyleLbl="node1" presStyleIdx="3" presStyleCnt="8">
        <dgm:presLayoutVars>
          <dgm:bulletEnabled val="1"/>
        </dgm:presLayoutVars>
      </dgm:prSet>
      <dgm:spPr/>
    </dgm:pt>
    <dgm:pt modelId="{8101AA47-DDA9-A447-BE9D-4492B028B7B4}" type="pres">
      <dgm:prSet presAssocID="{F46FD193-A56F-674B-A5EF-160928253438}" presName="sibTrans" presStyleLbl="sibTrans2D1" presStyleIdx="3" presStyleCnt="7"/>
      <dgm:spPr/>
    </dgm:pt>
    <dgm:pt modelId="{8E843A19-0EC6-464F-90BE-A670AA2F0661}" type="pres">
      <dgm:prSet presAssocID="{F46FD193-A56F-674B-A5EF-160928253438}" presName="connectorText" presStyleLbl="sibTrans2D1" presStyleIdx="3" presStyleCnt="7"/>
      <dgm:spPr/>
    </dgm:pt>
    <dgm:pt modelId="{428727D4-D257-D543-A8BE-83021F6A69D0}" type="pres">
      <dgm:prSet presAssocID="{438F6A36-A432-B943-B012-9C9B9FA5A885}" presName="node" presStyleLbl="node1" presStyleIdx="4" presStyleCnt="8">
        <dgm:presLayoutVars>
          <dgm:bulletEnabled val="1"/>
        </dgm:presLayoutVars>
      </dgm:prSet>
      <dgm:spPr/>
    </dgm:pt>
    <dgm:pt modelId="{3FB1ABA6-9860-DF42-941A-31CADEF69D4F}" type="pres">
      <dgm:prSet presAssocID="{B949C7BA-55DA-7C4A-9A70-2C84ACBCF86B}" presName="sibTrans" presStyleLbl="sibTrans2D1" presStyleIdx="4" presStyleCnt="7"/>
      <dgm:spPr/>
    </dgm:pt>
    <dgm:pt modelId="{6B4FB42D-6842-C44A-A546-82DBAAA698CA}" type="pres">
      <dgm:prSet presAssocID="{B949C7BA-55DA-7C4A-9A70-2C84ACBCF86B}" presName="connectorText" presStyleLbl="sibTrans2D1" presStyleIdx="4" presStyleCnt="7"/>
      <dgm:spPr/>
    </dgm:pt>
    <dgm:pt modelId="{AE1A5D09-DD17-3A44-A0BD-238AC470C405}" type="pres">
      <dgm:prSet presAssocID="{44798558-176B-6F4B-9FE7-7F7032FE0C9E}" presName="node" presStyleLbl="node1" presStyleIdx="5" presStyleCnt="8">
        <dgm:presLayoutVars>
          <dgm:bulletEnabled val="1"/>
        </dgm:presLayoutVars>
      </dgm:prSet>
      <dgm:spPr/>
    </dgm:pt>
    <dgm:pt modelId="{425D69B2-EFB1-4144-AE49-351BB670BA4D}" type="pres">
      <dgm:prSet presAssocID="{659C5ABF-4A05-C942-BFFC-AC6D006DB5F6}" presName="sibTrans" presStyleLbl="sibTrans2D1" presStyleIdx="5" presStyleCnt="7"/>
      <dgm:spPr/>
    </dgm:pt>
    <dgm:pt modelId="{C2B7D453-F214-3942-B91E-8C69FACCC816}" type="pres">
      <dgm:prSet presAssocID="{659C5ABF-4A05-C942-BFFC-AC6D006DB5F6}" presName="connectorText" presStyleLbl="sibTrans2D1" presStyleIdx="5" presStyleCnt="7"/>
      <dgm:spPr/>
    </dgm:pt>
    <dgm:pt modelId="{020AAF12-9014-4348-9059-E8F4128A7ACB}" type="pres">
      <dgm:prSet presAssocID="{C5F87254-BCF5-3645-A3B0-02A8EB420A59}" presName="node" presStyleLbl="node1" presStyleIdx="6" presStyleCnt="8">
        <dgm:presLayoutVars>
          <dgm:bulletEnabled val="1"/>
        </dgm:presLayoutVars>
      </dgm:prSet>
      <dgm:spPr/>
    </dgm:pt>
    <dgm:pt modelId="{62475D2E-84D4-0041-893B-8BDE63484221}" type="pres">
      <dgm:prSet presAssocID="{9C5F5E2B-CFCA-0D4A-88D8-2A8DA7D87FFD}" presName="sibTrans" presStyleLbl="sibTrans2D1" presStyleIdx="6" presStyleCnt="7"/>
      <dgm:spPr/>
    </dgm:pt>
    <dgm:pt modelId="{5856DC68-E9E2-C34E-9E3E-9AA68A96C612}" type="pres">
      <dgm:prSet presAssocID="{9C5F5E2B-CFCA-0D4A-88D8-2A8DA7D87FFD}" presName="connectorText" presStyleLbl="sibTrans2D1" presStyleIdx="6" presStyleCnt="7"/>
      <dgm:spPr/>
    </dgm:pt>
    <dgm:pt modelId="{BAA65D69-C8FF-AA4F-B256-9971F4FCC9E7}" type="pres">
      <dgm:prSet presAssocID="{2BA1CEAE-EA06-9149-B3F3-28802EF42508}" presName="node" presStyleLbl="node1" presStyleIdx="7" presStyleCnt="8">
        <dgm:presLayoutVars>
          <dgm:bulletEnabled val="1"/>
        </dgm:presLayoutVars>
      </dgm:prSet>
      <dgm:spPr/>
    </dgm:pt>
  </dgm:ptLst>
  <dgm:cxnLst>
    <dgm:cxn modelId="{E2AD8307-8605-E54F-8A5F-58BFD880C5C6}" srcId="{033269AF-3438-AD40-AE99-E85C4961387D}" destId="{B417EA5F-2296-A147-9FDF-EDA41B1E9EE9}" srcOrd="1" destOrd="0" parTransId="{92C89E69-360A-3844-9404-2B808F1AEA27}" sibTransId="{0831C494-9D41-D543-B6BF-9E3F993709FF}"/>
    <dgm:cxn modelId="{73328A21-F94B-A04F-A5F6-F8A84F46EFE2}" srcId="{033269AF-3438-AD40-AE99-E85C4961387D}" destId="{2BA1CEAE-EA06-9149-B3F3-28802EF42508}" srcOrd="7" destOrd="0" parTransId="{F1AEE78A-37A3-1043-80A9-033F0280FFE8}" sibTransId="{07142725-4C39-764E-BE9F-2CDE5F0B011D}"/>
    <dgm:cxn modelId="{1EB96A22-7123-344A-8E1E-305250BE80FE}" srcId="{033269AF-3438-AD40-AE99-E85C4961387D}" destId="{3D0E4A71-3559-6F41-82EF-4399AAF3F665}" srcOrd="3" destOrd="0" parTransId="{CE2C5B43-01EB-9247-8F63-33401C75BA22}" sibTransId="{F46FD193-A56F-674B-A5EF-160928253438}"/>
    <dgm:cxn modelId="{104EA625-1EC7-564E-967E-F317A16F26A8}" srcId="{033269AF-3438-AD40-AE99-E85C4961387D}" destId="{44CDF938-2425-FF4F-85B3-425F6EAB454E}" srcOrd="0" destOrd="0" parTransId="{62E42C04-2EB1-6844-ABBB-2943F94AF1E4}" sibTransId="{172A6017-A754-1E42-B064-0DF06E4F17B6}"/>
    <dgm:cxn modelId="{84EE6328-6FB9-024D-A6B3-09EBD3A17162}" srcId="{033269AF-3438-AD40-AE99-E85C4961387D}" destId="{44798558-176B-6F4B-9FE7-7F7032FE0C9E}" srcOrd="5" destOrd="0" parTransId="{CE44453F-91F9-6046-BDCA-DD17076D6B75}" sibTransId="{659C5ABF-4A05-C942-BFFC-AC6D006DB5F6}"/>
    <dgm:cxn modelId="{8B549B2D-1FFD-D54F-8955-1A473AAB1A61}" type="presOf" srcId="{659C5ABF-4A05-C942-BFFC-AC6D006DB5F6}" destId="{C2B7D453-F214-3942-B91E-8C69FACCC816}" srcOrd="1" destOrd="0" presId="urn:microsoft.com/office/officeart/2005/8/layout/process2"/>
    <dgm:cxn modelId="{7B65F72F-59AC-9A42-85C6-409B36C64F29}" type="presOf" srcId="{B417EA5F-2296-A147-9FDF-EDA41B1E9EE9}" destId="{FA156E63-B30A-234D-BA80-F46C365C0D70}" srcOrd="0" destOrd="0" presId="urn:microsoft.com/office/officeart/2005/8/layout/process2"/>
    <dgm:cxn modelId="{28384B32-17D7-1D45-89B9-479A86553B8D}" type="presOf" srcId="{44798558-176B-6F4B-9FE7-7F7032FE0C9E}" destId="{AE1A5D09-DD17-3A44-A0BD-238AC470C405}" srcOrd="0" destOrd="0" presId="urn:microsoft.com/office/officeart/2005/8/layout/process2"/>
    <dgm:cxn modelId="{4A649139-99EB-8242-8378-7410B27B2B3C}" type="presOf" srcId="{033269AF-3438-AD40-AE99-E85C4961387D}" destId="{8C5748C0-5B17-A049-97F2-D3797F152837}" srcOrd="0" destOrd="0" presId="urn:microsoft.com/office/officeart/2005/8/layout/process2"/>
    <dgm:cxn modelId="{423F243E-9F70-754A-902D-8B016BBDDEE0}" type="presOf" srcId="{F46FD193-A56F-674B-A5EF-160928253438}" destId="{8E843A19-0EC6-464F-90BE-A670AA2F0661}" srcOrd="1" destOrd="0" presId="urn:microsoft.com/office/officeart/2005/8/layout/process2"/>
    <dgm:cxn modelId="{1CFDB43E-1F8E-A642-910D-32083D7491C1}" type="presOf" srcId="{F46FD193-A56F-674B-A5EF-160928253438}" destId="{8101AA47-DDA9-A447-BE9D-4492B028B7B4}" srcOrd="0" destOrd="0" presId="urn:microsoft.com/office/officeart/2005/8/layout/process2"/>
    <dgm:cxn modelId="{11850742-7AFC-654D-A3F3-2C271B8CD994}" srcId="{033269AF-3438-AD40-AE99-E85C4961387D}" destId="{01949101-C184-2741-8AB2-73F0ADAA5A29}" srcOrd="2" destOrd="0" parTransId="{78A767CC-1741-0843-965D-3CE4D9278F17}" sibTransId="{C725EB90-7D6D-624F-BB6C-454205D07882}"/>
    <dgm:cxn modelId="{25D1F24A-0DEB-B94A-AAB7-F96C220AB1DA}" type="presOf" srcId="{9C5F5E2B-CFCA-0D4A-88D8-2A8DA7D87FFD}" destId="{5856DC68-E9E2-C34E-9E3E-9AA68A96C612}" srcOrd="1" destOrd="0" presId="urn:microsoft.com/office/officeart/2005/8/layout/process2"/>
    <dgm:cxn modelId="{38F9204C-8BB7-FC43-8BAD-031B13B31D33}" type="presOf" srcId="{C725EB90-7D6D-624F-BB6C-454205D07882}" destId="{E15431FA-FA94-E341-9541-E57B1DBDA9AA}" srcOrd="1" destOrd="0" presId="urn:microsoft.com/office/officeart/2005/8/layout/process2"/>
    <dgm:cxn modelId="{10769A50-1ED4-0443-995D-9AEF0228F97A}" type="presOf" srcId="{C5F87254-BCF5-3645-A3B0-02A8EB420A59}" destId="{020AAF12-9014-4348-9059-E8F4128A7ACB}" srcOrd="0" destOrd="0" presId="urn:microsoft.com/office/officeart/2005/8/layout/process2"/>
    <dgm:cxn modelId="{A554A45A-EF00-C941-9F3A-209EEB0AB2BF}" type="presOf" srcId="{0831C494-9D41-D543-B6BF-9E3F993709FF}" destId="{D863175A-CB6F-F44E-AC77-7A9B2760E9F8}" srcOrd="0" destOrd="0" presId="urn:microsoft.com/office/officeart/2005/8/layout/process2"/>
    <dgm:cxn modelId="{E5C5765B-BB60-3E41-91E6-5CE564550307}" type="presOf" srcId="{3D0E4A71-3559-6F41-82EF-4399AAF3F665}" destId="{D4F55BBC-0AA4-9048-B86F-661F429757BB}" srcOrd="0" destOrd="0" presId="urn:microsoft.com/office/officeart/2005/8/layout/process2"/>
    <dgm:cxn modelId="{9AC46E66-2F5E-CA49-A957-44AE3A5ABA2E}" type="presOf" srcId="{2BA1CEAE-EA06-9149-B3F3-28802EF42508}" destId="{BAA65D69-C8FF-AA4F-B256-9971F4FCC9E7}" srcOrd="0" destOrd="0" presId="urn:microsoft.com/office/officeart/2005/8/layout/process2"/>
    <dgm:cxn modelId="{4941676E-1CC8-734E-80B7-004A407D9D9E}" srcId="{033269AF-3438-AD40-AE99-E85C4961387D}" destId="{438F6A36-A432-B943-B012-9C9B9FA5A885}" srcOrd="4" destOrd="0" parTransId="{1D533D93-C634-304E-8514-70CAF93F4945}" sibTransId="{B949C7BA-55DA-7C4A-9A70-2C84ACBCF86B}"/>
    <dgm:cxn modelId="{B376858F-C479-0C47-9E23-306162A3B267}" type="presOf" srcId="{172A6017-A754-1E42-B064-0DF06E4F17B6}" destId="{C9BF42DD-7B11-4E40-9497-E1EABD250674}" srcOrd="0" destOrd="0" presId="urn:microsoft.com/office/officeart/2005/8/layout/process2"/>
    <dgm:cxn modelId="{F15FED91-1354-2B4F-B94F-99A32B37B075}" type="presOf" srcId="{01949101-C184-2741-8AB2-73F0ADAA5A29}" destId="{E1F446B3-B727-EA49-9EF8-8A50A4B3721B}" srcOrd="0" destOrd="0" presId="urn:microsoft.com/office/officeart/2005/8/layout/process2"/>
    <dgm:cxn modelId="{346942A8-2D33-CB44-90FF-97B51E68D794}" type="presOf" srcId="{C725EB90-7D6D-624F-BB6C-454205D07882}" destId="{06ABA543-87B7-1149-AE03-CE7AB948660B}" srcOrd="0" destOrd="0" presId="urn:microsoft.com/office/officeart/2005/8/layout/process2"/>
    <dgm:cxn modelId="{F03BCFB4-B5CF-294F-92E0-9BB1C6853314}" type="presOf" srcId="{659C5ABF-4A05-C942-BFFC-AC6D006DB5F6}" destId="{425D69B2-EFB1-4144-AE49-351BB670BA4D}" srcOrd="0" destOrd="0" presId="urn:microsoft.com/office/officeart/2005/8/layout/process2"/>
    <dgm:cxn modelId="{F55ED6C3-215F-DB41-933A-BD909D928DCF}" type="presOf" srcId="{9C5F5E2B-CFCA-0D4A-88D8-2A8DA7D87FFD}" destId="{62475D2E-84D4-0041-893B-8BDE63484221}" srcOrd="0" destOrd="0" presId="urn:microsoft.com/office/officeart/2005/8/layout/process2"/>
    <dgm:cxn modelId="{DB7B2AC7-9D69-024C-AEF5-57FD4B714A21}" type="presOf" srcId="{0831C494-9D41-D543-B6BF-9E3F993709FF}" destId="{1B1CC1B9-2FB7-E248-94AA-93A72202CAE6}" srcOrd="1" destOrd="0" presId="urn:microsoft.com/office/officeart/2005/8/layout/process2"/>
    <dgm:cxn modelId="{F444B9D6-61A7-7144-B2F8-70451C4BEDCD}" type="presOf" srcId="{44CDF938-2425-FF4F-85B3-425F6EAB454E}" destId="{55F90091-8607-C84C-BBE9-FF8FC29CD4AD}" srcOrd="0" destOrd="0" presId="urn:microsoft.com/office/officeart/2005/8/layout/process2"/>
    <dgm:cxn modelId="{95B920DD-4DAB-A449-8FD0-78B865327785}" type="presOf" srcId="{B949C7BA-55DA-7C4A-9A70-2C84ACBCF86B}" destId="{6B4FB42D-6842-C44A-A546-82DBAAA698CA}" srcOrd="1" destOrd="0" presId="urn:microsoft.com/office/officeart/2005/8/layout/process2"/>
    <dgm:cxn modelId="{5BBF26DD-45C1-C34D-B9D1-5F0D0F62BED0}" type="presOf" srcId="{B949C7BA-55DA-7C4A-9A70-2C84ACBCF86B}" destId="{3FB1ABA6-9860-DF42-941A-31CADEF69D4F}" srcOrd="0" destOrd="0" presId="urn:microsoft.com/office/officeart/2005/8/layout/process2"/>
    <dgm:cxn modelId="{AC56CDE2-111F-6F49-A171-17A31DB9DBB4}" type="presOf" srcId="{172A6017-A754-1E42-B064-0DF06E4F17B6}" destId="{03BB3DEF-D1DA-CC40-A4C5-4165E063959D}" srcOrd="1" destOrd="0" presId="urn:microsoft.com/office/officeart/2005/8/layout/process2"/>
    <dgm:cxn modelId="{679EFCE3-1B55-EC48-BC2C-23FE3B1B5BBC}" type="presOf" srcId="{438F6A36-A432-B943-B012-9C9B9FA5A885}" destId="{428727D4-D257-D543-A8BE-83021F6A69D0}" srcOrd="0" destOrd="0" presId="urn:microsoft.com/office/officeart/2005/8/layout/process2"/>
    <dgm:cxn modelId="{D3DEDDFF-2C02-0740-9345-4092BF0FA1FE}" srcId="{033269AF-3438-AD40-AE99-E85C4961387D}" destId="{C5F87254-BCF5-3645-A3B0-02A8EB420A59}" srcOrd="6" destOrd="0" parTransId="{BDFA2843-B6C2-BF42-85D5-84AE1CBF8E29}" sibTransId="{9C5F5E2B-CFCA-0D4A-88D8-2A8DA7D87FFD}"/>
    <dgm:cxn modelId="{16818151-E172-2A4C-A245-58F2C5A1BDD8}" type="presParOf" srcId="{8C5748C0-5B17-A049-97F2-D3797F152837}" destId="{55F90091-8607-C84C-BBE9-FF8FC29CD4AD}" srcOrd="0" destOrd="0" presId="urn:microsoft.com/office/officeart/2005/8/layout/process2"/>
    <dgm:cxn modelId="{D1C2268E-14E6-2740-AFFC-C11FAA730DF0}" type="presParOf" srcId="{8C5748C0-5B17-A049-97F2-D3797F152837}" destId="{C9BF42DD-7B11-4E40-9497-E1EABD250674}" srcOrd="1" destOrd="0" presId="urn:microsoft.com/office/officeart/2005/8/layout/process2"/>
    <dgm:cxn modelId="{F347BD2D-FED9-7C43-BD99-1719E27FDA1C}" type="presParOf" srcId="{C9BF42DD-7B11-4E40-9497-E1EABD250674}" destId="{03BB3DEF-D1DA-CC40-A4C5-4165E063959D}" srcOrd="0" destOrd="0" presId="urn:microsoft.com/office/officeart/2005/8/layout/process2"/>
    <dgm:cxn modelId="{694140C2-3E5C-884F-9E08-E7B12ADEC6E8}" type="presParOf" srcId="{8C5748C0-5B17-A049-97F2-D3797F152837}" destId="{FA156E63-B30A-234D-BA80-F46C365C0D70}" srcOrd="2" destOrd="0" presId="urn:microsoft.com/office/officeart/2005/8/layout/process2"/>
    <dgm:cxn modelId="{8CC3CB5F-FC55-6444-A240-4AA9B059CA3C}" type="presParOf" srcId="{8C5748C0-5B17-A049-97F2-D3797F152837}" destId="{D863175A-CB6F-F44E-AC77-7A9B2760E9F8}" srcOrd="3" destOrd="0" presId="urn:microsoft.com/office/officeart/2005/8/layout/process2"/>
    <dgm:cxn modelId="{5090B167-E122-4547-B96C-B902BBFC09E7}" type="presParOf" srcId="{D863175A-CB6F-F44E-AC77-7A9B2760E9F8}" destId="{1B1CC1B9-2FB7-E248-94AA-93A72202CAE6}" srcOrd="0" destOrd="0" presId="urn:microsoft.com/office/officeart/2005/8/layout/process2"/>
    <dgm:cxn modelId="{E119E387-343E-3948-B5EA-E73DABA60ABE}" type="presParOf" srcId="{8C5748C0-5B17-A049-97F2-D3797F152837}" destId="{E1F446B3-B727-EA49-9EF8-8A50A4B3721B}" srcOrd="4" destOrd="0" presId="urn:microsoft.com/office/officeart/2005/8/layout/process2"/>
    <dgm:cxn modelId="{3C5BB7AF-D49D-7D4A-A872-E6B6855288D5}" type="presParOf" srcId="{8C5748C0-5B17-A049-97F2-D3797F152837}" destId="{06ABA543-87B7-1149-AE03-CE7AB948660B}" srcOrd="5" destOrd="0" presId="urn:microsoft.com/office/officeart/2005/8/layout/process2"/>
    <dgm:cxn modelId="{23FC79B7-0C75-064D-B64B-567B8F866F8E}" type="presParOf" srcId="{06ABA543-87B7-1149-AE03-CE7AB948660B}" destId="{E15431FA-FA94-E341-9541-E57B1DBDA9AA}" srcOrd="0" destOrd="0" presId="urn:microsoft.com/office/officeart/2005/8/layout/process2"/>
    <dgm:cxn modelId="{6226463C-580D-6D43-AD32-1A5E4CE08887}" type="presParOf" srcId="{8C5748C0-5B17-A049-97F2-D3797F152837}" destId="{D4F55BBC-0AA4-9048-B86F-661F429757BB}" srcOrd="6" destOrd="0" presId="urn:microsoft.com/office/officeart/2005/8/layout/process2"/>
    <dgm:cxn modelId="{672C6B15-9F69-F646-A0FF-033672372B2A}" type="presParOf" srcId="{8C5748C0-5B17-A049-97F2-D3797F152837}" destId="{8101AA47-DDA9-A447-BE9D-4492B028B7B4}" srcOrd="7" destOrd="0" presId="urn:microsoft.com/office/officeart/2005/8/layout/process2"/>
    <dgm:cxn modelId="{D142EB9A-45B8-BE42-B149-C0CE94DC6974}" type="presParOf" srcId="{8101AA47-DDA9-A447-BE9D-4492B028B7B4}" destId="{8E843A19-0EC6-464F-90BE-A670AA2F0661}" srcOrd="0" destOrd="0" presId="urn:microsoft.com/office/officeart/2005/8/layout/process2"/>
    <dgm:cxn modelId="{73D9FB29-7BEF-7541-9BC9-A808A85B0593}" type="presParOf" srcId="{8C5748C0-5B17-A049-97F2-D3797F152837}" destId="{428727D4-D257-D543-A8BE-83021F6A69D0}" srcOrd="8" destOrd="0" presId="urn:microsoft.com/office/officeart/2005/8/layout/process2"/>
    <dgm:cxn modelId="{2541B854-FCDF-FE44-9348-C298C343A7FA}" type="presParOf" srcId="{8C5748C0-5B17-A049-97F2-D3797F152837}" destId="{3FB1ABA6-9860-DF42-941A-31CADEF69D4F}" srcOrd="9" destOrd="0" presId="urn:microsoft.com/office/officeart/2005/8/layout/process2"/>
    <dgm:cxn modelId="{3C87BA20-8F23-1D47-9796-3B905DBEE0B1}" type="presParOf" srcId="{3FB1ABA6-9860-DF42-941A-31CADEF69D4F}" destId="{6B4FB42D-6842-C44A-A546-82DBAAA698CA}" srcOrd="0" destOrd="0" presId="urn:microsoft.com/office/officeart/2005/8/layout/process2"/>
    <dgm:cxn modelId="{B24834FC-538A-5846-A5D2-B75919B089E8}" type="presParOf" srcId="{8C5748C0-5B17-A049-97F2-D3797F152837}" destId="{AE1A5D09-DD17-3A44-A0BD-238AC470C405}" srcOrd="10" destOrd="0" presId="urn:microsoft.com/office/officeart/2005/8/layout/process2"/>
    <dgm:cxn modelId="{AED46955-EE84-6A49-AB6D-62B9D4957824}" type="presParOf" srcId="{8C5748C0-5B17-A049-97F2-D3797F152837}" destId="{425D69B2-EFB1-4144-AE49-351BB670BA4D}" srcOrd="11" destOrd="0" presId="urn:microsoft.com/office/officeart/2005/8/layout/process2"/>
    <dgm:cxn modelId="{2B5C9825-A22B-684A-A117-CE7261D86C92}" type="presParOf" srcId="{425D69B2-EFB1-4144-AE49-351BB670BA4D}" destId="{C2B7D453-F214-3942-B91E-8C69FACCC816}" srcOrd="0" destOrd="0" presId="urn:microsoft.com/office/officeart/2005/8/layout/process2"/>
    <dgm:cxn modelId="{27D1AD00-D177-274A-8802-CA7D7FAC056B}" type="presParOf" srcId="{8C5748C0-5B17-A049-97F2-D3797F152837}" destId="{020AAF12-9014-4348-9059-E8F4128A7ACB}" srcOrd="12" destOrd="0" presId="urn:microsoft.com/office/officeart/2005/8/layout/process2"/>
    <dgm:cxn modelId="{FC8D36AB-F7A5-5949-BF1E-97B2DFC9840E}" type="presParOf" srcId="{8C5748C0-5B17-A049-97F2-D3797F152837}" destId="{62475D2E-84D4-0041-893B-8BDE63484221}" srcOrd="13" destOrd="0" presId="urn:microsoft.com/office/officeart/2005/8/layout/process2"/>
    <dgm:cxn modelId="{3E196A87-A21D-A349-9C4E-6988D09DB3DB}" type="presParOf" srcId="{62475D2E-84D4-0041-893B-8BDE63484221}" destId="{5856DC68-E9E2-C34E-9E3E-9AA68A96C612}" srcOrd="0" destOrd="0" presId="urn:microsoft.com/office/officeart/2005/8/layout/process2"/>
    <dgm:cxn modelId="{81E6A182-754C-4642-9731-10C74CEF91EA}" type="presParOf" srcId="{8C5748C0-5B17-A049-97F2-D3797F152837}" destId="{BAA65D69-C8FF-AA4F-B256-9971F4FCC9E7}" srcOrd="1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9F951-C4F0-284D-BCCC-3D4B5A58AF4E}">
      <dsp:nvSpPr>
        <dsp:cNvPr id="0" name=""/>
        <dsp:cNvSpPr/>
      </dsp:nvSpPr>
      <dsp:spPr>
        <a:xfrm>
          <a:off x="3345669" y="615"/>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QC</a:t>
          </a:r>
        </a:p>
      </dsp:txBody>
      <dsp:txXfrm>
        <a:off x="3360434" y="15380"/>
        <a:ext cx="1960993" cy="474599"/>
      </dsp:txXfrm>
    </dsp:sp>
    <dsp:sp modelId="{3C46C521-CB73-5D46-B9F9-1860E55C7FE9}">
      <dsp:nvSpPr>
        <dsp:cNvPr id="0" name=""/>
        <dsp:cNvSpPr/>
      </dsp:nvSpPr>
      <dsp:spPr>
        <a:xfrm rot="5400000">
          <a:off x="4246406" y="517348"/>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536253"/>
        <a:ext cx="136114" cy="132334"/>
      </dsp:txXfrm>
    </dsp:sp>
    <dsp:sp modelId="{55F90091-8607-C84C-BBE9-FF8FC29CD4AD}">
      <dsp:nvSpPr>
        <dsp:cNvPr id="0" name=""/>
        <dsp:cNvSpPr/>
      </dsp:nvSpPr>
      <dsp:spPr>
        <a:xfrm>
          <a:off x="3345669" y="756809"/>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Alignment</a:t>
          </a:r>
        </a:p>
      </dsp:txBody>
      <dsp:txXfrm>
        <a:off x="3360434" y="771574"/>
        <a:ext cx="1960993" cy="474599"/>
      </dsp:txXfrm>
    </dsp:sp>
    <dsp:sp modelId="{C9BF42DD-7B11-4E40-9497-E1EABD250674}">
      <dsp:nvSpPr>
        <dsp:cNvPr id="0" name=""/>
        <dsp:cNvSpPr/>
      </dsp:nvSpPr>
      <dsp:spPr>
        <a:xfrm rot="5400000">
          <a:off x="4246406" y="1273542"/>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sv-SE" sz="900" kern="1200"/>
        </a:p>
      </dsp:txBody>
      <dsp:txXfrm rot="-5400000">
        <a:off x="4272873" y="1292447"/>
        <a:ext cx="136114" cy="132334"/>
      </dsp:txXfrm>
    </dsp:sp>
    <dsp:sp modelId="{E1F446B3-B727-EA49-9EF8-8A50A4B3721B}">
      <dsp:nvSpPr>
        <dsp:cNvPr id="0" name=""/>
        <dsp:cNvSpPr/>
      </dsp:nvSpPr>
      <dsp:spPr>
        <a:xfrm>
          <a:off x="3345669" y="1513004"/>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Duplicate removal</a:t>
          </a:r>
        </a:p>
      </dsp:txBody>
      <dsp:txXfrm>
        <a:off x="3360434" y="1527769"/>
        <a:ext cx="1960993" cy="474599"/>
      </dsp:txXfrm>
    </dsp:sp>
    <dsp:sp modelId="{06ABA543-87B7-1149-AE03-CE7AB948660B}">
      <dsp:nvSpPr>
        <dsp:cNvPr id="0" name=""/>
        <dsp:cNvSpPr/>
      </dsp:nvSpPr>
      <dsp:spPr>
        <a:xfrm rot="5400000">
          <a:off x="4246406" y="2029736"/>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048641"/>
        <a:ext cx="136114" cy="132334"/>
      </dsp:txXfrm>
    </dsp:sp>
    <dsp:sp modelId="{D4F55BBC-0AA4-9048-B86F-661F429757BB}">
      <dsp:nvSpPr>
        <dsp:cNvPr id="0" name=""/>
        <dsp:cNvSpPr/>
      </dsp:nvSpPr>
      <dsp:spPr>
        <a:xfrm>
          <a:off x="3345669" y="2269198"/>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BQSR</a:t>
          </a:r>
        </a:p>
      </dsp:txBody>
      <dsp:txXfrm>
        <a:off x="3360434" y="2283963"/>
        <a:ext cx="1960993" cy="474599"/>
      </dsp:txXfrm>
    </dsp:sp>
    <dsp:sp modelId="{8101AA47-DDA9-A447-BE9D-4492B028B7B4}">
      <dsp:nvSpPr>
        <dsp:cNvPr id="0" name=""/>
        <dsp:cNvSpPr/>
      </dsp:nvSpPr>
      <dsp:spPr>
        <a:xfrm rot="5400000">
          <a:off x="4246406" y="2785930"/>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804835"/>
        <a:ext cx="136114" cy="132334"/>
      </dsp:txXfrm>
    </dsp:sp>
    <dsp:sp modelId="{428727D4-D257-D543-A8BE-83021F6A69D0}">
      <dsp:nvSpPr>
        <dsp:cNvPr id="0" name=""/>
        <dsp:cNvSpPr/>
      </dsp:nvSpPr>
      <dsp:spPr>
        <a:xfrm>
          <a:off x="3345669" y="3025392"/>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calling</a:t>
          </a:r>
        </a:p>
      </dsp:txBody>
      <dsp:txXfrm>
        <a:off x="3360434" y="3040157"/>
        <a:ext cx="1960993" cy="474599"/>
      </dsp:txXfrm>
    </dsp:sp>
    <dsp:sp modelId="{0C6A2323-73D2-ED46-9B8E-3D096940B29F}">
      <dsp:nvSpPr>
        <dsp:cNvPr id="0" name=""/>
        <dsp:cNvSpPr/>
      </dsp:nvSpPr>
      <dsp:spPr>
        <a:xfrm rot="5400000">
          <a:off x="4246406" y="3542125"/>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3561030"/>
        <a:ext cx="136114" cy="132334"/>
      </dsp:txXfrm>
    </dsp:sp>
    <dsp:sp modelId="{9DEC507A-7007-8F41-8278-087FC7AEC0FD}">
      <dsp:nvSpPr>
        <dsp:cNvPr id="0" name=""/>
        <dsp:cNvSpPr/>
      </dsp:nvSpPr>
      <dsp:spPr>
        <a:xfrm>
          <a:off x="3345669" y="3781586"/>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filtration</a:t>
          </a:r>
        </a:p>
      </dsp:txBody>
      <dsp:txXfrm>
        <a:off x="3360434" y="3796351"/>
        <a:ext cx="1960993" cy="474599"/>
      </dsp:txXfrm>
    </dsp:sp>
    <dsp:sp modelId="{3C4E04CC-8FBA-DA47-A7E8-13F6036C22DA}">
      <dsp:nvSpPr>
        <dsp:cNvPr id="0" name=""/>
        <dsp:cNvSpPr/>
      </dsp:nvSpPr>
      <dsp:spPr>
        <a:xfrm rot="5400000">
          <a:off x="4246406" y="4298319"/>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4317224"/>
        <a:ext cx="136114" cy="132334"/>
      </dsp:txXfrm>
    </dsp:sp>
    <dsp:sp modelId="{2B2CF9B3-C877-FA44-BB52-3B0C1C946ECF}">
      <dsp:nvSpPr>
        <dsp:cNvPr id="0" name=""/>
        <dsp:cNvSpPr/>
      </dsp:nvSpPr>
      <dsp:spPr>
        <a:xfrm>
          <a:off x="3345669" y="4537780"/>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Annotation</a:t>
          </a:r>
        </a:p>
      </dsp:txBody>
      <dsp:txXfrm>
        <a:off x="3360434" y="4552545"/>
        <a:ext cx="1960993" cy="474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9F951-C4F0-284D-BCCC-3D4B5A58AF4E}">
      <dsp:nvSpPr>
        <dsp:cNvPr id="0" name=""/>
        <dsp:cNvSpPr/>
      </dsp:nvSpPr>
      <dsp:spPr>
        <a:xfrm>
          <a:off x="3345669" y="615"/>
          <a:ext cx="1990523" cy="504129"/>
        </a:xfrm>
        <a:prstGeom prst="roundRect">
          <a:avLst>
            <a:gd name="adj" fmla="val 10000"/>
          </a:avLst>
        </a:prstGeom>
        <a:solidFill>
          <a:srgbClr val="92D050"/>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QC</a:t>
          </a:r>
        </a:p>
      </dsp:txBody>
      <dsp:txXfrm>
        <a:off x="3360434" y="15380"/>
        <a:ext cx="1960993" cy="474599"/>
      </dsp:txXfrm>
    </dsp:sp>
    <dsp:sp modelId="{3C46C521-CB73-5D46-B9F9-1860E55C7FE9}">
      <dsp:nvSpPr>
        <dsp:cNvPr id="0" name=""/>
        <dsp:cNvSpPr/>
      </dsp:nvSpPr>
      <dsp:spPr>
        <a:xfrm rot="5400000">
          <a:off x="4246406" y="517348"/>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536253"/>
        <a:ext cx="136114" cy="132334"/>
      </dsp:txXfrm>
    </dsp:sp>
    <dsp:sp modelId="{55F90091-8607-C84C-BBE9-FF8FC29CD4AD}">
      <dsp:nvSpPr>
        <dsp:cNvPr id="0" name=""/>
        <dsp:cNvSpPr/>
      </dsp:nvSpPr>
      <dsp:spPr>
        <a:xfrm>
          <a:off x="3345669" y="756809"/>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Alignment</a:t>
          </a:r>
        </a:p>
      </dsp:txBody>
      <dsp:txXfrm>
        <a:off x="3360434" y="771574"/>
        <a:ext cx="1960993" cy="474599"/>
      </dsp:txXfrm>
    </dsp:sp>
    <dsp:sp modelId="{C9BF42DD-7B11-4E40-9497-E1EABD250674}">
      <dsp:nvSpPr>
        <dsp:cNvPr id="0" name=""/>
        <dsp:cNvSpPr/>
      </dsp:nvSpPr>
      <dsp:spPr>
        <a:xfrm rot="5400000">
          <a:off x="4246406" y="1273542"/>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sv-SE" sz="900" kern="1200"/>
        </a:p>
      </dsp:txBody>
      <dsp:txXfrm rot="-5400000">
        <a:off x="4272873" y="1292447"/>
        <a:ext cx="136114" cy="132334"/>
      </dsp:txXfrm>
    </dsp:sp>
    <dsp:sp modelId="{E1F446B3-B727-EA49-9EF8-8A50A4B3721B}">
      <dsp:nvSpPr>
        <dsp:cNvPr id="0" name=""/>
        <dsp:cNvSpPr/>
      </dsp:nvSpPr>
      <dsp:spPr>
        <a:xfrm>
          <a:off x="3345669" y="1513004"/>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Duplicate removal</a:t>
          </a:r>
        </a:p>
      </dsp:txBody>
      <dsp:txXfrm>
        <a:off x="3360434" y="1527769"/>
        <a:ext cx="1960993" cy="474599"/>
      </dsp:txXfrm>
    </dsp:sp>
    <dsp:sp modelId="{06ABA543-87B7-1149-AE03-CE7AB948660B}">
      <dsp:nvSpPr>
        <dsp:cNvPr id="0" name=""/>
        <dsp:cNvSpPr/>
      </dsp:nvSpPr>
      <dsp:spPr>
        <a:xfrm rot="5400000">
          <a:off x="4246406" y="2029736"/>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048641"/>
        <a:ext cx="136114" cy="132334"/>
      </dsp:txXfrm>
    </dsp:sp>
    <dsp:sp modelId="{D4F55BBC-0AA4-9048-B86F-661F429757BB}">
      <dsp:nvSpPr>
        <dsp:cNvPr id="0" name=""/>
        <dsp:cNvSpPr/>
      </dsp:nvSpPr>
      <dsp:spPr>
        <a:xfrm>
          <a:off x="3345669" y="2269198"/>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BQSR</a:t>
          </a:r>
        </a:p>
      </dsp:txBody>
      <dsp:txXfrm>
        <a:off x="3360434" y="2283963"/>
        <a:ext cx="1960993" cy="474599"/>
      </dsp:txXfrm>
    </dsp:sp>
    <dsp:sp modelId="{8101AA47-DDA9-A447-BE9D-4492B028B7B4}">
      <dsp:nvSpPr>
        <dsp:cNvPr id="0" name=""/>
        <dsp:cNvSpPr/>
      </dsp:nvSpPr>
      <dsp:spPr>
        <a:xfrm rot="5400000">
          <a:off x="4246406" y="2785930"/>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804835"/>
        <a:ext cx="136114" cy="132334"/>
      </dsp:txXfrm>
    </dsp:sp>
    <dsp:sp modelId="{428727D4-D257-D543-A8BE-83021F6A69D0}">
      <dsp:nvSpPr>
        <dsp:cNvPr id="0" name=""/>
        <dsp:cNvSpPr/>
      </dsp:nvSpPr>
      <dsp:spPr>
        <a:xfrm>
          <a:off x="3345669" y="3025392"/>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calling</a:t>
          </a:r>
        </a:p>
      </dsp:txBody>
      <dsp:txXfrm>
        <a:off x="3360434" y="3040157"/>
        <a:ext cx="1960993" cy="474599"/>
      </dsp:txXfrm>
    </dsp:sp>
    <dsp:sp modelId="{0C6A2323-73D2-ED46-9B8E-3D096940B29F}">
      <dsp:nvSpPr>
        <dsp:cNvPr id="0" name=""/>
        <dsp:cNvSpPr/>
      </dsp:nvSpPr>
      <dsp:spPr>
        <a:xfrm rot="5400000">
          <a:off x="4246406" y="3542125"/>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3561030"/>
        <a:ext cx="136114" cy="132334"/>
      </dsp:txXfrm>
    </dsp:sp>
    <dsp:sp modelId="{9DEC507A-7007-8F41-8278-087FC7AEC0FD}">
      <dsp:nvSpPr>
        <dsp:cNvPr id="0" name=""/>
        <dsp:cNvSpPr/>
      </dsp:nvSpPr>
      <dsp:spPr>
        <a:xfrm>
          <a:off x="3345669" y="3781586"/>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filtration</a:t>
          </a:r>
        </a:p>
      </dsp:txBody>
      <dsp:txXfrm>
        <a:off x="3360434" y="3796351"/>
        <a:ext cx="1960993" cy="474599"/>
      </dsp:txXfrm>
    </dsp:sp>
    <dsp:sp modelId="{3C4E04CC-8FBA-DA47-A7E8-13F6036C22DA}">
      <dsp:nvSpPr>
        <dsp:cNvPr id="0" name=""/>
        <dsp:cNvSpPr/>
      </dsp:nvSpPr>
      <dsp:spPr>
        <a:xfrm rot="5400000">
          <a:off x="4246406" y="4298319"/>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4317224"/>
        <a:ext cx="136114" cy="132334"/>
      </dsp:txXfrm>
    </dsp:sp>
    <dsp:sp modelId="{2B2CF9B3-C877-FA44-BB52-3B0C1C946ECF}">
      <dsp:nvSpPr>
        <dsp:cNvPr id="0" name=""/>
        <dsp:cNvSpPr/>
      </dsp:nvSpPr>
      <dsp:spPr>
        <a:xfrm>
          <a:off x="3345669" y="4537780"/>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Annotation</a:t>
          </a:r>
        </a:p>
      </dsp:txBody>
      <dsp:txXfrm>
        <a:off x="3360434" y="4552545"/>
        <a:ext cx="1960993" cy="4745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9F951-C4F0-284D-BCCC-3D4B5A58AF4E}">
      <dsp:nvSpPr>
        <dsp:cNvPr id="0" name=""/>
        <dsp:cNvSpPr/>
      </dsp:nvSpPr>
      <dsp:spPr>
        <a:xfrm>
          <a:off x="3345669" y="615"/>
          <a:ext cx="1990523" cy="504129"/>
        </a:xfrm>
        <a:prstGeom prst="roundRect">
          <a:avLst>
            <a:gd name="adj" fmla="val 1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QC</a:t>
          </a:r>
        </a:p>
      </dsp:txBody>
      <dsp:txXfrm>
        <a:off x="3360434" y="15380"/>
        <a:ext cx="1960993" cy="474599"/>
      </dsp:txXfrm>
    </dsp:sp>
    <dsp:sp modelId="{3C46C521-CB73-5D46-B9F9-1860E55C7FE9}">
      <dsp:nvSpPr>
        <dsp:cNvPr id="0" name=""/>
        <dsp:cNvSpPr/>
      </dsp:nvSpPr>
      <dsp:spPr>
        <a:xfrm rot="5400000">
          <a:off x="4246406" y="517348"/>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536253"/>
        <a:ext cx="136114" cy="132334"/>
      </dsp:txXfrm>
    </dsp:sp>
    <dsp:sp modelId="{55F90091-8607-C84C-BBE9-FF8FC29CD4AD}">
      <dsp:nvSpPr>
        <dsp:cNvPr id="0" name=""/>
        <dsp:cNvSpPr/>
      </dsp:nvSpPr>
      <dsp:spPr>
        <a:xfrm>
          <a:off x="3345669" y="756809"/>
          <a:ext cx="1990523" cy="504129"/>
        </a:xfrm>
        <a:prstGeom prst="roundRect">
          <a:avLst>
            <a:gd name="adj" fmla="val 10000"/>
          </a:avLst>
        </a:prstGeom>
        <a:solidFill>
          <a:srgbClr val="92D050"/>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Alignment</a:t>
          </a:r>
        </a:p>
      </dsp:txBody>
      <dsp:txXfrm>
        <a:off x="3360434" y="771574"/>
        <a:ext cx="1960993" cy="474599"/>
      </dsp:txXfrm>
    </dsp:sp>
    <dsp:sp modelId="{C9BF42DD-7B11-4E40-9497-E1EABD250674}">
      <dsp:nvSpPr>
        <dsp:cNvPr id="0" name=""/>
        <dsp:cNvSpPr/>
      </dsp:nvSpPr>
      <dsp:spPr>
        <a:xfrm rot="5400000">
          <a:off x="4246406" y="1273542"/>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sv-SE" sz="900" kern="1200"/>
        </a:p>
      </dsp:txBody>
      <dsp:txXfrm rot="-5400000">
        <a:off x="4272873" y="1292447"/>
        <a:ext cx="136114" cy="132334"/>
      </dsp:txXfrm>
    </dsp:sp>
    <dsp:sp modelId="{E1F446B3-B727-EA49-9EF8-8A50A4B3721B}">
      <dsp:nvSpPr>
        <dsp:cNvPr id="0" name=""/>
        <dsp:cNvSpPr/>
      </dsp:nvSpPr>
      <dsp:spPr>
        <a:xfrm>
          <a:off x="3345669" y="1513004"/>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Duplicate removal</a:t>
          </a:r>
        </a:p>
      </dsp:txBody>
      <dsp:txXfrm>
        <a:off x="3360434" y="1527769"/>
        <a:ext cx="1960993" cy="474599"/>
      </dsp:txXfrm>
    </dsp:sp>
    <dsp:sp modelId="{06ABA543-87B7-1149-AE03-CE7AB948660B}">
      <dsp:nvSpPr>
        <dsp:cNvPr id="0" name=""/>
        <dsp:cNvSpPr/>
      </dsp:nvSpPr>
      <dsp:spPr>
        <a:xfrm rot="5400000">
          <a:off x="4246406" y="2029736"/>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048641"/>
        <a:ext cx="136114" cy="132334"/>
      </dsp:txXfrm>
    </dsp:sp>
    <dsp:sp modelId="{D4F55BBC-0AA4-9048-B86F-661F429757BB}">
      <dsp:nvSpPr>
        <dsp:cNvPr id="0" name=""/>
        <dsp:cNvSpPr/>
      </dsp:nvSpPr>
      <dsp:spPr>
        <a:xfrm>
          <a:off x="3345669" y="2269198"/>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BQSR</a:t>
          </a:r>
        </a:p>
      </dsp:txBody>
      <dsp:txXfrm>
        <a:off x="3360434" y="2283963"/>
        <a:ext cx="1960993" cy="474599"/>
      </dsp:txXfrm>
    </dsp:sp>
    <dsp:sp modelId="{8101AA47-DDA9-A447-BE9D-4492B028B7B4}">
      <dsp:nvSpPr>
        <dsp:cNvPr id="0" name=""/>
        <dsp:cNvSpPr/>
      </dsp:nvSpPr>
      <dsp:spPr>
        <a:xfrm rot="5400000">
          <a:off x="4246406" y="2785930"/>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804835"/>
        <a:ext cx="136114" cy="132334"/>
      </dsp:txXfrm>
    </dsp:sp>
    <dsp:sp modelId="{428727D4-D257-D543-A8BE-83021F6A69D0}">
      <dsp:nvSpPr>
        <dsp:cNvPr id="0" name=""/>
        <dsp:cNvSpPr/>
      </dsp:nvSpPr>
      <dsp:spPr>
        <a:xfrm>
          <a:off x="3345669" y="3025392"/>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calling</a:t>
          </a:r>
        </a:p>
      </dsp:txBody>
      <dsp:txXfrm>
        <a:off x="3360434" y="3040157"/>
        <a:ext cx="1960993" cy="474599"/>
      </dsp:txXfrm>
    </dsp:sp>
    <dsp:sp modelId="{0C6A2323-73D2-ED46-9B8E-3D096940B29F}">
      <dsp:nvSpPr>
        <dsp:cNvPr id="0" name=""/>
        <dsp:cNvSpPr/>
      </dsp:nvSpPr>
      <dsp:spPr>
        <a:xfrm rot="5400000">
          <a:off x="4246406" y="3542125"/>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3561030"/>
        <a:ext cx="136114" cy="132334"/>
      </dsp:txXfrm>
    </dsp:sp>
    <dsp:sp modelId="{9DEC507A-7007-8F41-8278-087FC7AEC0FD}">
      <dsp:nvSpPr>
        <dsp:cNvPr id="0" name=""/>
        <dsp:cNvSpPr/>
      </dsp:nvSpPr>
      <dsp:spPr>
        <a:xfrm>
          <a:off x="3345669" y="3781586"/>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filtration</a:t>
          </a:r>
        </a:p>
      </dsp:txBody>
      <dsp:txXfrm>
        <a:off x="3360434" y="3796351"/>
        <a:ext cx="1960993" cy="474599"/>
      </dsp:txXfrm>
    </dsp:sp>
    <dsp:sp modelId="{3C4E04CC-8FBA-DA47-A7E8-13F6036C22DA}">
      <dsp:nvSpPr>
        <dsp:cNvPr id="0" name=""/>
        <dsp:cNvSpPr/>
      </dsp:nvSpPr>
      <dsp:spPr>
        <a:xfrm rot="5400000">
          <a:off x="4246406" y="4298319"/>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4317224"/>
        <a:ext cx="136114" cy="132334"/>
      </dsp:txXfrm>
    </dsp:sp>
    <dsp:sp modelId="{2B2CF9B3-C877-FA44-BB52-3B0C1C946ECF}">
      <dsp:nvSpPr>
        <dsp:cNvPr id="0" name=""/>
        <dsp:cNvSpPr/>
      </dsp:nvSpPr>
      <dsp:spPr>
        <a:xfrm>
          <a:off x="3345669" y="4537780"/>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Annotation</a:t>
          </a:r>
        </a:p>
      </dsp:txBody>
      <dsp:txXfrm>
        <a:off x="3360434" y="4552545"/>
        <a:ext cx="1960993" cy="4745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9F951-C4F0-284D-BCCC-3D4B5A58AF4E}">
      <dsp:nvSpPr>
        <dsp:cNvPr id="0" name=""/>
        <dsp:cNvSpPr/>
      </dsp:nvSpPr>
      <dsp:spPr>
        <a:xfrm>
          <a:off x="3345669" y="615"/>
          <a:ext cx="1990523" cy="504129"/>
        </a:xfrm>
        <a:prstGeom prst="roundRect">
          <a:avLst>
            <a:gd name="adj" fmla="val 1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QC</a:t>
          </a:r>
        </a:p>
      </dsp:txBody>
      <dsp:txXfrm>
        <a:off x="3360434" y="15380"/>
        <a:ext cx="1960993" cy="474599"/>
      </dsp:txXfrm>
    </dsp:sp>
    <dsp:sp modelId="{3C46C521-CB73-5D46-B9F9-1860E55C7FE9}">
      <dsp:nvSpPr>
        <dsp:cNvPr id="0" name=""/>
        <dsp:cNvSpPr/>
      </dsp:nvSpPr>
      <dsp:spPr>
        <a:xfrm rot="5400000">
          <a:off x="4246406" y="517348"/>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536253"/>
        <a:ext cx="136114" cy="132334"/>
      </dsp:txXfrm>
    </dsp:sp>
    <dsp:sp modelId="{55F90091-8607-C84C-BBE9-FF8FC29CD4AD}">
      <dsp:nvSpPr>
        <dsp:cNvPr id="0" name=""/>
        <dsp:cNvSpPr/>
      </dsp:nvSpPr>
      <dsp:spPr>
        <a:xfrm>
          <a:off x="3345669" y="756809"/>
          <a:ext cx="1990523" cy="504129"/>
        </a:xfrm>
        <a:prstGeom prst="roundRect">
          <a:avLst>
            <a:gd name="adj" fmla="val 1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Alignment</a:t>
          </a:r>
        </a:p>
      </dsp:txBody>
      <dsp:txXfrm>
        <a:off x="3360434" y="771574"/>
        <a:ext cx="1960993" cy="474599"/>
      </dsp:txXfrm>
    </dsp:sp>
    <dsp:sp modelId="{C9BF42DD-7B11-4E40-9497-E1EABD250674}">
      <dsp:nvSpPr>
        <dsp:cNvPr id="0" name=""/>
        <dsp:cNvSpPr/>
      </dsp:nvSpPr>
      <dsp:spPr>
        <a:xfrm rot="5400000">
          <a:off x="4246406" y="1273542"/>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sv-SE" sz="900" kern="1200"/>
        </a:p>
      </dsp:txBody>
      <dsp:txXfrm rot="-5400000">
        <a:off x="4272873" y="1292447"/>
        <a:ext cx="136114" cy="132334"/>
      </dsp:txXfrm>
    </dsp:sp>
    <dsp:sp modelId="{E1F446B3-B727-EA49-9EF8-8A50A4B3721B}">
      <dsp:nvSpPr>
        <dsp:cNvPr id="0" name=""/>
        <dsp:cNvSpPr/>
      </dsp:nvSpPr>
      <dsp:spPr>
        <a:xfrm>
          <a:off x="3345669" y="1513004"/>
          <a:ext cx="1990523" cy="504129"/>
        </a:xfrm>
        <a:prstGeom prst="roundRect">
          <a:avLst>
            <a:gd name="adj" fmla="val 10000"/>
          </a:avLst>
        </a:prstGeom>
        <a:solidFill>
          <a:srgbClr val="92D050"/>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Duplicate removal</a:t>
          </a:r>
        </a:p>
      </dsp:txBody>
      <dsp:txXfrm>
        <a:off x="3360434" y="1527769"/>
        <a:ext cx="1960993" cy="474599"/>
      </dsp:txXfrm>
    </dsp:sp>
    <dsp:sp modelId="{06ABA543-87B7-1149-AE03-CE7AB948660B}">
      <dsp:nvSpPr>
        <dsp:cNvPr id="0" name=""/>
        <dsp:cNvSpPr/>
      </dsp:nvSpPr>
      <dsp:spPr>
        <a:xfrm rot="5400000">
          <a:off x="4246406" y="2029736"/>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048641"/>
        <a:ext cx="136114" cy="132334"/>
      </dsp:txXfrm>
    </dsp:sp>
    <dsp:sp modelId="{D4F55BBC-0AA4-9048-B86F-661F429757BB}">
      <dsp:nvSpPr>
        <dsp:cNvPr id="0" name=""/>
        <dsp:cNvSpPr/>
      </dsp:nvSpPr>
      <dsp:spPr>
        <a:xfrm>
          <a:off x="3345669" y="2269198"/>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BQSR</a:t>
          </a:r>
        </a:p>
      </dsp:txBody>
      <dsp:txXfrm>
        <a:off x="3360434" y="2283963"/>
        <a:ext cx="1960993" cy="474599"/>
      </dsp:txXfrm>
    </dsp:sp>
    <dsp:sp modelId="{8101AA47-DDA9-A447-BE9D-4492B028B7B4}">
      <dsp:nvSpPr>
        <dsp:cNvPr id="0" name=""/>
        <dsp:cNvSpPr/>
      </dsp:nvSpPr>
      <dsp:spPr>
        <a:xfrm rot="5400000">
          <a:off x="4246406" y="2785930"/>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804835"/>
        <a:ext cx="136114" cy="132334"/>
      </dsp:txXfrm>
    </dsp:sp>
    <dsp:sp modelId="{428727D4-D257-D543-A8BE-83021F6A69D0}">
      <dsp:nvSpPr>
        <dsp:cNvPr id="0" name=""/>
        <dsp:cNvSpPr/>
      </dsp:nvSpPr>
      <dsp:spPr>
        <a:xfrm>
          <a:off x="3345669" y="3025392"/>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calling</a:t>
          </a:r>
        </a:p>
      </dsp:txBody>
      <dsp:txXfrm>
        <a:off x="3360434" y="3040157"/>
        <a:ext cx="1960993" cy="474599"/>
      </dsp:txXfrm>
    </dsp:sp>
    <dsp:sp modelId="{0C6A2323-73D2-ED46-9B8E-3D096940B29F}">
      <dsp:nvSpPr>
        <dsp:cNvPr id="0" name=""/>
        <dsp:cNvSpPr/>
      </dsp:nvSpPr>
      <dsp:spPr>
        <a:xfrm rot="5400000">
          <a:off x="4246406" y="3542125"/>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3561030"/>
        <a:ext cx="136114" cy="132334"/>
      </dsp:txXfrm>
    </dsp:sp>
    <dsp:sp modelId="{9DEC507A-7007-8F41-8278-087FC7AEC0FD}">
      <dsp:nvSpPr>
        <dsp:cNvPr id="0" name=""/>
        <dsp:cNvSpPr/>
      </dsp:nvSpPr>
      <dsp:spPr>
        <a:xfrm>
          <a:off x="3345669" y="3781586"/>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filtration</a:t>
          </a:r>
        </a:p>
      </dsp:txBody>
      <dsp:txXfrm>
        <a:off x="3360434" y="3796351"/>
        <a:ext cx="1960993" cy="474599"/>
      </dsp:txXfrm>
    </dsp:sp>
    <dsp:sp modelId="{3C4E04CC-8FBA-DA47-A7E8-13F6036C22DA}">
      <dsp:nvSpPr>
        <dsp:cNvPr id="0" name=""/>
        <dsp:cNvSpPr/>
      </dsp:nvSpPr>
      <dsp:spPr>
        <a:xfrm rot="5400000">
          <a:off x="4246406" y="4298319"/>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4317224"/>
        <a:ext cx="136114" cy="132334"/>
      </dsp:txXfrm>
    </dsp:sp>
    <dsp:sp modelId="{2B2CF9B3-C877-FA44-BB52-3B0C1C946ECF}">
      <dsp:nvSpPr>
        <dsp:cNvPr id="0" name=""/>
        <dsp:cNvSpPr/>
      </dsp:nvSpPr>
      <dsp:spPr>
        <a:xfrm>
          <a:off x="3345669" y="4537780"/>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Annotation</a:t>
          </a:r>
        </a:p>
      </dsp:txBody>
      <dsp:txXfrm>
        <a:off x="3360434" y="4552545"/>
        <a:ext cx="1960993" cy="4745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9F951-C4F0-284D-BCCC-3D4B5A58AF4E}">
      <dsp:nvSpPr>
        <dsp:cNvPr id="0" name=""/>
        <dsp:cNvSpPr/>
      </dsp:nvSpPr>
      <dsp:spPr>
        <a:xfrm>
          <a:off x="3345669" y="615"/>
          <a:ext cx="1990523" cy="504129"/>
        </a:xfrm>
        <a:prstGeom prst="roundRect">
          <a:avLst>
            <a:gd name="adj" fmla="val 1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QC</a:t>
          </a:r>
        </a:p>
      </dsp:txBody>
      <dsp:txXfrm>
        <a:off x="3360434" y="15380"/>
        <a:ext cx="1960993" cy="474599"/>
      </dsp:txXfrm>
    </dsp:sp>
    <dsp:sp modelId="{3C46C521-CB73-5D46-B9F9-1860E55C7FE9}">
      <dsp:nvSpPr>
        <dsp:cNvPr id="0" name=""/>
        <dsp:cNvSpPr/>
      </dsp:nvSpPr>
      <dsp:spPr>
        <a:xfrm rot="5400000">
          <a:off x="4246406" y="517348"/>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536253"/>
        <a:ext cx="136114" cy="132334"/>
      </dsp:txXfrm>
    </dsp:sp>
    <dsp:sp modelId="{55F90091-8607-C84C-BBE9-FF8FC29CD4AD}">
      <dsp:nvSpPr>
        <dsp:cNvPr id="0" name=""/>
        <dsp:cNvSpPr/>
      </dsp:nvSpPr>
      <dsp:spPr>
        <a:xfrm>
          <a:off x="3345669" y="756809"/>
          <a:ext cx="1990523" cy="504129"/>
        </a:xfrm>
        <a:prstGeom prst="roundRect">
          <a:avLst>
            <a:gd name="adj" fmla="val 1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Alignment</a:t>
          </a:r>
        </a:p>
      </dsp:txBody>
      <dsp:txXfrm>
        <a:off x="3360434" y="771574"/>
        <a:ext cx="1960993" cy="474599"/>
      </dsp:txXfrm>
    </dsp:sp>
    <dsp:sp modelId="{C9BF42DD-7B11-4E40-9497-E1EABD250674}">
      <dsp:nvSpPr>
        <dsp:cNvPr id="0" name=""/>
        <dsp:cNvSpPr/>
      </dsp:nvSpPr>
      <dsp:spPr>
        <a:xfrm rot="5400000">
          <a:off x="4246406" y="1273542"/>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sv-SE" sz="900" kern="1200"/>
        </a:p>
      </dsp:txBody>
      <dsp:txXfrm rot="-5400000">
        <a:off x="4272873" y="1292447"/>
        <a:ext cx="136114" cy="132334"/>
      </dsp:txXfrm>
    </dsp:sp>
    <dsp:sp modelId="{E1F446B3-B727-EA49-9EF8-8A50A4B3721B}">
      <dsp:nvSpPr>
        <dsp:cNvPr id="0" name=""/>
        <dsp:cNvSpPr/>
      </dsp:nvSpPr>
      <dsp:spPr>
        <a:xfrm>
          <a:off x="3345669" y="1513004"/>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Duplicate removal</a:t>
          </a:r>
        </a:p>
      </dsp:txBody>
      <dsp:txXfrm>
        <a:off x="3360434" y="1527769"/>
        <a:ext cx="1960993" cy="474599"/>
      </dsp:txXfrm>
    </dsp:sp>
    <dsp:sp modelId="{06ABA543-87B7-1149-AE03-CE7AB948660B}">
      <dsp:nvSpPr>
        <dsp:cNvPr id="0" name=""/>
        <dsp:cNvSpPr/>
      </dsp:nvSpPr>
      <dsp:spPr>
        <a:xfrm rot="5400000">
          <a:off x="4246406" y="2029736"/>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048641"/>
        <a:ext cx="136114" cy="132334"/>
      </dsp:txXfrm>
    </dsp:sp>
    <dsp:sp modelId="{D4F55BBC-0AA4-9048-B86F-661F429757BB}">
      <dsp:nvSpPr>
        <dsp:cNvPr id="0" name=""/>
        <dsp:cNvSpPr/>
      </dsp:nvSpPr>
      <dsp:spPr>
        <a:xfrm>
          <a:off x="3345669" y="2269198"/>
          <a:ext cx="1990523" cy="504129"/>
        </a:xfrm>
        <a:prstGeom prst="roundRect">
          <a:avLst>
            <a:gd name="adj" fmla="val 10000"/>
          </a:avLst>
        </a:prstGeom>
        <a:solidFill>
          <a:srgbClr val="92D050"/>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BQSR</a:t>
          </a:r>
        </a:p>
      </dsp:txBody>
      <dsp:txXfrm>
        <a:off x="3360434" y="2283963"/>
        <a:ext cx="1960993" cy="474599"/>
      </dsp:txXfrm>
    </dsp:sp>
    <dsp:sp modelId="{8101AA47-DDA9-A447-BE9D-4492B028B7B4}">
      <dsp:nvSpPr>
        <dsp:cNvPr id="0" name=""/>
        <dsp:cNvSpPr/>
      </dsp:nvSpPr>
      <dsp:spPr>
        <a:xfrm rot="5400000">
          <a:off x="4246406" y="2785930"/>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804835"/>
        <a:ext cx="136114" cy="132334"/>
      </dsp:txXfrm>
    </dsp:sp>
    <dsp:sp modelId="{428727D4-D257-D543-A8BE-83021F6A69D0}">
      <dsp:nvSpPr>
        <dsp:cNvPr id="0" name=""/>
        <dsp:cNvSpPr/>
      </dsp:nvSpPr>
      <dsp:spPr>
        <a:xfrm>
          <a:off x="3345669" y="3025392"/>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calling</a:t>
          </a:r>
        </a:p>
      </dsp:txBody>
      <dsp:txXfrm>
        <a:off x="3360434" y="3040157"/>
        <a:ext cx="1960993" cy="474599"/>
      </dsp:txXfrm>
    </dsp:sp>
    <dsp:sp modelId="{0C6A2323-73D2-ED46-9B8E-3D096940B29F}">
      <dsp:nvSpPr>
        <dsp:cNvPr id="0" name=""/>
        <dsp:cNvSpPr/>
      </dsp:nvSpPr>
      <dsp:spPr>
        <a:xfrm rot="5400000">
          <a:off x="4246406" y="3542125"/>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3561030"/>
        <a:ext cx="136114" cy="132334"/>
      </dsp:txXfrm>
    </dsp:sp>
    <dsp:sp modelId="{9DEC507A-7007-8F41-8278-087FC7AEC0FD}">
      <dsp:nvSpPr>
        <dsp:cNvPr id="0" name=""/>
        <dsp:cNvSpPr/>
      </dsp:nvSpPr>
      <dsp:spPr>
        <a:xfrm>
          <a:off x="3345669" y="3781586"/>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filtration</a:t>
          </a:r>
        </a:p>
      </dsp:txBody>
      <dsp:txXfrm>
        <a:off x="3360434" y="3796351"/>
        <a:ext cx="1960993" cy="474599"/>
      </dsp:txXfrm>
    </dsp:sp>
    <dsp:sp modelId="{3C4E04CC-8FBA-DA47-A7E8-13F6036C22DA}">
      <dsp:nvSpPr>
        <dsp:cNvPr id="0" name=""/>
        <dsp:cNvSpPr/>
      </dsp:nvSpPr>
      <dsp:spPr>
        <a:xfrm rot="5400000">
          <a:off x="4246406" y="4298319"/>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4317224"/>
        <a:ext cx="136114" cy="132334"/>
      </dsp:txXfrm>
    </dsp:sp>
    <dsp:sp modelId="{2B2CF9B3-C877-FA44-BB52-3B0C1C946ECF}">
      <dsp:nvSpPr>
        <dsp:cNvPr id="0" name=""/>
        <dsp:cNvSpPr/>
      </dsp:nvSpPr>
      <dsp:spPr>
        <a:xfrm>
          <a:off x="3345669" y="4537780"/>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Annotation</a:t>
          </a:r>
        </a:p>
      </dsp:txBody>
      <dsp:txXfrm>
        <a:off x="3360434" y="4552545"/>
        <a:ext cx="1960993" cy="4745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9F951-C4F0-284D-BCCC-3D4B5A58AF4E}">
      <dsp:nvSpPr>
        <dsp:cNvPr id="0" name=""/>
        <dsp:cNvSpPr/>
      </dsp:nvSpPr>
      <dsp:spPr>
        <a:xfrm>
          <a:off x="3345669" y="615"/>
          <a:ext cx="1990523" cy="504129"/>
        </a:xfrm>
        <a:prstGeom prst="roundRect">
          <a:avLst>
            <a:gd name="adj" fmla="val 1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QC</a:t>
          </a:r>
        </a:p>
      </dsp:txBody>
      <dsp:txXfrm>
        <a:off x="3360434" y="15380"/>
        <a:ext cx="1960993" cy="474599"/>
      </dsp:txXfrm>
    </dsp:sp>
    <dsp:sp modelId="{3C46C521-CB73-5D46-B9F9-1860E55C7FE9}">
      <dsp:nvSpPr>
        <dsp:cNvPr id="0" name=""/>
        <dsp:cNvSpPr/>
      </dsp:nvSpPr>
      <dsp:spPr>
        <a:xfrm rot="5400000">
          <a:off x="4246406" y="517348"/>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536253"/>
        <a:ext cx="136114" cy="132334"/>
      </dsp:txXfrm>
    </dsp:sp>
    <dsp:sp modelId="{55F90091-8607-C84C-BBE9-FF8FC29CD4AD}">
      <dsp:nvSpPr>
        <dsp:cNvPr id="0" name=""/>
        <dsp:cNvSpPr/>
      </dsp:nvSpPr>
      <dsp:spPr>
        <a:xfrm>
          <a:off x="3345669" y="756809"/>
          <a:ext cx="1990523" cy="504129"/>
        </a:xfrm>
        <a:prstGeom prst="roundRect">
          <a:avLst>
            <a:gd name="adj" fmla="val 1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Alignment</a:t>
          </a:r>
        </a:p>
      </dsp:txBody>
      <dsp:txXfrm>
        <a:off x="3360434" y="771574"/>
        <a:ext cx="1960993" cy="474599"/>
      </dsp:txXfrm>
    </dsp:sp>
    <dsp:sp modelId="{C9BF42DD-7B11-4E40-9497-E1EABD250674}">
      <dsp:nvSpPr>
        <dsp:cNvPr id="0" name=""/>
        <dsp:cNvSpPr/>
      </dsp:nvSpPr>
      <dsp:spPr>
        <a:xfrm rot="5400000">
          <a:off x="4246406" y="1273542"/>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sv-SE" sz="900" kern="1200"/>
        </a:p>
      </dsp:txBody>
      <dsp:txXfrm rot="-5400000">
        <a:off x="4272873" y="1292447"/>
        <a:ext cx="136114" cy="132334"/>
      </dsp:txXfrm>
    </dsp:sp>
    <dsp:sp modelId="{E1F446B3-B727-EA49-9EF8-8A50A4B3721B}">
      <dsp:nvSpPr>
        <dsp:cNvPr id="0" name=""/>
        <dsp:cNvSpPr/>
      </dsp:nvSpPr>
      <dsp:spPr>
        <a:xfrm>
          <a:off x="3345669" y="1513004"/>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Duplicate removal</a:t>
          </a:r>
        </a:p>
      </dsp:txBody>
      <dsp:txXfrm>
        <a:off x="3360434" y="1527769"/>
        <a:ext cx="1960993" cy="474599"/>
      </dsp:txXfrm>
    </dsp:sp>
    <dsp:sp modelId="{06ABA543-87B7-1149-AE03-CE7AB948660B}">
      <dsp:nvSpPr>
        <dsp:cNvPr id="0" name=""/>
        <dsp:cNvSpPr/>
      </dsp:nvSpPr>
      <dsp:spPr>
        <a:xfrm rot="5400000">
          <a:off x="4246406" y="2029736"/>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048641"/>
        <a:ext cx="136114" cy="132334"/>
      </dsp:txXfrm>
    </dsp:sp>
    <dsp:sp modelId="{D4F55BBC-0AA4-9048-B86F-661F429757BB}">
      <dsp:nvSpPr>
        <dsp:cNvPr id="0" name=""/>
        <dsp:cNvSpPr/>
      </dsp:nvSpPr>
      <dsp:spPr>
        <a:xfrm>
          <a:off x="3345669" y="2269198"/>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BQSR</a:t>
          </a:r>
        </a:p>
      </dsp:txBody>
      <dsp:txXfrm>
        <a:off x="3360434" y="2283963"/>
        <a:ext cx="1960993" cy="474599"/>
      </dsp:txXfrm>
    </dsp:sp>
    <dsp:sp modelId="{8101AA47-DDA9-A447-BE9D-4492B028B7B4}">
      <dsp:nvSpPr>
        <dsp:cNvPr id="0" name=""/>
        <dsp:cNvSpPr/>
      </dsp:nvSpPr>
      <dsp:spPr>
        <a:xfrm rot="5400000">
          <a:off x="4246406" y="2785930"/>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804835"/>
        <a:ext cx="136114" cy="132334"/>
      </dsp:txXfrm>
    </dsp:sp>
    <dsp:sp modelId="{428727D4-D257-D543-A8BE-83021F6A69D0}">
      <dsp:nvSpPr>
        <dsp:cNvPr id="0" name=""/>
        <dsp:cNvSpPr/>
      </dsp:nvSpPr>
      <dsp:spPr>
        <a:xfrm>
          <a:off x="3345669" y="3025392"/>
          <a:ext cx="1990523" cy="504129"/>
        </a:xfrm>
        <a:prstGeom prst="roundRect">
          <a:avLst>
            <a:gd name="adj" fmla="val 10000"/>
          </a:avLst>
        </a:prstGeom>
        <a:solidFill>
          <a:srgbClr val="92D050"/>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calling</a:t>
          </a:r>
        </a:p>
      </dsp:txBody>
      <dsp:txXfrm>
        <a:off x="3360434" y="3040157"/>
        <a:ext cx="1960993" cy="474599"/>
      </dsp:txXfrm>
    </dsp:sp>
    <dsp:sp modelId="{0C6A2323-73D2-ED46-9B8E-3D096940B29F}">
      <dsp:nvSpPr>
        <dsp:cNvPr id="0" name=""/>
        <dsp:cNvSpPr/>
      </dsp:nvSpPr>
      <dsp:spPr>
        <a:xfrm rot="5400000">
          <a:off x="4246406" y="3542125"/>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3561030"/>
        <a:ext cx="136114" cy="132334"/>
      </dsp:txXfrm>
    </dsp:sp>
    <dsp:sp modelId="{9DEC507A-7007-8F41-8278-087FC7AEC0FD}">
      <dsp:nvSpPr>
        <dsp:cNvPr id="0" name=""/>
        <dsp:cNvSpPr/>
      </dsp:nvSpPr>
      <dsp:spPr>
        <a:xfrm>
          <a:off x="3345669" y="3781586"/>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filtration</a:t>
          </a:r>
        </a:p>
      </dsp:txBody>
      <dsp:txXfrm>
        <a:off x="3360434" y="3796351"/>
        <a:ext cx="1960993" cy="474599"/>
      </dsp:txXfrm>
    </dsp:sp>
    <dsp:sp modelId="{3C4E04CC-8FBA-DA47-A7E8-13F6036C22DA}">
      <dsp:nvSpPr>
        <dsp:cNvPr id="0" name=""/>
        <dsp:cNvSpPr/>
      </dsp:nvSpPr>
      <dsp:spPr>
        <a:xfrm rot="5400000">
          <a:off x="4246406" y="4298319"/>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4317224"/>
        <a:ext cx="136114" cy="132334"/>
      </dsp:txXfrm>
    </dsp:sp>
    <dsp:sp modelId="{2B2CF9B3-C877-FA44-BB52-3B0C1C946ECF}">
      <dsp:nvSpPr>
        <dsp:cNvPr id="0" name=""/>
        <dsp:cNvSpPr/>
      </dsp:nvSpPr>
      <dsp:spPr>
        <a:xfrm>
          <a:off x="3345669" y="4537780"/>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Annotation</a:t>
          </a:r>
        </a:p>
      </dsp:txBody>
      <dsp:txXfrm>
        <a:off x="3360434" y="4552545"/>
        <a:ext cx="1960993" cy="4745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9F951-C4F0-284D-BCCC-3D4B5A58AF4E}">
      <dsp:nvSpPr>
        <dsp:cNvPr id="0" name=""/>
        <dsp:cNvSpPr/>
      </dsp:nvSpPr>
      <dsp:spPr>
        <a:xfrm>
          <a:off x="3345669" y="615"/>
          <a:ext cx="1990523" cy="504129"/>
        </a:xfrm>
        <a:prstGeom prst="roundRect">
          <a:avLst>
            <a:gd name="adj" fmla="val 1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QC</a:t>
          </a:r>
        </a:p>
      </dsp:txBody>
      <dsp:txXfrm>
        <a:off x="3360434" y="15380"/>
        <a:ext cx="1960993" cy="474599"/>
      </dsp:txXfrm>
    </dsp:sp>
    <dsp:sp modelId="{3C46C521-CB73-5D46-B9F9-1860E55C7FE9}">
      <dsp:nvSpPr>
        <dsp:cNvPr id="0" name=""/>
        <dsp:cNvSpPr/>
      </dsp:nvSpPr>
      <dsp:spPr>
        <a:xfrm rot="5400000">
          <a:off x="4246406" y="517348"/>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536253"/>
        <a:ext cx="136114" cy="132334"/>
      </dsp:txXfrm>
    </dsp:sp>
    <dsp:sp modelId="{55F90091-8607-C84C-BBE9-FF8FC29CD4AD}">
      <dsp:nvSpPr>
        <dsp:cNvPr id="0" name=""/>
        <dsp:cNvSpPr/>
      </dsp:nvSpPr>
      <dsp:spPr>
        <a:xfrm>
          <a:off x="3345669" y="756809"/>
          <a:ext cx="1990523" cy="504129"/>
        </a:xfrm>
        <a:prstGeom prst="roundRect">
          <a:avLst>
            <a:gd name="adj" fmla="val 1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Alignment</a:t>
          </a:r>
        </a:p>
      </dsp:txBody>
      <dsp:txXfrm>
        <a:off x="3360434" y="771574"/>
        <a:ext cx="1960993" cy="474599"/>
      </dsp:txXfrm>
    </dsp:sp>
    <dsp:sp modelId="{C9BF42DD-7B11-4E40-9497-E1EABD250674}">
      <dsp:nvSpPr>
        <dsp:cNvPr id="0" name=""/>
        <dsp:cNvSpPr/>
      </dsp:nvSpPr>
      <dsp:spPr>
        <a:xfrm rot="5400000">
          <a:off x="4246406" y="1273542"/>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sv-SE" sz="900" kern="1200"/>
        </a:p>
      </dsp:txBody>
      <dsp:txXfrm rot="-5400000">
        <a:off x="4272873" y="1292447"/>
        <a:ext cx="136114" cy="132334"/>
      </dsp:txXfrm>
    </dsp:sp>
    <dsp:sp modelId="{E1F446B3-B727-EA49-9EF8-8A50A4B3721B}">
      <dsp:nvSpPr>
        <dsp:cNvPr id="0" name=""/>
        <dsp:cNvSpPr/>
      </dsp:nvSpPr>
      <dsp:spPr>
        <a:xfrm>
          <a:off x="3345669" y="1513004"/>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Duplicate removal</a:t>
          </a:r>
        </a:p>
      </dsp:txBody>
      <dsp:txXfrm>
        <a:off x="3360434" y="1527769"/>
        <a:ext cx="1960993" cy="474599"/>
      </dsp:txXfrm>
    </dsp:sp>
    <dsp:sp modelId="{06ABA543-87B7-1149-AE03-CE7AB948660B}">
      <dsp:nvSpPr>
        <dsp:cNvPr id="0" name=""/>
        <dsp:cNvSpPr/>
      </dsp:nvSpPr>
      <dsp:spPr>
        <a:xfrm rot="5400000">
          <a:off x="4246406" y="2029736"/>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048641"/>
        <a:ext cx="136114" cy="132334"/>
      </dsp:txXfrm>
    </dsp:sp>
    <dsp:sp modelId="{D4F55BBC-0AA4-9048-B86F-661F429757BB}">
      <dsp:nvSpPr>
        <dsp:cNvPr id="0" name=""/>
        <dsp:cNvSpPr/>
      </dsp:nvSpPr>
      <dsp:spPr>
        <a:xfrm>
          <a:off x="3345669" y="2269198"/>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BQSR</a:t>
          </a:r>
        </a:p>
      </dsp:txBody>
      <dsp:txXfrm>
        <a:off x="3360434" y="2283963"/>
        <a:ext cx="1960993" cy="474599"/>
      </dsp:txXfrm>
    </dsp:sp>
    <dsp:sp modelId="{8101AA47-DDA9-A447-BE9D-4492B028B7B4}">
      <dsp:nvSpPr>
        <dsp:cNvPr id="0" name=""/>
        <dsp:cNvSpPr/>
      </dsp:nvSpPr>
      <dsp:spPr>
        <a:xfrm rot="5400000">
          <a:off x="4246406" y="2785930"/>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804835"/>
        <a:ext cx="136114" cy="132334"/>
      </dsp:txXfrm>
    </dsp:sp>
    <dsp:sp modelId="{428727D4-D257-D543-A8BE-83021F6A69D0}">
      <dsp:nvSpPr>
        <dsp:cNvPr id="0" name=""/>
        <dsp:cNvSpPr/>
      </dsp:nvSpPr>
      <dsp:spPr>
        <a:xfrm>
          <a:off x="3345669" y="3025392"/>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calling</a:t>
          </a:r>
        </a:p>
      </dsp:txBody>
      <dsp:txXfrm>
        <a:off x="3360434" y="3040157"/>
        <a:ext cx="1960993" cy="474599"/>
      </dsp:txXfrm>
    </dsp:sp>
    <dsp:sp modelId="{0C6A2323-73D2-ED46-9B8E-3D096940B29F}">
      <dsp:nvSpPr>
        <dsp:cNvPr id="0" name=""/>
        <dsp:cNvSpPr/>
      </dsp:nvSpPr>
      <dsp:spPr>
        <a:xfrm rot="5400000">
          <a:off x="4246406" y="3542125"/>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3561030"/>
        <a:ext cx="136114" cy="132334"/>
      </dsp:txXfrm>
    </dsp:sp>
    <dsp:sp modelId="{9DEC507A-7007-8F41-8278-087FC7AEC0FD}">
      <dsp:nvSpPr>
        <dsp:cNvPr id="0" name=""/>
        <dsp:cNvSpPr/>
      </dsp:nvSpPr>
      <dsp:spPr>
        <a:xfrm>
          <a:off x="3345669" y="3781586"/>
          <a:ext cx="1990523" cy="504129"/>
        </a:xfrm>
        <a:prstGeom prst="roundRect">
          <a:avLst>
            <a:gd name="adj" fmla="val 10000"/>
          </a:avLst>
        </a:prstGeom>
        <a:solidFill>
          <a:srgbClr val="92D050"/>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filtration</a:t>
          </a:r>
        </a:p>
      </dsp:txBody>
      <dsp:txXfrm>
        <a:off x="3360434" y="3796351"/>
        <a:ext cx="1960993" cy="474599"/>
      </dsp:txXfrm>
    </dsp:sp>
    <dsp:sp modelId="{3C4E04CC-8FBA-DA47-A7E8-13F6036C22DA}">
      <dsp:nvSpPr>
        <dsp:cNvPr id="0" name=""/>
        <dsp:cNvSpPr/>
      </dsp:nvSpPr>
      <dsp:spPr>
        <a:xfrm rot="5400000">
          <a:off x="4246406" y="4298319"/>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4317224"/>
        <a:ext cx="136114" cy="132334"/>
      </dsp:txXfrm>
    </dsp:sp>
    <dsp:sp modelId="{2B2CF9B3-C877-FA44-BB52-3B0C1C946ECF}">
      <dsp:nvSpPr>
        <dsp:cNvPr id="0" name=""/>
        <dsp:cNvSpPr/>
      </dsp:nvSpPr>
      <dsp:spPr>
        <a:xfrm>
          <a:off x="3345669" y="4537780"/>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Annotation</a:t>
          </a:r>
        </a:p>
      </dsp:txBody>
      <dsp:txXfrm>
        <a:off x="3360434" y="4552545"/>
        <a:ext cx="1960993" cy="4745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9F951-C4F0-284D-BCCC-3D4B5A58AF4E}">
      <dsp:nvSpPr>
        <dsp:cNvPr id="0" name=""/>
        <dsp:cNvSpPr/>
      </dsp:nvSpPr>
      <dsp:spPr>
        <a:xfrm>
          <a:off x="3345669" y="615"/>
          <a:ext cx="1990523" cy="504129"/>
        </a:xfrm>
        <a:prstGeom prst="roundRect">
          <a:avLst>
            <a:gd name="adj" fmla="val 1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QC</a:t>
          </a:r>
        </a:p>
      </dsp:txBody>
      <dsp:txXfrm>
        <a:off x="3360434" y="15380"/>
        <a:ext cx="1960993" cy="474599"/>
      </dsp:txXfrm>
    </dsp:sp>
    <dsp:sp modelId="{3C46C521-CB73-5D46-B9F9-1860E55C7FE9}">
      <dsp:nvSpPr>
        <dsp:cNvPr id="0" name=""/>
        <dsp:cNvSpPr/>
      </dsp:nvSpPr>
      <dsp:spPr>
        <a:xfrm rot="5400000">
          <a:off x="4246406" y="517348"/>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536253"/>
        <a:ext cx="136114" cy="132334"/>
      </dsp:txXfrm>
    </dsp:sp>
    <dsp:sp modelId="{55F90091-8607-C84C-BBE9-FF8FC29CD4AD}">
      <dsp:nvSpPr>
        <dsp:cNvPr id="0" name=""/>
        <dsp:cNvSpPr/>
      </dsp:nvSpPr>
      <dsp:spPr>
        <a:xfrm>
          <a:off x="3345669" y="756809"/>
          <a:ext cx="1990523" cy="504129"/>
        </a:xfrm>
        <a:prstGeom prst="roundRect">
          <a:avLst>
            <a:gd name="adj" fmla="val 1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Alignment</a:t>
          </a:r>
        </a:p>
      </dsp:txBody>
      <dsp:txXfrm>
        <a:off x="3360434" y="771574"/>
        <a:ext cx="1960993" cy="474599"/>
      </dsp:txXfrm>
    </dsp:sp>
    <dsp:sp modelId="{C9BF42DD-7B11-4E40-9497-E1EABD250674}">
      <dsp:nvSpPr>
        <dsp:cNvPr id="0" name=""/>
        <dsp:cNvSpPr/>
      </dsp:nvSpPr>
      <dsp:spPr>
        <a:xfrm rot="5400000">
          <a:off x="4246406" y="1273542"/>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sv-SE" sz="900" kern="1200"/>
        </a:p>
      </dsp:txBody>
      <dsp:txXfrm rot="-5400000">
        <a:off x="4272873" y="1292447"/>
        <a:ext cx="136114" cy="132334"/>
      </dsp:txXfrm>
    </dsp:sp>
    <dsp:sp modelId="{E1F446B3-B727-EA49-9EF8-8A50A4B3721B}">
      <dsp:nvSpPr>
        <dsp:cNvPr id="0" name=""/>
        <dsp:cNvSpPr/>
      </dsp:nvSpPr>
      <dsp:spPr>
        <a:xfrm>
          <a:off x="3345669" y="1513004"/>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Duplicate removal</a:t>
          </a:r>
        </a:p>
      </dsp:txBody>
      <dsp:txXfrm>
        <a:off x="3360434" y="1527769"/>
        <a:ext cx="1960993" cy="474599"/>
      </dsp:txXfrm>
    </dsp:sp>
    <dsp:sp modelId="{06ABA543-87B7-1149-AE03-CE7AB948660B}">
      <dsp:nvSpPr>
        <dsp:cNvPr id="0" name=""/>
        <dsp:cNvSpPr/>
      </dsp:nvSpPr>
      <dsp:spPr>
        <a:xfrm rot="5400000">
          <a:off x="4246406" y="2029736"/>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048641"/>
        <a:ext cx="136114" cy="132334"/>
      </dsp:txXfrm>
    </dsp:sp>
    <dsp:sp modelId="{D4F55BBC-0AA4-9048-B86F-661F429757BB}">
      <dsp:nvSpPr>
        <dsp:cNvPr id="0" name=""/>
        <dsp:cNvSpPr/>
      </dsp:nvSpPr>
      <dsp:spPr>
        <a:xfrm>
          <a:off x="3345669" y="2269198"/>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BQSR</a:t>
          </a:r>
        </a:p>
      </dsp:txBody>
      <dsp:txXfrm>
        <a:off x="3360434" y="2283963"/>
        <a:ext cx="1960993" cy="474599"/>
      </dsp:txXfrm>
    </dsp:sp>
    <dsp:sp modelId="{8101AA47-DDA9-A447-BE9D-4492B028B7B4}">
      <dsp:nvSpPr>
        <dsp:cNvPr id="0" name=""/>
        <dsp:cNvSpPr/>
      </dsp:nvSpPr>
      <dsp:spPr>
        <a:xfrm rot="5400000">
          <a:off x="4246406" y="2785930"/>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2804835"/>
        <a:ext cx="136114" cy="132334"/>
      </dsp:txXfrm>
    </dsp:sp>
    <dsp:sp modelId="{428727D4-D257-D543-A8BE-83021F6A69D0}">
      <dsp:nvSpPr>
        <dsp:cNvPr id="0" name=""/>
        <dsp:cNvSpPr/>
      </dsp:nvSpPr>
      <dsp:spPr>
        <a:xfrm>
          <a:off x="3345669" y="3025392"/>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calling</a:t>
          </a:r>
        </a:p>
      </dsp:txBody>
      <dsp:txXfrm>
        <a:off x="3360434" y="3040157"/>
        <a:ext cx="1960993" cy="474599"/>
      </dsp:txXfrm>
    </dsp:sp>
    <dsp:sp modelId="{0C6A2323-73D2-ED46-9B8E-3D096940B29F}">
      <dsp:nvSpPr>
        <dsp:cNvPr id="0" name=""/>
        <dsp:cNvSpPr/>
      </dsp:nvSpPr>
      <dsp:spPr>
        <a:xfrm rot="5400000">
          <a:off x="4246406" y="3542125"/>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3561030"/>
        <a:ext cx="136114" cy="132334"/>
      </dsp:txXfrm>
    </dsp:sp>
    <dsp:sp modelId="{9DEC507A-7007-8F41-8278-087FC7AEC0FD}">
      <dsp:nvSpPr>
        <dsp:cNvPr id="0" name=""/>
        <dsp:cNvSpPr/>
      </dsp:nvSpPr>
      <dsp:spPr>
        <a:xfrm>
          <a:off x="3345669" y="3781586"/>
          <a:ext cx="1990523" cy="50412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Variant filtration</a:t>
          </a:r>
        </a:p>
      </dsp:txBody>
      <dsp:txXfrm>
        <a:off x="3360434" y="3796351"/>
        <a:ext cx="1960993" cy="474599"/>
      </dsp:txXfrm>
    </dsp:sp>
    <dsp:sp modelId="{3C4E04CC-8FBA-DA47-A7E8-13F6036C22DA}">
      <dsp:nvSpPr>
        <dsp:cNvPr id="0" name=""/>
        <dsp:cNvSpPr/>
      </dsp:nvSpPr>
      <dsp:spPr>
        <a:xfrm rot="5400000">
          <a:off x="4246406" y="4298319"/>
          <a:ext cx="189048" cy="226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272873" y="4317224"/>
        <a:ext cx="136114" cy="132334"/>
      </dsp:txXfrm>
    </dsp:sp>
    <dsp:sp modelId="{2B2CF9B3-C877-FA44-BB52-3B0C1C946ECF}">
      <dsp:nvSpPr>
        <dsp:cNvPr id="0" name=""/>
        <dsp:cNvSpPr/>
      </dsp:nvSpPr>
      <dsp:spPr>
        <a:xfrm>
          <a:off x="3345669" y="4537780"/>
          <a:ext cx="1990523" cy="504129"/>
        </a:xfrm>
        <a:prstGeom prst="roundRect">
          <a:avLst>
            <a:gd name="adj" fmla="val 10000"/>
          </a:avLst>
        </a:prstGeom>
        <a:solidFill>
          <a:srgbClr val="92D050"/>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Annotation</a:t>
          </a:r>
        </a:p>
      </dsp:txBody>
      <dsp:txXfrm>
        <a:off x="3360434" y="4552545"/>
        <a:ext cx="1960993" cy="47459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90091-8607-C84C-BBE9-FF8FC29CD4AD}">
      <dsp:nvSpPr>
        <dsp:cNvPr id="0" name=""/>
        <dsp:cNvSpPr/>
      </dsp:nvSpPr>
      <dsp:spPr>
        <a:xfrm>
          <a:off x="1608774" y="1231"/>
          <a:ext cx="1354450" cy="438266"/>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Sample_1.fastq</a:t>
          </a:r>
        </a:p>
        <a:p>
          <a:pPr marL="0" lvl="0" indent="0" algn="ctr" defTabSz="444500">
            <a:lnSpc>
              <a:spcPct val="90000"/>
            </a:lnSpc>
            <a:spcBef>
              <a:spcPct val="0"/>
            </a:spcBef>
            <a:spcAft>
              <a:spcPct val="35000"/>
            </a:spcAft>
            <a:buNone/>
          </a:pPr>
          <a:r>
            <a:rPr lang="en-US" sz="1000" kern="1200" dirty="0"/>
            <a:t>Sample_2.fastq</a:t>
          </a:r>
        </a:p>
      </dsp:txBody>
      <dsp:txXfrm>
        <a:off x="1621610" y="14067"/>
        <a:ext cx="1328778" cy="412594"/>
      </dsp:txXfrm>
    </dsp:sp>
    <dsp:sp modelId="{C9BF42DD-7B11-4E40-9497-E1EABD250674}">
      <dsp:nvSpPr>
        <dsp:cNvPr id="0" name=""/>
        <dsp:cNvSpPr/>
      </dsp:nvSpPr>
      <dsp:spPr>
        <a:xfrm rot="5400000">
          <a:off x="2203825" y="450454"/>
          <a:ext cx="164349" cy="1972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sv-SE" sz="800" kern="1200"/>
        </a:p>
      </dsp:txBody>
      <dsp:txXfrm rot="-5400000">
        <a:off x="2226835" y="466889"/>
        <a:ext cx="118331" cy="115044"/>
      </dsp:txXfrm>
    </dsp:sp>
    <dsp:sp modelId="{FA156E63-B30A-234D-BA80-F46C365C0D70}">
      <dsp:nvSpPr>
        <dsp:cNvPr id="0" name=""/>
        <dsp:cNvSpPr/>
      </dsp:nvSpPr>
      <dsp:spPr>
        <a:xfrm>
          <a:off x="1608774" y="658630"/>
          <a:ext cx="1354450" cy="438266"/>
        </a:xfrm>
        <a:prstGeom prst="roundRect">
          <a:avLst>
            <a:gd name="adj" fmla="val 1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Alignment</a:t>
          </a:r>
        </a:p>
      </dsp:txBody>
      <dsp:txXfrm>
        <a:off x="1621610" y="671466"/>
        <a:ext cx="1328778" cy="412594"/>
      </dsp:txXfrm>
    </dsp:sp>
    <dsp:sp modelId="{D863175A-CB6F-F44E-AC77-7A9B2760E9F8}">
      <dsp:nvSpPr>
        <dsp:cNvPr id="0" name=""/>
        <dsp:cNvSpPr/>
      </dsp:nvSpPr>
      <dsp:spPr>
        <a:xfrm rot="5400000">
          <a:off x="2203825" y="1107853"/>
          <a:ext cx="164349" cy="1972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sv-SE" sz="800" kern="1200"/>
        </a:p>
      </dsp:txBody>
      <dsp:txXfrm rot="-5400000">
        <a:off x="2226835" y="1124288"/>
        <a:ext cx="118331" cy="115044"/>
      </dsp:txXfrm>
    </dsp:sp>
    <dsp:sp modelId="{E1F446B3-B727-EA49-9EF8-8A50A4B3721B}">
      <dsp:nvSpPr>
        <dsp:cNvPr id="0" name=""/>
        <dsp:cNvSpPr/>
      </dsp:nvSpPr>
      <dsp:spPr>
        <a:xfrm>
          <a:off x="1608774" y="1316030"/>
          <a:ext cx="1354450" cy="438266"/>
        </a:xfrm>
        <a:prstGeom prst="roundRect">
          <a:avLst>
            <a:gd name="adj" fmla="val 10000"/>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Sample.sam</a:t>
          </a:r>
          <a:endParaRPr lang="en-US" sz="1000" kern="1200" dirty="0"/>
        </a:p>
      </dsp:txBody>
      <dsp:txXfrm>
        <a:off x="1621610" y="1328866"/>
        <a:ext cx="1328778" cy="412594"/>
      </dsp:txXfrm>
    </dsp:sp>
    <dsp:sp modelId="{06ABA543-87B7-1149-AE03-CE7AB948660B}">
      <dsp:nvSpPr>
        <dsp:cNvPr id="0" name=""/>
        <dsp:cNvSpPr/>
      </dsp:nvSpPr>
      <dsp:spPr>
        <a:xfrm rot="5400000">
          <a:off x="2203825" y="1765253"/>
          <a:ext cx="164349" cy="1972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2226835" y="1781688"/>
        <a:ext cx="118331" cy="115044"/>
      </dsp:txXfrm>
    </dsp:sp>
    <dsp:sp modelId="{D4F55BBC-0AA4-9048-B86F-661F429757BB}">
      <dsp:nvSpPr>
        <dsp:cNvPr id="0" name=""/>
        <dsp:cNvSpPr/>
      </dsp:nvSpPr>
      <dsp:spPr>
        <a:xfrm>
          <a:off x="1608774" y="1973429"/>
          <a:ext cx="1354450" cy="438266"/>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Convert to bam</a:t>
          </a:r>
        </a:p>
      </dsp:txBody>
      <dsp:txXfrm>
        <a:off x="1621610" y="1986265"/>
        <a:ext cx="1328778" cy="412594"/>
      </dsp:txXfrm>
    </dsp:sp>
    <dsp:sp modelId="{8101AA47-DDA9-A447-BE9D-4492B028B7B4}">
      <dsp:nvSpPr>
        <dsp:cNvPr id="0" name=""/>
        <dsp:cNvSpPr/>
      </dsp:nvSpPr>
      <dsp:spPr>
        <a:xfrm rot="5400000">
          <a:off x="2203825" y="2422653"/>
          <a:ext cx="164349" cy="1972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2226835" y="2439088"/>
        <a:ext cx="118331" cy="115044"/>
      </dsp:txXfrm>
    </dsp:sp>
    <dsp:sp modelId="{428727D4-D257-D543-A8BE-83021F6A69D0}">
      <dsp:nvSpPr>
        <dsp:cNvPr id="0" name=""/>
        <dsp:cNvSpPr/>
      </dsp:nvSpPr>
      <dsp:spPr>
        <a:xfrm>
          <a:off x="1608774" y="2630829"/>
          <a:ext cx="1354450" cy="438266"/>
        </a:xfrm>
        <a:prstGeom prst="roundRect">
          <a:avLst>
            <a:gd name="adj" fmla="val 10000"/>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Sample.bam</a:t>
          </a:r>
          <a:endParaRPr lang="en-US" sz="1000" kern="1200" dirty="0"/>
        </a:p>
      </dsp:txBody>
      <dsp:txXfrm>
        <a:off x="1621610" y="2643665"/>
        <a:ext cx="1328778" cy="412594"/>
      </dsp:txXfrm>
    </dsp:sp>
    <dsp:sp modelId="{3FB1ABA6-9860-DF42-941A-31CADEF69D4F}">
      <dsp:nvSpPr>
        <dsp:cNvPr id="0" name=""/>
        <dsp:cNvSpPr/>
      </dsp:nvSpPr>
      <dsp:spPr>
        <a:xfrm rot="5400000">
          <a:off x="2203825" y="3080052"/>
          <a:ext cx="164349" cy="1972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2226835" y="3096487"/>
        <a:ext cx="118331" cy="115044"/>
      </dsp:txXfrm>
    </dsp:sp>
    <dsp:sp modelId="{AE1A5D09-DD17-3A44-A0BD-238AC470C405}">
      <dsp:nvSpPr>
        <dsp:cNvPr id="0" name=""/>
        <dsp:cNvSpPr/>
      </dsp:nvSpPr>
      <dsp:spPr>
        <a:xfrm>
          <a:off x="1608774" y="3288229"/>
          <a:ext cx="1354450" cy="438266"/>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MarkDuplicates</a:t>
          </a:r>
          <a:endParaRPr lang="en-US" sz="1000" kern="1200" dirty="0"/>
        </a:p>
      </dsp:txBody>
      <dsp:txXfrm>
        <a:off x="1621610" y="3301065"/>
        <a:ext cx="1328778" cy="412594"/>
      </dsp:txXfrm>
    </dsp:sp>
    <dsp:sp modelId="{425D69B2-EFB1-4144-AE49-351BB670BA4D}">
      <dsp:nvSpPr>
        <dsp:cNvPr id="0" name=""/>
        <dsp:cNvSpPr/>
      </dsp:nvSpPr>
      <dsp:spPr>
        <a:xfrm rot="5400000">
          <a:off x="2203825" y="3737452"/>
          <a:ext cx="164349" cy="1972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sv-SE" sz="800" kern="1200"/>
        </a:p>
      </dsp:txBody>
      <dsp:txXfrm rot="-5400000">
        <a:off x="2226835" y="3753887"/>
        <a:ext cx="118331" cy="115044"/>
      </dsp:txXfrm>
    </dsp:sp>
    <dsp:sp modelId="{020AAF12-9014-4348-9059-E8F4128A7ACB}">
      <dsp:nvSpPr>
        <dsp:cNvPr id="0" name=""/>
        <dsp:cNvSpPr/>
      </dsp:nvSpPr>
      <dsp:spPr>
        <a:xfrm>
          <a:off x="1608774" y="3945628"/>
          <a:ext cx="1354450" cy="438266"/>
        </a:xfrm>
        <a:prstGeom prst="roundRect">
          <a:avLst>
            <a:gd name="adj" fmla="val 10000"/>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Sample.dedup.bam</a:t>
          </a:r>
          <a:endParaRPr lang="en-US" sz="1000" kern="1200" dirty="0"/>
        </a:p>
      </dsp:txBody>
      <dsp:txXfrm>
        <a:off x="1621610" y="3958464"/>
        <a:ext cx="1328778" cy="412594"/>
      </dsp:txXfrm>
    </dsp:sp>
    <dsp:sp modelId="{62475D2E-84D4-0041-893B-8BDE63484221}">
      <dsp:nvSpPr>
        <dsp:cNvPr id="0" name=""/>
        <dsp:cNvSpPr/>
      </dsp:nvSpPr>
      <dsp:spPr>
        <a:xfrm rot="5400000">
          <a:off x="2203825" y="4394851"/>
          <a:ext cx="164349" cy="1972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sv-SE" sz="800" kern="1200"/>
        </a:p>
      </dsp:txBody>
      <dsp:txXfrm rot="-5400000">
        <a:off x="2226835" y="4411286"/>
        <a:ext cx="118331" cy="115044"/>
      </dsp:txXfrm>
    </dsp:sp>
    <dsp:sp modelId="{BAA65D69-C8FF-AA4F-B256-9971F4FCC9E7}">
      <dsp:nvSpPr>
        <dsp:cNvPr id="0" name=""/>
        <dsp:cNvSpPr/>
      </dsp:nvSpPr>
      <dsp:spPr>
        <a:xfrm>
          <a:off x="1608774" y="4603028"/>
          <a:ext cx="1354450" cy="438266"/>
        </a:xfrm>
        <a:prstGeom prst="roundRect">
          <a:avLst>
            <a:gd name="adj" fmla="val 10000"/>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621610" y="4615864"/>
        <a:ext cx="1328778" cy="41259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165608-A292-D74A-8B83-0E194A57CE92}" type="datetimeFigureOut">
              <a:rPr lang="en-US" smtClean="0"/>
              <a:t>1/27/20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28652-11D1-8A42-9F26-9AC760C0492B}" type="slidenum">
              <a:rPr lang="en-US" smtClean="0"/>
              <a:t>‹#›</a:t>
            </a:fld>
            <a:endParaRPr lang="en-US"/>
          </a:p>
        </p:txBody>
      </p:sp>
    </p:spTree>
    <p:extLst>
      <p:ext uri="{BB962C8B-B14F-4D97-AF65-F5344CB8AC3E}">
        <p14:creationId xmlns:p14="http://schemas.microsoft.com/office/powerpoint/2010/main" val="137254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1</a:t>
            </a:fld>
            <a:endParaRPr lang="en-US"/>
          </a:p>
        </p:txBody>
      </p:sp>
    </p:spTree>
    <p:extLst>
      <p:ext uri="{BB962C8B-B14F-4D97-AF65-F5344CB8AC3E}">
        <p14:creationId xmlns:p14="http://schemas.microsoft.com/office/powerpoint/2010/main" val="1310109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Now the data has been delivered from</a:t>
            </a:r>
            <a:r>
              <a:rPr lang="en-US" baseline="0" dirty="0"/>
              <a:t> the sequencing facility, we have two files containing the forward and reverse reads. These are stored in two </a:t>
            </a:r>
            <a:r>
              <a:rPr lang="en-US" baseline="0" dirty="0" err="1"/>
              <a:t>fastq</a:t>
            </a:r>
            <a:r>
              <a:rPr lang="en-US" baseline="0" dirty="0"/>
              <a:t> files.  The two reads have identical  metadata except for the information of which is the forward and reverse read.</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11</a:t>
            </a:fld>
            <a:endParaRPr lang="en-US"/>
          </a:p>
        </p:txBody>
      </p:sp>
    </p:spTree>
    <p:extLst>
      <p:ext uri="{BB962C8B-B14F-4D97-AF65-F5344CB8AC3E}">
        <p14:creationId xmlns:p14="http://schemas.microsoft.com/office/powerpoint/2010/main" val="1237724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Now the data has been delivered from</a:t>
            </a:r>
            <a:r>
              <a:rPr lang="en-US" baseline="0" dirty="0"/>
              <a:t> the sequencing facility, we have two files containing the forward and reverse reads. These are stored in two </a:t>
            </a:r>
            <a:r>
              <a:rPr lang="en-US" baseline="0" dirty="0" err="1"/>
              <a:t>fastq</a:t>
            </a:r>
            <a:r>
              <a:rPr lang="en-US" baseline="0" dirty="0"/>
              <a:t> files.  The two reads have identical  metadata except for the information of which is the forward and reverse read.</a:t>
            </a:r>
            <a:endParaRPr lang="en-US" dirty="0"/>
          </a:p>
          <a:p>
            <a:endParaRPr lang="en-US" dirty="0"/>
          </a:p>
          <a:p>
            <a:r>
              <a:rPr lang="en-US" dirty="0"/>
              <a:t>The R1 tag and the</a:t>
            </a:r>
            <a:r>
              <a:rPr lang="en-US" baseline="0" dirty="0"/>
              <a:t> 1 here which signify that this file contains all the forward reads. Similarly the R2 file contains all the reverse read pairs.</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12</a:t>
            </a:fld>
            <a:endParaRPr lang="en-US"/>
          </a:p>
        </p:txBody>
      </p:sp>
    </p:spTree>
    <p:extLst>
      <p:ext uri="{BB962C8B-B14F-4D97-AF65-F5344CB8AC3E}">
        <p14:creationId xmlns:p14="http://schemas.microsoft.com/office/powerpoint/2010/main" val="1212730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before we dive in to alignment I will mention that this is where the recommendations of the Broad institute best practices start.</a:t>
            </a:r>
            <a:r>
              <a:rPr lang="en-US" baseline="0" dirty="0"/>
              <a:t> A guide that they have maintained pretty-well for several years where they recommend tools and setting to use for a standard analysis. I recommend that someone setting up a bioinformatics workflow or wanting to compare what has been done with their data and what is currently considered best practice be intimately aware of these recommendations. </a:t>
            </a:r>
          </a:p>
          <a:p>
            <a:endParaRPr lang="en-US" baseline="0" dirty="0"/>
          </a:p>
          <a:p>
            <a:endParaRPr lang="en-US" baseline="0" dirty="0"/>
          </a:p>
          <a:p>
            <a:r>
              <a:rPr lang="en-US" baseline="0" dirty="0"/>
              <a:t>//A recent change has been made where they no longer recommend indel realignment, as it is performed on the fly at the variant calling stage. It is good to note that this resource exists, as it is definitely something you should be looking at when running a variant calling pipeline as it is needed in some cases.</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13</a:t>
            </a:fld>
            <a:endParaRPr lang="en-US"/>
          </a:p>
        </p:txBody>
      </p:sp>
    </p:spTree>
    <p:extLst>
      <p:ext uri="{BB962C8B-B14F-4D97-AF65-F5344CB8AC3E}">
        <p14:creationId xmlns:p14="http://schemas.microsoft.com/office/powerpoint/2010/main" val="1613329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understand</a:t>
            </a:r>
            <a:r>
              <a:rPr lang="en-US" baseline="0" dirty="0"/>
              <a:t> the input data and some of the necessary concepts I will talk about a typical best practice bioinformatics workflow for NGS data. </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14</a:t>
            </a:fld>
            <a:endParaRPr lang="en-US"/>
          </a:p>
        </p:txBody>
      </p:sp>
    </p:spTree>
    <p:extLst>
      <p:ext uri="{BB962C8B-B14F-4D97-AF65-F5344CB8AC3E}">
        <p14:creationId xmlns:p14="http://schemas.microsoft.com/office/powerpoint/2010/main" val="397583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will start with Quality</a:t>
            </a:r>
            <a:r>
              <a:rPr lang="en-US" baseline="0" dirty="0"/>
              <a:t> control and Trimming of the reads delivered by the sequencing facility.</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15</a:t>
            </a:fld>
            <a:endParaRPr lang="en-US"/>
          </a:p>
        </p:txBody>
      </p:sp>
    </p:spTree>
    <p:extLst>
      <p:ext uri="{BB962C8B-B14F-4D97-AF65-F5344CB8AC3E}">
        <p14:creationId xmlns:p14="http://schemas.microsoft.com/office/powerpoint/2010/main" val="1249605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commonly</a:t>
            </a:r>
            <a:r>
              <a:rPr lang="en-US" baseline="0" dirty="0"/>
              <a:t> used tool for quality control is </a:t>
            </a:r>
            <a:r>
              <a:rPr lang="en-US" baseline="0" dirty="0" err="1"/>
              <a:t>FastQC</a:t>
            </a:r>
            <a:r>
              <a:rPr lang="en-US" baseline="0" dirty="0"/>
              <a:t> which you can load using </a:t>
            </a:r>
            <a:r>
              <a:rPr lang="en-US" baseline="0" dirty="0" err="1"/>
              <a:t>Uppmaxs</a:t>
            </a:r>
            <a:r>
              <a:rPr lang="en-US" baseline="0" dirty="0"/>
              <a:t> module load system as shown here. If you have multiple samples a good tool developed out of NGI </a:t>
            </a:r>
            <a:r>
              <a:rPr lang="en-US" baseline="0" dirty="0" err="1"/>
              <a:t>stockholm</a:t>
            </a:r>
            <a:r>
              <a:rPr lang="en-US" baseline="0" dirty="0"/>
              <a:t> is </a:t>
            </a:r>
            <a:r>
              <a:rPr lang="en-US" baseline="0" dirty="0" err="1"/>
              <a:t>MultiQC</a:t>
            </a:r>
            <a:r>
              <a:rPr lang="en-US" baseline="0" dirty="0"/>
              <a:t> which concatenates and visualizes the qualities of multiple samples. </a:t>
            </a:r>
          </a:p>
          <a:p>
            <a:endParaRPr lang="en-US" baseline="0" dirty="0"/>
          </a:p>
          <a:p>
            <a:r>
              <a:rPr lang="en-US" baseline="0" dirty="0"/>
              <a:t>But first, lets just talk </a:t>
            </a:r>
            <a:r>
              <a:rPr lang="en-US" baseline="0" dirty="0" err="1"/>
              <a:t>abit</a:t>
            </a:r>
            <a:r>
              <a:rPr lang="en-US" baseline="0" dirty="0"/>
              <a:t> about some of the usual suspects when quality controlling the data.</a:t>
            </a:r>
          </a:p>
          <a:p>
            <a:endParaRPr lang="en-US" baseline="0" dirty="0"/>
          </a:p>
          <a:p>
            <a:r>
              <a:rPr lang="en-US" baseline="0" dirty="0"/>
              <a:t>(The qualities should have been discussed earlier during Martins lectures)</a:t>
            </a:r>
          </a:p>
          <a:p>
            <a:endParaRPr lang="en-US" baseline="0" dirty="0"/>
          </a:p>
          <a:p>
            <a:r>
              <a:rPr lang="en-US" baseline="0" dirty="0"/>
              <a:t>Here we see two examples of the individual base qualities across the read length. A usual cutoff for quality score is around 20, today with improving techniques you will find people set it even higher, at around 30. It is a balancing act of how much data you can afford to throw away based on quality and how low quality you dare keep since it may give errors later on.</a:t>
            </a:r>
          </a:p>
          <a:p>
            <a:endParaRPr lang="en-US" baseline="0" dirty="0"/>
          </a:p>
          <a:p>
            <a:r>
              <a:rPr lang="en-US" baseline="0" dirty="0"/>
              <a:t>Q20 means about 99% chance that the base in that position is correct. </a:t>
            </a:r>
          </a:p>
          <a:p>
            <a:r>
              <a:rPr lang="mr-IN" dirty="0"/>
              <a:t>Q=-10</a:t>
            </a:r>
            <a:r>
              <a:rPr lang="sv-SE" dirty="0"/>
              <a:t>*log10(P)</a:t>
            </a:r>
          </a:p>
          <a:p>
            <a:r>
              <a:rPr lang="sv-SE" dirty="0"/>
              <a:t>P=</a:t>
            </a:r>
            <a:r>
              <a:rPr lang="sv-SE" dirty="0" err="1"/>
              <a:t>Base</a:t>
            </a:r>
            <a:r>
              <a:rPr lang="sv-SE" dirty="0"/>
              <a:t> call </a:t>
            </a:r>
            <a:r>
              <a:rPr lang="sv-SE" dirty="0" err="1"/>
              <a:t>accuracy</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16</a:t>
            </a:fld>
            <a:endParaRPr lang="en-US"/>
          </a:p>
        </p:txBody>
      </p:sp>
    </p:spTree>
    <p:extLst>
      <p:ext uri="{BB962C8B-B14F-4D97-AF65-F5344CB8AC3E}">
        <p14:creationId xmlns:p14="http://schemas.microsoft.com/office/powerpoint/2010/main" val="41931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adapters used for sequencing should be removed before aligning for greater alignment efficiency, since the reference sequence </a:t>
            </a:r>
            <a:r>
              <a:rPr lang="en-US" baseline="0" dirty="0" err="1"/>
              <a:t>doesn</a:t>
            </a:r>
            <a:r>
              <a:rPr lang="uk-UA" baseline="0" dirty="0"/>
              <a:t>’</a:t>
            </a:r>
            <a:r>
              <a:rPr lang="en-US" baseline="0" dirty="0"/>
              <a:t>t have adapter sequences all over the place =).</a:t>
            </a:r>
          </a:p>
          <a:p>
            <a:endParaRPr lang="en-US" baseline="0" dirty="0"/>
          </a:p>
          <a:p>
            <a:r>
              <a:rPr lang="en-US" baseline="0" dirty="0"/>
              <a:t>To the left we see once again the position on the read with the red line showing that we have </a:t>
            </a:r>
            <a:r>
              <a:rPr lang="en-US" baseline="0" dirty="0" err="1"/>
              <a:t>illumina</a:t>
            </a:r>
            <a:r>
              <a:rPr lang="en-US" baseline="0" dirty="0"/>
              <a:t> universal adapter present to a certain percentage. To the right we see trimmed reads where no adapters are detected.</a:t>
            </a:r>
          </a:p>
          <a:p>
            <a:endParaRPr lang="en-US" baseline="0" dirty="0"/>
          </a:p>
          <a:p>
            <a:r>
              <a:rPr lang="en-US" baseline="0" dirty="0"/>
              <a:t>There are other quality metrics specific to different kinds of data such as GC biases and sequence content so be sure to read up on quality controlling your specific dataset. There are usually some quality metrics delivered by the sequencing facility as well.</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17</a:t>
            </a:fld>
            <a:endParaRPr lang="en-US"/>
          </a:p>
        </p:txBody>
      </p:sp>
    </p:spTree>
    <p:extLst>
      <p:ext uri="{BB962C8B-B14F-4D97-AF65-F5344CB8AC3E}">
        <p14:creationId xmlns:p14="http://schemas.microsoft.com/office/powerpoint/2010/main" val="795477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will start with Quality</a:t>
            </a:r>
            <a:r>
              <a:rPr lang="en-US" baseline="0" dirty="0"/>
              <a:t> control and Trimming of the reads delivered by the sequencing facility.</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18</a:t>
            </a:fld>
            <a:endParaRPr lang="en-US"/>
          </a:p>
        </p:txBody>
      </p:sp>
    </p:spTree>
    <p:extLst>
      <p:ext uri="{BB962C8B-B14F-4D97-AF65-F5344CB8AC3E}">
        <p14:creationId xmlns:p14="http://schemas.microsoft.com/office/powerpoint/2010/main" val="710827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a:t>
            </a:r>
          </a:p>
          <a:p>
            <a:endParaRPr lang="en-US" dirty="0"/>
          </a:p>
          <a:p>
            <a:r>
              <a:rPr lang="en-US" dirty="0"/>
              <a:t>The</a:t>
            </a:r>
            <a:r>
              <a:rPr lang="en-US" baseline="0" dirty="0"/>
              <a:t> most commonly used aligner for NGS data at the moment is BWA, or the Burrows-Wheeler Aligner, where Burrows Wheeler transform is used for </a:t>
            </a:r>
            <a:r>
              <a:rPr lang="en-US" baseline="0" dirty="0" err="1"/>
              <a:t>patternmatching</a:t>
            </a:r>
            <a:r>
              <a:rPr lang="en-US" baseline="0" dirty="0"/>
              <a:t>.</a:t>
            </a:r>
          </a:p>
          <a:p>
            <a:endParaRPr lang="en-US" baseline="0" dirty="0"/>
          </a:p>
          <a:p>
            <a:r>
              <a:rPr lang="en-US" baseline="0" dirty="0"/>
              <a:t>What we are trying to do in its simplest form is take one of our reads and fit it to its position on the reference genome. So here we have a read from our sample and the reference genome.</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19</a:t>
            </a:fld>
            <a:endParaRPr lang="en-US"/>
          </a:p>
        </p:txBody>
      </p:sp>
    </p:spTree>
    <p:extLst>
      <p:ext uri="{BB962C8B-B14F-4D97-AF65-F5344CB8AC3E}">
        <p14:creationId xmlns:p14="http://schemas.microsoft.com/office/powerpoint/2010/main" val="873492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here we have found the position where it matches the reference. And then do this for every read. </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20</a:t>
            </a:fld>
            <a:endParaRPr lang="en-US"/>
          </a:p>
        </p:txBody>
      </p:sp>
    </p:spTree>
    <p:extLst>
      <p:ext uri="{BB962C8B-B14F-4D97-AF65-F5344CB8AC3E}">
        <p14:creationId xmlns:p14="http://schemas.microsoft.com/office/powerpoint/2010/main" val="795198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course of this talk I</a:t>
            </a:r>
            <a:r>
              <a:rPr lang="en-US" baseline="0" dirty="0"/>
              <a:t> hope to explain some core concepts around NGS data such as the basics surrounding what the reference genome, variants and paired-end data is. This will be background information for the main point which is to cover the main concepts of a typical best practice workflow, or as some people call it a “pipeline”, where we take the raw reads in </a:t>
            </a:r>
            <a:r>
              <a:rPr lang="en-US" baseline="0" dirty="0" err="1"/>
              <a:t>fastq</a:t>
            </a:r>
            <a:r>
              <a:rPr lang="en-US" baseline="0" dirty="0"/>
              <a:t> format all the way to variants. I will dive a little deeper into the output from variant calling, the VCFs or Variant Call Format, what joint genotyping is and the principal of annotating and filtering the variants.</a:t>
            </a:r>
          </a:p>
          <a:p>
            <a:endParaRPr lang="en-US" baseline="0" dirty="0"/>
          </a:p>
          <a:p>
            <a:r>
              <a:rPr lang="en-US" baseline="0" dirty="0"/>
              <a:t>As with anything there is more to know about each of these subjects and I encourage you to go deeper as needed.</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2</a:t>
            </a:fld>
            <a:endParaRPr lang="en-US"/>
          </a:p>
        </p:txBody>
      </p:sp>
    </p:spTree>
    <p:extLst>
      <p:ext uri="{BB962C8B-B14F-4D97-AF65-F5344CB8AC3E}">
        <p14:creationId xmlns:p14="http://schemas.microsoft.com/office/powerpoint/2010/main" val="1154612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of course we </a:t>
            </a:r>
            <a:r>
              <a:rPr lang="en-US" dirty="0" err="1"/>
              <a:t>didn</a:t>
            </a:r>
            <a:r>
              <a:rPr lang="uk-UA" dirty="0"/>
              <a:t>’</a:t>
            </a:r>
            <a:r>
              <a:rPr lang="en-US" dirty="0"/>
              <a:t>t have</a:t>
            </a:r>
            <a:r>
              <a:rPr lang="en-US" baseline="0" dirty="0"/>
              <a:t> just one read.</a:t>
            </a:r>
            <a:r>
              <a:rPr lang="en-US" dirty="0"/>
              <a:t> Here</a:t>
            </a:r>
            <a:r>
              <a:rPr lang="en-US" baseline="0" dirty="0"/>
              <a:t> we have a picture with the reference genome at the top and a collection of reads aligned to it. If you have heard of the “coverage” of your sample before this is what is meant. </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21</a:t>
            </a:fld>
            <a:endParaRPr lang="en-US"/>
          </a:p>
        </p:txBody>
      </p:sp>
    </p:spTree>
    <p:extLst>
      <p:ext uri="{BB962C8B-B14F-4D97-AF65-F5344CB8AC3E}">
        <p14:creationId xmlns:p14="http://schemas.microsoft.com/office/powerpoint/2010/main" val="1577362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But of course we </a:t>
            </a:r>
            <a:r>
              <a:rPr lang="en-US" dirty="0" err="1"/>
              <a:t>didn</a:t>
            </a:r>
            <a:r>
              <a:rPr lang="uk-UA" dirty="0"/>
              <a:t>’</a:t>
            </a:r>
            <a:r>
              <a:rPr lang="en-US" dirty="0"/>
              <a:t>t have</a:t>
            </a:r>
            <a:r>
              <a:rPr lang="en-US" baseline="0" dirty="0"/>
              <a:t> just one read.</a:t>
            </a:r>
            <a:r>
              <a:rPr lang="en-US" dirty="0"/>
              <a:t> Here</a:t>
            </a:r>
            <a:r>
              <a:rPr lang="en-US" baseline="0" dirty="0"/>
              <a:t> we have a picture with the reference genome at the top and a collection of reads aligned to it. If you have heard of the “coverage” of your sample before this is what is meant.</a:t>
            </a:r>
            <a:endParaRPr lang="en-US" dirty="0"/>
          </a:p>
          <a:p>
            <a:endParaRPr lang="en-US" dirty="0"/>
          </a:p>
          <a:p>
            <a:r>
              <a:rPr lang="en-US" dirty="0"/>
              <a:t>The coverage is the number of reads aligned to a position. The average coverage of the sample then</a:t>
            </a:r>
            <a:r>
              <a:rPr lang="en-US" baseline="0" dirty="0"/>
              <a:t> is the average number of reads covering a position over each genomic position. For example</a:t>
            </a:r>
            <a:r>
              <a:rPr lang="is-IS" baseline="0" dirty="0"/>
              <a:t>…. </a:t>
            </a:r>
          </a:p>
          <a:p>
            <a:endParaRPr lang="is-IS" baseline="0" dirty="0"/>
          </a:p>
        </p:txBody>
      </p:sp>
      <p:sp>
        <p:nvSpPr>
          <p:cNvPr id="4" name="Slide Number Placeholder 3"/>
          <p:cNvSpPr>
            <a:spLocks noGrp="1"/>
          </p:cNvSpPr>
          <p:nvPr>
            <p:ph type="sldNum" sz="quarter" idx="10"/>
          </p:nvPr>
        </p:nvSpPr>
        <p:spPr/>
        <p:txBody>
          <a:bodyPr/>
          <a:lstStyle/>
          <a:p>
            <a:fld id="{93028652-11D1-8A42-9F26-9AC760C0492B}" type="slidenum">
              <a:rPr lang="en-US" smtClean="0"/>
              <a:t>22</a:t>
            </a:fld>
            <a:endParaRPr lang="en-US"/>
          </a:p>
        </p:txBody>
      </p:sp>
    </p:spTree>
    <p:extLst>
      <p:ext uri="{BB962C8B-B14F-4D97-AF65-F5344CB8AC3E}">
        <p14:creationId xmlns:p14="http://schemas.microsoft.com/office/powerpoint/2010/main" val="873863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brief interlude;</a:t>
            </a:r>
            <a:r>
              <a:rPr lang="en-US" baseline="0" dirty="0"/>
              <a:t> </a:t>
            </a:r>
            <a:r>
              <a:rPr lang="en-US" dirty="0"/>
              <a:t>Remember</a:t>
            </a:r>
            <a:r>
              <a:rPr lang="en-US" baseline="0" dirty="0"/>
              <a:t> how I spoke earlier about paired end data? Now that you know what alignment is I can explain that one of t</a:t>
            </a:r>
            <a:r>
              <a:rPr lang="en-US" dirty="0"/>
              <a:t>he strengths of paired end data is that since the distance between the paired reads is known we</a:t>
            </a:r>
            <a:r>
              <a:rPr lang="en-US" baseline="0" dirty="0"/>
              <a:t> can</a:t>
            </a:r>
            <a:r>
              <a:rPr lang="en-US" dirty="0"/>
              <a:t> infer</a:t>
            </a:r>
            <a:r>
              <a:rPr lang="en-US" baseline="0" dirty="0"/>
              <a:t> the position of the other read in repeat regions. After all once one read has mapped we know the approximate position of its pair.</a:t>
            </a:r>
          </a:p>
          <a:p>
            <a:endParaRPr lang="en-US" baseline="0" dirty="0"/>
          </a:p>
          <a:p>
            <a:r>
              <a:rPr lang="en-US" baseline="0" dirty="0"/>
              <a:t>Here is an illustration of this where we have two repeat regions and the blue read could easily map to either one but we know which one it maps to because of the position of its orange pair.</a:t>
            </a:r>
          </a:p>
          <a:p>
            <a:endParaRPr lang="en-US" baseline="0" dirty="0"/>
          </a:p>
          <a:p>
            <a:r>
              <a:rPr lang="en-US" baseline="0" dirty="0"/>
              <a:t>This property is also helpful for finding SVs.</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23</a:t>
            </a:fld>
            <a:endParaRPr lang="en-US"/>
          </a:p>
        </p:txBody>
      </p:sp>
    </p:spTree>
    <p:extLst>
      <p:ext uri="{BB962C8B-B14F-4D97-AF65-F5344CB8AC3E}">
        <p14:creationId xmlns:p14="http://schemas.microsoft.com/office/powerpoint/2010/main" val="1871279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QNAME: the name of the read.</a:t>
            </a:r>
          </a:p>
          <a:p>
            <a:pPr marL="228600" indent="-228600">
              <a:buFont typeface="+mj-lt"/>
              <a:buAutoNum type="arabicPeriod"/>
            </a:pPr>
            <a:r>
              <a:rPr lang="en-US" dirty="0"/>
              <a:t>FLAG: a bitwise number describing information about the read such as mapped/unmapped read, pairing, etc.</a:t>
            </a:r>
          </a:p>
          <a:p>
            <a:pPr marL="228600" indent="-228600">
              <a:buFont typeface="+mj-lt"/>
              <a:buAutoNum type="arabicPeriod"/>
            </a:pPr>
            <a:r>
              <a:rPr lang="en-US" dirty="0"/>
              <a:t>RNAME: the reference sequence name. The value of this field is * for unmapped reads.</a:t>
            </a:r>
          </a:p>
          <a:p>
            <a:pPr marL="228600" indent="-228600">
              <a:buFont typeface="+mj-lt"/>
              <a:buAutoNum type="arabicPeriod"/>
            </a:pPr>
            <a:r>
              <a:rPr lang="en-US" dirty="0"/>
              <a:t>POS: the left most mapping position of the first matching base. It is set to zero for unmapped reads.</a:t>
            </a:r>
          </a:p>
          <a:p>
            <a:pPr marL="228600" indent="-228600">
              <a:buFont typeface="+mj-lt"/>
              <a:buAutoNum type="arabicPeriod"/>
            </a:pPr>
            <a:r>
              <a:rPr lang="en-US" dirty="0"/>
              <a:t>MAPQ: a number to indicate the mapping quality.</a:t>
            </a:r>
          </a:p>
          <a:p>
            <a:pPr marL="228600" indent="-228600">
              <a:buFont typeface="+mj-lt"/>
              <a:buAutoNum type="arabicPeriod"/>
            </a:pPr>
            <a:r>
              <a:rPr lang="en-US" dirty="0"/>
              <a:t>CIGAR: a string describing how the read aligns with the reference. It consists of one or more components. Each component comprises an operator and the number of bases which the operator applies to. Operators are: MIDNSHP=X.  The following table gives an overview of these operators</a:t>
            </a:r>
          </a:p>
          <a:p>
            <a:pPr marL="228600" indent="-228600">
              <a:buFont typeface="+mj-lt"/>
              <a:buAutoNum type="arabicPeriod"/>
            </a:pPr>
            <a:r>
              <a:rPr lang="en-US" dirty="0"/>
              <a:t>MNAME: the name of the mate strand, if it is a paired read. ‘=’ means that the name is the same as RNAME.</a:t>
            </a:r>
          </a:p>
          <a:p>
            <a:pPr marL="228600" indent="-228600">
              <a:buFont typeface="+mj-lt"/>
              <a:buAutoNum type="arabicPeriod"/>
            </a:pPr>
            <a:r>
              <a:rPr lang="en-US" dirty="0"/>
              <a:t>MPOS: a number indicating the left most mapping position of the mate.</a:t>
            </a:r>
          </a:p>
          <a:p>
            <a:pPr marL="228600" indent="-228600">
              <a:buFont typeface="+mj-lt"/>
              <a:buAutoNum type="arabicPeriod"/>
            </a:pPr>
            <a:r>
              <a:rPr lang="en-US" dirty="0"/>
              <a:t>TLEN: a number set to 0 for single-segment. For paired-segments it is calculated as the number of bases from the left most mapped base to the right most mapped base.</a:t>
            </a:r>
          </a:p>
          <a:p>
            <a:pPr marL="228600" indent="-228600">
              <a:buFont typeface="+mj-lt"/>
              <a:buAutoNum type="arabicPeriod"/>
            </a:pPr>
            <a:r>
              <a:rPr lang="en-US" dirty="0"/>
              <a:t>SEQ: the read sequence as the reference. If not  ‘*’ then the length of the sequence must be equal the sum of lengths of M/I/S/=/X operations in the CIGAR string.</a:t>
            </a:r>
          </a:p>
          <a:p>
            <a:pPr marL="228600" indent="-228600">
              <a:buFont typeface="+mj-lt"/>
              <a:buAutoNum type="arabicPeriod"/>
            </a:pPr>
            <a:r>
              <a:rPr lang="en-US" dirty="0"/>
              <a:t>QUAL: the read quality, same as the quality string in a </a:t>
            </a:r>
            <a:r>
              <a:rPr lang="en-US" dirty="0" err="1"/>
              <a:t>fastaq</a:t>
            </a:r>
            <a:r>
              <a:rPr lang="en-US" dirty="0"/>
              <a:t> format.</a:t>
            </a:r>
          </a:p>
        </p:txBody>
      </p:sp>
      <p:sp>
        <p:nvSpPr>
          <p:cNvPr id="4" name="Slide Number Placeholder 3"/>
          <p:cNvSpPr>
            <a:spLocks noGrp="1"/>
          </p:cNvSpPr>
          <p:nvPr>
            <p:ph type="sldNum" sz="quarter" idx="10"/>
          </p:nvPr>
        </p:nvSpPr>
        <p:spPr/>
        <p:txBody>
          <a:bodyPr/>
          <a:lstStyle/>
          <a:p>
            <a:fld id="{93028652-11D1-8A42-9F26-9AC760C0492B}" type="slidenum">
              <a:rPr lang="en-US" smtClean="0"/>
              <a:t>24</a:t>
            </a:fld>
            <a:endParaRPr lang="en-US"/>
          </a:p>
        </p:txBody>
      </p:sp>
    </p:spTree>
    <p:extLst>
      <p:ext uri="{BB962C8B-B14F-4D97-AF65-F5344CB8AC3E}">
        <p14:creationId xmlns:p14="http://schemas.microsoft.com/office/powerpoint/2010/main" val="269655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25</a:t>
            </a:fld>
            <a:endParaRPr lang="en-US"/>
          </a:p>
        </p:txBody>
      </p:sp>
    </p:spTree>
    <p:extLst>
      <p:ext uri="{BB962C8B-B14F-4D97-AF65-F5344CB8AC3E}">
        <p14:creationId xmlns:p14="http://schemas.microsoft.com/office/powerpoint/2010/main" val="2254140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26</a:t>
            </a:fld>
            <a:endParaRPr lang="en-US"/>
          </a:p>
        </p:txBody>
      </p:sp>
    </p:spTree>
    <p:extLst>
      <p:ext uri="{BB962C8B-B14F-4D97-AF65-F5344CB8AC3E}">
        <p14:creationId xmlns:p14="http://schemas.microsoft.com/office/powerpoint/2010/main" val="2254140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will start with Quality</a:t>
            </a:r>
            <a:r>
              <a:rPr lang="en-US" baseline="0" dirty="0"/>
              <a:t> control and Trimming of the reads delivered by the sequencing facility.</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27</a:t>
            </a:fld>
            <a:endParaRPr lang="en-US"/>
          </a:p>
        </p:txBody>
      </p:sp>
    </p:spTree>
    <p:extLst>
      <p:ext uri="{BB962C8B-B14F-4D97-AF65-F5344CB8AC3E}">
        <p14:creationId xmlns:p14="http://schemas.microsoft.com/office/powerpoint/2010/main" val="23842755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a:t>
            </a:r>
            <a:r>
              <a:rPr lang="en-US" baseline="0" dirty="0"/>
              <a:t> tool for this is </a:t>
            </a:r>
            <a:r>
              <a:rPr lang="en-US" baseline="0" dirty="0" err="1"/>
              <a:t>picards</a:t>
            </a:r>
            <a:r>
              <a:rPr lang="en-US" baseline="0" dirty="0"/>
              <a:t> </a:t>
            </a:r>
            <a:r>
              <a:rPr lang="en-US" baseline="0" dirty="0" err="1"/>
              <a:t>MarkDuplicates</a:t>
            </a:r>
            <a:r>
              <a:rPr lang="en-US" baseline="0" dirty="0"/>
              <a:t>. </a:t>
            </a:r>
          </a:p>
          <a:p>
            <a:endParaRPr lang="en-US" baseline="0" dirty="0"/>
          </a:p>
          <a:p>
            <a:r>
              <a:rPr lang="en-US" baseline="0" dirty="0"/>
              <a:t>Occur PCR</a:t>
            </a:r>
          </a:p>
          <a:p>
            <a:r>
              <a:rPr lang="en-US" baseline="0" dirty="0"/>
              <a:t>Copies same fragment </a:t>
            </a:r>
            <a:r>
              <a:rPr lang="en-US" baseline="0" dirty="0" err="1"/>
              <a:t>goto</a:t>
            </a:r>
            <a:r>
              <a:rPr lang="en-US" baseline="0" dirty="0"/>
              <a:t> different </a:t>
            </a:r>
            <a:r>
              <a:rPr lang="en-US" baseline="0" dirty="0" err="1"/>
              <a:t>flowcells</a:t>
            </a:r>
            <a:endParaRPr lang="en-US" baseline="0" dirty="0"/>
          </a:p>
          <a:p>
            <a:r>
              <a:rPr lang="en-US" baseline="0" dirty="0"/>
              <a:t>High library complexity is good</a:t>
            </a:r>
          </a:p>
          <a:p>
            <a:r>
              <a:rPr lang="en-US" baseline="0" dirty="0"/>
              <a:t>Don’t add information</a:t>
            </a:r>
          </a:p>
          <a:p>
            <a:endParaRPr lang="en-US" baseline="0" dirty="0"/>
          </a:p>
          <a:p>
            <a:r>
              <a:rPr lang="en-US" baseline="0" dirty="0"/>
              <a:t>Optical duplicates</a:t>
            </a:r>
          </a:p>
          <a:p>
            <a:r>
              <a:rPr lang="en-US" baseline="0" dirty="0"/>
              <a:t>Less talked about</a:t>
            </a:r>
          </a:p>
          <a:p>
            <a:r>
              <a:rPr lang="en-US" baseline="0" dirty="0"/>
              <a:t>One </a:t>
            </a:r>
            <a:r>
              <a:rPr lang="en-US" baseline="0" dirty="0" err="1"/>
              <a:t>flowcell</a:t>
            </a:r>
            <a:r>
              <a:rPr lang="en-US" baseline="0" dirty="0"/>
              <a:t> cluster</a:t>
            </a:r>
          </a:p>
          <a:p>
            <a:r>
              <a:rPr lang="en-US" baseline="0" dirty="0"/>
              <a:t>Incorrectly identified on several cells</a:t>
            </a:r>
          </a:p>
          <a:p>
            <a:endParaRPr lang="en-US" baseline="0" dirty="0"/>
          </a:p>
          <a:p>
            <a:r>
              <a:rPr lang="en-US" baseline="0" dirty="0"/>
              <a:t>Amplicon</a:t>
            </a:r>
          </a:p>
          <a:p>
            <a:endParaRPr lang="en-US" baseline="0" dirty="0"/>
          </a:p>
          <a:p>
            <a:r>
              <a:rPr lang="en-US" baseline="0" dirty="0"/>
              <a:t>Duplicates typically arise during PCR amplification of the fragments with adapters. We </a:t>
            </a:r>
            <a:r>
              <a:rPr lang="en-US" sz="1200" b="0" i="0" kern="1200" dirty="0">
                <a:solidFill>
                  <a:schemeClr val="tx1"/>
                </a:solidFill>
                <a:effectLst/>
                <a:latin typeface="+mn-lt"/>
                <a:ea typeface="+mn-ea"/>
                <a:cs typeface="+mn-cs"/>
              </a:rPr>
              <a:t>are </a:t>
            </a:r>
            <a:r>
              <a:rPr lang="en-US" sz="1200" b="0" i="1" kern="1200" dirty="0">
                <a:solidFill>
                  <a:schemeClr val="tx1"/>
                </a:solidFill>
                <a:effectLst/>
                <a:latin typeface="+mn-lt"/>
                <a:ea typeface="+mn-ea"/>
                <a:cs typeface="+mn-cs"/>
              </a:rPr>
              <a:t>intentionally</a:t>
            </a:r>
            <a:r>
              <a:rPr lang="en-US" sz="1200" b="0" i="0" kern="1200" dirty="0">
                <a:solidFill>
                  <a:schemeClr val="tx1"/>
                </a:solidFill>
                <a:effectLst/>
                <a:latin typeface="+mn-lt"/>
                <a:ea typeface="+mn-ea"/>
                <a:cs typeface="+mn-cs"/>
              </a:rPr>
              <a:t> creating multiple copies of each original genomic DNA molecule so that you have enough of them. The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PCR duplicates occur when two copies of the same original molecule get onto different areas of the </a:t>
            </a:r>
            <a:r>
              <a:rPr lang="en-US" sz="1200" b="0" i="0" kern="1200" dirty="0" err="1">
                <a:solidFill>
                  <a:schemeClr val="tx1"/>
                </a:solidFill>
                <a:effectLst/>
                <a:latin typeface="+mn-lt"/>
                <a:ea typeface="+mn-ea"/>
                <a:cs typeface="+mn-cs"/>
              </a:rPr>
              <a:t>flowcell</a:t>
            </a:r>
            <a:r>
              <a:rPr lang="en-US" sz="1200" b="0" i="0" kern="1200" dirty="0">
                <a:solidFill>
                  <a:schemeClr val="tx1"/>
                </a:solidFill>
                <a:effectLst/>
                <a:latin typeface="+mn-lt"/>
                <a:ea typeface="+mn-ea"/>
                <a:cs typeface="+mn-cs"/>
              </a:rPr>
              <a:t>. A greater amount of starting material</a:t>
            </a:r>
            <a:r>
              <a:rPr lang="en-US" sz="1200" b="0" i="0" kern="1200" baseline="0" dirty="0">
                <a:solidFill>
                  <a:schemeClr val="tx1"/>
                </a:solidFill>
                <a:effectLst/>
                <a:latin typeface="+mn-lt"/>
                <a:ea typeface="+mn-ea"/>
                <a:cs typeface="+mn-cs"/>
              </a:rPr>
              <a:t>, often termed as having a high complexity library, is a good indicator of not having a big problem with duplicates.</a:t>
            </a:r>
            <a:endParaRPr lang="en-US" baseline="0" dirty="0"/>
          </a:p>
          <a:p>
            <a:endParaRPr lang="en-US" baseline="0" dirty="0"/>
          </a:p>
          <a:p>
            <a:r>
              <a:rPr lang="en-US" baseline="0" dirty="0"/>
              <a:t>And duplicates don</a:t>
            </a:r>
            <a:r>
              <a:rPr lang="uk-UA" baseline="0" dirty="0"/>
              <a:t>’</a:t>
            </a:r>
            <a:r>
              <a:rPr lang="en-US" baseline="0" dirty="0"/>
              <a:t>t give any additional information, as you can see here, what we want is reads slightly off from </a:t>
            </a:r>
            <a:r>
              <a:rPr lang="en-US" baseline="0" dirty="0" err="1"/>
              <a:t>eachother</a:t>
            </a:r>
            <a:r>
              <a:rPr lang="en-US" baseline="0" dirty="0"/>
              <a:t>, so we know that they are adding new information. You can also choose to just mark the duplicates rather than remove them entirely as many variant callers can ignore reads marked as duplicates. This gives you the option later to perform variant calling with and without duplicates and compare the results.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Finally, during some kinds of sequencing, such as amplicon sequencing, you tend to recommend not removing duplicates as there will be many duplicates by design. So keep that in mind.</a:t>
            </a:r>
            <a:endParaRPr lang="en-US" dirty="0"/>
          </a:p>
          <a:p>
            <a:endParaRPr lang="en-US" baseline="0" dirty="0"/>
          </a:p>
          <a:p>
            <a:endParaRPr lang="en-US" baseline="0" dirty="0"/>
          </a:p>
          <a:p>
            <a:r>
              <a:rPr lang="en-US" baseline="0" dirty="0"/>
              <a:t>“</a:t>
            </a:r>
            <a:r>
              <a:rPr lang="en-US" sz="1200" b="1" i="0" kern="1200" dirty="0">
                <a:solidFill>
                  <a:schemeClr val="tx1"/>
                </a:solidFill>
                <a:effectLst/>
                <a:latin typeface="+mn-lt"/>
                <a:ea typeface="+mn-ea"/>
                <a:cs typeface="+mn-cs"/>
              </a:rPr>
              <a:t>optical duplicates</a:t>
            </a:r>
            <a:r>
              <a:rPr lang="en-US" sz="1200" b="0" i="0" kern="1200" dirty="0">
                <a:solidFill>
                  <a:schemeClr val="tx1"/>
                </a:solidFill>
                <a:effectLst/>
                <a:latin typeface="+mn-lt"/>
                <a:ea typeface="+mn-ea"/>
                <a:cs typeface="+mn-cs"/>
              </a:rPr>
              <a:t> are sequences from one flow cell cluster, that are (incorrectly) identified by software to be from multiple adjacent clusters. ”</a:t>
            </a:r>
            <a:endParaRPr lang="en-US" baseline="0" dirty="0"/>
          </a:p>
        </p:txBody>
      </p:sp>
      <p:sp>
        <p:nvSpPr>
          <p:cNvPr id="4" name="Slide Number Placeholder 3"/>
          <p:cNvSpPr>
            <a:spLocks noGrp="1"/>
          </p:cNvSpPr>
          <p:nvPr>
            <p:ph type="sldNum" sz="quarter" idx="10"/>
          </p:nvPr>
        </p:nvSpPr>
        <p:spPr/>
        <p:txBody>
          <a:bodyPr/>
          <a:lstStyle/>
          <a:p>
            <a:fld id="{93028652-11D1-8A42-9F26-9AC760C0492B}" type="slidenum">
              <a:rPr lang="en-US" smtClean="0"/>
              <a:t>28</a:t>
            </a:fld>
            <a:endParaRPr lang="en-US"/>
          </a:p>
        </p:txBody>
      </p:sp>
    </p:spTree>
    <p:extLst>
      <p:ext uri="{BB962C8B-B14F-4D97-AF65-F5344CB8AC3E}">
        <p14:creationId xmlns:p14="http://schemas.microsoft.com/office/powerpoint/2010/main" val="3370090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will start with Quality</a:t>
            </a:r>
            <a:r>
              <a:rPr lang="en-US" baseline="0" dirty="0"/>
              <a:t> control and Trimming of the reads delivered by the sequencing facility.</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29</a:t>
            </a:fld>
            <a:endParaRPr lang="en-US"/>
          </a:p>
        </p:txBody>
      </p:sp>
    </p:spTree>
    <p:extLst>
      <p:ext uri="{BB962C8B-B14F-4D97-AF65-F5344CB8AC3E}">
        <p14:creationId xmlns:p14="http://schemas.microsoft.com/office/powerpoint/2010/main" val="13019969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Base Quality Score Recalibration basically </a:t>
            </a:r>
            <a:r>
              <a:rPr lang="en-US" sz="1200" b="0" i="0" kern="1200" dirty="0">
                <a:solidFill>
                  <a:schemeClr val="tx1"/>
                </a:solidFill>
                <a:effectLst/>
                <a:latin typeface="+mn-lt"/>
                <a:ea typeface="+mn-ea"/>
                <a:cs typeface="+mn-cs"/>
              </a:rPr>
              <a:t>detects systematic errors made by the sequencer when it estimates the quality score of each base call,</a:t>
            </a:r>
            <a:r>
              <a:rPr lang="en-US" sz="1200" b="0" i="0" kern="1200" baseline="0" dirty="0">
                <a:solidFill>
                  <a:schemeClr val="tx1"/>
                </a:solidFill>
                <a:effectLst/>
                <a:latin typeface="+mn-lt"/>
                <a:ea typeface="+mn-ea"/>
                <a:cs typeface="+mn-cs"/>
              </a:rPr>
              <a:t> which is basically how confident the machine was that the called base is correct.</a:t>
            </a:r>
            <a:endParaRPr lang="en-US" dirty="0"/>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Some of these errors are due to the physics or the chemistry of how the sequencing reaction works, and some can</a:t>
            </a:r>
            <a:r>
              <a:rPr lang="en-US" sz="1200" b="0" i="0" kern="1200" baseline="0" dirty="0">
                <a:solidFill>
                  <a:schemeClr val="tx1"/>
                </a:solidFill>
                <a:effectLst/>
                <a:latin typeface="+mn-lt"/>
                <a:ea typeface="+mn-ea"/>
                <a:cs typeface="+mn-cs"/>
              </a:rPr>
              <a:t> be</a:t>
            </a:r>
            <a:r>
              <a:rPr lang="en-US" sz="1200" b="0" i="0" kern="1200" dirty="0">
                <a:solidFill>
                  <a:schemeClr val="tx1"/>
                </a:solidFill>
                <a:effectLst/>
                <a:latin typeface="+mn-lt"/>
                <a:ea typeface="+mn-ea"/>
                <a:cs typeface="+mn-cs"/>
              </a:rPr>
              <a:t> due to manufacturing flaws in the equipment.</a:t>
            </a:r>
          </a:p>
          <a:p>
            <a:endParaRPr lang="en-US" sz="1200" b="0" i="0" kern="1200" dirty="0">
              <a:solidFill>
                <a:schemeClr val="tx1"/>
              </a:solidFill>
              <a:effectLst/>
              <a:latin typeface="+mn-lt"/>
              <a:ea typeface="+mn-ea"/>
              <a:cs typeface="+mn-cs"/>
            </a:endParaRPr>
          </a:p>
          <a:p>
            <a:pPr fontAlgn="base"/>
            <a:r>
              <a:rPr lang="en-US" sz="1200" b="0" i="0" kern="1200" baseline="0" dirty="0">
                <a:solidFill>
                  <a:schemeClr val="tx1"/>
                </a:solidFill>
                <a:effectLst/>
                <a:latin typeface="+mn-lt"/>
                <a:ea typeface="+mn-ea"/>
                <a:cs typeface="+mn-cs"/>
              </a:rPr>
              <a:t>The tool checks the covariation between </a:t>
            </a:r>
            <a:r>
              <a:rPr lang="en-US" sz="1200" b="0" i="0" kern="1200" dirty="0">
                <a:solidFill>
                  <a:schemeClr val="tx1"/>
                </a:solidFill>
                <a:effectLst/>
                <a:latin typeface="+mn-lt"/>
                <a:ea typeface="+mn-ea"/>
                <a:cs typeface="+mn-cs"/>
              </a:rPr>
              <a:t>Reported quality score, the position within the read and the preceding and current nucleotide observed by the sequencing machine to find</a:t>
            </a:r>
            <a:r>
              <a:rPr lang="en-US" sz="1200" b="0" i="0" kern="1200" baseline="0" dirty="0">
                <a:solidFill>
                  <a:schemeClr val="tx1"/>
                </a:solidFill>
                <a:effectLst/>
                <a:latin typeface="+mn-lt"/>
                <a:ea typeface="+mn-ea"/>
                <a:cs typeface="+mn-cs"/>
              </a:rPr>
              <a:t> non-random discrepancies that lead to the score being adjusted.</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systematic technical errors, leading to over- or under-estimated base quality scores in the data. </a:t>
            </a:r>
          </a:p>
          <a:p>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93028652-11D1-8A42-9F26-9AC760C0492B}" type="slidenum">
              <a:rPr lang="en-US" smtClean="0"/>
              <a:t>30</a:t>
            </a:fld>
            <a:endParaRPr lang="en-US"/>
          </a:p>
        </p:txBody>
      </p:sp>
    </p:spTree>
    <p:extLst>
      <p:ext uri="{BB962C8B-B14F-4D97-AF65-F5344CB8AC3E}">
        <p14:creationId xmlns:p14="http://schemas.microsoft.com/office/powerpoint/2010/main" val="1006916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first concept we need to understand is what the reference genome is. It is a</a:t>
            </a:r>
            <a:r>
              <a:rPr lang="en-US" dirty="0"/>
              <a:t> haploid nucleic acid</a:t>
            </a:r>
            <a:r>
              <a:rPr lang="en-US" baseline="0" dirty="0"/>
              <a:t> sequence which represents a species. </a:t>
            </a:r>
          </a:p>
          <a:p>
            <a:endParaRPr lang="en-US" baseline="0" dirty="0"/>
          </a:p>
          <a:p>
            <a:r>
              <a:rPr lang="en-US" baseline="0" dirty="0"/>
              <a:t>HG19 was release in 2009 and is based on thirteen anonymous volunteers from Buffalo, NY. </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3</a:t>
            </a:fld>
            <a:endParaRPr lang="en-US"/>
          </a:p>
        </p:txBody>
      </p:sp>
    </p:spTree>
    <p:extLst>
      <p:ext uri="{BB962C8B-B14F-4D97-AF65-F5344CB8AC3E}">
        <p14:creationId xmlns:p14="http://schemas.microsoft.com/office/powerpoint/2010/main" val="4855979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will start with Quality</a:t>
            </a:r>
            <a:r>
              <a:rPr lang="en-US" baseline="0" dirty="0"/>
              <a:t> control and Trimming of the reads delivered by the sequencing facility.</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31</a:t>
            </a:fld>
            <a:endParaRPr lang="en-US"/>
          </a:p>
        </p:txBody>
      </p:sp>
    </p:spTree>
    <p:extLst>
      <p:ext uri="{BB962C8B-B14F-4D97-AF65-F5344CB8AC3E}">
        <p14:creationId xmlns:p14="http://schemas.microsoft.com/office/powerpoint/2010/main" val="40091224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briefly </a:t>
            </a:r>
            <a:r>
              <a:rPr lang="en-US" baseline="0" dirty="0"/>
              <a:t>revisit our simplest form of what a variant was from the start of the lecture. There we saw the variant as a base position where the sample does not match the reference. Now lets make it more real by adding some more reads which have aligned to this position.</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32</a:t>
            </a:fld>
            <a:endParaRPr lang="en-US"/>
          </a:p>
        </p:txBody>
      </p:sp>
    </p:spTree>
    <p:extLst>
      <p:ext uri="{BB962C8B-B14F-4D97-AF65-F5344CB8AC3E}">
        <p14:creationId xmlns:p14="http://schemas.microsoft.com/office/powerpoint/2010/main" val="662733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Variant calling is looking for positions where some number of reads disagree with the reference genome. Here for example the reference sample says the position should be a C whereas 6 of the reads say it is an A in the sample. This is also what is meant with the allelic frequency of a variant, out of 10 reads 6 are variant therefore the allelic frequency of A is 60%.</a:t>
            </a:r>
          </a:p>
        </p:txBody>
      </p:sp>
      <p:sp>
        <p:nvSpPr>
          <p:cNvPr id="4" name="Slide Number Placeholder 3"/>
          <p:cNvSpPr>
            <a:spLocks noGrp="1"/>
          </p:cNvSpPr>
          <p:nvPr>
            <p:ph type="sldNum" sz="quarter" idx="10"/>
          </p:nvPr>
        </p:nvSpPr>
        <p:spPr/>
        <p:txBody>
          <a:bodyPr/>
          <a:lstStyle/>
          <a:p>
            <a:fld id="{93028652-11D1-8A42-9F26-9AC760C0492B}" type="slidenum">
              <a:rPr lang="en-US" smtClean="0"/>
              <a:t>33</a:t>
            </a:fld>
            <a:endParaRPr lang="en-US"/>
          </a:p>
        </p:txBody>
      </p:sp>
    </p:spTree>
    <p:extLst>
      <p:ext uri="{BB962C8B-B14F-4D97-AF65-F5344CB8AC3E}">
        <p14:creationId xmlns:p14="http://schemas.microsoft.com/office/powerpoint/2010/main" val="11883446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Variant calling is looking for positions where some number of reads disagree with the reference genome. Here for example the reference sample says the position should be a C whereas 6 of the reads say it is an A in the sample. This is also what is meant with the allelic frequency of a variant, out of 10 reads 6 are variant therefore the allelic frequency of A is 60%. </a:t>
            </a:r>
          </a:p>
          <a:p>
            <a:endParaRPr lang="en-US" baseline="0" dirty="0"/>
          </a:p>
          <a:p>
            <a:r>
              <a:rPr lang="en-US" baseline="0" dirty="0"/>
              <a:t>Note that this is not the same as population based allele frequencies that measures the relative frequency of an allele in a population.</a:t>
            </a:r>
          </a:p>
        </p:txBody>
      </p:sp>
      <p:sp>
        <p:nvSpPr>
          <p:cNvPr id="4" name="Slide Number Placeholder 3"/>
          <p:cNvSpPr>
            <a:spLocks noGrp="1"/>
          </p:cNvSpPr>
          <p:nvPr>
            <p:ph type="sldNum" sz="quarter" idx="10"/>
          </p:nvPr>
        </p:nvSpPr>
        <p:spPr/>
        <p:txBody>
          <a:bodyPr/>
          <a:lstStyle/>
          <a:p>
            <a:fld id="{93028652-11D1-8A42-9F26-9AC760C0492B}" type="slidenum">
              <a:rPr lang="en-US" smtClean="0"/>
              <a:t>34</a:t>
            </a:fld>
            <a:endParaRPr lang="en-US"/>
          </a:p>
        </p:txBody>
      </p:sp>
    </p:spTree>
    <p:extLst>
      <p:ext uri="{BB962C8B-B14F-4D97-AF65-F5344CB8AC3E}">
        <p14:creationId xmlns:p14="http://schemas.microsoft.com/office/powerpoint/2010/main" val="5821273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sv-SE" sz="1200" b="1" i="0" u="none" strike="noStrike" kern="1200" dirty="0" err="1">
                <a:solidFill>
                  <a:schemeClr val="tx1"/>
                </a:solidFill>
                <a:effectLst/>
                <a:latin typeface="+mn-lt"/>
                <a:ea typeface="+mn-ea"/>
                <a:cs typeface="+mn-cs"/>
              </a:rPr>
              <a:t>Define</a:t>
            </a:r>
            <a:r>
              <a:rPr lang="sv-SE" sz="1200" b="1" i="0" u="none" strike="noStrike" kern="1200" dirty="0">
                <a:solidFill>
                  <a:schemeClr val="tx1"/>
                </a:solidFill>
                <a:effectLst/>
                <a:latin typeface="+mn-lt"/>
                <a:ea typeface="+mn-ea"/>
                <a:cs typeface="+mn-cs"/>
              </a:rPr>
              <a:t> </a:t>
            </a:r>
            <a:r>
              <a:rPr lang="sv-SE" sz="1200" b="1" i="0" u="none" strike="noStrike" kern="1200" dirty="0" err="1">
                <a:solidFill>
                  <a:schemeClr val="tx1"/>
                </a:solidFill>
                <a:effectLst/>
                <a:latin typeface="+mn-lt"/>
                <a:ea typeface="+mn-ea"/>
                <a:cs typeface="+mn-cs"/>
              </a:rPr>
              <a:t>active</a:t>
            </a:r>
            <a:r>
              <a:rPr lang="sv-SE" sz="1200" b="1" i="0" u="none" strike="noStrike" kern="1200" dirty="0">
                <a:solidFill>
                  <a:schemeClr val="tx1"/>
                </a:solidFill>
                <a:effectLst/>
                <a:latin typeface="+mn-lt"/>
                <a:ea typeface="+mn-ea"/>
                <a:cs typeface="+mn-cs"/>
              </a:rPr>
              <a:t> regions.</a:t>
            </a:r>
            <a:r>
              <a:rPr lang="sv-SE" sz="1200" b="0" i="0" u="none" strike="noStrike" kern="1200" dirty="0">
                <a:solidFill>
                  <a:schemeClr val="tx1"/>
                </a:solidFill>
                <a:effectLst/>
                <a:latin typeface="+mn-lt"/>
                <a:ea typeface="+mn-ea"/>
                <a:cs typeface="+mn-cs"/>
              </a:rPr>
              <a:t> The program </a:t>
            </a:r>
            <a:r>
              <a:rPr lang="sv-SE" sz="1200" b="0" i="0" u="none" strike="noStrike" kern="1200" dirty="0" err="1">
                <a:solidFill>
                  <a:schemeClr val="tx1"/>
                </a:solidFill>
                <a:effectLst/>
                <a:latin typeface="+mn-lt"/>
                <a:ea typeface="+mn-ea"/>
                <a:cs typeface="+mn-cs"/>
              </a:rPr>
              <a:t>determines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which</a:t>
            </a:r>
            <a:r>
              <a:rPr lang="sv-SE" sz="1200" b="0" i="0" u="none" strike="noStrike" kern="1200" dirty="0">
                <a:solidFill>
                  <a:schemeClr val="tx1"/>
                </a:solidFill>
                <a:effectLst/>
                <a:latin typeface="+mn-lt"/>
                <a:ea typeface="+mn-ea"/>
                <a:cs typeface="+mn-cs"/>
              </a:rPr>
              <a:t> regions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the </a:t>
            </a:r>
            <a:r>
              <a:rPr lang="sv-SE" sz="1200" b="0" i="0" u="none" strike="noStrike" kern="1200" dirty="0" err="1">
                <a:solidFill>
                  <a:schemeClr val="tx1"/>
                </a:solidFill>
                <a:effectLst/>
                <a:latin typeface="+mn-lt"/>
                <a:ea typeface="+mn-ea"/>
                <a:cs typeface="+mn-cs"/>
              </a:rPr>
              <a:t>genome</a:t>
            </a:r>
            <a:r>
              <a:rPr lang="sv-SE" sz="1200" b="0" i="0" u="none" strike="noStrike" kern="1200" dirty="0">
                <a:solidFill>
                  <a:schemeClr val="tx1"/>
                </a:solidFill>
                <a:effectLst/>
                <a:latin typeface="+mn-lt"/>
                <a:ea typeface="+mn-ea"/>
                <a:cs typeface="+mn-cs"/>
              </a:rPr>
              <a:t> it </a:t>
            </a:r>
            <a:r>
              <a:rPr lang="sv-SE" sz="1200" b="0" i="0" u="none" strike="noStrike" kern="1200" dirty="0" err="1">
                <a:solidFill>
                  <a:schemeClr val="tx1"/>
                </a:solidFill>
                <a:effectLst/>
                <a:latin typeface="+mn-lt"/>
                <a:ea typeface="+mn-ea"/>
                <a:cs typeface="+mn-cs"/>
              </a:rPr>
              <a:t>needs</a:t>
            </a:r>
            <a:r>
              <a:rPr lang="sv-SE" sz="1200" b="0" i="0" u="none" strike="noStrike" kern="1200" dirty="0">
                <a:solidFill>
                  <a:schemeClr val="tx1"/>
                </a:solidFill>
                <a:effectLst/>
                <a:latin typeface="+mn-lt"/>
                <a:ea typeface="+mn-ea"/>
                <a:cs typeface="+mn-cs"/>
              </a:rPr>
              <a:t> to </a:t>
            </a:r>
            <a:r>
              <a:rPr lang="sv-SE" sz="1200" b="0" i="0" u="none" strike="noStrike" kern="1200" dirty="0" err="1">
                <a:solidFill>
                  <a:schemeClr val="tx1"/>
                </a:solidFill>
                <a:effectLst/>
                <a:latin typeface="+mn-lt"/>
                <a:ea typeface="+mn-ea"/>
                <a:cs typeface="+mn-cs"/>
              </a:rPr>
              <a:t>operate</a:t>
            </a:r>
            <a:r>
              <a:rPr lang="sv-SE" sz="1200" b="0" i="0" u="none" strike="noStrike" kern="1200" dirty="0">
                <a:solidFill>
                  <a:schemeClr val="tx1"/>
                </a:solidFill>
                <a:effectLst/>
                <a:latin typeface="+mn-lt"/>
                <a:ea typeface="+mn-ea"/>
                <a:cs typeface="+mn-cs"/>
              </a:rPr>
              <a:t> on, </a:t>
            </a:r>
            <a:r>
              <a:rPr lang="sv-SE" sz="1200" b="0" i="0" u="none" strike="noStrike" kern="1200" dirty="0" err="1">
                <a:solidFill>
                  <a:schemeClr val="tx1"/>
                </a:solidFill>
                <a:effectLst/>
                <a:latin typeface="+mn-lt"/>
                <a:ea typeface="+mn-ea"/>
                <a:cs typeface="+mn-cs"/>
              </a:rPr>
              <a:t>based</a:t>
            </a:r>
            <a:r>
              <a:rPr lang="sv-SE" sz="1200" b="0" i="0" u="none" strike="noStrike" kern="1200" dirty="0">
                <a:solidFill>
                  <a:schemeClr val="tx1"/>
                </a:solidFill>
                <a:effectLst/>
                <a:latin typeface="+mn-lt"/>
                <a:ea typeface="+mn-ea"/>
                <a:cs typeface="+mn-cs"/>
              </a:rPr>
              <a:t> on the </a:t>
            </a:r>
            <a:r>
              <a:rPr lang="sv-SE" sz="1200" b="0" i="0" u="none" strike="noStrike" kern="1200" dirty="0" err="1">
                <a:solidFill>
                  <a:schemeClr val="tx1"/>
                </a:solidFill>
                <a:effectLst/>
                <a:latin typeface="+mn-lt"/>
                <a:ea typeface="+mn-ea"/>
                <a:cs typeface="+mn-cs"/>
              </a:rPr>
              <a:t>presence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significant</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evidence</a:t>
            </a:r>
            <a:r>
              <a:rPr lang="sv-SE" sz="1200" b="0" i="0" u="none" strike="noStrike" kern="1200" dirty="0">
                <a:solidFill>
                  <a:schemeClr val="tx1"/>
                </a:solidFill>
                <a:effectLst/>
                <a:latin typeface="+mn-lt"/>
                <a:ea typeface="+mn-ea"/>
                <a:cs typeface="+mn-cs"/>
              </a:rPr>
              <a:t> for variation.</a:t>
            </a:r>
          </a:p>
          <a:p>
            <a:pPr marL="228600" indent="-228600">
              <a:buAutoNum type="arabicPeriod"/>
            </a:pPr>
            <a:endParaRPr lang="sv-SE" sz="1200" b="0" i="0" u="none" strike="noStrike" kern="1200" dirty="0">
              <a:solidFill>
                <a:schemeClr val="tx1"/>
              </a:solidFill>
              <a:effectLst/>
              <a:latin typeface="+mn-lt"/>
              <a:ea typeface="+mn-ea"/>
              <a:cs typeface="+mn-cs"/>
            </a:endParaRPr>
          </a:p>
          <a:p>
            <a:r>
              <a:rPr lang="sv-SE" sz="1200" b="1" i="0" u="none" strike="noStrike" kern="1200" dirty="0">
                <a:solidFill>
                  <a:schemeClr val="tx1"/>
                </a:solidFill>
                <a:effectLst/>
                <a:latin typeface="+mn-lt"/>
                <a:ea typeface="+mn-ea"/>
                <a:cs typeface="+mn-cs"/>
              </a:rPr>
              <a:t>2. </a:t>
            </a:r>
            <a:r>
              <a:rPr lang="sv-SE" sz="1200" b="1" i="0" u="none" strike="noStrike" kern="1200" dirty="0" err="1">
                <a:solidFill>
                  <a:schemeClr val="tx1"/>
                </a:solidFill>
                <a:effectLst/>
                <a:latin typeface="+mn-lt"/>
                <a:ea typeface="+mn-ea"/>
                <a:cs typeface="+mn-cs"/>
              </a:rPr>
              <a:t>Determine</a:t>
            </a:r>
            <a:r>
              <a:rPr lang="sv-SE" sz="1200" b="1" i="0" u="none" strike="noStrike" kern="1200" dirty="0">
                <a:solidFill>
                  <a:schemeClr val="tx1"/>
                </a:solidFill>
                <a:effectLst/>
                <a:latin typeface="+mn-lt"/>
                <a:ea typeface="+mn-ea"/>
                <a:cs typeface="+mn-cs"/>
              </a:rPr>
              <a:t> </a:t>
            </a:r>
            <a:r>
              <a:rPr lang="sv-SE" sz="1200" b="1" i="0" u="none" strike="noStrike" kern="1200" dirty="0" err="1">
                <a:solidFill>
                  <a:schemeClr val="tx1"/>
                </a:solidFill>
                <a:effectLst/>
                <a:latin typeface="+mn-lt"/>
                <a:ea typeface="+mn-ea"/>
                <a:cs typeface="+mn-cs"/>
              </a:rPr>
              <a:t>haplotypes</a:t>
            </a:r>
            <a:r>
              <a:rPr lang="sv-SE" sz="1200" b="1" i="0" u="none" strike="noStrike" kern="1200" dirty="0">
                <a:solidFill>
                  <a:schemeClr val="tx1"/>
                </a:solidFill>
                <a:effectLst/>
                <a:latin typeface="+mn-lt"/>
                <a:ea typeface="+mn-ea"/>
                <a:cs typeface="+mn-cs"/>
              </a:rPr>
              <a:t> by re-</a:t>
            </a:r>
            <a:r>
              <a:rPr lang="sv-SE" sz="1200" b="1" i="0" u="none" strike="noStrike" kern="1200" dirty="0" err="1">
                <a:solidFill>
                  <a:schemeClr val="tx1"/>
                </a:solidFill>
                <a:effectLst/>
                <a:latin typeface="+mn-lt"/>
                <a:ea typeface="+mn-ea"/>
                <a:cs typeface="+mn-cs"/>
              </a:rPr>
              <a:t>assembly</a:t>
            </a:r>
            <a:r>
              <a:rPr lang="sv-SE" sz="1200" b="1" i="0" u="none" strike="noStrike" kern="1200" dirty="0">
                <a:solidFill>
                  <a:schemeClr val="tx1"/>
                </a:solidFill>
                <a:effectLst/>
                <a:latin typeface="+mn-lt"/>
                <a:ea typeface="+mn-ea"/>
                <a:cs typeface="+mn-cs"/>
              </a:rPr>
              <a:t> </a:t>
            </a:r>
            <a:r>
              <a:rPr lang="sv-SE" sz="1200" b="1" i="0" u="none" strike="noStrike" kern="1200" dirty="0" err="1">
                <a:solidFill>
                  <a:schemeClr val="tx1"/>
                </a:solidFill>
                <a:effectLst/>
                <a:latin typeface="+mn-lt"/>
                <a:ea typeface="+mn-ea"/>
                <a:cs typeface="+mn-cs"/>
              </a:rPr>
              <a:t>of</a:t>
            </a:r>
            <a:r>
              <a:rPr lang="sv-SE" sz="1200" b="1" i="0" u="none" strike="noStrike" kern="1200" dirty="0">
                <a:solidFill>
                  <a:schemeClr val="tx1"/>
                </a:solidFill>
                <a:effectLst/>
                <a:latin typeface="+mn-lt"/>
                <a:ea typeface="+mn-ea"/>
                <a:cs typeface="+mn-cs"/>
              </a:rPr>
              <a:t> the </a:t>
            </a:r>
            <a:r>
              <a:rPr lang="sv-SE" sz="1200" b="1" i="0" u="none" strike="noStrike" kern="1200" dirty="0" err="1">
                <a:solidFill>
                  <a:schemeClr val="tx1"/>
                </a:solidFill>
                <a:effectLst/>
                <a:latin typeface="+mn-lt"/>
                <a:ea typeface="+mn-ea"/>
                <a:cs typeface="+mn-cs"/>
              </a:rPr>
              <a:t>active</a:t>
            </a:r>
            <a:r>
              <a:rPr lang="sv-SE" sz="1200" b="1" i="0" u="none" strike="noStrike" kern="1200" dirty="0">
                <a:solidFill>
                  <a:schemeClr val="tx1"/>
                </a:solidFill>
                <a:effectLst/>
                <a:latin typeface="+mn-lt"/>
                <a:ea typeface="+mn-ea"/>
                <a:cs typeface="+mn-cs"/>
              </a:rPr>
              <a:t> region.</a:t>
            </a:r>
            <a:r>
              <a:rPr lang="sv-SE" sz="1200" b="0" i="0" u="none" strike="noStrike" kern="1200" dirty="0">
                <a:solidFill>
                  <a:schemeClr val="tx1"/>
                </a:solidFill>
                <a:effectLst/>
                <a:latin typeface="+mn-lt"/>
                <a:ea typeface="+mn-ea"/>
                <a:cs typeface="+mn-cs"/>
              </a:rPr>
              <a:t> For </a:t>
            </a:r>
            <a:r>
              <a:rPr lang="sv-SE" sz="1200" b="0" i="0" u="none" strike="noStrike" kern="1200" dirty="0" err="1">
                <a:solidFill>
                  <a:schemeClr val="tx1"/>
                </a:solidFill>
                <a:effectLst/>
                <a:latin typeface="+mn-lt"/>
                <a:ea typeface="+mn-ea"/>
                <a:cs typeface="+mn-cs"/>
              </a:rPr>
              <a:t>each</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ActiveRegion</a:t>
            </a:r>
            <a:r>
              <a:rPr lang="sv-SE" sz="1200" b="0" i="0" u="none" strike="noStrike" kern="1200" dirty="0">
                <a:solidFill>
                  <a:schemeClr val="tx1"/>
                </a:solidFill>
                <a:effectLst/>
                <a:latin typeface="+mn-lt"/>
                <a:ea typeface="+mn-ea"/>
                <a:cs typeface="+mn-cs"/>
              </a:rPr>
              <a:t>, the program </a:t>
            </a:r>
            <a:r>
              <a:rPr lang="sv-SE" sz="1200" b="0" i="0" u="none" strike="noStrike" kern="1200" dirty="0" err="1">
                <a:solidFill>
                  <a:schemeClr val="tx1"/>
                </a:solidFill>
                <a:effectLst/>
                <a:latin typeface="+mn-lt"/>
                <a:ea typeface="+mn-ea"/>
                <a:cs typeface="+mn-cs"/>
              </a:rPr>
              <a:t>builds</a:t>
            </a:r>
            <a:r>
              <a:rPr lang="sv-SE" sz="1200" b="0" i="0" u="none" strike="noStrike" kern="1200" dirty="0">
                <a:solidFill>
                  <a:schemeClr val="tx1"/>
                </a:solidFill>
                <a:effectLst/>
                <a:latin typeface="+mn-lt"/>
                <a:ea typeface="+mn-ea"/>
                <a:cs typeface="+mn-cs"/>
              </a:rPr>
              <a:t> a De </a:t>
            </a:r>
            <a:r>
              <a:rPr lang="sv-SE" sz="1200" b="0" i="0" u="none" strike="noStrike" kern="1200" dirty="0" err="1">
                <a:solidFill>
                  <a:schemeClr val="tx1"/>
                </a:solidFill>
                <a:effectLst/>
                <a:latin typeface="+mn-lt"/>
                <a:ea typeface="+mn-ea"/>
                <a:cs typeface="+mn-cs"/>
              </a:rPr>
              <a:t>Bruijn</a:t>
            </a:r>
            <a:r>
              <a:rPr lang="sv-SE" sz="1200" b="0" i="0" u="none" strike="noStrike" kern="1200" dirty="0">
                <a:solidFill>
                  <a:schemeClr val="tx1"/>
                </a:solidFill>
                <a:effectLst/>
                <a:latin typeface="+mn-lt"/>
                <a:ea typeface="+mn-ea"/>
                <a:cs typeface="+mn-cs"/>
              </a:rPr>
              <a:t>-like </a:t>
            </a:r>
            <a:r>
              <a:rPr lang="sv-SE" sz="1200" b="0" i="0" u="none" strike="noStrike" kern="1200" dirty="0" err="1">
                <a:solidFill>
                  <a:schemeClr val="tx1"/>
                </a:solidFill>
                <a:effectLst/>
                <a:latin typeface="+mn-lt"/>
                <a:ea typeface="+mn-ea"/>
                <a:cs typeface="+mn-cs"/>
              </a:rPr>
              <a:t>graph</a:t>
            </a:r>
            <a:r>
              <a:rPr lang="sv-SE" sz="1200" b="0" i="0" u="none" strike="noStrike" kern="1200" dirty="0">
                <a:solidFill>
                  <a:schemeClr val="tx1"/>
                </a:solidFill>
                <a:effectLst/>
                <a:latin typeface="+mn-lt"/>
                <a:ea typeface="+mn-ea"/>
                <a:cs typeface="+mn-cs"/>
              </a:rPr>
              <a:t> to </a:t>
            </a:r>
            <a:r>
              <a:rPr lang="sv-SE" sz="1200" b="0" i="0" u="none" strike="noStrike" kern="1200" dirty="0" err="1">
                <a:solidFill>
                  <a:schemeClr val="tx1"/>
                </a:solidFill>
                <a:effectLst/>
                <a:latin typeface="+mn-lt"/>
                <a:ea typeface="+mn-ea"/>
                <a:cs typeface="+mn-cs"/>
              </a:rPr>
              <a:t>reassemble</a:t>
            </a:r>
            <a:r>
              <a:rPr lang="sv-SE" sz="1200" b="0" i="0" u="none" strike="noStrike" kern="1200" dirty="0">
                <a:solidFill>
                  <a:schemeClr val="tx1"/>
                </a:solidFill>
                <a:effectLst/>
                <a:latin typeface="+mn-lt"/>
                <a:ea typeface="+mn-ea"/>
                <a:cs typeface="+mn-cs"/>
              </a:rPr>
              <a:t> the </a:t>
            </a:r>
            <a:r>
              <a:rPr lang="sv-SE" sz="1200" b="0" i="0" u="none" strike="noStrike" kern="1200" dirty="0" err="1">
                <a:solidFill>
                  <a:schemeClr val="tx1"/>
                </a:solidFill>
                <a:effectLst/>
                <a:latin typeface="+mn-lt"/>
                <a:ea typeface="+mn-ea"/>
                <a:cs typeface="+mn-cs"/>
              </a:rPr>
              <a:t>ActiveRegion</a:t>
            </a:r>
            <a:r>
              <a:rPr lang="sv-SE" sz="1200" b="0" i="0" u="none" strike="noStrike" kern="1200" dirty="0">
                <a:solidFill>
                  <a:schemeClr val="tx1"/>
                </a:solidFill>
                <a:effectLst/>
                <a:latin typeface="+mn-lt"/>
                <a:ea typeface="+mn-ea"/>
                <a:cs typeface="+mn-cs"/>
              </a:rPr>
              <a:t> and </a:t>
            </a:r>
            <a:r>
              <a:rPr lang="sv-SE" sz="1200" b="0" i="0" u="none" strike="noStrike" kern="1200" dirty="0" err="1">
                <a:solidFill>
                  <a:schemeClr val="tx1"/>
                </a:solidFill>
                <a:effectLst/>
                <a:latin typeface="+mn-lt"/>
                <a:ea typeface="+mn-ea"/>
                <a:cs typeface="+mn-cs"/>
              </a:rPr>
              <a:t>identifies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what</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are</a:t>
            </a:r>
            <a:r>
              <a:rPr lang="sv-SE" sz="1200" b="0" i="0" u="none" strike="noStrike" kern="1200" dirty="0">
                <a:solidFill>
                  <a:schemeClr val="tx1"/>
                </a:solidFill>
                <a:effectLst/>
                <a:latin typeface="+mn-lt"/>
                <a:ea typeface="+mn-ea"/>
                <a:cs typeface="+mn-cs"/>
              </a:rPr>
              <a:t> the </a:t>
            </a:r>
            <a:r>
              <a:rPr lang="sv-SE" sz="1200" b="0" i="0" u="none" strike="noStrike" kern="1200" dirty="0" err="1">
                <a:solidFill>
                  <a:schemeClr val="tx1"/>
                </a:solidFill>
                <a:effectLst/>
                <a:latin typeface="+mn-lt"/>
                <a:ea typeface="+mn-ea"/>
                <a:cs typeface="+mn-cs"/>
              </a:rPr>
              <a:t>possible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haplotypes</a:t>
            </a:r>
            <a:r>
              <a:rPr lang="sv-SE" sz="1200" b="0" i="0" u="none" strike="noStrike" kern="1200" dirty="0">
                <a:solidFill>
                  <a:schemeClr val="tx1"/>
                </a:solidFill>
                <a:effectLst/>
                <a:latin typeface="+mn-lt"/>
                <a:ea typeface="+mn-ea"/>
                <a:cs typeface="+mn-cs"/>
              </a:rPr>
              <a:t> present in the data. The program </a:t>
            </a:r>
            <a:r>
              <a:rPr lang="sv-SE" sz="1200" b="0" i="0" u="none" strike="noStrike" kern="1200" dirty="0" err="1">
                <a:solidFill>
                  <a:schemeClr val="tx1"/>
                </a:solidFill>
                <a:effectLst/>
                <a:latin typeface="+mn-lt"/>
                <a:ea typeface="+mn-ea"/>
                <a:cs typeface="+mn-cs"/>
              </a:rPr>
              <a:t>then</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realigns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each</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haplotype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against</a:t>
            </a:r>
            <a:r>
              <a:rPr lang="sv-SE" sz="1200" b="0" i="0" u="none" strike="noStrike" kern="1200" dirty="0">
                <a:solidFill>
                  <a:schemeClr val="tx1"/>
                </a:solidFill>
                <a:effectLst/>
                <a:latin typeface="+mn-lt"/>
                <a:ea typeface="+mn-ea"/>
                <a:cs typeface="+mn-cs"/>
              </a:rPr>
              <a:t> the </a:t>
            </a:r>
            <a:r>
              <a:rPr lang="sv-SE" sz="1200" b="0" i="0" u="none" strike="noStrike" kern="1200" dirty="0" err="1">
                <a:solidFill>
                  <a:schemeClr val="tx1"/>
                </a:solidFill>
                <a:effectLst/>
                <a:latin typeface="+mn-lt"/>
                <a:ea typeface="+mn-ea"/>
                <a:cs typeface="+mn-cs"/>
              </a:rPr>
              <a:t>reference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haplotype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using</a:t>
            </a:r>
            <a:r>
              <a:rPr lang="sv-SE" sz="1200" b="0" i="0" u="none" strike="noStrike" kern="1200" dirty="0">
                <a:solidFill>
                  <a:schemeClr val="tx1"/>
                </a:solidFill>
                <a:effectLst/>
                <a:latin typeface="+mn-lt"/>
                <a:ea typeface="+mn-ea"/>
                <a:cs typeface="+mn-cs"/>
              </a:rPr>
              <a:t> the Smith-</a:t>
            </a:r>
            <a:r>
              <a:rPr lang="sv-SE" sz="1200" b="0" i="0" u="none" strike="noStrike" kern="1200" dirty="0" err="1">
                <a:solidFill>
                  <a:schemeClr val="tx1"/>
                </a:solidFill>
                <a:effectLst/>
                <a:latin typeface="+mn-lt"/>
                <a:ea typeface="+mn-ea"/>
                <a:cs typeface="+mn-cs"/>
              </a:rPr>
              <a:t>Waterman</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algorithm</a:t>
            </a:r>
            <a:r>
              <a:rPr lang="sv-SE" sz="1200" b="0" i="0" u="none" strike="noStrike" kern="1200" dirty="0">
                <a:solidFill>
                  <a:schemeClr val="tx1"/>
                </a:solidFill>
                <a:effectLst/>
                <a:latin typeface="+mn-lt"/>
                <a:ea typeface="+mn-ea"/>
                <a:cs typeface="+mn-cs"/>
              </a:rPr>
              <a:t> in order to </a:t>
            </a:r>
            <a:r>
              <a:rPr lang="sv-SE" sz="1200" b="0" i="0" u="none" strike="noStrike" kern="1200" dirty="0" err="1">
                <a:solidFill>
                  <a:schemeClr val="tx1"/>
                </a:solidFill>
                <a:effectLst/>
                <a:latin typeface="+mn-lt"/>
                <a:ea typeface="+mn-ea"/>
                <a:cs typeface="+mn-cs"/>
              </a:rPr>
              <a:t>identify</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potentially</a:t>
            </a:r>
            <a:r>
              <a:rPr lang="sv-SE" sz="1200" b="0" i="0" u="none" strike="noStrike" kern="1200" dirty="0">
                <a:solidFill>
                  <a:schemeClr val="tx1"/>
                </a:solidFill>
                <a:effectLst/>
                <a:latin typeface="+mn-lt"/>
                <a:ea typeface="+mn-ea"/>
                <a:cs typeface="+mn-cs"/>
              </a:rPr>
              <a:t> variant sites.</a:t>
            </a:r>
          </a:p>
          <a:p>
            <a:endParaRPr lang="sv-SE" sz="1200" b="0" i="0" u="none" strike="noStrike" kern="1200" dirty="0">
              <a:solidFill>
                <a:schemeClr val="tx1"/>
              </a:solidFill>
              <a:effectLst/>
              <a:latin typeface="+mn-lt"/>
              <a:ea typeface="+mn-ea"/>
              <a:cs typeface="+mn-cs"/>
            </a:endParaRPr>
          </a:p>
          <a:p>
            <a:r>
              <a:rPr lang="sv-SE" sz="1200" b="1" i="0" u="none" strike="noStrike" kern="1200" dirty="0">
                <a:solidFill>
                  <a:schemeClr val="tx1"/>
                </a:solidFill>
                <a:effectLst/>
                <a:latin typeface="+mn-lt"/>
                <a:ea typeface="+mn-ea"/>
                <a:cs typeface="+mn-cs"/>
              </a:rPr>
              <a:t>3. </a:t>
            </a:r>
            <a:r>
              <a:rPr lang="sv-SE" sz="1200" b="1" i="0" u="none" strike="noStrike" kern="1200" dirty="0" err="1">
                <a:solidFill>
                  <a:schemeClr val="tx1"/>
                </a:solidFill>
                <a:effectLst/>
                <a:latin typeface="+mn-lt"/>
                <a:ea typeface="+mn-ea"/>
                <a:cs typeface="+mn-cs"/>
              </a:rPr>
              <a:t>Determine</a:t>
            </a:r>
            <a:r>
              <a:rPr lang="sv-SE" sz="1200" b="1" i="0" u="none" strike="noStrike" kern="1200" dirty="0">
                <a:solidFill>
                  <a:schemeClr val="tx1"/>
                </a:solidFill>
                <a:effectLst/>
                <a:latin typeface="+mn-lt"/>
                <a:ea typeface="+mn-ea"/>
                <a:cs typeface="+mn-cs"/>
              </a:rPr>
              <a:t> </a:t>
            </a:r>
            <a:r>
              <a:rPr lang="sv-SE" sz="1200" b="1" i="0" u="none" strike="noStrike" kern="1200" dirty="0" err="1">
                <a:solidFill>
                  <a:schemeClr val="tx1"/>
                </a:solidFill>
                <a:effectLst/>
                <a:latin typeface="+mn-lt"/>
                <a:ea typeface="+mn-ea"/>
                <a:cs typeface="+mn-cs"/>
              </a:rPr>
              <a:t>likelihoods</a:t>
            </a:r>
            <a:r>
              <a:rPr lang="sv-SE" sz="1200" b="1" i="0" u="none" strike="noStrike" kern="1200" dirty="0">
                <a:solidFill>
                  <a:schemeClr val="tx1"/>
                </a:solidFill>
                <a:effectLst/>
                <a:latin typeface="+mn-lt"/>
                <a:ea typeface="+mn-ea"/>
                <a:cs typeface="+mn-cs"/>
              </a:rPr>
              <a:t> </a:t>
            </a:r>
            <a:r>
              <a:rPr lang="sv-SE" sz="1200" b="1" i="0" u="none" strike="noStrike" kern="1200" dirty="0" err="1">
                <a:solidFill>
                  <a:schemeClr val="tx1"/>
                </a:solidFill>
                <a:effectLst/>
                <a:latin typeface="+mn-lt"/>
                <a:ea typeface="+mn-ea"/>
                <a:cs typeface="+mn-cs"/>
              </a:rPr>
              <a:t>of</a:t>
            </a:r>
            <a:r>
              <a:rPr lang="sv-SE" sz="1200" b="1" i="0" u="none" strike="noStrike" kern="1200" dirty="0">
                <a:solidFill>
                  <a:schemeClr val="tx1"/>
                </a:solidFill>
                <a:effectLst/>
                <a:latin typeface="+mn-lt"/>
                <a:ea typeface="+mn-ea"/>
                <a:cs typeface="+mn-cs"/>
              </a:rPr>
              <a:t> the </a:t>
            </a:r>
            <a:r>
              <a:rPr lang="sv-SE" sz="1200" b="1" i="0" u="none" strike="noStrike" kern="1200" dirty="0" err="1">
                <a:solidFill>
                  <a:schemeClr val="tx1"/>
                </a:solidFill>
                <a:effectLst/>
                <a:latin typeface="+mn-lt"/>
                <a:ea typeface="+mn-ea"/>
                <a:cs typeface="+mn-cs"/>
              </a:rPr>
              <a:t>haplotypes</a:t>
            </a:r>
            <a:r>
              <a:rPr lang="sv-SE" sz="1200" b="1" i="0" u="none" strike="noStrike" kern="1200" dirty="0">
                <a:solidFill>
                  <a:schemeClr val="tx1"/>
                </a:solidFill>
                <a:effectLst/>
                <a:latin typeface="+mn-lt"/>
                <a:ea typeface="+mn-ea"/>
                <a:cs typeface="+mn-cs"/>
              </a:rPr>
              <a:t> given the read data.</a:t>
            </a:r>
            <a:r>
              <a:rPr lang="sv-SE" sz="1200" b="0" i="0" u="none" strike="noStrike" kern="1200" dirty="0">
                <a:solidFill>
                  <a:schemeClr val="tx1"/>
                </a:solidFill>
                <a:effectLst/>
                <a:latin typeface="+mn-lt"/>
                <a:ea typeface="+mn-ea"/>
                <a:cs typeface="+mn-cs"/>
              </a:rPr>
              <a:t> For </a:t>
            </a:r>
            <a:r>
              <a:rPr lang="sv-SE" sz="1200" b="0" i="0" u="none" strike="noStrike" kern="1200" dirty="0" err="1">
                <a:solidFill>
                  <a:schemeClr val="tx1"/>
                </a:solidFill>
                <a:effectLst/>
                <a:latin typeface="+mn-lt"/>
                <a:ea typeface="+mn-ea"/>
                <a:cs typeface="+mn-cs"/>
              </a:rPr>
              <a:t>each</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ActiveRegion</a:t>
            </a:r>
            <a:r>
              <a:rPr lang="sv-SE" sz="1200" b="0" i="0" u="none" strike="noStrike" kern="1200" dirty="0">
                <a:solidFill>
                  <a:schemeClr val="tx1"/>
                </a:solidFill>
                <a:effectLst/>
                <a:latin typeface="+mn-lt"/>
                <a:ea typeface="+mn-ea"/>
                <a:cs typeface="+mn-cs"/>
              </a:rPr>
              <a:t>, the program </a:t>
            </a:r>
            <a:r>
              <a:rPr lang="sv-SE" sz="1200" b="0" i="0" u="none" strike="noStrike" kern="1200" dirty="0" err="1">
                <a:solidFill>
                  <a:schemeClr val="tx1"/>
                </a:solidFill>
                <a:effectLst/>
                <a:latin typeface="+mn-lt"/>
                <a:ea typeface="+mn-ea"/>
                <a:cs typeface="+mn-cs"/>
              </a:rPr>
              <a:t>performs</a:t>
            </a:r>
            <a:r>
              <a:rPr lang="sv-SE" sz="1200" b="0" i="0" u="none" strike="noStrike" kern="1200" dirty="0">
                <a:solidFill>
                  <a:schemeClr val="tx1"/>
                </a:solidFill>
                <a:effectLst/>
                <a:latin typeface="+mn-lt"/>
                <a:ea typeface="+mn-ea"/>
                <a:cs typeface="+mn-cs"/>
              </a:rPr>
              <a:t> a </a:t>
            </a:r>
            <a:r>
              <a:rPr lang="sv-SE" sz="1200" b="0" i="0" u="none" strike="noStrike" kern="1200" dirty="0" err="1">
                <a:solidFill>
                  <a:schemeClr val="tx1"/>
                </a:solidFill>
                <a:effectLst/>
                <a:latin typeface="+mn-lt"/>
                <a:ea typeface="+mn-ea"/>
                <a:cs typeface="+mn-cs"/>
              </a:rPr>
              <a:t>pairwise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alignment</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each</a:t>
            </a:r>
            <a:r>
              <a:rPr lang="sv-SE" sz="1200" b="0" i="0" u="none" strike="noStrike" kern="1200" dirty="0">
                <a:solidFill>
                  <a:schemeClr val="tx1"/>
                </a:solidFill>
                <a:effectLst/>
                <a:latin typeface="+mn-lt"/>
                <a:ea typeface="+mn-ea"/>
                <a:cs typeface="+mn-cs"/>
              </a:rPr>
              <a:t> read </a:t>
            </a:r>
            <a:r>
              <a:rPr lang="sv-SE" sz="1200" b="0" i="0" u="none" strike="noStrike" kern="1200" dirty="0" err="1">
                <a:solidFill>
                  <a:schemeClr val="tx1"/>
                </a:solidFill>
                <a:effectLst/>
                <a:latin typeface="+mn-lt"/>
                <a:ea typeface="+mn-ea"/>
                <a:cs typeface="+mn-cs"/>
              </a:rPr>
              <a:t>against</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each</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haplotype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using</a:t>
            </a:r>
            <a:r>
              <a:rPr lang="sv-SE" sz="1200" b="0" i="0" u="none" strike="noStrike" kern="1200" dirty="0">
                <a:solidFill>
                  <a:schemeClr val="tx1"/>
                </a:solidFill>
                <a:effectLst/>
                <a:latin typeface="+mn-lt"/>
                <a:ea typeface="+mn-ea"/>
                <a:cs typeface="+mn-cs"/>
              </a:rPr>
              <a:t> the </a:t>
            </a:r>
            <a:r>
              <a:rPr lang="sv-SE" sz="1200" b="0" i="0" u="none" strike="noStrike" kern="1200" dirty="0" err="1">
                <a:solidFill>
                  <a:schemeClr val="tx1"/>
                </a:solidFill>
                <a:effectLst/>
                <a:latin typeface="+mn-lt"/>
                <a:ea typeface="+mn-ea"/>
                <a:cs typeface="+mn-cs"/>
              </a:rPr>
              <a:t>PairHMM</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algorithm</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This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produces</a:t>
            </a:r>
            <a:r>
              <a:rPr lang="sv-SE" sz="1200" b="0" i="0" u="none" strike="noStrike" kern="1200" dirty="0">
                <a:solidFill>
                  <a:schemeClr val="tx1"/>
                </a:solidFill>
                <a:effectLst/>
                <a:latin typeface="+mn-lt"/>
                <a:ea typeface="+mn-ea"/>
                <a:cs typeface="+mn-cs"/>
              </a:rPr>
              <a:t> a matrix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likelihoods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haplotypes</a:t>
            </a:r>
            <a:r>
              <a:rPr lang="sv-SE" sz="1200" b="0" i="0" u="none" strike="noStrike" kern="1200" dirty="0">
                <a:solidFill>
                  <a:schemeClr val="tx1"/>
                </a:solidFill>
                <a:effectLst/>
                <a:latin typeface="+mn-lt"/>
                <a:ea typeface="+mn-ea"/>
                <a:cs typeface="+mn-cs"/>
              </a:rPr>
              <a:t> given the read data. </a:t>
            </a:r>
            <a:r>
              <a:rPr lang="sv-SE" sz="1200" b="0" i="0" u="none" strike="noStrike" kern="1200" dirty="0" err="1">
                <a:solidFill>
                  <a:schemeClr val="tx1"/>
                </a:solidFill>
                <a:effectLst/>
                <a:latin typeface="+mn-lt"/>
                <a:ea typeface="+mn-ea"/>
                <a:cs typeface="+mn-cs"/>
              </a:rPr>
              <a:t>These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likelihoods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are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then</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marginalized</a:t>
            </a:r>
            <a:r>
              <a:rPr lang="sv-SE" sz="1200" b="0" i="0" u="none" strike="noStrike" kern="1200" dirty="0">
                <a:solidFill>
                  <a:schemeClr val="tx1"/>
                </a:solidFill>
                <a:effectLst/>
                <a:latin typeface="+mn-lt"/>
                <a:ea typeface="+mn-ea"/>
                <a:cs typeface="+mn-cs"/>
              </a:rPr>
              <a:t> to </a:t>
            </a:r>
            <a:r>
              <a:rPr lang="sv-SE" sz="1200" b="0" i="0" u="none" strike="noStrike" kern="1200" dirty="0" err="1">
                <a:solidFill>
                  <a:schemeClr val="tx1"/>
                </a:solidFill>
                <a:effectLst/>
                <a:latin typeface="+mn-lt"/>
                <a:ea typeface="+mn-ea"/>
                <a:cs typeface="+mn-cs"/>
              </a:rPr>
              <a:t>obtain</a:t>
            </a:r>
            <a:r>
              <a:rPr lang="sv-SE" sz="1200" b="0" i="0" u="none" strike="noStrike" kern="1200" dirty="0">
                <a:solidFill>
                  <a:schemeClr val="tx1"/>
                </a:solidFill>
                <a:effectLst/>
                <a:latin typeface="+mn-lt"/>
                <a:ea typeface="+mn-ea"/>
                <a:cs typeface="+mn-cs"/>
              </a:rPr>
              <a:t> the </a:t>
            </a:r>
            <a:r>
              <a:rPr lang="sv-SE" sz="1200" b="0" i="0" u="none" strike="noStrike" kern="1200" dirty="0" err="1">
                <a:solidFill>
                  <a:schemeClr val="tx1"/>
                </a:solidFill>
                <a:effectLst/>
                <a:latin typeface="+mn-lt"/>
                <a:ea typeface="+mn-ea"/>
                <a:cs typeface="+mn-cs"/>
              </a:rPr>
              <a:t>likelihoods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alleles</a:t>
            </a:r>
            <a:r>
              <a:rPr lang="sv-SE" sz="1200" b="0" i="0" u="none" strike="noStrike" kern="1200" dirty="0">
                <a:solidFill>
                  <a:schemeClr val="tx1"/>
                </a:solidFill>
                <a:effectLst/>
                <a:latin typeface="+mn-lt"/>
                <a:ea typeface="+mn-ea"/>
                <a:cs typeface="+mn-cs"/>
              </a:rPr>
              <a:t> per read for </a:t>
            </a:r>
            <a:r>
              <a:rPr lang="sv-SE" sz="1200" b="0" i="0" u="none" strike="noStrike" kern="1200" dirty="0" err="1">
                <a:solidFill>
                  <a:schemeClr val="tx1"/>
                </a:solidFill>
                <a:effectLst/>
                <a:latin typeface="+mn-lt"/>
                <a:ea typeface="+mn-ea"/>
                <a:cs typeface="+mn-cs"/>
              </a:rPr>
              <a:t>each</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potentially</a:t>
            </a:r>
            <a:r>
              <a:rPr lang="sv-SE" sz="1200" b="0" i="0" u="none" strike="noStrike" kern="1200" dirty="0">
                <a:solidFill>
                  <a:schemeClr val="tx1"/>
                </a:solidFill>
                <a:effectLst/>
                <a:latin typeface="+mn-lt"/>
                <a:ea typeface="+mn-ea"/>
                <a:cs typeface="+mn-cs"/>
              </a:rPr>
              <a:t> variant site.</a:t>
            </a:r>
          </a:p>
          <a:p>
            <a:endParaRPr lang="sv-SE" sz="1200" b="0" i="0" u="none" strike="noStrike" kern="1200" dirty="0">
              <a:solidFill>
                <a:schemeClr val="tx1"/>
              </a:solidFill>
              <a:effectLst/>
              <a:latin typeface="+mn-lt"/>
              <a:ea typeface="+mn-ea"/>
              <a:cs typeface="+mn-cs"/>
            </a:endParaRPr>
          </a:p>
          <a:p>
            <a:r>
              <a:rPr lang="sv-SE" sz="1200" b="1" i="0" u="none" strike="noStrike" kern="1200" dirty="0">
                <a:solidFill>
                  <a:schemeClr val="tx1"/>
                </a:solidFill>
                <a:effectLst/>
                <a:latin typeface="+mn-lt"/>
                <a:ea typeface="+mn-ea"/>
                <a:cs typeface="+mn-cs"/>
              </a:rPr>
              <a:t>4. </a:t>
            </a:r>
            <a:r>
              <a:rPr lang="sv-SE" sz="1200" b="1" i="0" u="none" strike="noStrike" kern="1200" dirty="0" err="1">
                <a:solidFill>
                  <a:schemeClr val="tx1"/>
                </a:solidFill>
                <a:effectLst/>
                <a:latin typeface="+mn-lt"/>
                <a:ea typeface="+mn-ea"/>
                <a:cs typeface="+mn-cs"/>
              </a:rPr>
              <a:t>Assign</a:t>
            </a:r>
            <a:r>
              <a:rPr lang="sv-SE" sz="1200" b="1" i="0" u="none" strike="noStrike" kern="1200" dirty="0">
                <a:solidFill>
                  <a:schemeClr val="tx1"/>
                </a:solidFill>
                <a:effectLst/>
                <a:latin typeface="+mn-lt"/>
                <a:ea typeface="+mn-ea"/>
                <a:cs typeface="+mn-cs"/>
              </a:rPr>
              <a:t> </a:t>
            </a:r>
            <a:r>
              <a:rPr lang="sv-SE" sz="1200" b="1" i="0" u="none" strike="noStrike" kern="1200" dirty="0" err="1">
                <a:solidFill>
                  <a:schemeClr val="tx1"/>
                </a:solidFill>
                <a:effectLst/>
                <a:latin typeface="+mn-lt"/>
                <a:ea typeface="+mn-ea"/>
                <a:cs typeface="+mn-cs"/>
              </a:rPr>
              <a:t>sample</a:t>
            </a:r>
            <a:r>
              <a:rPr lang="sv-SE" sz="1200" b="1" i="0" u="none" strike="noStrike" kern="1200" dirty="0">
                <a:solidFill>
                  <a:schemeClr val="tx1"/>
                </a:solidFill>
                <a:effectLst/>
                <a:latin typeface="+mn-lt"/>
                <a:ea typeface="+mn-ea"/>
                <a:cs typeface="+mn-cs"/>
              </a:rPr>
              <a:t> </a:t>
            </a:r>
            <a:r>
              <a:rPr lang="sv-SE" sz="1200" b="1" i="0" u="none" strike="noStrike" kern="1200" dirty="0" err="1">
                <a:solidFill>
                  <a:schemeClr val="tx1"/>
                </a:solidFill>
                <a:effectLst/>
                <a:latin typeface="+mn-lt"/>
                <a:ea typeface="+mn-ea"/>
                <a:cs typeface="+mn-cs"/>
              </a:rPr>
              <a:t>genotypes</a:t>
            </a:r>
            <a:r>
              <a:rPr lang="sv-SE" sz="1200" b="1" i="0" u="none" strike="noStrike" kern="1200" dirty="0">
                <a:solidFill>
                  <a:schemeClr val="tx1"/>
                </a:solidFill>
                <a:effectLst/>
                <a:latin typeface="+mn-lt"/>
                <a:ea typeface="+mn-ea"/>
                <a:cs typeface="+mn-cs"/>
              </a:rPr>
              <a:t>.</a:t>
            </a:r>
            <a:r>
              <a:rPr lang="sv-SE" sz="1200" b="0" i="0" u="none" strike="noStrike" kern="1200" dirty="0">
                <a:solidFill>
                  <a:schemeClr val="tx1"/>
                </a:solidFill>
                <a:effectLst/>
                <a:latin typeface="+mn-lt"/>
                <a:ea typeface="+mn-ea"/>
                <a:cs typeface="+mn-cs"/>
              </a:rPr>
              <a:t> For </a:t>
            </a:r>
            <a:r>
              <a:rPr lang="sv-SE" sz="1200" b="0" i="0" u="none" strike="noStrike" kern="1200" dirty="0" err="1">
                <a:solidFill>
                  <a:schemeClr val="tx1"/>
                </a:solidFill>
                <a:effectLst/>
                <a:latin typeface="+mn-lt"/>
                <a:ea typeface="+mn-ea"/>
                <a:cs typeface="+mn-cs"/>
              </a:rPr>
              <a:t>each</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potentially</a:t>
            </a:r>
            <a:r>
              <a:rPr lang="sv-SE" sz="1200" b="0" i="0" u="none" strike="noStrike" kern="1200" dirty="0">
                <a:solidFill>
                  <a:schemeClr val="tx1"/>
                </a:solidFill>
                <a:effectLst/>
                <a:latin typeface="+mn-lt"/>
                <a:ea typeface="+mn-ea"/>
                <a:cs typeface="+mn-cs"/>
              </a:rPr>
              <a:t> variant site, the program </a:t>
            </a:r>
            <a:r>
              <a:rPr lang="sv-SE" sz="1200" b="0" i="0" u="none" strike="noStrike" kern="1200" dirty="0" err="1">
                <a:solidFill>
                  <a:schemeClr val="tx1"/>
                </a:solidFill>
                <a:effectLst/>
                <a:latin typeface="+mn-lt"/>
                <a:ea typeface="+mn-ea"/>
                <a:cs typeface="+mn-cs"/>
              </a:rPr>
              <a:t>applies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Bayes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rule</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using</a:t>
            </a:r>
            <a:r>
              <a:rPr lang="sv-SE" sz="1200" b="0" i="0" u="none" strike="noStrike" kern="1200" dirty="0">
                <a:solidFill>
                  <a:schemeClr val="tx1"/>
                </a:solidFill>
                <a:effectLst/>
                <a:latin typeface="+mn-lt"/>
                <a:ea typeface="+mn-ea"/>
                <a:cs typeface="+mn-cs"/>
              </a:rPr>
              <a:t> the </a:t>
            </a:r>
            <a:r>
              <a:rPr lang="sv-SE" sz="1200" b="0" i="0" u="none" strike="noStrike" kern="1200" dirty="0" err="1">
                <a:solidFill>
                  <a:schemeClr val="tx1"/>
                </a:solidFill>
                <a:effectLst/>
                <a:latin typeface="+mn-lt"/>
                <a:ea typeface="+mn-ea"/>
                <a:cs typeface="+mn-cs"/>
              </a:rPr>
              <a:t>likelihoods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alleles</a:t>
            </a:r>
            <a:r>
              <a:rPr lang="sv-SE" sz="1200" b="0" i="0" u="none" strike="noStrike" kern="1200" dirty="0">
                <a:solidFill>
                  <a:schemeClr val="tx1"/>
                </a:solidFill>
                <a:effectLst/>
                <a:latin typeface="+mn-lt"/>
                <a:ea typeface="+mn-ea"/>
                <a:cs typeface="+mn-cs"/>
              </a:rPr>
              <a:t> given the read data to </a:t>
            </a:r>
            <a:r>
              <a:rPr lang="sv-SE" sz="1200" b="0" i="0" u="none" strike="noStrike" kern="1200" dirty="0" err="1">
                <a:solidFill>
                  <a:schemeClr val="tx1"/>
                </a:solidFill>
                <a:effectLst/>
                <a:latin typeface="+mn-lt"/>
                <a:ea typeface="+mn-ea"/>
                <a:cs typeface="+mn-cs"/>
              </a:rPr>
              <a:t>calculate</a:t>
            </a:r>
            <a:r>
              <a:rPr lang="sv-SE" sz="1200" b="0" i="0" u="none" strike="noStrike" kern="1200" dirty="0">
                <a:solidFill>
                  <a:schemeClr val="tx1"/>
                </a:solidFill>
                <a:effectLst/>
                <a:latin typeface="+mn-lt"/>
                <a:ea typeface="+mn-ea"/>
                <a:cs typeface="+mn-cs"/>
              </a:rPr>
              <a:t> the </a:t>
            </a:r>
            <a:r>
              <a:rPr lang="sv-SE" sz="1200" b="0" i="0" u="none" strike="noStrike" kern="1200" dirty="0" err="1">
                <a:solidFill>
                  <a:schemeClr val="tx1"/>
                </a:solidFill>
                <a:effectLst/>
                <a:latin typeface="+mn-lt"/>
                <a:ea typeface="+mn-ea"/>
                <a:cs typeface="+mn-cs"/>
              </a:rPr>
              <a:t>posterior</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likelihoods</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of</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each</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genotype</a:t>
            </a:r>
            <a:r>
              <a:rPr lang="sv-SE" sz="1200" b="0" i="0" u="none" strike="noStrike" kern="1200" dirty="0">
                <a:solidFill>
                  <a:schemeClr val="tx1"/>
                </a:solidFill>
                <a:effectLst/>
                <a:latin typeface="+mn-lt"/>
                <a:ea typeface="+mn-ea"/>
                <a:cs typeface="+mn-cs"/>
              </a:rPr>
              <a:t> per </a:t>
            </a:r>
            <a:r>
              <a:rPr lang="sv-SE" sz="1200" b="0" i="0" u="none" strike="noStrike" kern="1200" dirty="0" err="1">
                <a:solidFill>
                  <a:schemeClr val="tx1"/>
                </a:solidFill>
                <a:effectLst/>
                <a:latin typeface="+mn-lt"/>
                <a:ea typeface="+mn-ea"/>
                <a:cs typeface="+mn-cs"/>
              </a:rPr>
              <a:t>sample</a:t>
            </a:r>
            <a:r>
              <a:rPr lang="sv-SE" sz="1200" b="0" i="0" u="none" strike="noStrike" kern="1200" dirty="0">
                <a:solidFill>
                  <a:schemeClr val="tx1"/>
                </a:solidFill>
                <a:effectLst/>
                <a:latin typeface="+mn-lt"/>
                <a:ea typeface="+mn-ea"/>
                <a:cs typeface="+mn-cs"/>
              </a:rPr>
              <a:t> given the read data </a:t>
            </a:r>
            <a:r>
              <a:rPr lang="sv-SE" sz="1200" b="0" i="0" u="none" strike="noStrike" kern="1200" dirty="0" err="1">
                <a:solidFill>
                  <a:schemeClr val="tx1"/>
                </a:solidFill>
                <a:effectLst/>
                <a:latin typeface="+mn-lt"/>
                <a:ea typeface="+mn-ea"/>
                <a:cs typeface="+mn-cs"/>
              </a:rPr>
              <a:t>observed</a:t>
            </a:r>
            <a:r>
              <a:rPr lang="sv-SE" sz="1200" b="0" i="0" u="none" strike="noStrike" kern="1200" dirty="0">
                <a:solidFill>
                  <a:schemeClr val="tx1"/>
                </a:solidFill>
                <a:effectLst/>
                <a:latin typeface="+mn-lt"/>
                <a:ea typeface="+mn-ea"/>
                <a:cs typeface="+mn-cs"/>
              </a:rPr>
              <a:t> for </a:t>
            </a:r>
            <a:r>
              <a:rPr lang="sv-SE" sz="1200" b="0" i="0" u="none" strike="noStrike" kern="1200" dirty="0" err="1">
                <a:solidFill>
                  <a:schemeClr val="tx1"/>
                </a:solidFill>
                <a:effectLst/>
                <a:latin typeface="+mn-lt"/>
                <a:ea typeface="+mn-ea"/>
                <a:cs typeface="+mn-cs"/>
              </a:rPr>
              <a:t>that</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sample</a:t>
            </a:r>
            <a:r>
              <a:rPr lang="sv-SE" sz="1200" b="0" i="0" u="none" strike="noStrike" kern="1200" dirty="0">
                <a:solidFill>
                  <a:schemeClr val="tx1"/>
                </a:solidFill>
                <a:effectLst/>
                <a:latin typeface="+mn-lt"/>
                <a:ea typeface="+mn-ea"/>
                <a:cs typeface="+mn-cs"/>
              </a:rPr>
              <a:t>. The </a:t>
            </a:r>
            <a:r>
              <a:rPr lang="sv-SE" sz="1200" b="0" i="0" u="none" strike="noStrike" kern="1200" dirty="0" err="1">
                <a:solidFill>
                  <a:schemeClr val="tx1"/>
                </a:solidFill>
                <a:effectLst/>
                <a:latin typeface="+mn-lt"/>
                <a:ea typeface="+mn-ea"/>
                <a:cs typeface="+mn-cs"/>
              </a:rPr>
              <a:t>most</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likely</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genotype</a:t>
            </a:r>
            <a:r>
              <a:rPr lang="sv-SE" sz="1200" b="0" i="0" u="none" strike="noStrike" kern="1200" dirty="0">
                <a:solidFill>
                  <a:schemeClr val="tx1"/>
                </a:solidFill>
                <a:effectLst/>
                <a:latin typeface="+mn-lt"/>
                <a:ea typeface="+mn-ea"/>
                <a:cs typeface="+mn-cs"/>
              </a:rPr>
              <a:t> is </a:t>
            </a:r>
            <a:r>
              <a:rPr lang="sv-SE" sz="1200" b="0" i="0" u="none" strike="noStrike" kern="1200" dirty="0" err="1">
                <a:solidFill>
                  <a:schemeClr val="tx1"/>
                </a:solidFill>
                <a:effectLst/>
                <a:latin typeface="+mn-lt"/>
                <a:ea typeface="+mn-ea"/>
                <a:cs typeface="+mn-cs"/>
              </a:rPr>
              <a:t>then</a:t>
            </a:r>
            <a:r>
              <a:rPr lang="sv-SE" sz="1200" b="0" i="0" u="none" strike="noStrike" kern="1200" dirty="0">
                <a:solidFill>
                  <a:schemeClr val="tx1"/>
                </a:solidFill>
                <a:effectLst/>
                <a:latin typeface="+mn-lt"/>
                <a:ea typeface="+mn-ea"/>
                <a:cs typeface="+mn-cs"/>
              </a:rPr>
              <a:t> </a:t>
            </a:r>
            <a:r>
              <a:rPr lang="sv-SE" sz="1200" b="0" i="0" u="none" strike="noStrike" kern="1200" dirty="0" err="1">
                <a:solidFill>
                  <a:schemeClr val="tx1"/>
                </a:solidFill>
                <a:effectLst/>
                <a:latin typeface="+mn-lt"/>
                <a:ea typeface="+mn-ea"/>
                <a:cs typeface="+mn-cs"/>
              </a:rPr>
              <a:t>assigned</a:t>
            </a:r>
            <a:r>
              <a:rPr lang="sv-SE" sz="1200" b="0" i="0" u="none" strike="noStrike" kern="1200" dirty="0">
                <a:solidFill>
                  <a:schemeClr val="tx1"/>
                </a:solidFill>
                <a:effectLst/>
                <a:latin typeface="+mn-lt"/>
                <a:ea typeface="+mn-ea"/>
                <a:cs typeface="+mn-cs"/>
              </a:rPr>
              <a:t> to the </a:t>
            </a:r>
            <a:r>
              <a:rPr lang="sv-SE" sz="1200" b="0" i="0" u="none" strike="noStrike" kern="1200" dirty="0" err="1">
                <a:solidFill>
                  <a:schemeClr val="tx1"/>
                </a:solidFill>
                <a:effectLst/>
                <a:latin typeface="+mn-lt"/>
                <a:ea typeface="+mn-ea"/>
                <a:cs typeface="+mn-cs"/>
              </a:rPr>
              <a:t>sample</a:t>
            </a:r>
            <a:r>
              <a:rPr lang="sv-SE" sz="1200" b="0" i="0" u="none" strike="noStrike" kern="1200" dirty="0">
                <a:solidFill>
                  <a:schemeClr val="tx1"/>
                </a:solidFill>
                <a:effectLst/>
                <a:latin typeface="+mn-lt"/>
                <a:ea typeface="+mn-ea"/>
                <a:cs typeface="+mn-cs"/>
              </a:rPr>
              <a:t>.</a:t>
            </a:r>
          </a:p>
          <a:p>
            <a:endParaRPr lang="en-US" baseline="0" dirty="0"/>
          </a:p>
        </p:txBody>
      </p:sp>
      <p:sp>
        <p:nvSpPr>
          <p:cNvPr id="4" name="Slide Number Placeholder 3"/>
          <p:cNvSpPr>
            <a:spLocks noGrp="1"/>
          </p:cNvSpPr>
          <p:nvPr>
            <p:ph type="sldNum" sz="quarter" idx="10"/>
          </p:nvPr>
        </p:nvSpPr>
        <p:spPr/>
        <p:txBody>
          <a:bodyPr/>
          <a:lstStyle/>
          <a:p>
            <a:fld id="{93028652-11D1-8A42-9F26-9AC760C0492B}" type="slidenum">
              <a:rPr lang="en-US" smtClean="0"/>
              <a:t>35</a:t>
            </a:fld>
            <a:endParaRPr lang="en-US"/>
          </a:p>
        </p:txBody>
      </p:sp>
    </p:spTree>
    <p:extLst>
      <p:ext uri="{BB962C8B-B14F-4D97-AF65-F5344CB8AC3E}">
        <p14:creationId xmlns:p14="http://schemas.microsoft.com/office/powerpoint/2010/main" val="5743293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VCF files, or variant call format files,</a:t>
            </a:r>
            <a:r>
              <a:rPr lang="en-US" baseline="0" dirty="0"/>
              <a:t> are divided into two main parts. The top, or head, of the file, with hashtag prefixed lines, is a descriptive part explaining the information given for each variant and each sample, if multiple samples exists. It also gives the date and some information from the variant caller used.</a:t>
            </a:r>
          </a:p>
          <a:p>
            <a:endParaRPr lang="en-US" baseline="0" dirty="0"/>
          </a:p>
          <a:p>
            <a:r>
              <a:rPr lang="en-US" baseline="0" dirty="0"/>
              <a:t>Below this are the actual variants, one line per variant.</a:t>
            </a:r>
            <a:endParaRPr lang="en-US" dirty="0"/>
          </a:p>
          <a:p>
            <a:endParaRPr lang="en-US" dirty="0"/>
          </a:p>
          <a:p>
            <a:r>
              <a:rPr lang="en-US" dirty="0"/>
              <a:t>Now lets look at each part </a:t>
            </a:r>
            <a:r>
              <a:rPr lang="en-US" dirty="0" err="1"/>
              <a:t>alittle</a:t>
            </a:r>
            <a:r>
              <a:rPr lang="en-US" dirty="0"/>
              <a:t> closer.</a:t>
            </a:r>
          </a:p>
          <a:p>
            <a:endParaRPr lang="en-US" dirty="0"/>
          </a:p>
          <a:p>
            <a:r>
              <a:rPr lang="en-US" dirty="0"/>
              <a:t>(Update later to latest </a:t>
            </a:r>
            <a:r>
              <a:rPr lang="en-US" dirty="0" err="1"/>
              <a:t>vcf</a:t>
            </a:r>
            <a:r>
              <a:rPr lang="en-US" dirty="0"/>
              <a:t> format)</a:t>
            </a:r>
          </a:p>
        </p:txBody>
      </p:sp>
      <p:sp>
        <p:nvSpPr>
          <p:cNvPr id="4" name="Slide Number Placeholder 3"/>
          <p:cNvSpPr>
            <a:spLocks noGrp="1"/>
          </p:cNvSpPr>
          <p:nvPr>
            <p:ph type="sldNum" sz="quarter" idx="10"/>
          </p:nvPr>
        </p:nvSpPr>
        <p:spPr/>
        <p:txBody>
          <a:bodyPr/>
          <a:lstStyle/>
          <a:p>
            <a:fld id="{93028652-11D1-8A42-9F26-9AC760C0492B}" type="slidenum">
              <a:rPr lang="en-US" smtClean="0"/>
              <a:t>36</a:t>
            </a:fld>
            <a:endParaRPr lang="en-US"/>
          </a:p>
        </p:txBody>
      </p:sp>
    </p:spTree>
    <p:extLst>
      <p:ext uri="{BB962C8B-B14F-4D97-AF65-F5344CB8AC3E}">
        <p14:creationId xmlns:p14="http://schemas.microsoft.com/office/powerpoint/2010/main" val="2079261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very top</a:t>
            </a:r>
            <a:r>
              <a:rPr lang="en-US" baseline="0" dirty="0"/>
              <a:t> we see the </a:t>
            </a:r>
            <a:r>
              <a:rPr lang="en-US" baseline="0" dirty="0" err="1"/>
              <a:t>fileformat</a:t>
            </a:r>
            <a:r>
              <a:rPr lang="en-US" baseline="0" dirty="0"/>
              <a:t>, in this case VCFv4.0, I think the newest one is 4.2, the date the file was created, the program used to generate the </a:t>
            </a:r>
            <a:r>
              <a:rPr lang="en-US" baseline="0" dirty="0" err="1"/>
              <a:t>vcf</a:t>
            </a:r>
            <a:r>
              <a:rPr lang="en-US" baseline="0" dirty="0"/>
              <a:t> and the reference genome used. However this information can vary depending on where the program came from.</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37</a:t>
            </a:fld>
            <a:endParaRPr lang="en-US"/>
          </a:p>
        </p:txBody>
      </p:sp>
    </p:spTree>
    <p:extLst>
      <p:ext uri="{BB962C8B-B14F-4D97-AF65-F5344CB8AC3E}">
        <p14:creationId xmlns:p14="http://schemas.microsoft.com/office/powerpoint/2010/main" val="18118789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are the INFO</a:t>
            </a:r>
            <a:r>
              <a:rPr lang="en-US" baseline="0" dirty="0"/>
              <a:t> fields which describe the information contained in the INFO column for each variant. For example the Total depth, which is the coverage, the allele frequency and whether or not it is in some population genetics database such as </a:t>
            </a:r>
            <a:r>
              <a:rPr lang="en-US" baseline="0" dirty="0" err="1"/>
              <a:t>dbSNP</a:t>
            </a:r>
            <a:r>
              <a:rPr lang="en-US" baseline="0" dirty="0"/>
              <a:t>,  is reported.</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38</a:t>
            </a:fld>
            <a:endParaRPr lang="en-US"/>
          </a:p>
        </p:txBody>
      </p:sp>
    </p:spTree>
    <p:extLst>
      <p:ext uri="{BB962C8B-B14F-4D97-AF65-F5344CB8AC3E}">
        <p14:creationId xmlns:p14="http://schemas.microsoft.com/office/powerpoint/2010/main" val="12066575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is a descriptor of which FILTERS</a:t>
            </a:r>
            <a:r>
              <a:rPr lang="en-US" baseline="0" dirty="0"/>
              <a:t> have been applied to each variant, if PASS they have passed all the filters otherwise it will usually describe which FILTER it failed or just say FAILED and describe why in the FORMAT column.</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39</a:t>
            </a:fld>
            <a:endParaRPr lang="en-US"/>
          </a:p>
        </p:txBody>
      </p:sp>
    </p:spTree>
    <p:extLst>
      <p:ext uri="{BB962C8B-B14F-4D97-AF65-F5344CB8AC3E}">
        <p14:creationId xmlns:p14="http://schemas.microsoft.com/office/powerpoint/2010/main" val="2547652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are</a:t>
            </a:r>
            <a:r>
              <a:rPr lang="en-US" baseline="0" dirty="0"/>
              <a:t> some descriptors of the FORMAT column, which is a map of how to read the information given from the sample or samples directly following it. In this case we see that the genotype is given first, then genotype quality, read depth and finally haplotype quality. Looking at the samples information they follow the same order. I will look more closely at this in a second.</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40</a:t>
            </a:fld>
            <a:endParaRPr lang="en-US"/>
          </a:p>
        </p:txBody>
      </p:sp>
    </p:spTree>
    <p:extLst>
      <p:ext uri="{BB962C8B-B14F-4D97-AF65-F5344CB8AC3E}">
        <p14:creationId xmlns:p14="http://schemas.microsoft.com/office/powerpoint/2010/main" val="211398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first concept we need to understand is what the reference genome is. It is a</a:t>
            </a:r>
            <a:r>
              <a:rPr lang="en-US" dirty="0"/>
              <a:t> haploid nucleic acid</a:t>
            </a:r>
            <a:r>
              <a:rPr lang="en-US" baseline="0" dirty="0"/>
              <a:t> sequence which represents a species. </a:t>
            </a:r>
          </a:p>
          <a:p>
            <a:endParaRPr lang="en-US" baseline="0" dirty="0"/>
          </a:p>
          <a:p>
            <a:r>
              <a:rPr lang="en-US" baseline="0" dirty="0"/>
              <a:t>HG19 was release in 2009 and is based on thirteen anonymous volunteers from Buffalo, NY. </a:t>
            </a:r>
          </a:p>
          <a:p>
            <a:endParaRPr lang="en-US" baseline="0" dirty="0"/>
          </a:p>
          <a:p>
            <a:r>
              <a:rPr lang="en-US" baseline="0" dirty="0"/>
              <a:t>Roughly; the newer the version of the reference genome the fewer the gaps. Compare the first version of the human genome which had 150k gaps and hg19 which had 250. The latest human reference genome, HG38, was release 24</a:t>
            </a:r>
            <a:r>
              <a:rPr lang="en-US" baseline="30000" dirty="0"/>
              <a:t>th</a:t>
            </a:r>
            <a:r>
              <a:rPr lang="en-US" baseline="0" dirty="0"/>
              <a:t> of December 2013. </a:t>
            </a:r>
            <a:br>
              <a:rPr lang="en-US" baseline="0" dirty="0"/>
            </a:br>
            <a:br>
              <a:rPr lang="en-US" baseline="0" dirty="0"/>
            </a:br>
            <a:r>
              <a:rPr lang="en-US" baseline="0" dirty="0"/>
              <a:t>So what it all boils down to is that this is a genetic map of a species.</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4</a:t>
            </a:fld>
            <a:endParaRPr lang="en-US"/>
          </a:p>
        </p:txBody>
      </p:sp>
    </p:spTree>
    <p:extLst>
      <p:ext uri="{BB962C8B-B14F-4D97-AF65-F5344CB8AC3E}">
        <p14:creationId xmlns:p14="http://schemas.microsoft.com/office/powerpoint/2010/main" val="8382887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you can see we have three lines meaning three variants. Because of the limitations of </a:t>
            </a:r>
            <a:r>
              <a:rPr lang="en-US" baseline="0" dirty="0" err="1"/>
              <a:t>powerpoint</a:t>
            </a:r>
            <a:r>
              <a:rPr lang="en-US" baseline="0" dirty="0"/>
              <a:t> and the human eye we will look at half the information at a time. I have marked the first half that we will look at in the next slide in red here.</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41</a:t>
            </a:fld>
            <a:endParaRPr lang="en-US"/>
          </a:p>
        </p:txBody>
      </p:sp>
    </p:spTree>
    <p:extLst>
      <p:ext uri="{BB962C8B-B14F-4D97-AF65-F5344CB8AC3E}">
        <p14:creationId xmlns:p14="http://schemas.microsoft.com/office/powerpoint/2010/main" val="9363687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few columns</a:t>
            </a:r>
            <a:r>
              <a:rPr lang="en-US" baseline="0" dirty="0"/>
              <a:t> of a VCF file are always the same, we have the </a:t>
            </a:r>
            <a:r>
              <a:rPr lang="en-US" baseline="0" dirty="0" err="1"/>
              <a:t>CHROMosome</a:t>
            </a:r>
            <a:r>
              <a:rPr lang="en-US" baseline="0" dirty="0"/>
              <a:t> column saying which chromosome the variant is located on, in this case chromosome 20. </a:t>
            </a:r>
          </a:p>
          <a:p>
            <a:r>
              <a:rPr lang="en-US" baseline="0" dirty="0"/>
              <a:t>This is followed by the base </a:t>
            </a:r>
            <a:r>
              <a:rPr lang="en-US" baseline="0" dirty="0" err="1"/>
              <a:t>POSition</a:t>
            </a:r>
            <a:r>
              <a:rPr lang="en-US" baseline="0" dirty="0"/>
              <a:t> of the variant on the </a:t>
            </a:r>
            <a:r>
              <a:rPr lang="en-US" baseline="0" dirty="0" err="1"/>
              <a:t>chromsome</a:t>
            </a:r>
            <a:r>
              <a:rPr lang="en-US" baseline="0" dirty="0"/>
              <a:t>, then the ID which can show different databases that the variant is also found in. In this case </a:t>
            </a:r>
            <a:r>
              <a:rPr lang="en-US" baseline="0" dirty="0" err="1"/>
              <a:t>dbSNP</a:t>
            </a:r>
            <a:r>
              <a:rPr lang="en-US" baseline="0" dirty="0"/>
              <a:t> information is included and we see that two of the variants have </a:t>
            </a:r>
            <a:r>
              <a:rPr lang="en-US" baseline="0" dirty="0" err="1"/>
              <a:t>dbsnp</a:t>
            </a:r>
            <a:r>
              <a:rPr lang="en-US" baseline="0" dirty="0"/>
              <a:t> membership and their </a:t>
            </a:r>
            <a:r>
              <a:rPr lang="en-US" baseline="0" dirty="0" err="1"/>
              <a:t>rs</a:t>
            </a:r>
            <a:r>
              <a:rPr lang="en-US" baseline="0" dirty="0"/>
              <a:t> identifiers are given. </a:t>
            </a:r>
          </a:p>
          <a:p>
            <a:r>
              <a:rPr lang="en-US" baseline="0" dirty="0"/>
              <a:t>After this we have the allele of the </a:t>
            </a:r>
            <a:r>
              <a:rPr lang="en-US" baseline="0" dirty="0" err="1"/>
              <a:t>REFerence</a:t>
            </a:r>
            <a:r>
              <a:rPr lang="en-US" baseline="0" dirty="0"/>
              <a:t> genome, the </a:t>
            </a:r>
            <a:r>
              <a:rPr lang="en-US" baseline="0" dirty="0" err="1"/>
              <a:t>ALTernative</a:t>
            </a:r>
            <a:r>
              <a:rPr lang="en-US" baseline="0" dirty="0"/>
              <a:t> allele found in our sample, the quality for the variant here is similar to the base qualities in that it is </a:t>
            </a:r>
            <a:r>
              <a:rPr lang="en-US" baseline="0" dirty="0" err="1"/>
              <a:t>phred</a:t>
            </a:r>
            <a:r>
              <a:rPr lang="en-US" baseline="0" dirty="0"/>
              <a:t> scaled so a </a:t>
            </a:r>
            <a:r>
              <a:rPr lang="en-US" baseline="0" dirty="0" err="1"/>
              <a:t>qual</a:t>
            </a:r>
            <a:r>
              <a:rPr lang="en-US" baseline="0" dirty="0"/>
              <a:t> of 20 for example means a 99% chance that the variant is called correctly. </a:t>
            </a:r>
          </a:p>
          <a:p>
            <a:r>
              <a:rPr lang="en-US" baseline="0" dirty="0"/>
              <a:t>The FILTER column shows whether the variants passed the FILTERS set upon it, in this case the quality could not be below 10 and more than 50% of the samples had to have the variant. We can see that the second variant failed the quality test.</a:t>
            </a:r>
          </a:p>
          <a:p>
            <a:r>
              <a:rPr lang="en-US" baseline="0" dirty="0"/>
              <a:t>Finally we have the INFO field which is variable but in this case gives Number of samples with data etc. Since we have multiple samples in this </a:t>
            </a:r>
            <a:r>
              <a:rPr lang="en-US" baseline="0" dirty="0" err="1"/>
              <a:t>vcf</a:t>
            </a:r>
            <a:r>
              <a:rPr lang="en-US" baseline="0" dirty="0"/>
              <a:t> file the info field is a collection of them, so for example DP=14 means that for our three samples the sum total of their depths is 14.</a:t>
            </a:r>
            <a:endParaRPr lang="en-US" dirty="0"/>
          </a:p>
          <a:p>
            <a:endParaRPr lang="en-US" dirty="0"/>
          </a:p>
          <a:p>
            <a:r>
              <a:rPr lang="en-US" dirty="0"/>
              <a:t>This example shows (in order): a  simple SNP, a possible SNP that has been filtered out because its quality is below 10, a site at which two alternate alleles are called, with one of them (T) being ancestral.</a:t>
            </a:r>
          </a:p>
          <a:p>
            <a:endParaRPr lang="en-US" dirty="0"/>
          </a:p>
          <a:p>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42</a:t>
            </a:fld>
            <a:endParaRPr lang="en-US"/>
          </a:p>
        </p:txBody>
      </p:sp>
    </p:spTree>
    <p:extLst>
      <p:ext uri="{BB962C8B-B14F-4D97-AF65-F5344CB8AC3E}">
        <p14:creationId xmlns:p14="http://schemas.microsoft.com/office/powerpoint/2010/main" val="13957257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lets</a:t>
            </a:r>
            <a:r>
              <a:rPr lang="en-US" baseline="0" dirty="0"/>
              <a:t> look at the latter half.</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43</a:t>
            </a:fld>
            <a:endParaRPr lang="en-US"/>
          </a:p>
        </p:txBody>
      </p:sp>
    </p:spTree>
    <p:extLst>
      <p:ext uri="{BB962C8B-B14F-4D97-AF65-F5344CB8AC3E}">
        <p14:creationId xmlns:p14="http://schemas.microsoft.com/office/powerpoint/2010/main" val="8703972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we have the format column and as I mentioned earlier it is a map on how to read the per sample information. The genotype is first and we see the genotype information for each sample, then the genotype quality etc. </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44</a:t>
            </a:fld>
            <a:endParaRPr lang="en-US"/>
          </a:p>
        </p:txBody>
      </p:sp>
    </p:spTree>
    <p:extLst>
      <p:ext uri="{BB962C8B-B14F-4D97-AF65-F5344CB8AC3E}">
        <p14:creationId xmlns:p14="http://schemas.microsoft.com/office/powerpoint/2010/main" val="4008985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a:t>
            </a:r>
            <a:r>
              <a:rPr lang="en-US" sz="1200" b="0" i="0" kern="1200" baseline="0" dirty="0">
                <a:solidFill>
                  <a:schemeClr val="tx1"/>
                </a:solidFill>
                <a:effectLst/>
                <a:latin typeface="+mn-lt"/>
                <a:ea typeface="+mn-ea"/>
                <a:cs typeface="+mn-cs"/>
              </a:rPr>
              <a:t> joint genotyping projects we use a different kind of VCF file.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0" i="0" kern="1200" baseline="0" dirty="0" err="1">
                <a:solidFill>
                  <a:schemeClr val="tx1"/>
                </a:solidFill>
                <a:effectLst/>
                <a:latin typeface="+mn-lt"/>
                <a:ea typeface="+mn-ea"/>
                <a:cs typeface="+mn-cs"/>
              </a:rPr>
              <a:t>gVCF</a:t>
            </a:r>
            <a:r>
              <a:rPr lang="en-US" sz="1200" b="0" i="0" kern="1200" baseline="0" dirty="0">
                <a:solidFill>
                  <a:schemeClr val="tx1"/>
                </a:solidFill>
                <a:effectLst/>
                <a:latin typeface="+mn-lt"/>
                <a:ea typeface="+mn-ea"/>
                <a:cs typeface="+mn-cs"/>
              </a:rPr>
              <a:t> file has the same format as a VCF file but it has information for all sites, not just variants. There are two kinds of </a:t>
            </a:r>
            <a:r>
              <a:rPr lang="en-US" sz="1200" b="0" i="0" kern="1200" baseline="0" dirty="0" err="1">
                <a:solidFill>
                  <a:schemeClr val="tx1"/>
                </a:solidFill>
                <a:effectLst/>
                <a:latin typeface="+mn-lt"/>
                <a:ea typeface="+mn-ea"/>
                <a:cs typeface="+mn-cs"/>
              </a:rPr>
              <a:t>gVCF</a:t>
            </a:r>
            <a:r>
              <a:rPr lang="en-US" sz="1200" b="0" i="0" kern="1200" baseline="0" dirty="0">
                <a:solidFill>
                  <a:schemeClr val="tx1"/>
                </a:solidFill>
                <a:effectLst/>
                <a:latin typeface="+mn-lt"/>
                <a:ea typeface="+mn-ea"/>
                <a:cs typeface="+mn-cs"/>
              </a:rPr>
              <a:t> files, the older ones had individual records for each site but this is space inefficient. </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The new ones have </a:t>
            </a:r>
            <a:r>
              <a:rPr lang="en-US" sz="1200" b="0" i="0" kern="1200" dirty="0">
                <a:solidFill>
                  <a:schemeClr val="tx1"/>
                </a:solidFill>
                <a:effectLst/>
                <a:latin typeface="+mn-lt"/>
                <a:ea typeface="+mn-ea"/>
                <a:cs typeface="+mn-cs"/>
              </a:rPr>
              <a:t>individual variant records for variant sites, but the non-variant sites are grouped together into non-variant block records that represent intervals of sites for which the genotype quality (GQ) is within a certain range or band.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a:t>
            </a:r>
            <a:r>
              <a:rPr lang="en-US" sz="1200" b="0" i="0" kern="1200" dirty="0" err="1">
                <a:solidFill>
                  <a:schemeClr val="tx1"/>
                </a:solidFill>
                <a:effectLst/>
                <a:latin typeface="+mn-lt"/>
                <a:ea typeface="+mn-ea"/>
                <a:cs typeface="+mn-cs"/>
              </a:rPr>
              <a:t>gatkforums.broadinstitute.org</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wdl</a:t>
            </a:r>
            <a:r>
              <a:rPr lang="en-US" sz="1200" b="0" i="0" kern="1200" dirty="0">
                <a:solidFill>
                  <a:schemeClr val="tx1"/>
                </a:solidFill>
                <a:effectLst/>
                <a:latin typeface="+mn-lt"/>
                <a:ea typeface="+mn-ea"/>
                <a:cs typeface="+mn-cs"/>
              </a:rPr>
              <a:t>/discussion/4017/what-is-a-</a:t>
            </a:r>
            <a:r>
              <a:rPr lang="en-US" sz="1200" b="0" i="0" kern="1200" dirty="0" err="1">
                <a:solidFill>
                  <a:schemeClr val="tx1"/>
                </a:solidFill>
                <a:effectLst/>
                <a:latin typeface="+mn-lt"/>
                <a:ea typeface="+mn-ea"/>
                <a:cs typeface="+mn-cs"/>
              </a:rPr>
              <a:t>gvcf</a:t>
            </a:r>
            <a:r>
              <a:rPr lang="en-US" sz="1200" b="0" i="0" kern="1200" dirty="0">
                <a:solidFill>
                  <a:schemeClr val="tx1"/>
                </a:solidFill>
                <a:effectLst/>
                <a:latin typeface="+mn-lt"/>
                <a:ea typeface="+mn-ea"/>
                <a:cs typeface="+mn-cs"/>
              </a:rPr>
              <a:t>-and-how-is-it-different-from-a-regular-</a:t>
            </a:r>
            <a:r>
              <a:rPr lang="en-US" sz="1200" b="0" i="0" kern="1200" dirty="0" err="1">
                <a:solidFill>
                  <a:schemeClr val="tx1"/>
                </a:solidFill>
                <a:effectLst/>
                <a:latin typeface="+mn-lt"/>
                <a:ea typeface="+mn-ea"/>
                <a:cs typeface="+mn-cs"/>
              </a:rPr>
              <a:t>vcf</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so-called GVCF mode used for scalable variant calling in DNA sequence data, </a:t>
            </a:r>
            <a:r>
              <a:rPr lang="en-US" sz="1200" b="0" i="0" kern="1200" dirty="0" err="1">
                <a:solidFill>
                  <a:schemeClr val="tx1"/>
                </a:solidFill>
                <a:effectLst/>
                <a:latin typeface="+mn-lt"/>
                <a:ea typeface="+mn-ea"/>
                <a:cs typeface="+mn-cs"/>
              </a:rPr>
              <a:t>HaplotypeCaller</a:t>
            </a:r>
            <a:r>
              <a:rPr lang="en-US" sz="1200" b="0" i="0" kern="1200" dirty="0">
                <a:solidFill>
                  <a:schemeClr val="tx1"/>
                </a:solidFill>
                <a:effectLst/>
                <a:latin typeface="+mn-lt"/>
                <a:ea typeface="+mn-ea"/>
                <a:cs typeface="+mn-cs"/>
              </a:rPr>
              <a:t> runs per-sample to generate an intermediate genomic </a:t>
            </a:r>
            <a:r>
              <a:rPr lang="en-US" sz="1200" b="0" i="0" kern="1200" dirty="0" err="1">
                <a:solidFill>
                  <a:schemeClr val="tx1"/>
                </a:solidFill>
                <a:effectLst/>
                <a:latin typeface="+mn-lt"/>
                <a:ea typeface="+mn-ea"/>
                <a:cs typeface="+mn-cs"/>
              </a:rPr>
              <a:t>gVCF</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gVCF</a:t>
            </a:r>
            <a:r>
              <a:rPr lang="en-US" sz="1200" b="0" i="0" kern="1200" dirty="0">
                <a:solidFill>
                  <a:schemeClr val="tx1"/>
                </a:solidFill>
                <a:effectLst/>
                <a:latin typeface="+mn-lt"/>
                <a:ea typeface="+mn-ea"/>
                <a:cs typeface="+mn-cs"/>
              </a:rPr>
              <a:t>), which can then be used for joint genotyping of multiple samples in a very efficient way, which enables rapid incremental processing of samples as they roll off the sequencer, as well as scaling to very large cohort sizes (e.g. the 92K exomes of </a:t>
            </a:r>
            <a:r>
              <a:rPr lang="en-US" sz="1200" b="0" i="0" kern="1200" dirty="0" err="1">
                <a:solidFill>
                  <a:schemeClr val="tx1"/>
                </a:solidFill>
                <a:effectLst/>
                <a:latin typeface="+mn-lt"/>
                <a:ea typeface="+mn-ea"/>
                <a:cs typeface="+mn-cs"/>
              </a:rPr>
              <a:t>ExAC</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46</a:t>
            </a:fld>
            <a:endParaRPr lang="en-US"/>
          </a:p>
        </p:txBody>
      </p:sp>
    </p:spTree>
    <p:extLst>
      <p:ext uri="{BB962C8B-B14F-4D97-AF65-F5344CB8AC3E}">
        <p14:creationId xmlns:p14="http://schemas.microsoft.com/office/powerpoint/2010/main" val="2917027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will start with Quality</a:t>
            </a:r>
            <a:r>
              <a:rPr lang="en-US" baseline="0" dirty="0"/>
              <a:t> control and Trimming of the reads delivered by the sequencing facility.</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47</a:t>
            </a:fld>
            <a:endParaRPr lang="en-US"/>
          </a:p>
        </p:txBody>
      </p:sp>
    </p:spTree>
    <p:extLst>
      <p:ext uri="{BB962C8B-B14F-4D97-AF65-F5344CB8AC3E}">
        <p14:creationId xmlns:p14="http://schemas.microsoft.com/office/powerpoint/2010/main" val="2470764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3028652-11D1-8A42-9F26-9AC760C0492B}" type="slidenum">
              <a:rPr lang="en-US" smtClean="0"/>
              <a:t>49</a:t>
            </a:fld>
            <a:endParaRPr lang="en-US"/>
          </a:p>
        </p:txBody>
      </p:sp>
    </p:spTree>
    <p:extLst>
      <p:ext uri="{BB962C8B-B14F-4D97-AF65-F5344CB8AC3E}">
        <p14:creationId xmlns:p14="http://schemas.microsoft.com/office/powerpoint/2010/main" val="17045201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will start with Quality</a:t>
            </a:r>
            <a:r>
              <a:rPr lang="en-US" baseline="0" dirty="0"/>
              <a:t> control and Trimming of the reads delivered by the sequencing facility.</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50</a:t>
            </a:fld>
            <a:endParaRPr lang="en-US"/>
          </a:p>
        </p:txBody>
      </p:sp>
    </p:spTree>
    <p:extLst>
      <p:ext uri="{BB962C8B-B14F-4D97-AF65-F5344CB8AC3E}">
        <p14:creationId xmlns:p14="http://schemas.microsoft.com/office/powerpoint/2010/main" val="42018968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By comparing with existing annotation for the reference genome it is possible to add</a:t>
            </a:r>
            <a:r>
              <a:rPr lang="en-US" baseline="0" dirty="0"/>
              <a:t> information about your variants and their effect.</a:t>
            </a:r>
          </a:p>
          <a:p>
            <a:endParaRPr lang="en-US" baseline="0" dirty="0"/>
          </a:p>
          <a:p>
            <a:r>
              <a:rPr lang="en-US" baseline="0" dirty="0"/>
              <a:t>Three commonly used tools for this are </a:t>
            </a:r>
            <a:r>
              <a:rPr lang="en-US" baseline="0" dirty="0" err="1"/>
              <a:t>annovar</a:t>
            </a:r>
            <a:r>
              <a:rPr lang="en-US" baseline="0" dirty="0"/>
              <a:t>, </a:t>
            </a:r>
            <a:r>
              <a:rPr lang="en-US" baseline="0" dirty="0" err="1"/>
              <a:t>snpeff</a:t>
            </a:r>
            <a:r>
              <a:rPr lang="en-US" baseline="0" dirty="0"/>
              <a:t> and </a:t>
            </a:r>
            <a:r>
              <a:rPr lang="en-US" baseline="0" dirty="0" err="1"/>
              <a:t>vep</a:t>
            </a:r>
            <a:r>
              <a:rPr lang="en-US" baseline="0" dirty="0"/>
              <a:t>, or variant effect predictor.</a:t>
            </a:r>
          </a:p>
          <a:p>
            <a:endParaRPr lang="en-US" baseline="0" dirty="0"/>
          </a:p>
          <a:p>
            <a:r>
              <a:rPr lang="en-US" baseline="0" dirty="0"/>
              <a:t>Looking back at one of our variants from the VCF file it really is taking this position on this chromosome and saying “what do we know about this position?”. One annotation has already been added to it, as you can see this variant exists in </a:t>
            </a:r>
            <a:r>
              <a:rPr lang="en-US" baseline="0" dirty="0" err="1"/>
              <a:t>dbSNP</a:t>
            </a:r>
            <a:r>
              <a:rPr lang="en-US" baseline="0" dirty="0"/>
              <a:t>. The input very often to these programs is a VCF file.</a:t>
            </a:r>
          </a:p>
          <a:p>
            <a:endParaRPr lang="en-US" baseline="0" dirty="0"/>
          </a:p>
          <a:p>
            <a:r>
              <a:rPr lang="en-US" baseline="0" dirty="0"/>
              <a:t>It can generally be divided into three groups; </a:t>
            </a:r>
          </a:p>
          <a:p>
            <a:endParaRPr lang="en-US" baseline="0" dirty="0"/>
          </a:p>
          <a:p>
            <a:r>
              <a:rPr lang="en-US" baseline="0" dirty="0"/>
              <a:t>Gene based annotations which look at the functional impact like if the variant can </a:t>
            </a:r>
            <a:r>
              <a:rPr lang="en-US" sz="1200" b="0" i="0" kern="1200" dirty="0">
                <a:solidFill>
                  <a:schemeClr val="tx1"/>
                </a:solidFill>
                <a:effectLst/>
                <a:latin typeface="+mn-lt"/>
                <a:ea typeface="+mn-ea"/>
                <a:cs typeface="+mn-cs"/>
              </a:rPr>
              <a:t>cause protein coding changes.</a:t>
            </a:r>
            <a:r>
              <a:rPr lang="en-US" sz="1200" b="0" i="0" kern="1200" baseline="0" dirty="0">
                <a:solidFill>
                  <a:schemeClr val="tx1"/>
                </a:solidFill>
                <a:effectLst/>
                <a:latin typeface="+mn-lt"/>
                <a:ea typeface="+mn-ea"/>
                <a:cs typeface="+mn-cs"/>
              </a:rPr>
              <a:t> Big changes can be turning a gene off for example.</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Region based annotations, like the name implies, identifies any variants in specific regions such as </a:t>
            </a:r>
            <a:r>
              <a:rPr lang="is-IS" sz="1200" b="0" i="0" kern="1200" baseline="0" dirty="0">
                <a:solidFill>
                  <a:schemeClr val="tx1"/>
                </a:solidFill>
                <a:effectLst/>
                <a:latin typeface="+mn-lt"/>
                <a:ea typeface="+mn-ea"/>
                <a:cs typeface="+mn-cs"/>
              </a:rPr>
              <a:t>… add any region you want!</a:t>
            </a:r>
          </a:p>
          <a:p>
            <a:endParaRPr lang="is-IS" sz="1200" b="0" i="0" kern="1200" baseline="0" dirty="0">
              <a:solidFill>
                <a:schemeClr val="tx1"/>
              </a:solidFill>
              <a:effectLst/>
              <a:latin typeface="+mn-lt"/>
              <a:ea typeface="+mn-ea"/>
              <a:cs typeface="+mn-cs"/>
            </a:endParaRPr>
          </a:p>
          <a:p>
            <a:r>
              <a:rPr lang="is-IS" sz="1200" b="0" i="0" kern="1200" baseline="0" dirty="0">
                <a:solidFill>
                  <a:schemeClr val="tx1"/>
                </a:solidFill>
                <a:effectLst/>
                <a:latin typeface="+mn-lt"/>
                <a:ea typeface="+mn-ea"/>
                <a:cs typeface="+mn-cs"/>
              </a:rPr>
              <a:t>Filter based annotations  </a:t>
            </a:r>
            <a:r>
              <a:rPr lang="en-US" sz="1200" b="0" i="0" kern="1200" dirty="0">
                <a:solidFill>
                  <a:schemeClr val="tx1"/>
                </a:solidFill>
                <a:effectLst/>
                <a:latin typeface="+mn-lt"/>
                <a:ea typeface="+mn-ea"/>
                <a:cs typeface="+mn-cs"/>
              </a:rPr>
              <a:t>identifies if the variants are documented in specific databases, for example, whether a variant is reported in </a:t>
            </a:r>
            <a:r>
              <a:rPr lang="en-US" sz="1200" b="0" i="0" kern="1200" dirty="0" err="1">
                <a:solidFill>
                  <a:schemeClr val="tx1"/>
                </a:solidFill>
                <a:effectLst/>
                <a:latin typeface="+mn-lt"/>
                <a:ea typeface="+mn-ea"/>
                <a:cs typeface="+mn-cs"/>
              </a:rPr>
              <a:t>dbSNP</a:t>
            </a:r>
            <a:r>
              <a:rPr lang="en-US" sz="1200" b="0" i="0" kern="1200" dirty="0">
                <a:solidFill>
                  <a:schemeClr val="tx1"/>
                </a:solidFill>
                <a:effectLst/>
                <a:latin typeface="+mn-lt"/>
                <a:ea typeface="+mn-ea"/>
                <a:cs typeface="+mn-cs"/>
              </a:rPr>
              <a:t>, what is the allele frequency in the 1000 Genome Project,</a:t>
            </a:r>
            <a:r>
              <a:rPr lang="en-US" sz="1200" b="0" i="0" kern="1200" baseline="0" dirty="0">
                <a:solidFill>
                  <a:schemeClr val="tx1"/>
                </a:solidFill>
                <a:effectLst/>
                <a:latin typeface="+mn-lt"/>
                <a:ea typeface="+mn-ea"/>
                <a:cs typeface="+mn-cs"/>
              </a:rPr>
              <a:t> is it connected to Cancer in the COSMIC, or catalogue of somatic mutations in cancer, database, the recently released </a:t>
            </a:r>
            <a:r>
              <a:rPr lang="en-US" sz="1200" b="0" i="0" kern="1200" baseline="0" dirty="0" err="1">
                <a:solidFill>
                  <a:schemeClr val="tx1"/>
                </a:solidFill>
                <a:effectLst/>
                <a:latin typeface="+mn-lt"/>
                <a:ea typeface="+mn-ea"/>
                <a:cs typeface="+mn-cs"/>
              </a:rPr>
              <a:t>Swegen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allelefrequencies</a:t>
            </a:r>
            <a:r>
              <a:rPr lang="en-US" sz="1200" b="0" i="0" kern="1200" baseline="0" dirty="0">
                <a:solidFill>
                  <a:schemeClr val="tx1"/>
                </a:solidFill>
                <a:effectLst/>
                <a:latin typeface="+mn-lt"/>
                <a:ea typeface="+mn-ea"/>
                <a:cs typeface="+mn-cs"/>
              </a:rPr>
              <a:t>?</a:t>
            </a:r>
          </a:p>
          <a:p>
            <a:endParaRPr lang="en-GB" dirty="0"/>
          </a:p>
        </p:txBody>
      </p:sp>
      <p:sp>
        <p:nvSpPr>
          <p:cNvPr id="4" name="Platshållare för bildnummer 3"/>
          <p:cNvSpPr>
            <a:spLocks noGrp="1"/>
          </p:cNvSpPr>
          <p:nvPr>
            <p:ph type="sldNum" sz="quarter" idx="5"/>
          </p:nvPr>
        </p:nvSpPr>
        <p:spPr/>
        <p:txBody>
          <a:bodyPr/>
          <a:lstStyle/>
          <a:p>
            <a:fld id="{93028652-11D1-8A42-9F26-9AC760C0492B}" type="slidenum">
              <a:rPr lang="en-US" smtClean="0"/>
              <a:t>51</a:t>
            </a:fld>
            <a:endParaRPr lang="en-US"/>
          </a:p>
        </p:txBody>
      </p:sp>
    </p:spTree>
    <p:extLst>
      <p:ext uri="{BB962C8B-B14F-4D97-AF65-F5344CB8AC3E}">
        <p14:creationId xmlns:p14="http://schemas.microsoft.com/office/powerpoint/2010/main" val="32329584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keep</a:t>
            </a:r>
            <a:r>
              <a:rPr lang="en-US" baseline="0" dirty="0"/>
              <a:t> track of all the processes you will run during the exercise it is important to organize your data.</a:t>
            </a:r>
          </a:p>
          <a:p>
            <a:r>
              <a:rPr lang="en-US" baseline="0" dirty="0"/>
              <a:t>Use good file names. For example “</a:t>
            </a:r>
            <a:r>
              <a:rPr lang="en-US" baseline="0" dirty="0" err="1"/>
              <a:t>sample.fastq</a:t>
            </a:r>
            <a:r>
              <a:rPr lang="en-US" baseline="0" dirty="0"/>
              <a:t>”. </a:t>
            </a:r>
          </a:p>
          <a:p>
            <a:r>
              <a:rPr lang="en-US" baseline="0" dirty="0"/>
              <a:t>In each analysis step you define an input file and an output file. ALWAYS create a new output file, i.e. do not overwrite the input file. </a:t>
            </a:r>
          </a:p>
          <a:p>
            <a:r>
              <a:rPr lang="en-US" baseline="0" dirty="0"/>
              <a:t>It is a good practice to include the name of the analysis step (or shortened </a:t>
            </a:r>
            <a:r>
              <a:rPr lang="en-US" baseline="0" dirty="0" err="1"/>
              <a:t>namethe</a:t>
            </a:r>
            <a:r>
              <a:rPr lang="en-US" baseline="0" dirty="0"/>
              <a:t> output file name.</a:t>
            </a:r>
          </a:p>
          <a:p>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53</a:t>
            </a:fld>
            <a:endParaRPr lang="en-US"/>
          </a:p>
        </p:txBody>
      </p:sp>
    </p:spTree>
    <p:extLst>
      <p:ext uri="{BB962C8B-B14F-4D97-AF65-F5344CB8AC3E}">
        <p14:creationId xmlns:p14="http://schemas.microsoft.com/office/powerpoint/2010/main" val="397583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that in mind,</a:t>
            </a:r>
            <a:r>
              <a:rPr lang="en-US" baseline="0" dirty="0"/>
              <a:t> what is a variant? A variant is a position where the samples sequence does not agree with the reference genome sequence. Here for example is 24 nucleotides from a reference genome. </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5</a:t>
            </a:fld>
            <a:endParaRPr lang="en-US"/>
          </a:p>
        </p:txBody>
      </p:sp>
    </p:spTree>
    <p:extLst>
      <p:ext uri="{BB962C8B-B14F-4D97-AF65-F5344CB8AC3E}">
        <p14:creationId xmlns:p14="http://schemas.microsoft.com/office/powerpoint/2010/main" val="20236198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and questions?</a:t>
            </a:r>
          </a:p>
          <a:p>
            <a:endParaRPr lang="en-US" dirty="0"/>
          </a:p>
          <a:p>
            <a:r>
              <a:rPr lang="en-US" dirty="0"/>
              <a:t>The exercises,</a:t>
            </a:r>
            <a:r>
              <a:rPr lang="en-US" baseline="0" dirty="0"/>
              <a:t> can be reached as usual through the schedule for the course.</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56</a:t>
            </a:fld>
            <a:endParaRPr lang="en-US"/>
          </a:p>
        </p:txBody>
      </p:sp>
    </p:spTree>
    <p:extLst>
      <p:ext uri="{BB962C8B-B14F-4D97-AF65-F5344CB8AC3E}">
        <p14:creationId xmlns:p14="http://schemas.microsoft.com/office/powerpoint/2010/main" val="16787346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GB" dirty="0"/>
          </a:p>
        </p:txBody>
      </p:sp>
      <p:sp>
        <p:nvSpPr>
          <p:cNvPr id="4" name="Platshållare för bildnummer 3"/>
          <p:cNvSpPr>
            <a:spLocks noGrp="1"/>
          </p:cNvSpPr>
          <p:nvPr>
            <p:ph type="sldNum" sz="quarter" idx="5"/>
          </p:nvPr>
        </p:nvSpPr>
        <p:spPr/>
        <p:txBody>
          <a:bodyPr/>
          <a:lstStyle/>
          <a:p>
            <a:fld id="{93028652-11D1-8A42-9F26-9AC760C0492B}" type="slidenum">
              <a:rPr lang="en-US" smtClean="0"/>
              <a:t>57</a:t>
            </a:fld>
            <a:endParaRPr lang="en-US"/>
          </a:p>
        </p:txBody>
      </p:sp>
    </p:spTree>
    <p:extLst>
      <p:ext uri="{BB962C8B-B14F-4D97-AF65-F5344CB8AC3E}">
        <p14:creationId xmlns:p14="http://schemas.microsoft.com/office/powerpoint/2010/main" val="31611478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Most </a:t>
            </a:r>
            <a:r>
              <a:rPr lang="sv-SE" sz="1200" kern="1200" dirty="0" err="1">
                <a:solidFill>
                  <a:schemeClr val="tx1"/>
                </a:solidFill>
                <a:effectLst/>
                <a:latin typeface="+mn-lt"/>
                <a:ea typeface="+mn-ea"/>
                <a:cs typeface="+mn-cs"/>
              </a:rPr>
              <a:t>people</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are</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born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with</a:t>
            </a:r>
            <a:r>
              <a:rPr lang="sv-SE" sz="1200" kern="1200" dirty="0">
                <a:solidFill>
                  <a:schemeClr val="tx1"/>
                </a:solidFill>
                <a:effectLst/>
                <a:latin typeface="+mn-lt"/>
                <a:ea typeface="+mn-ea"/>
                <a:cs typeface="+mn-cs"/>
              </a:rPr>
              <a:t> the </a:t>
            </a:r>
            <a:r>
              <a:rPr lang="sv-SE" sz="1200" kern="1200" dirty="0" err="1">
                <a:solidFill>
                  <a:schemeClr val="tx1"/>
                </a:solidFill>
                <a:effectLst/>
                <a:latin typeface="+mn-lt"/>
                <a:ea typeface="+mn-ea"/>
                <a:cs typeface="+mn-cs"/>
              </a:rPr>
              <a:t>ability</a:t>
            </a:r>
            <a:r>
              <a:rPr lang="sv-SE" sz="1200" kern="1200" dirty="0">
                <a:solidFill>
                  <a:schemeClr val="tx1"/>
                </a:solidFill>
                <a:effectLst/>
                <a:latin typeface="+mn-lt"/>
                <a:ea typeface="+mn-ea"/>
                <a:cs typeface="+mn-cs"/>
              </a:rPr>
              <a:t> to </a:t>
            </a:r>
            <a:r>
              <a:rPr lang="sv-SE" sz="1200" kern="1200" dirty="0" err="1">
                <a:solidFill>
                  <a:schemeClr val="tx1"/>
                </a:solidFill>
                <a:effectLst/>
                <a:latin typeface="+mn-lt"/>
                <a:ea typeface="+mn-ea"/>
                <a:cs typeface="+mn-cs"/>
              </a:rPr>
              <a:t>digest</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lactose</a:t>
            </a:r>
            <a:r>
              <a:rPr lang="sv-SE" sz="1200" kern="1200" dirty="0">
                <a:solidFill>
                  <a:schemeClr val="tx1"/>
                </a:solidFill>
                <a:effectLst/>
                <a:latin typeface="+mn-lt"/>
                <a:ea typeface="+mn-ea"/>
                <a:cs typeface="+mn-cs"/>
              </a:rPr>
              <a:t>, the major </a:t>
            </a:r>
            <a:r>
              <a:rPr lang="sv-SE" sz="1200" kern="1200" dirty="0" err="1">
                <a:solidFill>
                  <a:schemeClr val="tx1"/>
                </a:solidFill>
                <a:effectLst/>
                <a:latin typeface="+mn-lt"/>
                <a:ea typeface="+mn-ea"/>
                <a:cs typeface="+mn-cs"/>
              </a:rPr>
              <a:t>carbohydrate</a:t>
            </a:r>
            <a:r>
              <a:rPr lang="sv-SE" sz="1200" kern="1200" dirty="0">
                <a:solidFill>
                  <a:schemeClr val="tx1"/>
                </a:solidFill>
                <a:effectLst/>
                <a:latin typeface="+mn-lt"/>
                <a:ea typeface="+mn-ea"/>
                <a:cs typeface="+mn-cs"/>
              </a:rPr>
              <a:t> in milk and the </a:t>
            </a:r>
            <a:r>
              <a:rPr lang="sv-SE" sz="1200" kern="1200" dirty="0" err="1">
                <a:solidFill>
                  <a:schemeClr val="tx1"/>
                </a:solidFill>
                <a:effectLst/>
                <a:latin typeface="+mn-lt"/>
                <a:ea typeface="+mn-ea"/>
                <a:cs typeface="+mn-cs"/>
              </a:rPr>
              <a:t>main</a:t>
            </a:r>
            <a:r>
              <a:rPr lang="sv-SE" sz="1200" kern="1200" dirty="0">
                <a:solidFill>
                  <a:schemeClr val="tx1"/>
                </a:solidFill>
                <a:effectLst/>
                <a:latin typeface="+mn-lt"/>
                <a:ea typeface="+mn-ea"/>
                <a:cs typeface="+mn-cs"/>
              </a:rPr>
              <a:t> source </a:t>
            </a:r>
            <a:r>
              <a:rPr lang="sv-SE" sz="1200" kern="1200" dirty="0" err="1">
                <a:solidFill>
                  <a:schemeClr val="tx1"/>
                </a:solidFill>
                <a:effectLst/>
                <a:latin typeface="+mn-lt"/>
                <a:ea typeface="+mn-ea"/>
                <a:cs typeface="+mn-cs"/>
              </a:rPr>
              <a:t>of</a:t>
            </a:r>
            <a:r>
              <a:rPr lang="sv-SE" sz="1200" kern="1200" dirty="0">
                <a:solidFill>
                  <a:schemeClr val="tx1"/>
                </a:solidFill>
                <a:effectLst/>
                <a:latin typeface="+mn-lt"/>
                <a:ea typeface="+mn-ea"/>
                <a:cs typeface="+mn-cs"/>
              </a:rPr>
              <a:t> nutrition </a:t>
            </a:r>
            <a:r>
              <a:rPr lang="sv-SE" sz="1200" kern="1200" dirty="0" err="1">
                <a:solidFill>
                  <a:schemeClr val="tx1"/>
                </a:solidFill>
                <a:effectLst/>
                <a:latin typeface="+mn-lt"/>
                <a:ea typeface="+mn-ea"/>
                <a:cs typeface="+mn-cs"/>
              </a:rPr>
              <a:t>until</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weaning</a:t>
            </a:r>
            <a:r>
              <a:rPr lang="sv-S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Lactase</a:t>
            </a:r>
            <a:r>
              <a:rPr lang="sv-SE" sz="1200" kern="1200" dirty="0">
                <a:solidFill>
                  <a:schemeClr val="tx1"/>
                </a:solidFill>
                <a:effectLst/>
                <a:latin typeface="+mn-lt"/>
                <a:ea typeface="+mn-ea"/>
                <a:cs typeface="+mn-cs"/>
              </a:rPr>
              <a:t> is an </a:t>
            </a:r>
            <a:r>
              <a:rPr lang="sv-SE" sz="1200" kern="1200" dirty="0" err="1">
                <a:solidFill>
                  <a:schemeClr val="tx1"/>
                </a:solidFill>
                <a:effectLst/>
                <a:latin typeface="+mn-lt"/>
                <a:ea typeface="+mn-ea"/>
                <a:cs typeface="+mn-cs"/>
              </a:rPr>
              <a:t>enzyme</a:t>
            </a:r>
            <a:r>
              <a:rPr lang="sv-SE" sz="1200" kern="1200" dirty="0">
                <a:solidFill>
                  <a:schemeClr val="tx1"/>
                </a:solidFill>
                <a:effectLst/>
                <a:latin typeface="+mn-lt"/>
                <a:ea typeface="+mn-ea"/>
                <a:cs typeface="+mn-cs"/>
              </a:rPr>
              <a:t> </a:t>
            </a:r>
            <a:r>
              <a:rPr lang="en-GB" dirty="0"/>
              <a:t>expressed in the small intestine.</a:t>
            </a:r>
          </a:p>
          <a:p>
            <a:endParaRPr lang="en-GB" dirty="0"/>
          </a:p>
          <a:p>
            <a:r>
              <a:rPr lang="en-GB" dirty="0"/>
              <a:t>Cuts the lactose molecule into one glucose and one galactose molecule. </a:t>
            </a:r>
          </a:p>
          <a:p>
            <a:endParaRPr lang="en-GB" dirty="0"/>
          </a:p>
          <a:p>
            <a:r>
              <a:rPr lang="en-GB" dirty="0"/>
              <a:t>Lactase is encoded by the LCT gene, located on chromosome 2. </a:t>
            </a:r>
          </a:p>
        </p:txBody>
      </p:sp>
      <p:sp>
        <p:nvSpPr>
          <p:cNvPr id="4" name="Platshållare för bildnummer 3"/>
          <p:cNvSpPr>
            <a:spLocks noGrp="1"/>
          </p:cNvSpPr>
          <p:nvPr>
            <p:ph type="sldNum" sz="quarter" idx="5"/>
          </p:nvPr>
        </p:nvSpPr>
        <p:spPr/>
        <p:txBody>
          <a:bodyPr/>
          <a:lstStyle/>
          <a:p>
            <a:fld id="{93028652-11D1-8A42-9F26-9AC760C0492B}" type="slidenum">
              <a:rPr lang="en-US" smtClean="0"/>
              <a:t>58</a:t>
            </a:fld>
            <a:endParaRPr lang="en-US"/>
          </a:p>
        </p:txBody>
      </p:sp>
    </p:spTree>
    <p:extLst>
      <p:ext uri="{BB962C8B-B14F-4D97-AF65-F5344CB8AC3E}">
        <p14:creationId xmlns:p14="http://schemas.microsoft.com/office/powerpoint/2010/main" val="10464460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Most </a:t>
            </a:r>
            <a:r>
              <a:rPr lang="sv-SE" sz="1200" kern="1200" dirty="0" err="1">
                <a:solidFill>
                  <a:schemeClr val="tx1"/>
                </a:solidFill>
                <a:effectLst/>
                <a:latin typeface="+mn-lt"/>
                <a:ea typeface="+mn-ea"/>
                <a:cs typeface="+mn-cs"/>
              </a:rPr>
              <a:t>people</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are</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born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with</a:t>
            </a:r>
            <a:r>
              <a:rPr lang="sv-SE" sz="1200" kern="1200" dirty="0">
                <a:solidFill>
                  <a:schemeClr val="tx1"/>
                </a:solidFill>
                <a:effectLst/>
                <a:latin typeface="+mn-lt"/>
                <a:ea typeface="+mn-ea"/>
                <a:cs typeface="+mn-cs"/>
              </a:rPr>
              <a:t> the </a:t>
            </a:r>
            <a:r>
              <a:rPr lang="sv-SE" sz="1200" kern="1200" dirty="0" err="1">
                <a:solidFill>
                  <a:schemeClr val="tx1"/>
                </a:solidFill>
                <a:effectLst/>
                <a:latin typeface="+mn-lt"/>
                <a:ea typeface="+mn-ea"/>
                <a:cs typeface="+mn-cs"/>
              </a:rPr>
              <a:t>ability</a:t>
            </a:r>
            <a:r>
              <a:rPr lang="sv-SE" sz="1200" kern="1200" dirty="0">
                <a:solidFill>
                  <a:schemeClr val="tx1"/>
                </a:solidFill>
                <a:effectLst/>
                <a:latin typeface="+mn-lt"/>
                <a:ea typeface="+mn-ea"/>
                <a:cs typeface="+mn-cs"/>
              </a:rPr>
              <a:t> to </a:t>
            </a:r>
            <a:r>
              <a:rPr lang="sv-SE" sz="1200" kern="1200" dirty="0" err="1">
                <a:solidFill>
                  <a:schemeClr val="tx1"/>
                </a:solidFill>
                <a:effectLst/>
                <a:latin typeface="+mn-lt"/>
                <a:ea typeface="+mn-ea"/>
                <a:cs typeface="+mn-cs"/>
              </a:rPr>
              <a:t>digest</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lactose</a:t>
            </a:r>
            <a:r>
              <a:rPr lang="sv-SE" sz="1200" kern="1200" dirty="0">
                <a:solidFill>
                  <a:schemeClr val="tx1"/>
                </a:solidFill>
                <a:effectLst/>
                <a:latin typeface="+mn-lt"/>
                <a:ea typeface="+mn-ea"/>
                <a:cs typeface="+mn-cs"/>
              </a:rPr>
              <a:t>, the major </a:t>
            </a:r>
            <a:r>
              <a:rPr lang="sv-SE" sz="1200" kern="1200" dirty="0" err="1">
                <a:solidFill>
                  <a:schemeClr val="tx1"/>
                </a:solidFill>
                <a:effectLst/>
                <a:latin typeface="+mn-lt"/>
                <a:ea typeface="+mn-ea"/>
                <a:cs typeface="+mn-cs"/>
              </a:rPr>
              <a:t>carbohydrate</a:t>
            </a:r>
            <a:r>
              <a:rPr lang="sv-SE" sz="1200" kern="1200" dirty="0">
                <a:solidFill>
                  <a:schemeClr val="tx1"/>
                </a:solidFill>
                <a:effectLst/>
                <a:latin typeface="+mn-lt"/>
                <a:ea typeface="+mn-ea"/>
                <a:cs typeface="+mn-cs"/>
              </a:rPr>
              <a:t> in milk and the </a:t>
            </a:r>
            <a:r>
              <a:rPr lang="sv-SE" sz="1200" kern="1200" dirty="0" err="1">
                <a:solidFill>
                  <a:schemeClr val="tx1"/>
                </a:solidFill>
                <a:effectLst/>
                <a:latin typeface="+mn-lt"/>
                <a:ea typeface="+mn-ea"/>
                <a:cs typeface="+mn-cs"/>
              </a:rPr>
              <a:t>main</a:t>
            </a:r>
            <a:r>
              <a:rPr lang="sv-SE" sz="1200" kern="1200" dirty="0">
                <a:solidFill>
                  <a:schemeClr val="tx1"/>
                </a:solidFill>
                <a:effectLst/>
                <a:latin typeface="+mn-lt"/>
                <a:ea typeface="+mn-ea"/>
                <a:cs typeface="+mn-cs"/>
              </a:rPr>
              <a:t> source </a:t>
            </a:r>
            <a:r>
              <a:rPr lang="sv-SE" sz="1200" kern="1200" dirty="0" err="1">
                <a:solidFill>
                  <a:schemeClr val="tx1"/>
                </a:solidFill>
                <a:effectLst/>
                <a:latin typeface="+mn-lt"/>
                <a:ea typeface="+mn-ea"/>
                <a:cs typeface="+mn-cs"/>
              </a:rPr>
              <a:t>of</a:t>
            </a:r>
            <a:r>
              <a:rPr lang="sv-SE" sz="1200" kern="1200" dirty="0">
                <a:solidFill>
                  <a:schemeClr val="tx1"/>
                </a:solidFill>
                <a:effectLst/>
                <a:latin typeface="+mn-lt"/>
                <a:ea typeface="+mn-ea"/>
                <a:cs typeface="+mn-cs"/>
              </a:rPr>
              <a:t> nutrition </a:t>
            </a:r>
            <a:r>
              <a:rPr lang="sv-SE" sz="1200" kern="1200" dirty="0" err="1">
                <a:solidFill>
                  <a:schemeClr val="tx1"/>
                </a:solidFill>
                <a:effectLst/>
                <a:latin typeface="+mn-lt"/>
                <a:ea typeface="+mn-ea"/>
                <a:cs typeface="+mn-cs"/>
              </a:rPr>
              <a:t>until</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weaning</a:t>
            </a:r>
            <a:r>
              <a:rPr lang="sv-S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Approximately</a:t>
            </a:r>
            <a:r>
              <a:rPr lang="sv-SE" sz="1200" kern="1200" dirty="0">
                <a:solidFill>
                  <a:schemeClr val="tx1"/>
                </a:solidFill>
                <a:effectLst/>
                <a:latin typeface="+mn-lt"/>
                <a:ea typeface="+mn-ea"/>
                <a:cs typeface="+mn-cs"/>
              </a:rPr>
              <a:t> 75% </a:t>
            </a:r>
            <a:r>
              <a:rPr lang="sv-SE" sz="1200" kern="1200" dirty="0" err="1">
                <a:solidFill>
                  <a:schemeClr val="tx1"/>
                </a:solidFill>
                <a:effectLst/>
                <a:latin typeface="+mn-lt"/>
                <a:ea typeface="+mn-ea"/>
                <a:cs typeface="+mn-cs"/>
              </a:rPr>
              <a:t>of</a:t>
            </a:r>
            <a:r>
              <a:rPr lang="sv-SE" sz="1200" kern="1200" dirty="0">
                <a:solidFill>
                  <a:schemeClr val="tx1"/>
                </a:solidFill>
                <a:effectLst/>
                <a:latin typeface="+mn-lt"/>
                <a:ea typeface="+mn-ea"/>
                <a:cs typeface="+mn-cs"/>
              </a:rPr>
              <a:t> the </a:t>
            </a:r>
            <a:r>
              <a:rPr lang="sv-SE" sz="1200" kern="1200" dirty="0" err="1">
                <a:solidFill>
                  <a:schemeClr val="tx1"/>
                </a:solidFill>
                <a:effectLst/>
                <a:latin typeface="+mn-lt"/>
                <a:ea typeface="+mn-ea"/>
                <a:cs typeface="+mn-cs"/>
              </a:rPr>
              <a:t>world’s</a:t>
            </a:r>
            <a:r>
              <a:rPr lang="sv-SE" sz="1200" kern="1200" dirty="0">
                <a:solidFill>
                  <a:schemeClr val="tx1"/>
                </a:solidFill>
                <a:effectLst/>
                <a:latin typeface="+mn-lt"/>
                <a:ea typeface="+mn-ea"/>
                <a:cs typeface="+mn-cs"/>
              </a:rPr>
              <a:t> population </a:t>
            </a:r>
            <a:r>
              <a:rPr lang="sv-SE" sz="1200" kern="1200" dirty="0" err="1">
                <a:solidFill>
                  <a:schemeClr val="tx1"/>
                </a:solidFill>
                <a:effectLst/>
                <a:latin typeface="+mn-lt"/>
                <a:ea typeface="+mn-ea"/>
                <a:cs typeface="+mn-cs"/>
              </a:rPr>
              <a:t>loses</a:t>
            </a:r>
            <a:r>
              <a:rPr lang="sv-SE" sz="1200" kern="1200" dirty="0">
                <a:solidFill>
                  <a:schemeClr val="tx1"/>
                </a:solidFill>
                <a:effectLst/>
                <a:latin typeface="+mn-lt"/>
                <a:ea typeface="+mn-ea"/>
                <a:cs typeface="+mn-cs"/>
              </a:rPr>
              <a:t> the </a:t>
            </a:r>
            <a:r>
              <a:rPr lang="sv-SE" sz="1200" kern="1200" dirty="0" err="1">
                <a:solidFill>
                  <a:schemeClr val="tx1"/>
                </a:solidFill>
                <a:effectLst/>
                <a:latin typeface="+mn-lt"/>
                <a:ea typeface="+mn-ea"/>
                <a:cs typeface="+mn-cs"/>
              </a:rPr>
              <a:t>ability</a:t>
            </a:r>
            <a:r>
              <a:rPr lang="sv-SE" sz="1200" kern="1200" dirty="0">
                <a:solidFill>
                  <a:schemeClr val="tx1"/>
                </a:solidFill>
                <a:effectLst/>
                <a:latin typeface="+mn-lt"/>
                <a:ea typeface="+mn-ea"/>
                <a:cs typeface="+mn-cs"/>
              </a:rPr>
              <a:t> to </a:t>
            </a:r>
            <a:r>
              <a:rPr lang="sv-SE" sz="1200" kern="1200" dirty="0" err="1">
                <a:solidFill>
                  <a:schemeClr val="tx1"/>
                </a:solidFill>
                <a:effectLst/>
                <a:latin typeface="+mn-lt"/>
                <a:ea typeface="+mn-ea"/>
                <a:cs typeface="+mn-cs"/>
              </a:rPr>
              <a:t>digest</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lactose</a:t>
            </a:r>
            <a:r>
              <a:rPr lang="sv-SE" sz="1200" kern="1200" dirty="0">
                <a:solidFill>
                  <a:schemeClr val="tx1"/>
                </a:solidFill>
                <a:effectLst/>
                <a:latin typeface="+mn-lt"/>
                <a:ea typeface="+mn-ea"/>
                <a:cs typeface="+mn-cs"/>
              </a:rPr>
              <a:t> at </a:t>
            </a:r>
            <a:r>
              <a:rPr lang="sv-SE" sz="1200" kern="1200" dirty="0" err="1">
                <a:solidFill>
                  <a:schemeClr val="tx1"/>
                </a:solidFill>
                <a:effectLst/>
                <a:latin typeface="+mn-lt"/>
                <a:ea typeface="+mn-ea"/>
                <a:cs typeface="+mn-cs"/>
              </a:rPr>
              <a:t>some</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point</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while</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others</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can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digest</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lactose</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into</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adulthood</a:t>
            </a:r>
            <a:r>
              <a:rPr lang="sv-SE" sz="1200" kern="1200" dirty="0">
                <a:solidFill>
                  <a:schemeClr val="tx1"/>
                </a:solidFill>
                <a:effectLst/>
                <a:latin typeface="+mn-lt"/>
                <a:ea typeface="+mn-ea"/>
                <a:cs typeface="+mn-cs"/>
              </a:rPr>
              <a:t>. </a:t>
            </a:r>
            <a:endParaRPr lang="sv-SE" dirty="0"/>
          </a:p>
          <a:p>
            <a:endParaRPr lang="en-GB" dirty="0"/>
          </a:p>
          <a:p>
            <a:r>
              <a:rPr lang="en-GB" dirty="0"/>
              <a:t>Genetic variants in or near the LCT (lactase) gene affects if a person can digest lactase in adulthood. </a:t>
            </a:r>
          </a:p>
        </p:txBody>
      </p:sp>
      <p:sp>
        <p:nvSpPr>
          <p:cNvPr id="4" name="Platshållare för bildnummer 3"/>
          <p:cNvSpPr>
            <a:spLocks noGrp="1"/>
          </p:cNvSpPr>
          <p:nvPr>
            <p:ph type="sldNum" sz="quarter" idx="5"/>
          </p:nvPr>
        </p:nvSpPr>
        <p:spPr/>
        <p:txBody>
          <a:bodyPr/>
          <a:lstStyle/>
          <a:p>
            <a:fld id="{93028652-11D1-8A42-9F26-9AC760C0492B}" type="slidenum">
              <a:rPr lang="en-US" smtClean="0"/>
              <a:t>59</a:t>
            </a:fld>
            <a:endParaRPr lang="en-US"/>
          </a:p>
        </p:txBody>
      </p:sp>
    </p:spTree>
    <p:extLst>
      <p:ext uri="{BB962C8B-B14F-4D97-AF65-F5344CB8AC3E}">
        <p14:creationId xmlns:p14="http://schemas.microsoft.com/office/powerpoint/2010/main" val="32353716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GB" dirty="0"/>
          </a:p>
        </p:txBody>
      </p:sp>
      <p:sp>
        <p:nvSpPr>
          <p:cNvPr id="4" name="Platshållare för bildnummer 3"/>
          <p:cNvSpPr>
            <a:spLocks noGrp="1"/>
          </p:cNvSpPr>
          <p:nvPr>
            <p:ph type="sldNum" sz="quarter" idx="5"/>
          </p:nvPr>
        </p:nvSpPr>
        <p:spPr/>
        <p:txBody>
          <a:bodyPr/>
          <a:lstStyle/>
          <a:p>
            <a:fld id="{93028652-11D1-8A42-9F26-9AC760C0492B}" type="slidenum">
              <a:rPr lang="en-US" smtClean="0"/>
              <a:t>60</a:t>
            </a:fld>
            <a:endParaRPr lang="en-US"/>
          </a:p>
        </p:txBody>
      </p:sp>
    </p:spTree>
    <p:extLst>
      <p:ext uri="{BB962C8B-B14F-4D97-AF65-F5344CB8AC3E}">
        <p14:creationId xmlns:p14="http://schemas.microsoft.com/office/powerpoint/2010/main" val="30187667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and questions?</a:t>
            </a:r>
          </a:p>
          <a:p>
            <a:endParaRPr lang="en-US" dirty="0"/>
          </a:p>
          <a:p>
            <a:r>
              <a:rPr lang="en-US" dirty="0"/>
              <a:t>The exercises,</a:t>
            </a:r>
            <a:r>
              <a:rPr lang="en-US" baseline="0" dirty="0"/>
              <a:t> can be reached as usual through the schedule for the course.</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61</a:t>
            </a:fld>
            <a:endParaRPr lang="en-US"/>
          </a:p>
        </p:txBody>
      </p:sp>
    </p:spTree>
    <p:extLst>
      <p:ext uri="{BB962C8B-B14F-4D97-AF65-F5344CB8AC3E}">
        <p14:creationId xmlns:p14="http://schemas.microsoft.com/office/powerpoint/2010/main" val="14564106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and questions?</a:t>
            </a:r>
          </a:p>
          <a:p>
            <a:endParaRPr lang="en-US" dirty="0"/>
          </a:p>
          <a:p>
            <a:r>
              <a:rPr lang="en-US" dirty="0"/>
              <a:t>The exercises,</a:t>
            </a:r>
            <a:r>
              <a:rPr lang="en-US" baseline="0" dirty="0"/>
              <a:t> can be reached as usual through the schedule for the course.</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62</a:t>
            </a:fld>
            <a:endParaRPr lang="en-US"/>
          </a:p>
        </p:txBody>
      </p:sp>
    </p:spTree>
    <p:extLst>
      <p:ext uri="{BB962C8B-B14F-4D97-AF65-F5344CB8AC3E}">
        <p14:creationId xmlns:p14="http://schemas.microsoft.com/office/powerpoint/2010/main" val="1699112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Keeping that in mind,</a:t>
            </a:r>
            <a:r>
              <a:rPr lang="en-US" baseline="0" dirty="0"/>
              <a:t> what is a variant? A variant is a position where the samples sequence does not agree with the reference genome sequence. Here for example is 24 nucleotides from a reference genome. </a:t>
            </a:r>
            <a:endParaRPr lang="en-US" dirty="0"/>
          </a:p>
          <a:p>
            <a:endParaRPr lang="en-US" dirty="0"/>
          </a:p>
          <a:p>
            <a:r>
              <a:rPr lang="en-US" dirty="0"/>
              <a:t>When I then align</a:t>
            </a:r>
            <a:r>
              <a:rPr lang="en-US" baseline="0" dirty="0"/>
              <a:t> the genomic sequence of a sample to the reference genome and compare we see that in one position where the reference sample is Cytosine we have Adenine. In this case this is a variant in that sample.</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6</a:t>
            </a:fld>
            <a:endParaRPr lang="en-US"/>
          </a:p>
        </p:txBody>
      </p:sp>
    </p:spTree>
    <p:extLst>
      <p:ext uri="{BB962C8B-B14F-4D97-AF65-F5344CB8AC3E}">
        <p14:creationId xmlns:p14="http://schemas.microsoft.com/office/powerpoint/2010/main" val="579758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Looking at the bigger picture of variants for multiple samples, such</a:t>
            </a:r>
            <a:r>
              <a:rPr lang="en-US" sz="1200" b="0" i="0" kern="1200" baseline="0" dirty="0">
                <a:solidFill>
                  <a:schemeClr val="tx1"/>
                </a:solidFill>
                <a:effectLst/>
                <a:latin typeface="+mn-lt"/>
                <a:ea typeface="+mn-ea"/>
                <a:cs typeface="+mn-cs"/>
              </a:rPr>
              <a:t> as whole populations we have p</a:t>
            </a:r>
            <a:r>
              <a:rPr lang="en-US" sz="1200" b="0" i="0" kern="1200" dirty="0">
                <a:solidFill>
                  <a:schemeClr val="tx1"/>
                </a:solidFill>
                <a:effectLst/>
                <a:latin typeface="+mn-lt"/>
                <a:ea typeface="+mn-ea"/>
                <a:cs typeface="+mn-cs"/>
              </a:rPr>
              <a:t>opulation based variation</a:t>
            </a:r>
            <a:r>
              <a:rPr lang="en-US" sz="1200" b="0" i="0" kern="1200" baseline="0" dirty="0">
                <a:solidFill>
                  <a:schemeClr val="tx1"/>
                </a:solidFill>
                <a:effectLst/>
                <a:latin typeface="+mn-lt"/>
                <a:ea typeface="+mn-ea"/>
                <a:cs typeface="+mn-cs"/>
              </a:rPr>
              <a:t> projects such as the UK 10K and 1000Genomes project that map the variation of many humans giving the frequency of variants so that we can know if they are common or rare in a population.</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The genetics of these samples coupled with the phenotypic traits of the donors make them a good resource for, for example, genome wide association studies.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a single</a:t>
            </a:r>
            <a:r>
              <a:rPr lang="en-US" sz="1200" b="0" i="0" kern="1200" baseline="0" dirty="0">
                <a:solidFill>
                  <a:schemeClr val="tx1"/>
                </a:solidFill>
                <a:effectLst/>
                <a:latin typeface="+mn-lt"/>
                <a:ea typeface="+mn-ea"/>
                <a:cs typeface="+mn-cs"/>
              </a:rPr>
              <a:t> nucleotide variant, or polymorphism, exists to an appreciable degree in a population, </a:t>
            </a:r>
            <a:r>
              <a:rPr lang="en-US" sz="1200" b="0" i="0" kern="1200" baseline="0" dirty="0" err="1">
                <a:solidFill>
                  <a:schemeClr val="tx1"/>
                </a:solidFill>
                <a:effectLst/>
                <a:latin typeface="+mn-lt"/>
                <a:ea typeface="+mn-ea"/>
                <a:cs typeface="+mn-cs"/>
              </a:rPr>
              <a:t>eg</a:t>
            </a:r>
            <a:r>
              <a:rPr lang="en-US" sz="1200" b="0" i="0" kern="1200" baseline="0" dirty="0">
                <a:solidFill>
                  <a:schemeClr val="tx1"/>
                </a:solidFill>
                <a:effectLst/>
                <a:latin typeface="+mn-lt"/>
                <a:ea typeface="+mn-ea"/>
                <a:cs typeface="+mn-cs"/>
              </a:rPr>
              <a:t> &gt; 1%, we usually refer to it as a SNP.</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7</a:t>
            </a:fld>
            <a:endParaRPr lang="en-US"/>
          </a:p>
        </p:txBody>
      </p:sp>
    </p:spTree>
    <p:extLst>
      <p:ext uri="{BB962C8B-B14F-4D97-AF65-F5344CB8AC3E}">
        <p14:creationId xmlns:p14="http://schemas.microsoft.com/office/powerpoint/2010/main" val="53421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**Olga already talks about this, try to get your lecture after hers.</a:t>
            </a:r>
          </a:p>
          <a:p>
            <a:endParaRPr lang="en-US" baseline="0" dirty="0"/>
          </a:p>
          <a:p>
            <a:r>
              <a:rPr lang="en-US" baseline="0" dirty="0"/>
              <a:t>The final important concept before we move on to the NGS workflow.</a:t>
            </a:r>
          </a:p>
          <a:p>
            <a:endParaRPr lang="en-US" baseline="0" dirty="0"/>
          </a:p>
          <a:p>
            <a:r>
              <a:rPr lang="en-US" dirty="0"/>
              <a:t>To</a:t>
            </a:r>
            <a:r>
              <a:rPr lang="en-US" baseline="0" dirty="0"/>
              <a:t> describe our input data we need a brief refresher on what our data actually is. Paired end sequencing starts off similarly to other sequence protocols where the DNA is fragmented and adaptors are ligated to the ends of a fragment and are PCR amplified to generate clusters. The adaptors find complementary locations on a </a:t>
            </a:r>
            <a:r>
              <a:rPr lang="en-US" baseline="0" dirty="0" err="1"/>
              <a:t>flowcell</a:t>
            </a:r>
            <a:r>
              <a:rPr lang="en-US" baseline="0" dirty="0"/>
              <a:t>.</a:t>
            </a:r>
          </a:p>
          <a:p>
            <a:r>
              <a:rPr lang="en-US" baseline="0" dirty="0"/>
              <a:t>After this the reverse strands are washed off and the forward strands are sequenced. Then the clusters are regenerated and the reverse strands are sequenced.</a:t>
            </a:r>
          </a:p>
          <a:p>
            <a:endParaRPr lang="en-US" baseline="0" dirty="0"/>
          </a:p>
          <a:p>
            <a:r>
              <a:rPr lang="en-US" baseline="0" dirty="0"/>
              <a:t>DNA Fragmentation</a:t>
            </a:r>
          </a:p>
          <a:p>
            <a:r>
              <a:rPr lang="en-US" baseline="0" dirty="0"/>
              <a:t>Adaptors attached</a:t>
            </a:r>
          </a:p>
          <a:p>
            <a:r>
              <a:rPr lang="en-US" baseline="0" dirty="0"/>
              <a:t>PCR amplification</a:t>
            </a:r>
          </a:p>
          <a:p>
            <a:r>
              <a:rPr lang="en-US" baseline="0" dirty="0"/>
              <a:t>Attach to </a:t>
            </a:r>
            <a:r>
              <a:rPr lang="en-US" baseline="0" dirty="0" err="1"/>
              <a:t>flowcell</a:t>
            </a:r>
            <a:endParaRPr lang="en-US" baseline="0" dirty="0"/>
          </a:p>
          <a:p>
            <a:r>
              <a:rPr lang="en-US" baseline="0" dirty="0"/>
              <a:t>Reverse flushed, forward sequenced</a:t>
            </a:r>
          </a:p>
          <a:p>
            <a:r>
              <a:rPr lang="en-US" baseline="0" dirty="0"/>
              <a:t>Clusters regenerated, forward flushed and reverse sequenced.</a:t>
            </a:r>
            <a:endParaRPr lang="en-US" dirty="0"/>
          </a:p>
        </p:txBody>
      </p:sp>
      <p:sp>
        <p:nvSpPr>
          <p:cNvPr id="4" name="Slide Number Placeholder 3"/>
          <p:cNvSpPr>
            <a:spLocks noGrp="1"/>
          </p:cNvSpPr>
          <p:nvPr>
            <p:ph type="sldNum" sz="quarter" idx="10"/>
          </p:nvPr>
        </p:nvSpPr>
        <p:spPr/>
        <p:txBody>
          <a:bodyPr/>
          <a:lstStyle/>
          <a:p>
            <a:fld id="{93028652-11D1-8A42-9F26-9AC760C0492B}" type="slidenum">
              <a:rPr lang="en-US" smtClean="0"/>
              <a:t>8</a:t>
            </a:fld>
            <a:endParaRPr lang="en-US"/>
          </a:p>
        </p:txBody>
      </p:sp>
    </p:spTree>
    <p:extLst>
      <p:ext uri="{BB962C8B-B14F-4D97-AF65-F5344CB8AC3E}">
        <p14:creationId xmlns:p14="http://schemas.microsoft.com/office/powerpoint/2010/main" val="720013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more clear picture of just a paired</a:t>
            </a:r>
            <a:r>
              <a:rPr lang="en-US" baseline="0" dirty="0"/>
              <a:t> end read. We have the adapters flanking the fragment. The fragment length is the entire fragment, adapters and all, whereas the insert size contains the reads themselves and the distance between them. Since we knew the length of the insert this means that we can expect the inner distance between the pairs, something very convenient that we will get back to later.</a:t>
            </a:r>
          </a:p>
        </p:txBody>
      </p:sp>
      <p:sp>
        <p:nvSpPr>
          <p:cNvPr id="4" name="Slide Number Placeholder 3"/>
          <p:cNvSpPr>
            <a:spLocks noGrp="1"/>
          </p:cNvSpPr>
          <p:nvPr>
            <p:ph type="sldNum" sz="quarter" idx="10"/>
          </p:nvPr>
        </p:nvSpPr>
        <p:spPr/>
        <p:txBody>
          <a:bodyPr/>
          <a:lstStyle/>
          <a:p>
            <a:fld id="{93028652-11D1-8A42-9F26-9AC760C0492B}" type="slidenum">
              <a:rPr lang="en-US" smtClean="0"/>
              <a:t>9</a:t>
            </a:fld>
            <a:endParaRPr lang="en-US"/>
          </a:p>
        </p:txBody>
      </p:sp>
    </p:spTree>
    <p:extLst>
      <p:ext uri="{BB962C8B-B14F-4D97-AF65-F5344CB8AC3E}">
        <p14:creationId xmlns:p14="http://schemas.microsoft.com/office/powerpoint/2010/main" val="40076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Content Placeholder 3"/>
          <p:cNvSpPr>
            <a:spLocks noGrp="1"/>
          </p:cNvSpPr>
          <p:nvPr>
            <p:ph sz="quarter" idx="10" hasCustomPrompt="1"/>
          </p:nvPr>
        </p:nvSpPr>
        <p:spPr>
          <a:xfrm>
            <a:off x="594819" y="1628049"/>
            <a:ext cx="7920000" cy="1260000"/>
          </a:xfrm>
          <a:prstGeom prst="rect">
            <a:avLst/>
          </a:prstGeom>
        </p:spPr>
        <p:txBody>
          <a:bodyPr/>
          <a:lstStyle>
            <a:lvl1pPr marL="0" indent="0" algn="ctr">
              <a:buFontTx/>
              <a:buNone/>
              <a:defRPr sz="4400" b="1" baseline="0">
                <a:latin typeface="+mj-lt"/>
              </a:defRPr>
            </a:lvl1pPr>
          </a:lstStyle>
          <a:p>
            <a:pPr lvl="0"/>
            <a:r>
              <a:rPr lang="en-US" sz="4400" dirty="0" err="1">
                <a:latin typeface="+mj-lt"/>
              </a:rPr>
              <a:t>Frontpage</a:t>
            </a:r>
            <a:r>
              <a:rPr lang="en-US" sz="4400" dirty="0">
                <a:latin typeface="+mj-lt"/>
              </a:rPr>
              <a:t> Title</a:t>
            </a:r>
            <a:endParaRPr lang="en-US" dirty="0"/>
          </a:p>
        </p:txBody>
      </p:sp>
      <p:sp>
        <p:nvSpPr>
          <p:cNvPr id="14" name="Content Placeholder 5"/>
          <p:cNvSpPr>
            <a:spLocks noGrp="1"/>
          </p:cNvSpPr>
          <p:nvPr>
            <p:ph sz="quarter" idx="11" hasCustomPrompt="1"/>
          </p:nvPr>
        </p:nvSpPr>
        <p:spPr>
          <a:xfrm>
            <a:off x="594817" y="3483792"/>
            <a:ext cx="7920001" cy="432000"/>
          </a:xfrm>
          <a:prstGeom prst="rect">
            <a:avLst/>
          </a:prstGeom>
        </p:spPr>
        <p:txBody>
          <a:bodyPr/>
          <a:lstStyle>
            <a:lvl1pPr algn="ctr">
              <a:defRPr sz="1800" baseline="0"/>
            </a:lvl1p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lang="en-US" dirty="0" err="1"/>
              <a:t>Firstname</a:t>
            </a:r>
            <a:r>
              <a:rPr lang="en-US" dirty="0"/>
              <a:t> </a:t>
            </a:r>
            <a:r>
              <a:rPr lang="en-US" dirty="0" err="1"/>
              <a:t>Lastname</a:t>
            </a:r>
            <a:endParaRPr lang="en-US" dirty="0"/>
          </a:p>
        </p:txBody>
      </p:sp>
      <p:sp>
        <p:nvSpPr>
          <p:cNvPr id="15" name="Content Placeholder 5"/>
          <p:cNvSpPr>
            <a:spLocks noGrp="1"/>
          </p:cNvSpPr>
          <p:nvPr>
            <p:ph sz="quarter" idx="12" hasCustomPrompt="1"/>
          </p:nvPr>
        </p:nvSpPr>
        <p:spPr>
          <a:xfrm>
            <a:off x="594818" y="4164906"/>
            <a:ext cx="7920001" cy="432000"/>
          </a:xfrm>
          <a:prstGeom prst="rect">
            <a:avLst/>
          </a:prstGeom>
        </p:spPr>
        <p:txBody>
          <a:bodyPr/>
          <a:lstStyle>
            <a:lvl1pPr algn="ctr">
              <a:defRPr sz="1800" baseline="0"/>
            </a:lvl1p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lang="en-US"/>
              <a:t>Firstname.Lastname@NBIS.se</a:t>
            </a:r>
            <a:endParaRPr lang="en-US" dirty="0"/>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52000" y="1560759"/>
            <a:ext cx="8640000" cy="5040000"/>
          </a:xfrm>
          <a:prstGeom prst="rect">
            <a:avLst/>
          </a:prstGeom>
        </p:spPr>
        <p:txBody>
          <a:bodyPr/>
          <a:lstStyle>
            <a:lvl1pPr>
              <a:defRPr>
                <a:latin typeface="Century Gothic" charset="0"/>
                <a:ea typeface="Century Gothic" charset="0"/>
                <a:cs typeface="Century Gothic" charset="0"/>
              </a:defRPr>
            </a:lvl1pPr>
            <a:lvl2pPr>
              <a:defRPr>
                <a:latin typeface="Century Gothic" charset="0"/>
                <a:ea typeface="Century Gothic" charset="0"/>
                <a:cs typeface="Century Gothic" charset="0"/>
              </a:defRPr>
            </a:lvl2pPr>
            <a:lvl3pPr>
              <a:defRPr>
                <a:latin typeface="Century Gothic" charset="0"/>
                <a:ea typeface="Century Gothic" charset="0"/>
                <a:cs typeface="Century Gothic" charset="0"/>
              </a:defRPr>
            </a:lvl3pPr>
            <a:lvl4pPr>
              <a:defRPr>
                <a:latin typeface="Century Gothic" charset="0"/>
                <a:ea typeface="Century Gothic" charset="0"/>
                <a:cs typeface="Century Gothic" charset="0"/>
              </a:defRPr>
            </a:lvl4pPr>
            <a:lvl5pPr>
              <a:defRPr>
                <a:latin typeface="Century Gothic" charset="0"/>
                <a:ea typeface="Century Gothic" charset="0"/>
                <a:cs typeface="Century Gothic"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a:xfrm>
            <a:off x="1929041" y="224598"/>
            <a:ext cx="4630723" cy="1134420"/>
          </a:xfrm>
          <a:prstGeom prst="rect">
            <a:avLst/>
          </a:prstGeom>
        </p:spPr>
        <p:txBody>
          <a:bodyPr/>
          <a:lstStyle/>
          <a:p>
            <a:r>
              <a:rPr lang="en-US" dirty="0"/>
              <a:t>Title</a:t>
            </a:r>
          </a:p>
        </p:txBody>
      </p:sp>
    </p:spTree>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Platshållare för innehåll 2"/>
          <p:cNvSpPr>
            <a:spLocks noGrp="1"/>
          </p:cNvSpPr>
          <p:nvPr>
            <p:ph sz="half" idx="1"/>
          </p:nvPr>
        </p:nvSpPr>
        <p:spPr>
          <a:xfrm>
            <a:off x="341748" y="1610684"/>
            <a:ext cx="3960000" cy="4680000"/>
          </a:xfrm>
          <a:prstGeom prst="rect">
            <a:avLst/>
          </a:prstGeom>
        </p:spPr>
        <p:txBody>
          <a:bodyPr lIns="0" tIns="0" r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6" name="Platshållare för innehåll 3"/>
          <p:cNvSpPr>
            <a:spLocks noGrp="1"/>
          </p:cNvSpPr>
          <p:nvPr>
            <p:ph sz="half" idx="2"/>
          </p:nvPr>
        </p:nvSpPr>
        <p:spPr>
          <a:xfrm>
            <a:off x="4773273" y="1610684"/>
            <a:ext cx="3960000" cy="4680000"/>
          </a:xfrm>
          <a:prstGeom prst="rect">
            <a:avLst/>
          </a:prstGeom>
        </p:spPr>
        <p:txBody>
          <a:bodyPr lIns="0" t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7" name="Title 6"/>
          <p:cNvSpPr>
            <a:spLocks noGrp="1"/>
          </p:cNvSpPr>
          <p:nvPr>
            <p:ph type="title" hasCustomPrompt="1"/>
          </p:nvPr>
        </p:nvSpPr>
        <p:spPr>
          <a:xfrm>
            <a:off x="1929041" y="224598"/>
            <a:ext cx="4630723" cy="1134420"/>
          </a:xfrm>
          <a:prstGeom prst="rect">
            <a:avLst/>
          </a:prstGeom>
        </p:spPr>
        <p:txBody>
          <a:bodyPr/>
          <a:lstStyle/>
          <a:p>
            <a:r>
              <a:rPr lang="en-US" dirty="0"/>
              <a:t>Title</a:t>
            </a:r>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177147"/>
            <a:ext cx="7886700" cy="1325563"/>
          </a:xfrm>
          <a:prstGeom prst="rect">
            <a:avLst/>
          </a:prstGeom>
        </p:spPr>
        <p:txBody>
          <a:bodyPr/>
          <a:lstStyle/>
          <a:p>
            <a:r>
              <a:rPr lang="en-US" dirty="0" err="1"/>
              <a:t>Frontpage</a:t>
            </a:r>
            <a:r>
              <a:rPr lang="en-US" dirty="0"/>
              <a:t> title</a:t>
            </a:r>
          </a:p>
        </p:txBody>
      </p:sp>
      <p:sp>
        <p:nvSpPr>
          <p:cNvPr id="8" name="Content Placeholder 7"/>
          <p:cNvSpPr>
            <a:spLocks noGrp="1"/>
          </p:cNvSpPr>
          <p:nvPr>
            <p:ph sz="quarter" idx="11" hasCustomPrompt="1"/>
          </p:nvPr>
        </p:nvSpPr>
        <p:spPr>
          <a:xfrm>
            <a:off x="628650" y="4031752"/>
            <a:ext cx="7920000" cy="432000"/>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a:solidFill>
                  <a:schemeClr val="bg1"/>
                </a:solidFill>
              </a:rPr>
              <a:t> </a:t>
            </a:r>
            <a:r>
              <a:rPr lang="en-US" baseline="0" dirty="0" err="1">
                <a:solidFill>
                  <a:schemeClr val="bg1"/>
                </a:solidFill>
              </a:rPr>
              <a:t>Lastname</a:t>
            </a:r>
            <a:endParaRPr lang="en-US" baseline="0" dirty="0">
              <a:solidFill>
                <a:schemeClr val="bg1"/>
              </a:solidFill>
            </a:endParaRPr>
          </a:p>
          <a:p>
            <a:pPr algn="ctr"/>
            <a:endParaRPr lang="en-US" baseline="0" dirty="0">
              <a:solidFill>
                <a:schemeClr val="bg1"/>
              </a:solidFill>
            </a:endParaRPr>
          </a:p>
        </p:txBody>
      </p:sp>
      <p:sp>
        <p:nvSpPr>
          <p:cNvPr id="10" name="Content Placeholder 7"/>
          <p:cNvSpPr>
            <a:spLocks noGrp="1"/>
          </p:cNvSpPr>
          <p:nvPr>
            <p:ph sz="quarter" idx="12" hasCustomPrompt="1"/>
          </p:nvPr>
        </p:nvSpPr>
        <p:spPr>
          <a:xfrm>
            <a:off x="628650" y="4783021"/>
            <a:ext cx="7920000" cy="432000"/>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err="1">
                <a:solidFill>
                  <a:schemeClr val="bg1"/>
                </a:solidFill>
              </a:rPr>
              <a:t>.Lastname@NBIS.se</a:t>
            </a:r>
            <a:endParaRPr lang="en-US" baseline="0" dirty="0">
              <a:solidFill>
                <a:schemeClr val="bg1"/>
              </a:solidFill>
            </a:endParaRPr>
          </a:p>
          <a:p>
            <a:pPr algn="ctr"/>
            <a:endParaRPr lang="en-US" baseline="0" dirty="0">
              <a:solidFill>
                <a:schemeClr val="bg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52000" y="1560759"/>
            <a:ext cx="8640000" cy="5040000"/>
          </a:xfrm>
          <a:prstGeom prst="rect">
            <a:avLst/>
          </a:prstGeom>
        </p:spPr>
        <p:txBody>
          <a:bodyPr/>
          <a:lstStyle>
            <a:lvl1pPr>
              <a:defRPr>
                <a:latin typeface="Century Gothic" charset="0"/>
                <a:ea typeface="Century Gothic" charset="0"/>
                <a:cs typeface="Century Gothic" charset="0"/>
              </a:defRPr>
            </a:lvl1pPr>
            <a:lvl2pPr>
              <a:defRPr>
                <a:latin typeface="Century Gothic" charset="0"/>
                <a:ea typeface="Century Gothic" charset="0"/>
                <a:cs typeface="Century Gothic" charset="0"/>
              </a:defRPr>
            </a:lvl2pPr>
            <a:lvl3pPr>
              <a:defRPr>
                <a:latin typeface="Century Gothic" charset="0"/>
                <a:ea typeface="Century Gothic" charset="0"/>
                <a:cs typeface="Century Gothic" charset="0"/>
              </a:defRPr>
            </a:lvl3pPr>
            <a:lvl4pPr>
              <a:defRPr>
                <a:latin typeface="Century Gothic" charset="0"/>
                <a:ea typeface="Century Gothic" charset="0"/>
                <a:cs typeface="Century Gothic" charset="0"/>
              </a:defRPr>
            </a:lvl4pPr>
            <a:lvl5pPr>
              <a:defRPr>
                <a:latin typeface="Century Gothic" charset="0"/>
                <a:ea typeface="Century Gothic" charset="0"/>
                <a:cs typeface="Century Gothic"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a:xfrm>
            <a:off x="1929041" y="224598"/>
            <a:ext cx="4630723" cy="1134420"/>
          </a:xfrm>
          <a:prstGeom prst="rect">
            <a:avLst/>
          </a:prstGeom>
        </p:spPr>
        <p:txBody>
          <a:bodyPr/>
          <a:lstStyle/>
          <a:p>
            <a:r>
              <a:rPr lang="en-US" dirty="0"/>
              <a:t>Title</a:t>
            </a:r>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Platshållare för innehåll 2"/>
          <p:cNvSpPr>
            <a:spLocks noGrp="1"/>
          </p:cNvSpPr>
          <p:nvPr>
            <p:ph sz="half" idx="1"/>
          </p:nvPr>
        </p:nvSpPr>
        <p:spPr>
          <a:xfrm>
            <a:off x="341748" y="1610684"/>
            <a:ext cx="3960000" cy="4680000"/>
          </a:xfrm>
          <a:prstGeom prst="rect">
            <a:avLst/>
          </a:prstGeom>
        </p:spPr>
        <p:txBody>
          <a:bodyPr lIns="0" tIns="0" r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6" name="Platshållare för innehåll 3"/>
          <p:cNvSpPr>
            <a:spLocks noGrp="1"/>
          </p:cNvSpPr>
          <p:nvPr>
            <p:ph sz="half" idx="2"/>
          </p:nvPr>
        </p:nvSpPr>
        <p:spPr>
          <a:xfrm>
            <a:off x="4773273" y="1610684"/>
            <a:ext cx="3960000" cy="4680000"/>
          </a:xfrm>
          <a:prstGeom prst="rect">
            <a:avLst/>
          </a:prstGeom>
        </p:spPr>
        <p:txBody>
          <a:bodyPr lIns="0" t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7" name="Title 6"/>
          <p:cNvSpPr>
            <a:spLocks noGrp="1"/>
          </p:cNvSpPr>
          <p:nvPr>
            <p:ph type="title" hasCustomPrompt="1"/>
          </p:nvPr>
        </p:nvSpPr>
        <p:spPr>
          <a:xfrm>
            <a:off x="1929041" y="224598"/>
            <a:ext cx="4630723" cy="1134420"/>
          </a:xfrm>
          <a:prstGeom prst="rect">
            <a:avLst/>
          </a:prstGeom>
        </p:spPr>
        <p:txBody>
          <a:bodyPr/>
          <a:lstStyle/>
          <a:p>
            <a:r>
              <a:rPr lang="en-US" dirty="0"/>
              <a:t>Title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177147"/>
            <a:ext cx="7886700" cy="1325563"/>
          </a:xfrm>
          <a:prstGeom prst="rect">
            <a:avLst/>
          </a:prstGeom>
        </p:spPr>
        <p:txBody>
          <a:bodyPr/>
          <a:lstStyle>
            <a:lvl1pPr algn="ctr">
              <a:defRPr/>
            </a:lvl1pPr>
          </a:lstStyle>
          <a:p>
            <a:r>
              <a:rPr lang="en-US" dirty="0" err="1"/>
              <a:t>Frontpage</a:t>
            </a:r>
            <a:r>
              <a:rPr lang="en-US" dirty="0"/>
              <a:t> title</a:t>
            </a:r>
          </a:p>
        </p:txBody>
      </p:sp>
      <p:sp>
        <p:nvSpPr>
          <p:cNvPr id="11" name="Content Placeholder 7"/>
          <p:cNvSpPr>
            <a:spLocks noGrp="1"/>
          </p:cNvSpPr>
          <p:nvPr>
            <p:ph sz="quarter" idx="11" hasCustomPrompt="1"/>
          </p:nvPr>
        </p:nvSpPr>
        <p:spPr>
          <a:xfrm>
            <a:off x="628650" y="4031752"/>
            <a:ext cx="7886700" cy="444454"/>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a:solidFill>
                  <a:schemeClr val="bg1"/>
                </a:solidFill>
              </a:rPr>
              <a:t> </a:t>
            </a:r>
            <a:r>
              <a:rPr lang="en-US" baseline="0" dirty="0" err="1">
                <a:solidFill>
                  <a:schemeClr val="bg1"/>
                </a:solidFill>
              </a:rPr>
              <a:t>Lastname</a:t>
            </a:r>
            <a:endParaRPr lang="en-US" baseline="0" dirty="0">
              <a:solidFill>
                <a:schemeClr val="bg1"/>
              </a:solidFill>
            </a:endParaRPr>
          </a:p>
          <a:p>
            <a:pPr algn="ctr"/>
            <a:endParaRPr lang="en-US" baseline="0" dirty="0">
              <a:solidFill>
                <a:schemeClr val="bg1"/>
              </a:solidFill>
            </a:endParaRPr>
          </a:p>
        </p:txBody>
      </p:sp>
      <p:sp>
        <p:nvSpPr>
          <p:cNvPr id="12" name="Content Placeholder 7"/>
          <p:cNvSpPr>
            <a:spLocks noGrp="1"/>
          </p:cNvSpPr>
          <p:nvPr>
            <p:ph sz="quarter" idx="12" hasCustomPrompt="1"/>
          </p:nvPr>
        </p:nvSpPr>
        <p:spPr>
          <a:xfrm>
            <a:off x="628650" y="4783021"/>
            <a:ext cx="7886700" cy="444454"/>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err="1">
                <a:solidFill>
                  <a:schemeClr val="bg1"/>
                </a:solidFill>
              </a:rPr>
              <a:t>.Lastname@NBIS.se</a:t>
            </a:r>
            <a:endParaRPr lang="en-US" baseline="0" dirty="0">
              <a:solidFill>
                <a:schemeClr val="bg1"/>
              </a:solidFill>
            </a:endParaRPr>
          </a:p>
          <a:p>
            <a:pPr algn="ctr"/>
            <a:endParaRPr lang="en-US" baseline="0" dirty="0">
              <a:solidFill>
                <a:schemeClr val="bg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52000" y="1560759"/>
            <a:ext cx="8640000" cy="5040000"/>
          </a:xfrm>
          <a:prstGeom prst="rect">
            <a:avLst/>
          </a:prstGeom>
        </p:spPr>
        <p:txBody>
          <a:bodyPr/>
          <a:lstStyle>
            <a:lvl1pPr>
              <a:defRPr>
                <a:latin typeface="Century Gothic" charset="0"/>
                <a:ea typeface="Century Gothic" charset="0"/>
                <a:cs typeface="Century Gothic" charset="0"/>
              </a:defRPr>
            </a:lvl1pPr>
            <a:lvl2pPr>
              <a:defRPr>
                <a:latin typeface="Century Gothic" charset="0"/>
                <a:ea typeface="Century Gothic" charset="0"/>
                <a:cs typeface="Century Gothic" charset="0"/>
              </a:defRPr>
            </a:lvl2pPr>
            <a:lvl3pPr>
              <a:defRPr>
                <a:latin typeface="Century Gothic" charset="0"/>
                <a:ea typeface="Century Gothic" charset="0"/>
                <a:cs typeface="Century Gothic" charset="0"/>
              </a:defRPr>
            </a:lvl3pPr>
            <a:lvl4pPr>
              <a:defRPr>
                <a:latin typeface="Century Gothic" charset="0"/>
                <a:ea typeface="Century Gothic" charset="0"/>
                <a:cs typeface="Century Gothic" charset="0"/>
              </a:defRPr>
            </a:lvl4pPr>
            <a:lvl5pPr>
              <a:defRPr>
                <a:latin typeface="Century Gothic" charset="0"/>
                <a:ea typeface="Century Gothic" charset="0"/>
                <a:cs typeface="Century Gothic"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hasCustomPrompt="1"/>
          </p:nvPr>
        </p:nvSpPr>
        <p:spPr>
          <a:xfrm>
            <a:off x="251999" y="630000"/>
            <a:ext cx="6242400" cy="745200"/>
          </a:xfrm>
          <a:prstGeom prst="rect">
            <a:avLst/>
          </a:prstGeom>
        </p:spPr>
        <p:txBody>
          <a:bodyPr/>
          <a:lstStyle/>
          <a:p>
            <a:r>
              <a:rPr lang="en-US" dirty="0"/>
              <a:t>Title</a:t>
            </a:r>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Platshållare för innehåll 2"/>
          <p:cNvSpPr>
            <a:spLocks noGrp="1"/>
          </p:cNvSpPr>
          <p:nvPr>
            <p:ph sz="half" idx="1"/>
          </p:nvPr>
        </p:nvSpPr>
        <p:spPr>
          <a:xfrm>
            <a:off x="341748" y="1610684"/>
            <a:ext cx="3960000" cy="4680000"/>
          </a:xfrm>
          <a:prstGeom prst="rect">
            <a:avLst/>
          </a:prstGeom>
        </p:spPr>
        <p:txBody>
          <a:bodyPr lIns="0" tIns="0" r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6" name="Platshållare för innehåll 3"/>
          <p:cNvSpPr>
            <a:spLocks noGrp="1"/>
          </p:cNvSpPr>
          <p:nvPr>
            <p:ph sz="half" idx="2"/>
          </p:nvPr>
        </p:nvSpPr>
        <p:spPr>
          <a:xfrm>
            <a:off x="4773273" y="1610684"/>
            <a:ext cx="3960000" cy="4680000"/>
          </a:xfrm>
          <a:prstGeom prst="rect">
            <a:avLst/>
          </a:prstGeom>
        </p:spPr>
        <p:txBody>
          <a:bodyPr lIns="0" t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2" name="Title 1"/>
          <p:cNvSpPr>
            <a:spLocks noGrp="1"/>
          </p:cNvSpPr>
          <p:nvPr>
            <p:ph type="title" hasCustomPrompt="1"/>
          </p:nvPr>
        </p:nvSpPr>
        <p:spPr>
          <a:xfrm>
            <a:off x="252000" y="630000"/>
            <a:ext cx="6241079" cy="745736"/>
          </a:xfrm>
          <a:prstGeom prst="rect">
            <a:avLst/>
          </a:prstGeom>
        </p:spPr>
        <p:txBody>
          <a:bodyPr/>
          <a:lstStyle/>
          <a:p>
            <a:r>
              <a:rPr lang="en-US" dirty="0"/>
              <a:t>Title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177147"/>
            <a:ext cx="7886700" cy="1325563"/>
          </a:xfrm>
          <a:prstGeom prst="rect">
            <a:avLst/>
          </a:prstGeom>
        </p:spPr>
        <p:txBody>
          <a:bodyPr/>
          <a:lstStyle>
            <a:lvl1pPr algn="ctr">
              <a:defRPr/>
            </a:lvl1pPr>
          </a:lstStyle>
          <a:p>
            <a:r>
              <a:rPr lang="en-US" dirty="0" err="1"/>
              <a:t>Frontpage</a:t>
            </a:r>
            <a:r>
              <a:rPr lang="en-US" dirty="0"/>
              <a:t> title</a:t>
            </a:r>
          </a:p>
        </p:txBody>
      </p:sp>
      <p:sp>
        <p:nvSpPr>
          <p:cNvPr id="5" name="Content Placeholder 7"/>
          <p:cNvSpPr>
            <a:spLocks noGrp="1"/>
          </p:cNvSpPr>
          <p:nvPr>
            <p:ph sz="quarter" idx="11" hasCustomPrompt="1"/>
          </p:nvPr>
        </p:nvSpPr>
        <p:spPr>
          <a:xfrm>
            <a:off x="628650" y="4031752"/>
            <a:ext cx="7886700" cy="444454"/>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a:solidFill>
                  <a:schemeClr val="bg1"/>
                </a:solidFill>
              </a:rPr>
              <a:t> </a:t>
            </a:r>
            <a:r>
              <a:rPr lang="en-US" baseline="0" dirty="0" err="1">
                <a:solidFill>
                  <a:schemeClr val="bg1"/>
                </a:solidFill>
              </a:rPr>
              <a:t>Lastname</a:t>
            </a:r>
            <a:endParaRPr lang="en-US" baseline="0" dirty="0">
              <a:solidFill>
                <a:schemeClr val="bg1"/>
              </a:solidFill>
            </a:endParaRPr>
          </a:p>
          <a:p>
            <a:pPr algn="ctr"/>
            <a:endParaRPr lang="en-US" baseline="0" dirty="0">
              <a:solidFill>
                <a:schemeClr val="bg1"/>
              </a:solidFill>
            </a:endParaRPr>
          </a:p>
        </p:txBody>
      </p:sp>
      <p:sp>
        <p:nvSpPr>
          <p:cNvPr id="6" name="Content Placeholder 7"/>
          <p:cNvSpPr>
            <a:spLocks noGrp="1"/>
          </p:cNvSpPr>
          <p:nvPr>
            <p:ph sz="quarter" idx="12" hasCustomPrompt="1"/>
          </p:nvPr>
        </p:nvSpPr>
        <p:spPr>
          <a:xfrm>
            <a:off x="628650" y="4783021"/>
            <a:ext cx="7886700" cy="444454"/>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err="1">
                <a:solidFill>
                  <a:schemeClr val="bg1"/>
                </a:solidFill>
              </a:rPr>
              <a:t>.Lastname@NBIS.se</a:t>
            </a:r>
            <a:endParaRPr lang="en-US" baseline="0" dirty="0">
              <a:solidFill>
                <a:schemeClr val="bg1"/>
              </a:solidFill>
            </a:endParaRPr>
          </a:p>
          <a:p>
            <a:pPr algn="ctr"/>
            <a:endParaRPr lang="en-US" baseline="0" dirty="0">
              <a:solidFill>
                <a:schemeClr val="bg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52000" y="1560759"/>
            <a:ext cx="8640000" cy="5040000"/>
          </a:xfrm>
          <a:prstGeom prst="rect">
            <a:avLst/>
          </a:prstGeom>
        </p:spPr>
        <p:txBody>
          <a:bodyPr/>
          <a:lstStyle>
            <a:lvl1pPr>
              <a:defRPr>
                <a:latin typeface="Century Gothic" charset="0"/>
                <a:ea typeface="Century Gothic" charset="0"/>
                <a:cs typeface="Century Gothic" charset="0"/>
              </a:defRPr>
            </a:lvl1pPr>
            <a:lvl2pPr>
              <a:defRPr>
                <a:latin typeface="Century Gothic" charset="0"/>
                <a:ea typeface="Century Gothic" charset="0"/>
                <a:cs typeface="Century Gothic" charset="0"/>
              </a:defRPr>
            </a:lvl2pPr>
            <a:lvl3pPr>
              <a:defRPr>
                <a:latin typeface="Century Gothic" charset="0"/>
                <a:ea typeface="Century Gothic" charset="0"/>
                <a:cs typeface="Century Gothic" charset="0"/>
              </a:defRPr>
            </a:lvl3pPr>
            <a:lvl4pPr>
              <a:defRPr>
                <a:latin typeface="Century Gothic" charset="0"/>
                <a:ea typeface="Century Gothic" charset="0"/>
                <a:cs typeface="Century Gothic" charset="0"/>
              </a:defRPr>
            </a:lvl4pPr>
            <a:lvl5pPr>
              <a:defRPr>
                <a:latin typeface="Century Gothic" charset="0"/>
                <a:ea typeface="Century Gothic" charset="0"/>
                <a:cs typeface="Century Gothic"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hasCustomPrompt="1"/>
          </p:nvPr>
        </p:nvSpPr>
        <p:spPr>
          <a:xfrm>
            <a:off x="252000" y="628650"/>
            <a:ext cx="6241079" cy="745736"/>
          </a:xfrm>
          <a:prstGeom prst="rect">
            <a:avLst/>
          </a:prstGeom>
        </p:spPr>
        <p:txBody>
          <a:bodyPr/>
          <a:lstStyle/>
          <a:p>
            <a:r>
              <a:rPr lang="en-US"/>
              <a:t>Title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ubrikbild">
    <p:spTree>
      <p:nvGrpSpPr>
        <p:cNvPr id="1" name=""/>
        <p:cNvGrpSpPr/>
        <p:nvPr/>
      </p:nvGrpSpPr>
      <p:grpSpPr>
        <a:xfrm>
          <a:off x="0" y="0"/>
          <a:ext cx="0" cy="0"/>
          <a:chOff x="0" y="0"/>
          <a:chExt cx="0" cy="0"/>
        </a:xfrm>
      </p:grpSpPr>
      <p:sp>
        <p:nvSpPr>
          <p:cNvPr id="8" name="Platshållare för text 2"/>
          <p:cNvSpPr>
            <a:spLocks noGrp="1"/>
          </p:cNvSpPr>
          <p:nvPr>
            <p:ph idx="1" hasCustomPrompt="1"/>
          </p:nvPr>
        </p:nvSpPr>
        <p:spPr>
          <a:xfrm>
            <a:off x="252000" y="1165480"/>
            <a:ext cx="8640000" cy="5040000"/>
          </a:xfrm>
          <a:prstGeom prst="rect">
            <a:avLst/>
          </a:prstGeom>
        </p:spPr>
        <p:txBody>
          <a:bodyPr vert="horz" lIns="0" tIns="0" rIns="0" bIns="0" rtlCol="0">
            <a:normAutofit/>
          </a:bodyPr>
          <a:lstStyle/>
          <a:p>
            <a:pPr lvl="0"/>
            <a:r>
              <a:rPr lang="sv-SE" dirty="0"/>
              <a:t>Klicka här för att ändra format på bakgrundstexten</a:t>
            </a:r>
          </a:p>
          <a:p>
            <a:pPr lvl="1"/>
            <a:endParaRPr lang="sv-SE" dirty="0"/>
          </a:p>
          <a:p>
            <a:pPr lvl="1"/>
            <a:r>
              <a:rPr lang="sv-SE" dirty="0"/>
              <a:t>Nivå två</a:t>
            </a:r>
          </a:p>
          <a:p>
            <a:pPr lvl="2"/>
            <a:r>
              <a:rPr lang="sv-SE" dirty="0"/>
              <a:t>Nivå tre</a:t>
            </a:r>
          </a:p>
          <a:p>
            <a:pPr lvl="3"/>
            <a:r>
              <a:rPr lang="sv-SE" dirty="0"/>
              <a:t>Nivå fyra</a:t>
            </a:r>
          </a:p>
          <a:p>
            <a:pPr lvl="4"/>
            <a:r>
              <a:rPr lang="sv-SE" dirty="0"/>
              <a:t>Nivå fem</a:t>
            </a:r>
          </a:p>
        </p:txBody>
      </p:sp>
      <p:sp>
        <p:nvSpPr>
          <p:cNvPr id="6" name="Title 5"/>
          <p:cNvSpPr>
            <a:spLocks noGrp="1"/>
          </p:cNvSpPr>
          <p:nvPr>
            <p:ph type="title"/>
          </p:nvPr>
        </p:nvSpPr>
        <p:spPr>
          <a:xfrm>
            <a:off x="1501628" y="365125"/>
            <a:ext cx="5486401" cy="537791"/>
          </a:xfrm>
          <a:prstGeom prst="rect">
            <a:avLst/>
          </a:prstGeom>
        </p:spPr>
        <p:txBody>
          <a:bodyPr/>
          <a:lstStyle/>
          <a:p>
            <a:r>
              <a:rPr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Platshållare för innehåll 2"/>
          <p:cNvSpPr>
            <a:spLocks noGrp="1"/>
          </p:cNvSpPr>
          <p:nvPr>
            <p:ph sz="half" idx="1"/>
          </p:nvPr>
        </p:nvSpPr>
        <p:spPr>
          <a:xfrm>
            <a:off x="341748" y="1610684"/>
            <a:ext cx="3960000" cy="4680000"/>
          </a:xfrm>
          <a:prstGeom prst="rect">
            <a:avLst/>
          </a:prstGeom>
        </p:spPr>
        <p:txBody>
          <a:bodyPr lIns="0" tIns="0" r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6" name="Platshållare för innehåll 3"/>
          <p:cNvSpPr>
            <a:spLocks noGrp="1"/>
          </p:cNvSpPr>
          <p:nvPr>
            <p:ph sz="half" idx="2"/>
          </p:nvPr>
        </p:nvSpPr>
        <p:spPr>
          <a:xfrm>
            <a:off x="4773273" y="1610684"/>
            <a:ext cx="3960000" cy="4680000"/>
          </a:xfrm>
          <a:prstGeom prst="rect">
            <a:avLst/>
          </a:prstGeom>
        </p:spPr>
        <p:txBody>
          <a:bodyPr lIns="0" t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2" name="Title 1"/>
          <p:cNvSpPr>
            <a:spLocks noGrp="1"/>
          </p:cNvSpPr>
          <p:nvPr>
            <p:ph type="title" hasCustomPrompt="1"/>
          </p:nvPr>
        </p:nvSpPr>
        <p:spPr>
          <a:xfrm>
            <a:off x="252000" y="628650"/>
            <a:ext cx="6241079" cy="745736"/>
          </a:xfrm>
          <a:prstGeom prst="rect">
            <a:avLst/>
          </a:prstGeom>
        </p:spPr>
        <p:txBody>
          <a:bodyPr/>
          <a:lstStyle/>
          <a:p>
            <a:r>
              <a:rPr lang="en-US"/>
              <a:t>Title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177147"/>
            <a:ext cx="7886700" cy="1325563"/>
          </a:xfrm>
          <a:prstGeom prst="rect">
            <a:avLst/>
          </a:prstGeom>
        </p:spPr>
        <p:txBody>
          <a:bodyPr/>
          <a:lstStyle>
            <a:lvl1pPr algn="ctr">
              <a:defRPr/>
            </a:lvl1pPr>
          </a:lstStyle>
          <a:p>
            <a:r>
              <a:rPr lang="en-US" dirty="0" err="1"/>
              <a:t>Frontpage</a:t>
            </a:r>
            <a:r>
              <a:rPr lang="en-US" dirty="0"/>
              <a:t> title</a:t>
            </a:r>
          </a:p>
        </p:txBody>
      </p:sp>
      <p:sp>
        <p:nvSpPr>
          <p:cNvPr id="4" name="Content Placeholder 7"/>
          <p:cNvSpPr>
            <a:spLocks noGrp="1"/>
          </p:cNvSpPr>
          <p:nvPr>
            <p:ph sz="quarter" idx="11" hasCustomPrompt="1"/>
          </p:nvPr>
        </p:nvSpPr>
        <p:spPr>
          <a:xfrm>
            <a:off x="628650" y="4031752"/>
            <a:ext cx="7886700" cy="444454"/>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a:solidFill>
                  <a:schemeClr val="bg1"/>
                </a:solidFill>
              </a:rPr>
              <a:t> </a:t>
            </a:r>
            <a:r>
              <a:rPr lang="en-US" baseline="0" dirty="0" err="1">
                <a:solidFill>
                  <a:schemeClr val="bg1"/>
                </a:solidFill>
              </a:rPr>
              <a:t>Lastname</a:t>
            </a:r>
            <a:endParaRPr lang="en-US" baseline="0" dirty="0">
              <a:solidFill>
                <a:schemeClr val="bg1"/>
              </a:solidFill>
            </a:endParaRPr>
          </a:p>
          <a:p>
            <a:pPr algn="ctr"/>
            <a:endParaRPr lang="en-US" baseline="0" dirty="0">
              <a:solidFill>
                <a:schemeClr val="bg1"/>
              </a:solidFill>
            </a:endParaRPr>
          </a:p>
        </p:txBody>
      </p:sp>
      <p:sp>
        <p:nvSpPr>
          <p:cNvPr id="5" name="Content Placeholder 7"/>
          <p:cNvSpPr>
            <a:spLocks noGrp="1"/>
          </p:cNvSpPr>
          <p:nvPr>
            <p:ph sz="quarter" idx="12" hasCustomPrompt="1"/>
          </p:nvPr>
        </p:nvSpPr>
        <p:spPr>
          <a:xfrm>
            <a:off x="628650" y="4783021"/>
            <a:ext cx="7886700" cy="444454"/>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err="1">
                <a:solidFill>
                  <a:schemeClr val="bg1"/>
                </a:solidFill>
              </a:rPr>
              <a:t>.Lastname@NBIS.se</a:t>
            </a:r>
            <a:endParaRPr lang="en-US" baseline="0" dirty="0">
              <a:solidFill>
                <a:schemeClr val="bg1"/>
              </a:solidFill>
            </a:endParaRPr>
          </a:p>
          <a:p>
            <a:pPr algn="ctr"/>
            <a:endParaRPr lang="en-US" baseline="0" dirty="0">
              <a:solidFill>
                <a:schemeClr val="bg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52000" y="1560759"/>
            <a:ext cx="8640000" cy="5040000"/>
          </a:xfrm>
          <a:prstGeom prst="rect">
            <a:avLst/>
          </a:prstGeom>
        </p:spPr>
        <p:txBody>
          <a:bodyPr/>
          <a:lstStyle>
            <a:lvl1pPr>
              <a:defRPr>
                <a:latin typeface="Century Gothic" charset="0"/>
                <a:ea typeface="Century Gothic" charset="0"/>
                <a:cs typeface="Century Gothic" charset="0"/>
              </a:defRPr>
            </a:lvl1pPr>
            <a:lvl2pPr>
              <a:defRPr>
                <a:latin typeface="Century Gothic" charset="0"/>
                <a:ea typeface="Century Gothic" charset="0"/>
                <a:cs typeface="Century Gothic" charset="0"/>
              </a:defRPr>
            </a:lvl2pPr>
            <a:lvl3pPr>
              <a:defRPr>
                <a:latin typeface="Century Gothic" charset="0"/>
                <a:ea typeface="Century Gothic" charset="0"/>
                <a:cs typeface="Century Gothic" charset="0"/>
              </a:defRPr>
            </a:lvl3pPr>
            <a:lvl4pPr>
              <a:defRPr>
                <a:latin typeface="Century Gothic" charset="0"/>
                <a:ea typeface="Century Gothic" charset="0"/>
                <a:cs typeface="Century Gothic" charset="0"/>
              </a:defRPr>
            </a:lvl4pPr>
            <a:lvl5pPr>
              <a:defRPr>
                <a:latin typeface="Century Gothic" charset="0"/>
                <a:ea typeface="Century Gothic" charset="0"/>
                <a:cs typeface="Century Gothic"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hasCustomPrompt="1"/>
          </p:nvPr>
        </p:nvSpPr>
        <p:spPr>
          <a:xfrm>
            <a:off x="252000" y="628650"/>
            <a:ext cx="6241079" cy="745736"/>
          </a:xfrm>
          <a:prstGeom prst="rect">
            <a:avLst/>
          </a:prstGeom>
        </p:spPr>
        <p:txBody>
          <a:bodyPr/>
          <a:lstStyle/>
          <a:p>
            <a:r>
              <a:rPr lang="en-US"/>
              <a:t>Title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Platshållare för innehåll 2"/>
          <p:cNvSpPr>
            <a:spLocks noGrp="1"/>
          </p:cNvSpPr>
          <p:nvPr>
            <p:ph sz="half" idx="1"/>
          </p:nvPr>
        </p:nvSpPr>
        <p:spPr>
          <a:xfrm>
            <a:off x="341748" y="1610684"/>
            <a:ext cx="3960000" cy="4680000"/>
          </a:xfrm>
          <a:prstGeom prst="rect">
            <a:avLst/>
          </a:prstGeom>
        </p:spPr>
        <p:txBody>
          <a:bodyPr lIns="0" tIns="0" r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6" name="Platshållare för innehåll 3"/>
          <p:cNvSpPr>
            <a:spLocks noGrp="1"/>
          </p:cNvSpPr>
          <p:nvPr>
            <p:ph sz="half" idx="2"/>
          </p:nvPr>
        </p:nvSpPr>
        <p:spPr>
          <a:xfrm>
            <a:off x="4773273" y="1610684"/>
            <a:ext cx="3960000" cy="4680000"/>
          </a:xfrm>
          <a:prstGeom prst="rect">
            <a:avLst/>
          </a:prstGeom>
        </p:spPr>
        <p:txBody>
          <a:bodyPr lIns="0" t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2" name="Title 1"/>
          <p:cNvSpPr>
            <a:spLocks noGrp="1"/>
          </p:cNvSpPr>
          <p:nvPr>
            <p:ph type="title" hasCustomPrompt="1"/>
          </p:nvPr>
        </p:nvSpPr>
        <p:spPr>
          <a:xfrm>
            <a:off x="252000" y="628650"/>
            <a:ext cx="6241079" cy="745736"/>
          </a:xfrm>
          <a:prstGeom prst="rect">
            <a:avLst/>
          </a:prstGeom>
        </p:spPr>
        <p:txBody>
          <a:bodyPr/>
          <a:lstStyle/>
          <a:p>
            <a:r>
              <a:rPr lang="en-US"/>
              <a:t>Title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177147"/>
            <a:ext cx="7886700" cy="1325563"/>
          </a:xfrm>
          <a:prstGeom prst="rect">
            <a:avLst/>
          </a:prstGeom>
        </p:spPr>
        <p:txBody>
          <a:bodyPr/>
          <a:lstStyle>
            <a:lvl1pPr algn="ctr">
              <a:defRPr/>
            </a:lvl1pPr>
          </a:lstStyle>
          <a:p>
            <a:r>
              <a:rPr lang="en-US" dirty="0" err="1"/>
              <a:t>Frontpage</a:t>
            </a:r>
            <a:r>
              <a:rPr lang="en-US" dirty="0"/>
              <a:t> title</a:t>
            </a:r>
          </a:p>
        </p:txBody>
      </p:sp>
      <p:sp>
        <p:nvSpPr>
          <p:cNvPr id="4" name="Content Placeholder 7"/>
          <p:cNvSpPr>
            <a:spLocks noGrp="1"/>
          </p:cNvSpPr>
          <p:nvPr>
            <p:ph sz="quarter" idx="11" hasCustomPrompt="1"/>
          </p:nvPr>
        </p:nvSpPr>
        <p:spPr>
          <a:xfrm>
            <a:off x="628650" y="4031752"/>
            <a:ext cx="7886700" cy="444454"/>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a:solidFill>
                  <a:schemeClr val="bg1"/>
                </a:solidFill>
              </a:rPr>
              <a:t> </a:t>
            </a:r>
            <a:r>
              <a:rPr lang="en-US" baseline="0" dirty="0" err="1">
                <a:solidFill>
                  <a:schemeClr val="bg1"/>
                </a:solidFill>
              </a:rPr>
              <a:t>Lastname</a:t>
            </a:r>
            <a:endParaRPr lang="en-US" baseline="0" dirty="0">
              <a:solidFill>
                <a:schemeClr val="bg1"/>
              </a:solidFill>
            </a:endParaRPr>
          </a:p>
          <a:p>
            <a:pPr algn="ctr"/>
            <a:endParaRPr lang="en-US" baseline="0" dirty="0">
              <a:solidFill>
                <a:schemeClr val="bg1"/>
              </a:solidFill>
            </a:endParaRPr>
          </a:p>
        </p:txBody>
      </p:sp>
      <p:sp>
        <p:nvSpPr>
          <p:cNvPr id="5" name="Content Placeholder 7"/>
          <p:cNvSpPr>
            <a:spLocks noGrp="1"/>
          </p:cNvSpPr>
          <p:nvPr>
            <p:ph sz="quarter" idx="12" hasCustomPrompt="1"/>
          </p:nvPr>
        </p:nvSpPr>
        <p:spPr>
          <a:xfrm>
            <a:off x="628650" y="4783021"/>
            <a:ext cx="7886700" cy="444454"/>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err="1">
                <a:solidFill>
                  <a:schemeClr val="bg1"/>
                </a:solidFill>
              </a:rPr>
              <a:t>.Lastname@NBIS.se</a:t>
            </a:r>
            <a:endParaRPr lang="en-US" baseline="0" dirty="0">
              <a:solidFill>
                <a:schemeClr val="bg1"/>
              </a:solidFill>
            </a:endParaRPr>
          </a:p>
          <a:p>
            <a:pPr algn="ctr"/>
            <a:endParaRPr lang="en-US" baseline="0" dirty="0">
              <a:solidFill>
                <a:schemeClr val="bg1"/>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52000" y="1560759"/>
            <a:ext cx="8640000" cy="5040000"/>
          </a:xfrm>
          <a:prstGeom prst="rect">
            <a:avLst/>
          </a:prstGeom>
        </p:spPr>
        <p:txBody>
          <a:bodyPr/>
          <a:lstStyle>
            <a:lvl1pPr>
              <a:defRPr>
                <a:latin typeface="Century Gothic" charset="0"/>
                <a:ea typeface="Century Gothic" charset="0"/>
                <a:cs typeface="Century Gothic" charset="0"/>
              </a:defRPr>
            </a:lvl1pPr>
            <a:lvl2pPr>
              <a:defRPr>
                <a:latin typeface="Century Gothic" charset="0"/>
                <a:ea typeface="Century Gothic" charset="0"/>
                <a:cs typeface="Century Gothic" charset="0"/>
              </a:defRPr>
            </a:lvl2pPr>
            <a:lvl3pPr>
              <a:defRPr>
                <a:latin typeface="Century Gothic" charset="0"/>
                <a:ea typeface="Century Gothic" charset="0"/>
                <a:cs typeface="Century Gothic" charset="0"/>
              </a:defRPr>
            </a:lvl3pPr>
            <a:lvl4pPr>
              <a:defRPr>
                <a:latin typeface="Century Gothic" charset="0"/>
                <a:ea typeface="Century Gothic" charset="0"/>
                <a:cs typeface="Century Gothic" charset="0"/>
              </a:defRPr>
            </a:lvl4pPr>
            <a:lvl5pPr>
              <a:defRPr>
                <a:latin typeface="Century Gothic" charset="0"/>
                <a:ea typeface="Century Gothic" charset="0"/>
                <a:cs typeface="Century Gothic"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hasCustomPrompt="1"/>
          </p:nvPr>
        </p:nvSpPr>
        <p:spPr>
          <a:xfrm>
            <a:off x="252000" y="628650"/>
            <a:ext cx="6241079" cy="745736"/>
          </a:xfrm>
          <a:prstGeom prst="rect">
            <a:avLst/>
          </a:prstGeom>
        </p:spPr>
        <p:txBody>
          <a:bodyPr/>
          <a:lstStyle/>
          <a:p>
            <a:r>
              <a:rPr lang="en-US"/>
              <a:t>Title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Platshållare för innehåll 2"/>
          <p:cNvSpPr>
            <a:spLocks noGrp="1"/>
          </p:cNvSpPr>
          <p:nvPr>
            <p:ph sz="half" idx="1"/>
          </p:nvPr>
        </p:nvSpPr>
        <p:spPr>
          <a:xfrm>
            <a:off x="341748" y="1610684"/>
            <a:ext cx="3960000" cy="4680000"/>
          </a:xfrm>
          <a:prstGeom prst="rect">
            <a:avLst/>
          </a:prstGeom>
        </p:spPr>
        <p:txBody>
          <a:bodyPr lIns="0" tIns="0" r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6" name="Platshållare för innehåll 3"/>
          <p:cNvSpPr>
            <a:spLocks noGrp="1"/>
          </p:cNvSpPr>
          <p:nvPr>
            <p:ph sz="half" idx="2"/>
          </p:nvPr>
        </p:nvSpPr>
        <p:spPr>
          <a:xfrm>
            <a:off x="4773273" y="1610684"/>
            <a:ext cx="3960000" cy="4680000"/>
          </a:xfrm>
          <a:prstGeom prst="rect">
            <a:avLst/>
          </a:prstGeom>
        </p:spPr>
        <p:txBody>
          <a:bodyPr lIns="0" t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2" name="Title 1"/>
          <p:cNvSpPr>
            <a:spLocks noGrp="1"/>
          </p:cNvSpPr>
          <p:nvPr>
            <p:ph type="title" hasCustomPrompt="1"/>
          </p:nvPr>
        </p:nvSpPr>
        <p:spPr>
          <a:xfrm>
            <a:off x="252000" y="628650"/>
            <a:ext cx="6241079" cy="745736"/>
          </a:xfrm>
          <a:prstGeom prst="rect">
            <a:avLst/>
          </a:prstGeom>
        </p:spPr>
        <p:txBody>
          <a:bodyPr/>
          <a:lstStyle/>
          <a:p>
            <a:r>
              <a:rPr lang="en-US"/>
              <a:t>Title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Rubrikbild">
    <p:spTree>
      <p:nvGrpSpPr>
        <p:cNvPr id="1" name=""/>
        <p:cNvGrpSpPr/>
        <p:nvPr/>
      </p:nvGrpSpPr>
      <p:grpSpPr>
        <a:xfrm>
          <a:off x="0" y="0"/>
          <a:ext cx="0" cy="0"/>
          <a:chOff x="0" y="0"/>
          <a:chExt cx="0" cy="0"/>
        </a:xfrm>
      </p:grpSpPr>
      <p:sp>
        <p:nvSpPr>
          <p:cNvPr id="8" name="Platshållare för text 2"/>
          <p:cNvSpPr>
            <a:spLocks noGrp="1"/>
          </p:cNvSpPr>
          <p:nvPr>
            <p:ph idx="1" hasCustomPrompt="1"/>
          </p:nvPr>
        </p:nvSpPr>
        <p:spPr>
          <a:xfrm>
            <a:off x="252000" y="1778466"/>
            <a:ext cx="8640000" cy="4320000"/>
          </a:xfrm>
          <a:prstGeom prst="rect">
            <a:avLst/>
          </a:prstGeom>
        </p:spPr>
        <p:txBody>
          <a:bodyPr vert="horz" lIns="0" tIns="0" rIns="0" bIns="0" rtlCol="0">
            <a:normAutofit/>
          </a:bodyPr>
          <a:lstStyle/>
          <a:p>
            <a:pPr lvl="0"/>
            <a:r>
              <a:rPr lang="sv-SE" dirty="0"/>
              <a:t>Klicka här för att ändra format på bakgrundstexten</a:t>
            </a:r>
          </a:p>
          <a:p>
            <a:pPr lvl="1"/>
            <a:endParaRPr lang="sv-SE" dirty="0"/>
          </a:p>
          <a:p>
            <a:pPr lvl="1"/>
            <a:r>
              <a:rPr lang="sv-SE" dirty="0"/>
              <a:t>Nivå två</a:t>
            </a:r>
          </a:p>
          <a:p>
            <a:pPr lvl="2"/>
            <a:r>
              <a:rPr lang="sv-SE" dirty="0"/>
              <a:t>Nivå tre</a:t>
            </a:r>
          </a:p>
          <a:p>
            <a:pPr lvl="3"/>
            <a:r>
              <a:rPr lang="sv-SE" dirty="0"/>
              <a:t>Nivå fyra</a:t>
            </a:r>
          </a:p>
          <a:p>
            <a:pPr lvl="4"/>
            <a:r>
              <a:rPr lang="sv-SE" dirty="0"/>
              <a:t>Nivå fem</a:t>
            </a:r>
          </a:p>
        </p:txBody>
      </p:sp>
      <p:sp>
        <p:nvSpPr>
          <p:cNvPr id="10" name="Title 9"/>
          <p:cNvSpPr>
            <a:spLocks noGrp="1"/>
          </p:cNvSpPr>
          <p:nvPr>
            <p:ph type="title"/>
          </p:nvPr>
        </p:nvSpPr>
        <p:spPr>
          <a:xfrm>
            <a:off x="1996580" y="318782"/>
            <a:ext cx="4630723" cy="1216403"/>
          </a:xfrm>
          <a:prstGeom prst="rect">
            <a:avLst/>
          </a:prstGeom>
        </p:spPr>
        <p:txBody>
          <a:bodyPr/>
          <a:lstStyle/>
          <a:p>
            <a:r>
              <a:rPr lang="en-US"/>
              <a:t>Click to edit Master title style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Platshållare för innehåll 2"/>
          <p:cNvSpPr>
            <a:spLocks noGrp="1"/>
          </p:cNvSpPr>
          <p:nvPr>
            <p:ph sz="half" idx="1"/>
          </p:nvPr>
        </p:nvSpPr>
        <p:spPr>
          <a:xfrm>
            <a:off x="324970" y="1778466"/>
            <a:ext cx="4032000" cy="4554000"/>
          </a:xfrm>
          <a:prstGeom prst="rect">
            <a:avLst/>
          </a:prstGeom>
        </p:spPr>
        <p:txBody>
          <a:bodyPr lIns="0" tIns="0" r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5" name="Platshållare för innehåll 3"/>
          <p:cNvSpPr>
            <a:spLocks noGrp="1"/>
          </p:cNvSpPr>
          <p:nvPr>
            <p:ph sz="half" idx="2"/>
          </p:nvPr>
        </p:nvSpPr>
        <p:spPr>
          <a:xfrm>
            <a:off x="4756495" y="1778466"/>
            <a:ext cx="4032000" cy="4554000"/>
          </a:xfrm>
          <a:prstGeom prst="rect">
            <a:avLst/>
          </a:prstGeom>
        </p:spPr>
        <p:txBody>
          <a:bodyPr lIns="0" t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7" name="Title 6"/>
          <p:cNvSpPr>
            <a:spLocks noGrp="1"/>
          </p:cNvSpPr>
          <p:nvPr>
            <p:ph type="title"/>
          </p:nvPr>
        </p:nvSpPr>
        <p:spPr>
          <a:xfrm>
            <a:off x="1996580" y="318782"/>
            <a:ext cx="4630723" cy="1216403"/>
          </a:xfrm>
          <a:prstGeom prst="rect">
            <a:avLst/>
          </a:prstGeom>
        </p:spPr>
        <p:txBody>
          <a:bodyPr/>
          <a:lstStyle/>
          <a:p>
            <a:r>
              <a:rPr lang="en-US"/>
              <a:t>Click to edit Master title style</a:t>
            </a:r>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Rubrikbild">
    <p:spTree>
      <p:nvGrpSpPr>
        <p:cNvPr id="1" name=""/>
        <p:cNvGrpSpPr/>
        <p:nvPr/>
      </p:nvGrpSpPr>
      <p:grpSpPr>
        <a:xfrm>
          <a:off x="0" y="0"/>
          <a:ext cx="0" cy="0"/>
          <a:chOff x="0" y="0"/>
          <a:chExt cx="0" cy="0"/>
        </a:xfrm>
      </p:grpSpPr>
      <p:sp>
        <p:nvSpPr>
          <p:cNvPr id="14" name="Platshållare för text 13"/>
          <p:cNvSpPr>
            <a:spLocks noGrp="1"/>
          </p:cNvSpPr>
          <p:nvPr>
            <p:ph type="body" sz="quarter" idx="14" hasCustomPrompt="1"/>
          </p:nvPr>
        </p:nvSpPr>
        <p:spPr>
          <a:xfrm>
            <a:off x="307886" y="1859999"/>
            <a:ext cx="4541843" cy="1898294"/>
          </a:xfrm>
          <a:prstGeom prst="rect">
            <a:avLst/>
          </a:prstGeom>
        </p:spPr>
        <p:txBody>
          <a:bodyPr wrap="square">
            <a:noAutofit/>
          </a:bodyPr>
          <a:lstStyle>
            <a:lvl1pPr marL="0" indent="0" algn="l" rtl="0">
              <a:spcBef>
                <a:spcPts val="0"/>
              </a:spcBef>
              <a:buNone/>
              <a:defRPr lang="sv-SE" sz="2400" b="0" strike="noStrike" cap="none" baseline="0" smtClean="0">
                <a:solidFill>
                  <a:schemeClr val="tx1"/>
                </a:solidFill>
                <a:latin typeface="+mn-lt"/>
              </a:defRPr>
            </a:lvl1pPr>
          </a:lstStyle>
          <a:p>
            <a:pPr rtl="0"/>
            <a:r>
              <a:rPr lang="sv-SE" sz="2000" baseline="30000" dirty="0" err="1">
                <a:solidFill>
                  <a:srgbClr val="000000"/>
                </a:solidFill>
                <a:latin typeface="ArialMT"/>
              </a:rPr>
              <a:t>SciLifeLab</a:t>
            </a:r>
            <a:r>
              <a:rPr lang="sv-SE" sz="2000" baseline="30000" dirty="0">
                <a:solidFill>
                  <a:srgbClr val="000000"/>
                </a:solidFill>
                <a:latin typeface="ArialMT"/>
              </a:rPr>
              <a:t> has </a:t>
            </a:r>
            <a:r>
              <a:rPr lang="sv-SE" sz="2000" baseline="30000" dirty="0" err="1">
                <a:solidFill>
                  <a:srgbClr val="000000"/>
                </a:solidFill>
                <a:latin typeface="ArialMT"/>
              </a:rPr>
              <a:t>been</a:t>
            </a:r>
            <a:r>
              <a:rPr lang="sv-SE" sz="2000" baseline="30000" dirty="0">
                <a:solidFill>
                  <a:srgbClr val="000000"/>
                </a:solidFill>
                <a:latin typeface="ArialMT"/>
              </a:rPr>
              <a:t> </a:t>
            </a:r>
            <a:r>
              <a:rPr lang="sv-SE" sz="2000" baseline="30000" dirty="0" err="1">
                <a:solidFill>
                  <a:srgbClr val="000000"/>
                </a:solidFill>
                <a:latin typeface="ArialMT"/>
              </a:rPr>
              <a:t>created</a:t>
            </a:r>
            <a:r>
              <a:rPr lang="sv-SE" sz="2000" baseline="30000" dirty="0">
                <a:solidFill>
                  <a:srgbClr val="000000"/>
                </a:solidFill>
                <a:latin typeface="ArialMT"/>
              </a:rPr>
              <a:t> by the </a:t>
            </a:r>
            <a:r>
              <a:rPr lang="sv-SE" sz="2000" baseline="30000" dirty="0" err="1">
                <a:solidFill>
                  <a:srgbClr val="000000"/>
                </a:solidFill>
                <a:latin typeface="ArialMT"/>
              </a:rPr>
              <a:t>coordinated</a:t>
            </a:r>
            <a:r>
              <a:rPr lang="sv-SE" sz="2000" baseline="30000" dirty="0">
                <a:solidFill>
                  <a:srgbClr val="000000"/>
                </a:solidFill>
                <a:latin typeface="ArialMT"/>
              </a:rPr>
              <a:t> </a:t>
            </a:r>
            <a:br>
              <a:rPr lang="sv-SE" sz="2000" baseline="30000" dirty="0">
                <a:solidFill>
                  <a:srgbClr val="000000"/>
                </a:solidFill>
                <a:latin typeface="ArialMT"/>
              </a:rPr>
            </a:br>
            <a:r>
              <a:rPr lang="sv-SE" sz="2000" baseline="30000" dirty="0" err="1">
                <a:solidFill>
                  <a:srgbClr val="000000"/>
                </a:solidFill>
                <a:latin typeface="ArialMT"/>
              </a:rPr>
              <a:t>effort</a:t>
            </a:r>
            <a:r>
              <a:rPr lang="sv-SE" sz="2000" baseline="30000" dirty="0">
                <a:solidFill>
                  <a:srgbClr val="000000"/>
                </a:solidFill>
                <a:latin typeface="ArialMT"/>
              </a:rPr>
              <a:t> of </a:t>
            </a:r>
            <a:r>
              <a:rPr lang="sv-SE" sz="2000" baseline="30000" dirty="0" err="1">
                <a:solidFill>
                  <a:srgbClr val="000000"/>
                </a:solidFill>
                <a:latin typeface="ArialMT"/>
              </a:rPr>
              <a:t>four</a:t>
            </a:r>
            <a:r>
              <a:rPr lang="sv-SE" sz="2000" baseline="30000" dirty="0">
                <a:solidFill>
                  <a:srgbClr val="000000"/>
                </a:solidFill>
                <a:latin typeface="ArialMT"/>
              </a:rPr>
              <a:t> </a:t>
            </a:r>
            <a:r>
              <a:rPr lang="sv-SE" sz="2000" baseline="30000" dirty="0" err="1">
                <a:solidFill>
                  <a:srgbClr val="000000"/>
                </a:solidFill>
                <a:latin typeface="ArialMT"/>
              </a:rPr>
              <a:t>universities</a:t>
            </a:r>
            <a:r>
              <a:rPr lang="sv-SE" sz="2000" baseline="30000" dirty="0">
                <a:solidFill>
                  <a:srgbClr val="000000"/>
                </a:solidFill>
                <a:latin typeface="ArialMT"/>
              </a:rPr>
              <a:t> in Stockholm and Uppsala: Stockholm University, the Karolinska Institutet, KTH Royal </a:t>
            </a:r>
            <a:r>
              <a:rPr lang="sv-SE" sz="2000" baseline="30000" dirty="0" err="1">
                <a:solidFill>
                  <a:srgbClr val="000000"/>
                </a:solidFill>
                <a:latin typeface="ArialMT"/>
              </a:rPr>
              <a:t>Institute</a:t>
            </a:r>
            <a:r>
              <a:rPr lang="sv-SE" sz="2000" baseline="30000" dirty="0">
                <a:solidFill>
                  <a:srgbClr val="000000"/>
                </a:solidFill>
                <a:latin typeface="ArialMT"/>
              </a:rPr>
              <a:t> of Technology and Uppsala University.</a:t>
            </a:r>
          </a:p>
        </p:txBody>
      </p:sp>
      <p:pic>
        <p:nvPicPr>
          <p:cNvPr id="8" name="Bildobjekt 7" descr="universitet_logotyper_liggande.png"/>
          <p:cNvPicPr>
            <a:picLocks noChangeAspect="1"/>
          </p:cNvPicPr>
          <p:nvPr/>
        </p:nvPicPr>
        <p:blipFill>
          <a:blip r:embed="rId2"/>
          <a:stretch>
            <a:fillRect/>
          </a:stretch>
        </p:blipFill>
        <p:spPr>
          <a:xfrm>
            <a:off x="2200370" y="543985"/>
            <a:ext cx="3222111" cy="61625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vå innehållsdelar">
    <p:spTree>
      <p:nvGrpSpPr>
        <p:cNvPr id="1" name=""/>
        <p:cNvGrpSpPr/>
        <p:nvPr/>
      </p:nvGrpSpPr>
      <p:grpSpPr>
        <a:xfrm>
          <a:off x="0" y="0"/>
          <a:ext cx="0" cy="0"/>
          <a:chOff x="0" y="0"/>
          <a:chExt cx="0" cy="0"/>
        </a:xfrm>
      </p:grpSpPr>
      <p:sp>
        <p:nvSpPr>
          <p:cNvPr id="3" name="Platshållare för innehåll 2"/>
          <p:cNvSpPr>
            <a:spLocks noGrp="1"/>
          </p:cNvSpPr>
          <p:nvPr>
            <p:ph sz="half" idx="1"/>
          </p:nvPr>
        </p:nvSpPr>
        <p:spPr>
          <a:xfrm>
            <a:off x="341748" y="1231601"/>
            <a:ext cx="3960000" cy="5040000"/>
          </a:xfrm>
          <a:prstGeom prst="rect">
            <a:avLst/>
          </a:prstGeom>
        </p:spPr>
        <p:txBody>
          <a:bodyPr lIns="0" tIns="0" r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Platshållare för innehåll 3"/>
          <p:cNvSpPr>
            <a:spLocks noGrp="1"/>
          </p:cNvSpPr>
          <p:nvPr>
            <p:ph sz="half" idx="2"/>
          </p:nvPr>
        </p:nvSpPr>
        <p:spPr>
          <a:xfrm>
            <a:off x="4773273" y="1231601"/>
            <a:ext cx="3960000" cy="5040000"/>
          </a:xfrm>
          <a:prstGeom prst="rect">
            <a:avLst/>
          </a:prstGeom>
        </p:spPr>
        <p:txBody>
          <a:bodyPr lIns="0" t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8" name="Title 7"/>
          <p:cNvSpPr>
            <a:spLocks noGrp="1"/>
          </p:cNvSpPr>
          <p:nvPr>
            <p:ph type="title"/>
          </p:nvPr>
        </p:nvSpPr>
        <p:spPr>
          <a:xfrm>
            <a:off x="1501628" y="365125"/>
            <a:ext cx="5486401" cy="537791"/>
          </a:xfrm>
          <a:prstGeom prst="rect">
            <a:avLst/>
          </a:prstGeom>
        </p:spPr>
        <p:txBody>
          <a:bodyPr/>
          <a:lstStyle/>
          <a:p>
            <a:r>
              <a:rPr lang="en-US"/>
              <a:t>Click to edit Master title style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Rubrikbild">
    <p:spTree>
      <p:nvGrpSpPr>
        <p:cNvPr id="1" name=""/>
        <p:cNvGrpSpPr/>
        <p:nvPr/>
      </p:nvGrpSpPr>
      <p:grpSpPr>
        <a:xfrm>
          <a:off x="0" y="0"/>
          <a:ext cx="0" cy="0"/>
          <a:chOff x="0" y="0"/>
          <a:chExt cx="0" cy="0"/>
        </a:xfrm>
      </p:grpSpPr>
      <p:sp>
        <p:nvSpPr>
          <p:cNvPr id="4" name="Platshållare för text 2"/>
          <p:cNvSpPr>
            <a:spLocks noGrp="1"/>
          </p:cNvSpPr>
          <p:nvPr>
            <p:ph idx="1" hasCustomPrompt="1"/>
          </p:nvPr>
        </p:nvSpPr>
        <p:spPr>
          <a:xfrm>
            <a:off x="260389" y="1518407"/>
            <a:ext cx="8640000" cy="4680000"/>
          </a:xfrm>
          <a:prstGeom prst="rect">
            <a:avLst/>
          </a:prstGeom>
        </p:spPr>
        <p:txBody>
          <a:bodyPr vert="horz" lIns="0" tIns="0" rIns="0" bIns="0" rtlCol="0">
            <a:normAutofit/>
          </a:bodyPr>
          <a:lstStyle/>
          <a:p>
            <a:pPr lvl="0"/>
            <a:r>
              <a:rPr lang="sv-SE" dirty="0"/>
              <a:t>Klicka här för att ändra format på bakgrundstexten</a:t>
            </a:r>
          </a:p>
          <a:p>
            <a:pPr lvl="1"/>
            <a:endParaRPr lang="sv-SE" dirty="0"/>
          </a:p>
          <a:p>
            <a:pPr lvl="1"/>
            <a:r>
              <a:rPr lang="sv-SE" dirty="0"/>
              <a:t>Nivå två</a:t>
            </a:r>
          </a:p>
          <a:p>
            <a:pPr lvl="2"/>
            <a:r>
              <a:rPr lang="sv-SE" dirty="0"/>
              <a:t>Nivå tre</a:t>
            </a:r>
          </a:p>
          <a:p>
            <a:pPr lvl="3"/>
            <a:r>
              <a:rPr lang="sv-SE" dirty="0"/>
              <a:t>Nivå fyra</a:t>
            </a:r>
          </a:p>
          <a:p>
            <a:pPr lvl="4"/>
            <a:r>
              <a:rPr lang="sv-SE" dirty="0"/>
              <a:t>Nivå fem</a:t>
            </a:r>
          </a:p>
        </p:txBody>
      </p:sp>
      <p:sp>
        <p:nvSpPr>
          <p:cNvPr id="5" name="Title 4"/>
          <p:cNvSpPr>
            <a:spLocks noGrp="1"/>
          </p:cNvSpPr>
          <p:nvPr>
            <p:ph type="title"/>
          </p:nvPr>
        </p:nvSpPr>
        <p:spPr>
          <a:xfrm>
            <a:off x="1988191" y="365126"/>
            <a:ext cx="4991450" cy="783658"/>
          </a:xfrm>
          <a:prstGeom prst="rect">
            <a:avLst/>
          </a:prstGeom>
        </p:spPr>
        <p:txBody>
          <a:bodyPr/>
          <a:lstStyle/>
          <a:p>
            <a:r>
              <a:rPr lang="en-US"/>
              <a:t>Click to edit Master title style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Platshållare för innehåll 2"/>
          <p:cNvSpPr>
            <a:spLocks noGrp="1"/>
          </p:cNvSpPr>
          <p:nvPr>
            <p:ph sz="half" idx="1"/>
          </p:nvPr>
        </p:nvSpPr>
        <p:spPr>
          <a:xfrm>
            <a:off x="324970" y="1510018"/>
            <a:ext cx="4032000" cy="4680000"/>
          </a:xfrm>
          <a:prstGeom prst="rect">
            <a:avLst/>
          </a:prstGeom>
        </p:spPr>
        <p:txBody>
          <a:bodyPr lIns="0" tIns="0" r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Platshållare för innehåll 3"/>
          <p:cNvSpPr>
            <a:spLocks noGrp="1"/>
          </p:cNvSpPr>
          <p:nvPr>
            <p:ph sz="half" idx="2"/>
          </p:nvPr>
        </p:nvSpPr>
        <p:spPr>
          <a:xfrm>
            <a:off x="4756495" y="1510018"/>
            <a:ext cx="4032000" cy="4680000"/>
          </a:xfrm>
          <a:prstGeom prst="rect">
            <a:avLst/>
          </a:prstGeom>
        </p:spPr>
        <p:txBody>
          <a:bodyPr lIns="0" t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5" name="Title 4"/>
          <p:cNvSpPr>
            <a:spLocks noGrp="1"/>
          </p:cNvSpPr>
          <p:nvPr>
            <p:ph type="title"/>
          </p:nvPr>
        </p:nvSpPr>
        <p:spPr>
          <a:xfrm>
            <a:off x="1988191" y="365126"/>
            <a:ext cx="4991450" cy="783658"/>
          </a:xfrm>
          <a:prstGeom prst="rect">
            <a:avLst/>
          </a:prstGeom>
        </p:spPr>
        <p:txBody>
          <a:bodyPr/>
          <a:lstStyle/>
          <a:p>
            <a:r>
              <a:rPr lang="en-US"/>
              <a:t>Click to edit Master title style</a:t>
            </a: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612236" y="2089603"/>
            <a:ext cx="7920000" cy="1260000"/>
          </a:xfrm>
          <a:prstGeom prst="rect">
            <a:avLst/>
          </a:prstGeom>
        </p:spPr>
        <p:txBody>
          <a:bodyPr/>
          <a:lstStyle>
            <a:lvl1pPr marL="0" indent="0" algn="ctr">
              <a:buFontTx/>
              <a:buNone/>
              <a:defRPr sz="4400" b="1" baseline="0">
                <a:latin typeface="+mj-lt"/>
              </a:defRPr>
            </a:lvl1pPr>
          </a:lstStyle>
          <a:p>
            <a:pPr lvl="0"/>
            <a:r>
              <a:rPr lang="en-US" sz="4400" dirty="0" err="1">
                <a:latin typeface="+mj-lt"/>
              </a:rPr>
              <a:t>Frontpage</a:t>
            </a:r>
            <a:r>
              <a:rPr lang="en-US" sz="4400" dirty="0">
                <a:latin typeface="+mj-lt"/>
              </a:rPr>
              <a:t> Title</a:t>
            </a:r>
            <a:endParaRPr lang="en-US" dirty="0"/>
          </a:p>
        </p:txBody>
      </p:sp>
      <p:sp>
        <p:nvSpPr>
          <p:cNvPr id="6" name="Content Placeholder 5"/>
          <p:cNvSpPr>
            <a:spLocks noGrp="1"/>
          </p:cNvSpPr>
          <p:nvPr>
            <p:ph sz="quarter" idx="11" hasCustomPrompt="1"/>
          </p:nvPr>
        </p:nvSpPr>
        <p:spPr>
          <a:xfrm>
            <a:off x="612234" y="3945346"/>
            <a:ext cx="7920001" cy="432000"/>
          </a:xfrm>
          <a:prstGeom prst="rect">
            <a:avLst/>
          </a:prstGeom>
        </p:spPr>
        <p:txBody>
          <a:bodyPr/>
          <a:lstStyle>
            <a:lvl1pPr algn="ctr">
              <a:defRPr sz="1800" baseline="0"/>
            </a:lvl1p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lang="en-US" dirty="0" err="1"/>
              <a:t>Firstname</a:t>
            </a:r>
            <a:r>
              <a:rPr lang="en-US" dirty="0"/>
              <a:t> </a:t>
            </a:r>
            <a:r>
              <a:rPr lang="en-US" dirty="0" err="1"/>
              <a:t>Lastname</a:t>
            </a:r>
            <a:endParaRPr lang="en-US" dirty="0"/>
          </a:p>
        </p:txBody>
      </p:sp>
      <p:sp>
        <p:nvSpPr>
          <p:cNvPr id="7" name="Content Placeholder 5"/>
          <p:cNvSpPr>
            <a:spLocks noGrp="1"/>
          </p:cNvSpPr>
          <p:nvPr>
            <p:ph sz="quarter" idx="12" hasCustomPrompt="1"/>
          </p:nvPr>
        </p:nvSpPr>
        <p:spPr>
          <a:xfrm>
            <a:off x="612235" y="4626460"/>
            <a:ext cx="7920001" cy="432000"/>
          </a:xfrm>
          <a:prstGeom prst="rect">
            <a:avLst/>
          </a:prstGeom>
        </p:spPr>
        <p:txBody>
          <a:bodyPr/>
          <a:lstStyle>
            <a:lvl1pPr algn="ctr">
              <a:defRPr sz="1800" baseline="0"/>
            </a:lvl1p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lang="en-US"/>
              <a:t>Firstname.Lastname@NBIS.se</a:t>
            </a:r>
            <a:endParaRPr lang="en-US" dirty="0"/>
          </a:p>
        </p:txBody>
      </p:sp>
    </p:spTree>
    <p:extLst>
      <p:ext uri="{BB962C8B-B14F-4D97-AF65-F5344CB8AC3E}">
        <p14:creationId xmlns:p14="http://schemas.microsoft.com/office/powerpoint/2010/main" val="169540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sp>
        <p:nvSpPr>
          <p:cNvPr id="8" name="Platshållare för text 2"/>
          <p:cNvSpPr>
            <a:spLocks noGrp="1"/>
          </p:cNvSpPr>
          <p:nvPr>
            <p:ph idx="1" hasCustomPrompt="1"/>
          </p:nvPr>
        </p:nvSpPr>
        <p:spPr>
          <a:xfrm>
            <a:off x="252000" y="1576800"/>
            <a:ext cx="8640000" cy="4629229"/>
          </a:xfrm>
          <a:prstGeom prst="rect">
            <a:avLst/>
          </a:prstGeom>
        </p:spPr>
        <p:txBody>
          <a:bodyPr vert="horz" lIns="0" tIns="0" rIns="0" bIns="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Title 3"/>
          <p:cNvSpPr>
            <a:spLocks noGrp="1"/>
          </p:cNvSpPr>
          <p:nvPr>
            <p:ph type="title" hasCustomPrompt="1"/>
          </p:nvPr>
        </p:nvSpPr>
        <p:spPr>
          <a:xfrm>
            <a:off x="252000" y="630000"/>
            <a:ext cx="6242400" cy="745200"/>
          </a:xfrm>
          <a:prstGeom prst="rect">
            <a:avLst/>
          </a:prstGeom>
        </p:spPr>
        <p:txBody>
          <a:bodyPr/>
          <a:lstStyle>
            <a:lvl1pPr algn="l">
              <a:defRPr/>
            </a:lvl1pPr>
          </a:lstStyle>
          <a:p>
            <a:r>
              <a:rPr lang="en-US" dirty="0"/>
              <a:t>Title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vå innehållsdelar">
    <p:spTree>
      <p:nvGrpSpPr>
        <p:cNvPr id="1" name=""/>
        <p:cNvGrpSpPr/>
        <p:nvPr/>
      </p:nvGrpSpPr>
      <p:grpSpPr>
        <a:xfrm>
          <a:off x="0" y="0"/>
          <a:ext cx="0" cy="0"/>
          <a:chOff x="0" y="0"/>
          <a:chExt cx="0" cy="0"/>
        </a:xfrm>
      </p:grpSpPr>
      <p:sp>
        <p:nvSpPr>
          <p:cNvPr id="3" name="Platshållare för innehåll 2"/>
          <p:cNvSpPr>
            <a:spLocks noGrp="1"/>
          </p:cNvSpPr>
          <p:nvPr>
            <p:ph sz="half" idx="1"/>
          </p:nvPr>
        </p:nvSpPr>
        <p:spPr>
          <a:xfrm>
            <a:off x="341748" y="1576800"/>
            <a:ext cx="3960000" cy="4677932"/>
          </a:xfrm>
          <a:prstGeom prst="rect">
            <a:avLst/>
          </a:prstGeom>
        </p:spPr>
        <p:txBody>
          <a:bodyPr lIns="0" tIns="0" r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Platshållare för innehåll 3"/>
          <p:cNvSpPr>
            <a:spLocks noGrp="1"/>
          </p:cNvSpPr>
          <p:nvPr>
            <p:ph sz="half" idx="2"/>
          </p:nvPr>
        </p:nvSpPr>
        <p:spPr>
          <a:xfrm>
            <a:off x="4773273" y="1576800"/>
            <a:ext cx="3960000" cy="4677932"/>
          </a:xfrm>
          <a:prstGeom prst="rect">
            <a:avLst/>
          </a:prstGeom>
        </p:spPr>
        <p:txBody>
          <a:bodyPr lIns="0" tIns="0" bIns="0">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2" name="Title 1"/>
          <p:cNvSpPr>
            <a:spLocks noGrp="1"/>
          </p:cNvSpPr>
          <p:nvPr>
            <p:ph type="title" hasCustomPrompt="1"/>
          </p:nvPr>
        </p:nvSpPr>
        <p:spPr>
          <a:xfrm>
            <a:off x="252000" y="630000"/>
            <a:ext cx="6242400" cy="745200"/>
          </a:xfrm>
          <a:prstGeom prst="rect">
            <a:avLst/>
          </a:prstGeom>
        </p:spPr>
        <p:txBody>
          <a:bodyPr/>
          <a:lstStyle/>
          <a:p>
            <a:r>
              <a:rPr lang="en-US" dirty="0"/>
              <a:t>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a:xfrm>
            <a:off x="307885" y="207284"/>
            <a:ext cx="8543861" cy="635149"/>
          </a:xfrm>
          <a:prstGeom prst="rect">
            <a:avLst/>
          </a:prstGeom>
        </p:spPr>
        <p:txBody>
          <a:bodyPr/>
          <a:lstStyle/>
          <a:p>
            <a:r>
              <a:rPr lang="sv-SE" dirty="0"/>
              <a:t>Klicka här för att ändra format</a:t>
            </a:r>
          </a:p>
        </p:txBody>
      </p:sp>
      <p:sp>
        <p:nvSpPr>
          <p:cNvPr id="3" name="Platshållare för innehåll 2"/>
          <p:cNvSpPr>
            <a:spLocks noGrp="1"/>
          </p:cNvSpPr>
          <p:nvPr>
            <p:ph idx="1"/>
          </p:nvPr>
        </p:nvSpPr>
        <p:spPr>
          <a:xfrm>
            <a:off x="307886" y="1173870"/>
            <a:ext cx="8543861" cy="4952293"/>
          </a:xfrm>
          <a:prstGeom prst="rect">
            <a:avLst/>
          </a:prstGeom>
        </p:spPr>
        <p:txBody>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10"/>
          </p:nvPr>
        </p:nvSpPr>
        <p:spPr>
          <a:xfrm>
            <a:off x="307886" y="6356350"/>
            <a:ext cx="2282914" cy="365125"/>
          </a:xfrm>
          <a:prstGeom prst="rect">
            <a:avLst/>
          </a:prstGeom>
        </p:spPr>
        <p:txBody>
          <a:bodyPr/>
          <a:lstStyle/>
          <a:p>
            <a:fld id="{8CEC639E-0CBF-9D4F-A0BA-59D31147FEB2}" type="datetime1">
              <a:rPr lang="sv-SE" smtClean="0"/>
              <a:pPr/>
              <a:t>2020-01-27</a:t>
            </a:fld>
            <a:endParaRPr lang="sv-SE"/>
          </a:p>
        </p:txBody>
      </p:sp>
      <p:sp>
        <p:nvSpPr>
          <p:cNvPr id="5" name="Platshållare för sidfot 4"/>
          <p:cNvSpPr>
            <a:spLocks noGrp="1"/>
          </p:cNvSpPr>
          <p:nvPr>
            <p:ph type="ftr" sz="quarter" idx="11"/>
          </p:nvPr>
        </p:nvSpPr>
        <p:spPr>
          <a:xfrm>
            <a:off x="3124200" y="6356350"/>
            <a:ext cx="2895600" cy="365125"/>
          </a:xfrm>
          <a:prstGeom prst="rect">
            <a:avLst/>
          </a:prstGeom>
        </p:spPr>
        <p:txBody>
          <a:bodyPr/>
          <a:lstStyle/>
          <a:p>
            <a:endParaRPr lang="sv-SE"/>
          </a:p>
        </p:txBody>
      </p:sp>
      <p:sp>
        <p:nvSpPr>
          <p:cNvPr id="6" name="Platshållare för bildnummer 5"/>
          <p:cNvSpPr>
            <a:spLocks noGrp="1"/>
          </p:cNvSpPr>
          <p:nvPr>
            <p:ph type="sldNum" sz="quarter" idx="12"/>
          </p:nvPr>
        </p:nvSpPr>
        <p:spPr>
          <a:xfrm>
            <a:off x="6553199" y="6356350"/>
            <a:ext cx="2298547" cy="365125"/>
          </a:xfrm>
          <a:prstGeom prst="rect">
            <a:avLst/>
          </a:prstGeom>
        </p:spPr>
        <p:txBody>
          <a:bodyPr/>
          <a:lstStyle/>
          <a:p>
            <a:fld id="{97DED537-10C4-8C40-8E87-51060FF45365}" type="slidenum">
              <a:rPr lang="sv-SE" smtClean="0"/>
              <a:pPr/>
              <a:t>‹#›</a:t>
            </a:fld>
            <a:endParaRPr lang="sv-SE"/>
          </a:p>
        </p:txBody>
      </p:sp>
    </p:spTree>
    <p:extLst>
      <p:ext uri="{BB962C8B-B14F-4D97-AF65-F5344CB8AC3E}">
        <p14:creationId xmlns:p14="http://schemas.microsoft.com/office/powerpoint/2010/main" val="603924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177147"/>
            <a:ext cx="7886700" cy="1325563"/>
          </a:xfrm>
          <a:prstGeom prst="rect">
            <a:avLst/>
          </a:prstGeom>
        </p:spPr>
        <p:txBody>
          <a:bodyPr/>
          <a:lstStyle/>
          <a:p>
            <a:r>
              <a:rPr lang="en-US" dirty="0" err="1"/>
              <a:t>Frontpage</a:t>
            </a:r>
            <a:r>
              <a:rPr lang="en-US" dirty="0"/>
              <a:t> title</a:t>
            </a:r>
          </a:p>
        </p:txBody>
      </p:sp>
      <p:sp>
        <p:nvSpPr>
          <p:cNvPr id="8" name="Content Placeholder 7"/>
          <p:cNvSpPr>
            <a:spLocks noGrp="1"/>
          </p:cNvSpPr>
          <p:nvPr>
            <p:ph sz="quarter" idx="11" hasCustomPrompt="1"/>
          </p:nvPr>
        </p:nvSpPr>
        <p:spPr>
          <a:xfrm>
            <a:off x="628650" y="4031752"/>
            <a:ext cx="7920000" cy="432000"/>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a:solidFill>
                  <a:schemeClr val="bg1"/>
                </a:solidFill>
              </a:rPr>
              <a:t> </a:t>
            </a:r>
            <a:r>
              <a:rPr lang="en-US" baseline="0" dirty="0" err="1">
                <a:solidFill>
                  <a:schemeClr val="bg1"/>
                </a:solidFill>
              </a:rPr>
              <a:t>Lastname</a:t>
            </a:r>
            <a:endParaRPr lang="en-US" baseline="0" dirty="0">
              <a:solidFill>
                <a:schemeClr val="bg1"/>
              </a:solidFill>
            </a:endParaRPr>
          </a:p>
          <a:p>
            <a:pPr algn="ctr"/>
            <a:endParaRPr lang="en-US" baseline="0" dirty="0">
              <a:solidFill>
                <a:schemeClr val="bg1"/>
              </a:solidFill>
            </a:endParaRPr>
          </a:p>
        </p:txBody>
      </p:sp>
      <p:sp>
        <p:nvSpPr>
          <p:cNvPr id="10" name="Content Placeholder 7"/>
          <p:cNvSpPr>
            <a:spLocks noGrp="1"/>
          </p:cNvSpPr>
          <p:nvPr>
            <p:ph sz="quarter" idx="12" hasCustomPrompt="1"/>
          </p:nvPr>
        </p:nvSpPr>
        <p:spPr>
          <a:xfrm>
            <a:off x="628650" y="4783021"/>
            <a:ext cx="7920000" cy="432000"/>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err="1">
                <a:solidFill>
                  <a:schemeClr val="bg1"/>
                </a:solidFill>
              </a:rPr>
              <a:t>.Lastname@NBIS.se</a:t>
            </a:r>
            <a:endParaRPr lang="en-US" baseline="0" dirty="0">
              <a:solidFill>
                <a:schemeClr val="bg1"/>
              </a:solidFill>
            </a:endParaRPr>
          </a:p>
          <a:p>
            <a:pPr algn="ctr"/>
            <a:endParaRPr lang="en-US" baseline="0" dirty="0">
              <a:solidFill>
                <a:schemeClr val="bg1"/>
              </a:solidFill>
            </a:endParaRPr>
          </a:p>
        </p:txBody>
      </p:sp>
    </p:spTree>
    <p:extLst>
      <p:ext uri="{BB962C8B-B14F-4D97-AF65-F5344CB8AC3E}">
        <p14:creationId xmlns:p14="http://schemas.microsoft.com/office/powerpoint/2010/main" val="2770276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0000" y="2160000"/>
            <a:ext cx="7920000" cy="1260000"/>
          </a:xfrm>
          <a:prstGeom prst="rect">
            <a:avLst/>
          </a:prstGeom>
        </p:spPr>
        <p:txBody>
          <a:bodyPr/>
          <a:lstStyle/>
          <a:p>
            <a:r>
              <a:rPr lang="en-US" dirty="0" err="1"/>
              <a:t>Frontpage</a:t>
            </a:r>
            <a:r>
              <a:rPr lang="en-US" dirty="0"/>
              <a:t> title</a:t>
            </a:r>
          </a:p>
        </p:txBody>
      </p:sp>
      <p:sp>
        <p:nvSpPr>
          <p:cNvPr id="6" name="Content Placeholder 7"/>
          <p:cNvSpPr>
            <a:spLocks noGrp="1"/>
          </p:cNvSpPr>
          <p:nvPr>
            <p:ph sz="quarter" idx="11" hasCustomPrompt="1"/>
          </p:nvPr>
        </p:nvSpPr>
        <p:spPr>
          <a:xfrm>
            <a:off x="628650" y="4031752"/>
            <a:ext cx="7886700" cy="444454"/>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a:solidFill>
                  <a:schemeClr val="bg1"/>
                </a:solidFill>
              </a:rPr>
              <a:t> </a:t>
            </a:r>
            <a:r>
              <a:rPr lang="en-US" baseline="0" dirty="0" err="1">
                <a:solidFill>
                  <a:schemeClr val="bg1"/>
                </a:solidFill>
              </a:rPr>
              <a:t>Lastname</a:t>
            </a:r>
            <a:endParaRPr lang="en-US" baseline="0" dirty="0">
              <a:solidFill>
                <a:schemeClr val="bg1"/>
              </a:solidFill>
            </a:endParaRPr>
          </a:p>
          <a:p>
            <a:pPr algn="ctr"/>
            <a:endParaRPr lang="en-US" baseline="0" dirty="0">
              <a:solidFill>
                <a:schemeClr val="bg1"/>
              </a:solidFill>
            </a:endParaRPr>
          </a:p>
        </p:txBody>
      </p:sp>
      <p:sp>
        <p:nvSpPr>
          <p:cNvPr id="7" name="Content Placeholder 7"/>
          <p:cNvSpPr>
            <a:spLocks noGrp="1"/>
          </p:cNvSpPr>
          <p:nvPr>
            <p:ph sz="quarter" idx="12" hasCustomPrompt="1"/>
          </p:nvPr>
        </p:nvSpPr>
        <p:spPr>
          <a:xfrm>
            <a:off x="628650" y="4783021"/>
            <a:ext cx="7886700" cy="444454"/>
          </a:xfrm>
          <a:prstGeom prst="rect">
            <a:avLst/>
          </a:prstGeom>
        </p:spPr>
        <p:txBody>
          <a:bodyPr/>
          <a:lstStyle>
            <a:lvl1pPr marL="0" indent="0">
              <a:buFontTx/>
              <a:buNone/>
              <a:defRPr sz="1800">
                <a:latin typeface="+mn-lt"/>
              </a:defRPr>
            </a:lvl1pPr>
          </a:lstStyle>
          <a:p>
            <a:pPr algn="ctr"/>
            <a:r>
              <a:rPr lang="en-US" dirty="0" err="1">
                <a:solidFill>
                  <a:schemeClr val="bg1"/>
                </a:solidFill>
              </a:rPr>
              <a:t>Firstname</a:t>
            </a:r>
            <a:r>
              <a:rPr lang="en-US" baseline="0" dirty="0" err="1">
                <a:solidFill>
                  <a:schemeClr val="bg1"/>
                </a:solidFill>
              </a:rPr>
              <a:t>.Lastname@NBIS.se</a:t>
            </a:r>
            <a:endParaRPr lang="en-US" baseline="0" dirty="0">
              <a:solidFill>
                <a:schemeClr val="bg1"/>
              </a:solidFill>
            </a:endParaRPr>
          </a:p>
          <a:p>
            <a:pPr algn="ctr"/>
            <a:endParaRPr lang="en-US" baseline="0" dirty="0">
              <a:solidFill>
                <a:schemeClr val="bg1"/>
              </a:solidFill>
            </a:endParaRPr>
          </a:p>
        </p:txBody>
      </p:sp>
    </p:spTree>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6.xml"/><Relationship Id="rId7"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5.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5.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5.pn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6.xml"/><Relationship Id="rId7" Type="http://schemas.openxmlformats.org/officeDocument/2006/relationships/image" Target="../media/image5.pn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2.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1" name="Rak 10"/>
          <p:cNvCxnSpPr/>
          <p:nvPr/>
        </p:nvCxnSpPr>
        <p:spPr>
          <a:xfrm>
            <a:off x="252000" y="1049618"/>
            <a:ext cx="8640000" cy="1588"/>
          </a:xfrm>
          <a:prstGeom prst="line">
            <a:avLst/>
          </a:pr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2" name="Bildobjekt 11" descr="SciLifeLab_logotyp_green.png"/>
          <p:cNvPicPr>
            <a:picLocks noChangeAspect="1"/>
          </p:cNvPicPr>
          <p:nvPr/>
        </p:nvPicPr>
        <p:blipFill>
          <a:blip r:embed="rId5"/>
          <a:stretch>
            <a:fillRect/>
          </a:stretch>
        </p:blipFill>
        <p:spPr>
          <a:xfrm>
            <a:off x="7092786" y="321495"/>
            <a:ext cx="1799214" cy="58142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000" y="326884"/>
            <a:ext cx="1147379" cy="593802"/>
          </a:xfrm>
          <a:prstGeom prst="rect">
            <a:avLst/>
          </a:prstGeom>
        </p:spPr>
      </p:pic>
    </p:spTree>
    <p:extLst>
      <p:ext uri="{BB962C8B-B14F-4D97-AF65-F5344CB8AC3E}">
        <p14:creationId xmlns:p14="http://schemas.microsoft.com/office/powerpoint/2010/main" val="14125308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Lst>
  <p:hf hdr="0" ftr="0" dt="0"/>
  <p:txStyles>
    <p:titleStyle>
      <a:lvl1pPr algn="ctr" defTabSz="457200" rtl="0" eaLnBrk="1" latinLnBrk="0" hangingPunct="1">
        <a:spcBef>
          <a:spcPct val="0"/>
        </a:spcBef>
        <a:buNone/>
        <a:defRPr sz="2800" b="1" i="0" kern="1200">
          <a:solidFill>
            <a:schemeClr val="tx1"/>
          </a:solidFill>
          <a:latin typeface="+mj-lt"/>
          <a:ea typeface="+mj-ea"/>
          <a:cs typeface="Arial"/>
        </a:defRPr>
      </a:lvl1pPr>
    </p:titleStyle>
    <p:body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ktangel 13"/>
          <p:cNvSpPr/>
          <p:nvPr/>
        </p:nvSpPr>
        <p:spPr>
          <a:xfrm>
            <a:off x="0" y="-38266"/>
            <a:ext cx="9144000" cy="6896265"/>
          </a:xfrm>
          <a:prstGeom prst="rect">
            <a:avLst/>
          </a:prstGeom>
          <a:solidFill>
            <a:srgbClr val="88C9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cxnSp>
        <p:nvCxnSpPr>
          <p:cNvPr id="8" name="Rak 7"/>
          <p:cNvCxnSpPr/>
          <p:nvPr/>
        </p:nvCxnSpPr>
        <p:spPr>
          <a:xfrm>
            <a:off x="252000" y="1327199"/>
            <a:ext cx="8640000" cy="1588"/>
          </a:xfrm>
          <a:prstGeom prst="line">
            <a:avLst/>
          </a:prstGeom>
          <a:ln w="12700"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textruta 11"/>
          <p:cNvSpPr txBox="1"/>
          <p:nvPr/>
        </p:nvSpPr>
        <p:spPr>
          <a:xfrm>
            <a:off x="5695907" y="413741"/>
            <a:ext cx="2703632" cy="369332"/>
          </a:xfrm>
          <a:prstGeom prst="rect">
            <a:avLst/>
          </a:prstGeom>
          <a:noFill/>
        </p:spPr>
        <p:txBody>
          <a:bodyPr wrap="square" rtlCol="0">
            <a:spAutoFit/>
          </a:bodyPr>
          <a:lstStyle/>
          <a:p>
            <a:endParaRPr lang="sv-SE" dirty="0"/>
          </a:p>
        </p:txBody>
      </p:sp>
      <p:pic>
        <p:nvPicPr>
          <p:cNvPr id="17" name="Bildobjekt 16" descr="SciLifeLab_logotyp_white.png"/>
          <p:cNvPicPr>
            <a:picLocks noChangeAspect="1"/>
          </p:cNvPicPr>
          <p:nvPr/>
        </p:nvPicPr>
        <p:blipFill>
          <a:blip r:embed="rId4"/>
          <a:stretch>
            <a:fillRect/>
          </a:stretch>
        </p:blipFill>
        <p:spPr>
          <a:xfrm>
            <a:off x="7052531" y="233737"/>
            <a:ext cx="1799215" cy="581421"/>
          </a:xfrm>
          <a:prstGeom prst="rect">
            <a:avLst/>
          </a:prstGeom>
        </p:spPr>
      </p:pic>
      <p:pic>
        <p:nvPicPr>
          <p:cNvPr id="19" name="Bildobjekt 18" descr="pattern_DNA.png"/>
          <p:cNvPicPr>
            <a:picLocks noChangeAspect="1"/>
          </p:cNvPicPr>
          <p:nvPr/>
        </p:nvPicPr>
        <p:blipFill>
          <a:blip r:embed="rId5"/>
          <a:srcRect l="16309" r="52907" b="38300"/>
          <a:stretch>
            <a:fillRect/>
          </a:stretch>
        </p:blipFill>
        <p:spPr>
          <a:xfrm>
            <a:off x="0" y="2262966"/>
            <a:ext cx="9144000" cy="4595034"/>
          </a:xfrm>
          <a:prstGeom prst="rect">
            <a:avLst/>
          </a:prstGeom>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247" y="303617"/>
            <a:ext cx="1586357" cy="845166"/>
          </a:xfrm>
          <a:prstGeom prst="rect">
            <a:avLst/>
          </a:prstGeom>
          <a:noFill/>
        </p:spPr>
      </p:pic>
    </p:spTree>
    <p:extLst>
      <p:ext uri="{BB962C8B-B14F-4D97-AF65-F5344CB8AC3E}">
        <p14:creationId xmlns:p14="http://schemas.microsoft.com/office/powerpoint/2010/main" val="589563868"/>
      </p:ext>
    </p:extLst>
  </p:cSld>
  <p:clrMap bg1="lt1" tx1="dk1" bg2="lt2" tx2="dk2" accent1="accent1" accent2="accent2" accent3="accent3" accent4="accent4" accent5="accent5" accent6="accent6" hlink="hlink" folHlink="folHlink"/>
  <p:sldLayoutIdLst>
    <p:sldLayoutId id="2147483718" r:id="rId1"/>
    <p:sldLayoutId id="2147483719" r:id="rId2"/>
  </p:sldLayoutIdLst>
  <p:hf hdr="0" ftr="0" dt="0"/>
  <p:txStyles>
    <p:titleStyle>
      <a:lvl1pPr algn="ctr" defTabSz="457200" rtl="0" eaLnBrk="1" latinLnBrk="0" hangingPunct="1">
        <a:spcBef>
          <a:spcPct val="0"/>
        </a:spcBef>
        <a:buNone/>
        <a:defRPr sz="3200" b="1" i="0" kern="1200">
          <a:solidFill>
            <a:schemeClr val="bg1"/>
          </a:solidFill>
          <a:latin typeface="+mj-lt"/>
          <a:ea typeface="+mj-ea"/>
          <a:cs typeface="Arial"/>
        </a:defRPr>
      </a:lvl1pPr>
    </p:titleStyle>
    <p:bodyStyle>
      <a:lvl1pPr marL="342900" indent="-342900" algn="l" defTabSz="457200" rtl="0" eaLnBrk="1" latinLnBrk="0" hangingPunct="1">
        <a:spcBef>
          <a:spcPct val="20000"/>
        </a:spcBef>
        <a:buFont typeface="Arial"/>
        <a:buChar char="•"/>
        <a:defRPr sz="2000" kern="1200">
          <a:solidFill>
            <a:srgbClr val="FFFFFF"/>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1" name="Rak 10"/>
          <p:cNvCxnSpPr/>
          <p:nvPr/>
        </p:nvCxnSpPr>
        <p:spPr>
          <a:xfrm>
            <a:off x="252000" y="1425600"/>
            <a:ext cx="8640000" cy="1588"/>
          </a:xfrm>
          <a:prstGeom prst="line">
            <a:avLst/>
          </a:pr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2" name="Bildobjekt 11" descr="SciLifeLab_logotyp_green.png"/>
          <p:cNvPicPr>
            <a:picLocks noChangeAspect="1"/>
          </p:cNvPicPr>
          <p:nvPr/>
        </p:nvPicPr>
        <p:blipFill>
          <a:blip r:embed="rId7"/>
          <a:stretch>
            <a:fillRect/>
          </a:stretch>
        </p:blipFill>
        <p:spPr>
          <a:xfrm>
            <a:off x="6678000" y="648000"/>
            <a:ext cx="2214000" cy="715460"/>
          </a:xfrm>
          <a:prstGeom prst="rect">
            <a:avLst/>
          </a:prstGeom>
        </p:spPr>
      </p:pic>
      <p:pic>
        <p:nvPicPr>
          <p:cNvPr id="7" name="Picture 6"/>
          <p:cNvPicPr>
            <a:picLocks/>
          </p:cNvPicPr>
          <p:nvPr/>
        </p:nvPicPr>
        <p:blipFill rotWithShape="1">
          <a:blip r:embed="rId8">
            <a:extLst>
              <a:ext uri="{28A0092B-C50C-407E-A947-70E740481C1C}">
                <a14:useLocalDpi xmlns:a14="http://schemas.microsoft.com/office/drawing/2010/main" val="0"/>
              </a:ext>
            </a:extLst>
          </a:blip>
          <a:srcRect r="76" b="29743"/>
          <a:stretch/>
        </p:blipFill>
        <p:spPr>
          <a:xfrm>
            <a:off x="6678000" y="100800"/>
            <a:ext cx="1224000" cy="468000"/>
          </a:xfrm>
          <a:prstGeom prst="rect">
            <a:avLst/>
          </a:prstGeom>
        </p:spPr>
      </p:pic>
    </p:spTree>
    <p:extLst>
      <p:ext uri="{BB962C8B-B14F-4D97-AF65-F5344CB8AC3E}">
        <p14:creationId xmlns:p14="http://schemas.microsoft.com/office/powerpoint/2010/main" val="1071152853"/>
      </p:ext>
    </p:extLst>
  </p:cSld>
  <p:clrMap bg1="lt1" tx1="dk1" bg2="lt2" tx2="dk2" accent1="accent1" accent2="accent2" accent3="accent3" accent4="accent4" accent5="accent5" accent6="accent6" hlink="hlink" folHlink="folHlink"/>
  <p:sldLayoutIdLst>
    <p:sldLayoutId id="2147483720" r:id="rId1"/>
    <p:sldLayoutId id="2147483687" r:id="rId2"/>
    <p:sldLayoutId id="2147483688" r:id="rId3"/>
    <p:sldLayoutId id="2147483721" r:id="rId4"/>
    <p:sldLayoutId id="2147483722" r:id="rId5"/>
  </p:sldLayoutIdLst>
  <p:hf hdr="0" ftr="0" dt="0"/>
  <p:txStyles>
    <p:titleStyle>
      <a:lvl1pPr algn="l" defTabSz="457200" rtl="0" eaLnBrk="1" latinLnBrk="0" hangingPunct="1">
        <a:spcBef>
          <a:spcPct val="0"/>
        </a:spcBef>
        <a:buNone/>
        <a:defRPr sz="4400" b="1" i="0" kern="1200">
          <a:solidFill>
            <a:schemeClr val="tx1"/>
          </a:solidFill>
          <a:latin typeface="+mj-lt"/>
          <a:ea typeface="+mj-ea"/>
          <a:cs typeface="Arial"/>
        </a:defRPr>
      </a:lvl1pPr>
    </p:titleStyle>
    <p:body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ktangel 13"/>
          <p:cNvSpPr/>
          <p:nvPr/>
        </p:nvSpPr>
        <p:spPr>
          <a:xfrm>
            <a:off x="0" y="-38266"/>
            <a:ext cx="9144000" cy="6896265"/>
          </a:xfrm>
          <a:prstGeom prst="rect">
            <a:avLst/>
          </a:prstGeom>
          <a:solidFill>
            <a:srgbClr val="88C9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cxnSp>
        <p:nvCxnSpPr>
          <p:cNvPr id="8" name="Rak 7"/>
          <p:cNvCxnSpPr/>
          <p:nvPr/>
        </p:nvCxnSpPr>
        <p:spPr>
          <a:xfrm>
            <a:off x="252000" y="1424222"/>
            <a:ext cx="8640000" cy="1588"/>
          </a:xfrm>
          <a:prstGeom prst="line">
            <a:avLst/>
          </a:prstGeom>
          <a:ln w="12700"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textruta 11"/>
          <p:cNvSpPr txBox="1"/>
          <p:nvPr/>
        </p:nvSpPr>
        <p:spPr>
          <a:xfrm>
            <a:off x="5695907" y="413741"/>
            <a:ext cx="2703632" cy="369332"/>
          </a:xfrm>
          <a:prstGeom prst="rect">
            <a:avLst/>
          </a:prstGeom>
          <a:noFill/>
        </p:spPr>
        <p:txBody>
          <a:bodyPr wrap="square" rtlCol="0">
            <a:spAutoFit/>
          </a:bodyPr>
          <a:lstStyle/>
          <a:p>
            <a:endParaRPr lang="sv-SE" dirty="0"/>
          </a:p>
        </p:txBody>
      </p:sp>
      <p:pic>
        <p:nvPicPr>
          <p:cNvPr id="17" name="Bildobjekt 16" descr="SciLifeLab_logotyp_white.png"/>
          <p:cNvPicPr>
            <a:picLocks noChangeAspect="1"/>
          </p:cNvPicPr>
          <p:nvPr/>
        </p:nvPicPr>
        <p:blipFill>
          <a:blip r:embed="rId5"/>
          <a:stretch>
            <a:fillRect/>
          </a:stretch>
        </p:blipFill>
        <p:spPr>
          <a:xfrm>
            <a:off x="6639285" y="520117"/>
            <a:ext cx="2212462" cy="71496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886" y="413741"/>
            <a:ext cx="1541634" cy="821339"/>
          </a:xfrm>
          <a:prstGeom prst="rect">
            <a:avLst/>
          </a:prstGeom>
        </p:spPr>
      </p:pic>
    </p:spTree>
    <p:extLst>
      <p:ext uri="{BB962C8B-B14F-4D97-AF65-F5344CB8AC3E}">
        <p14:creationId xmlns:p14="http://schemas.microsoft.com/office/powerpoint/2010/main" val="51058757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Lst>
  <p:hf hdr="0" ftr="0" dt="0"/>
  <p:txStyles>
    <p:titleStyle>
      <a:lvl1pPr algn="ctr" defTabSz="457200" rtl="0" eaLnBrk="1" latinLnBrk="0" hangingPunct="1">
        <a:spcBef>
          <a:spcPct val="0"/>
        </a:spcBef>
        <a:buNone/>
        <a:defRPr sz="4800" b="1" i="0" kern="1200">
          <a:solidFill>
            <a:schemeClr val="bg1"/>
          </a:solidFill>
          <a:latin typeface="+mj-lt"/>
          <a:ea typeface="+mj-ea"/>
          <a:cs typeface="Arial"/>
        </a:defRPr>
      </a:lvl1pPr>
    </p:titleStyle>
    <p:bodyStyle>
      <a:lvl1pPr marL="342900" indent="-342900" algn="l" defTabSz="457200" rtl="0" eaLnBrk="1" latinLnBrk="0" hangingPunct="1">
        <a:spcBef>
          <a:spcPct val="20000"/>
        </a:spcBef>
        <a:buFont typeface="Arial"/>
        <a:buChar char="•"/>
        <a:defRPr sz="2000" kern="1200">
          <a:solidFill>
            <a:srgbClr val="FFFFFF"/>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27C32"/>
        </a:solidFill>
        <a:effectLst/>
      </p:bgPr>
    </p:bg>
    <p:spTree>
      <p:nvGrpSpPr>
        <p:cNvPr id="1" name=""/>
        <p:cNvGrpSpPr/>
        <p:nvPr/>
      </p:nvGrpSpPr>
      <p:grpSpPr>
        <a:xfrm>
          <a:off x="0" y="0"/>
          <a:ext cx="0" cy="0"/>
          <a:chOff x="0" y="0"/>
          <a:chExt cx="0" cy="0"/>
        </a:xfrm>
      </p:grpSpPr>
      <p:sp>
        <p:nvSpPr>
          <p:cNvPr id="14" name="Rektangel 13"/>
          <p:cNvSpPr/>
          <p:nvPr/>
        </p:nvSpPr>
        <p:spPr>
          <a:xfrm>
            <a:off x="0" y="-38266"/>
            <a:ext cx="9144000" cy="6896265"/>
          </a:xfrm>
          <a:prstGeom prst="rect">
            <a:avLst/>
          </a:prstGeom>
          <a:solidFill>
            <a:srgbClr val="2B8D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cxnSp>
        <p:nvCxnSpPr>
          <p:cNvPr id="8" name="Rak 7"/>
          <p:cNvCxnSpPr/>
          <p:nvPr/>
        </p:nvCxnSpPr>
        <p:spPr>
          <a:xfrm>
            <a:off x="252000" y="1424222"/>
            <a:ext cx="8640000" cy="1588"/>
          </a:xfrm>
          <a:prstGeom prst="line">
            <a:avLst/>
          </a:prstGeom>
          <a:ln w="12700"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textruta 11"/>
          <p:cNvSpPr txBox="1"/>
          <p:nvPr/>
        </p:nvSpPr>
        <p:spPr>
          <a:xfrm>
            <a:off x="5695907" y="413741"/>
            <a:ext cx="2703632" cy="369332"/>
          </a:xfrm>
          <a:prstGeom prst="rect">
            <a:avLst/>
          </a:prstGeom>
          <a:noFill/>
        </p:spPr>
        <p:txBody>
          <a:bodyPr wrap="square" rtlCol="0">
            <a:spAutoFit/>
          </a:bodyPr>
          <a:lstStyle/>
          <a:p>
            <a:endParaRPr lang="sv-SE" dirty="0"/>
          </a:p>
        </p:txBody>
      </p:sp>
      <p:pic>
        <p:nvPicPr>
          <p:cNvPr id="17" name="Bildobjekt 16" descr="SciLifeLab_logotyp_white.png"/>
          <p:cNvPicPr>
            <a:picLocks noChangeAspect="1"/>
          </p:cNvPicPr>
          <p:nvPr/>
        </p:nvPicPr>
        <p:blipFill>
          <a:blip r:embed="rId5"/>
          <a:stretch>
            <a:fillRect/>
          </a:stretch>
        </p:blipFill>
        <p:spPr>
          <a:xfrm>
            <a:off x="6639285" y="520117"/>
            <a:ext cx="2212462" cy="71496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886" y="413741"/>
            <a:ext cx="1541634" cy="821339"/>
          </a:xfrm>
          <a:prstGeom prst="rect">
            <a:avLst/>
          </a:prstGeom>
        </p:spPr>
      </p:pic>
    </p:spTree>
    <p:extLst>
      <p:ext uri="{BB962C8B-B14F-4D97-AF65-F5344CB8AC3E}">
        <p14:creationId xmlns:p14="http://schemas.microsoft.com/office/powerpoint/2010/main" val="10063557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Lst>
  <p:hf hdr="0" ftr="0" dt="0"/>
  <p:txStyles>
    <p:titleStyle>
      <a:lvl1pPr algn="ctr" defTabSz="457200" rtl="0" eaLnBrk="1" latinLnBrk="0" hangingPunct="1">
        <a:spcBef>
          <a:spcPct val="0"/>
        </a:spcBef>
        <a:buNone/>
        <a:defRPr sz="4800" b="1" i="0" kern="1200">
          <a:solidFill>
            <a:schemeClr val="bg1"/>
          </a:solidFill>
          <a:latin typeface="+mj-lt"/>
          <a:ea typeface="+mj-ea"/>
          <a:cs typeface="Arial"/>
        </a:defRPr>
      </a:lvl1pPr>
    </p:titleStyle>
    <p:bodyStyle>
      <a:lvl1pPr marL="342900" indent="-342900" algn="l" defTabSz="457200" rtl="0" eaLnBrk="1" latinLnBrk="0" hangingPunct="1">
        <a:spcBef>
          <a:spcPct val="20000"/>
        </a:spcBef>
        <a:buFont typeface="Arial"/>
        <a:buChar char="•"/>
        <a:defRPr sz="2000" kern="1200">
          <a:solidFill>
            <a:srgbClr val="FFFFFF"/>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227C32"/>
        </a:solidFill>
        <a:effectLst/>
      </p:bgPr>
    </p:bg>
    <p:spTree>
      <p:nvGrpSpPr>
        <p:cNvPr id="1" name=""/>
        <p:cNvGrpSpPr/>
        <p:nvPr/>
      </p:nvGrpSpPr>
      <p:grpSpPr>
        <a:xfrm>
          <a:off x="0" y="0"/>
          <a:ext cx="0" cy="0"/>
          <a:chOff x="0" y="0"/>
          <a:chExt cx="0" cy="0"/>
        </a:xfrm>
      </p:grpSpPr>
      <p:sp>
        <p:nvSpPr>
          <p:cNvPr id="14" name="Rektangel 13"/>
          <p:cNvSpPr/>
          <p:nvPr/>
        </p:nvSpPr>
        <p:spPr>
          <a:xfrm>
            <a:off x="0" y="-38266"/>
            <a:ext cx="9144000" cy="6896265"/>
          </a:xfrm>
          <a:prstGeom prst="rect">
            <a:avLst/>
          </a:prstGeom>
          <a:solidFill>
            <a:srgbClr val="2B8D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cxnSp>
        <p:nvCxnSpPr>
          <p:cNvPr id="8" name="Rak 7"/>
          <p:cNvCxnSpPr/>
          <p:nvPr/>
        </p:nvCxnSpPr>
        <p:spPr>
          <a:xfrm>
            <a:off x="252000" y="1424222"/>
            <a:ext cx="8640000" cy="1588"/>
          </a:xfrm>
          <a:prstGeom prst="line">
            <a:avLst/>
          </a:prstGeom>
          <a:ln w="12700"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textruta 11"/>
          <p:cNvSpPr txBox="1"/>
          <p:nvPr/>
        </p:nvSpPr>
        <p:spPr>
          <a:xfrm>
            <a:off x="5695907" y="413741"/>
            <a:ext cx="2703632" cy="369332"/>
          </a:xfrm>
          <a:prstGeom prst="rect">
            <a:avLst/>
          </a:prstGeom>
          <a:noFill/>
        </p:spPr>
        <p:txBody>
          <a:bodyPr wrap="square" rtlCol="0">
            <a:spAutoFit/>
          </a:bodyPr>
          <a:lstStyle/>
          <a:p>
            <a:endParaRPr lang="sv-SE" dirty="0"/>
          </a:p>
        </p:txBody>
      </p:sp>
      <p:pic>
        <p:nvPicPr>
          <p:cNvPr id="17" name="Bildobjekt 16" descr="SciLifeLab_logotyp_white.png"/>
          <p:cNvPicPr>
            <a:picLocks noChangeAspect="1"/>
          </p:cNvPicPr>
          <p:nvPr/>
        </p:nvPicPr>
        <p:blipFill>
          <a:blip r:embed="rId5"/>
          <a:stretch>
            <a:fillRect/>
          </a:stretch>
        </p:blipFill>
        <p:spPr>
          <a:xfrm>
            <a:off x="6679538" y="648000"/>
            <a:ext cx="2212462" cy="714963"/>
          </a:xfrm>
          <a:prstGeom prst="rect">
            <a:avLst/>
          </a:prstGeom>
        </p:spPr>
      </p:pic>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r="255" b="28830"/>
          <a:stretch/>
        </p:blipFill>
        <p:spPr>
          <a:xfrm>
            <a:off x="6678000" y="100800"/>
            <a:ext cx="1222891" cy="464878"/>
          </a:xfrm>
          <a:prstGeom prst="rect">
            <a:avLst/>
          </a:prstGeom>
        </p:spPr>
      </p:pic>
      <p:pic>
        <p:nvPicPr>
          <p:cNvPr id="11" name="Picture 10" descr="pattern_DNA.png"/>
          <p:cNvPicPr>
            <a:picLocks noChangeAspect="1"/>
          </p:cNvPicPr>
          <p:nvPr/>
        </p:nvPicPr>
        <p:blipFill>
          <a:blip r:embed="rId7">
            <a:alphaModFix amt="70000"/>
          </a:blip>
          <a:srcRect l="16309" r="52907" b="38300"/>
          <a:stretch>
            <a:fillRect/>
          </a:stretch>
        </p:blipFill>
        <p:spPr>
          <a:xfrm rot="20142243">
            <a:off x="4777608" y="4965948"/>
            <a:ext cx="5026748" cy="2526036"/>
          </a:xfrm>
          <a:custGeom>
            <a:avLst/>
            <a:gdLst>
              <a:gd name="connsiteX0" fmla="*/ 0 w 5026748"/>
              <a:gd name="connsiteY0" fmla="*/ 1819133 h 2526036"/>
              <a:gd name="connsiteX1" fmla="*/ 1565911 w 5026748"/>
              <a:gd name="connsiteY1" fmla="*/ 2526036 h 2526036"/>
              <a:gd name="connsiteX2" fmla="*/ 0 w 5026748"/>
              <a:gd name="connsiteY2" fmla="*/ 2526036 h 2526036"/>
              <a:gd name="connsiteX3" fmla="*/ 5026747 w 5026748"/>
              <a:gd name="connsiteY3" fmla="*/ 0 h 2526036"/>
              <a:gd name="connsiteX4" fmla="*/ 5026748 w 5026748"/>
              <a:gd name="connsiteY4" fmla="*/ 199091 h 2526036"/>
              <a:gd name="connsiteX5" fmla="*/ 3976291 w 5026748"/>
              <a:gd name="connsiteY5" fmla="*/ 2526036 h 2526036"/>
              <a:gd name="connsiteX6" fmla="*/ 3782353 w 5026748"/>
              <a:gd name="connsiteY6" fmla="*/ 2526036 h 2526036"/>
              <a:gd name="connsiteX7" fmla="*/ 0 w 5026748"/>
              <a:gd name="connsiteY7" fmla="*/ 818560 h 2526036"/>
              <a:gd name="connsiteX8" fmla="*/ 0 w 5026748"/>
              <a:gd name="connsiteY8" fmla="*/ 0 h 252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6748" h="2526036">
                <a:moveTo>
                  <a:pt x="0" y="1819133"/>
                </a:moveTo>
                <a:lnTo>
                  <a:pt x="1565911" y="2526036"/>
                </a:lnTo>
                <a:lnTo>
                  <a:pt x="0" y="2526036"/>
                </a:lnTo>
                <a:close/>
                <a:moveTo>
                  <a:pt x="5026747" y="0"/>
                </a:moveTo>
                <a:lnTo>
                  <a:pt x="5026748" y="199091"/>
                </a:lnTo>
                <a:lnTo>
                  <a:pt x="3976291" y="2526036"/>
                </a:lnTo>
                <a:lnTo>
                  <a:pt x="3782353" y="2526036"/>
                </a:lnTo>
                <a:lnTo>
                  <a:pt x="0" y="818560"/>
                </a:lnTo>
                <a:lnTo>
                  <a:pt x="0" y="0"/>
                </a:lnTo>
                <a:close/>
              </a:path>
            </a:pathLst>
          </a:custGeom>
        </p:spPr>
      </p:pic>
    </p:spTree>
    <p:extLst>
      <p:ext uri="{BB962C8B-B14F-4D97-AF65-F5344CB8AC3E}">
        <p14:creationId xmlns:p14="http://schemas.microsoft.com/office/powerpoint/2010/main" val="131252925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Lst>
  <p:hf hdr="0" ftr="0" dt="0"/>
  <p:txStyles>
    <p:titleStyle>
      <a:lvl1pPr algn="l" defTabSz="457200" rtl="0" eaLnBrk="1" latinLnBrk="0" hangingPunct="1">
        <a:spcBef>
          <a:spcPct val="0"/>
        </a:spcBef>
        <a:buNone/>
        <a:defRPr sz="4800" b="1" i="0" kern="1200">
          <a:solidFill>
            <a:schemeClr val="bg1"/>
          </a:solidFill>
          <a:latin typeface="+mj-lt"/>
          <a:ea typeface="+mj-ea"/>
          <a:cs typeface="Arial"/>
        </a:defRPr>
      </a:lvl1pPr>
    </p:titleStyle>
    <p:bodyStyle>
      <a:lvl1pPr marL="342900" indent="-342900" algn="l" defTabSz="457200" rtl="0" eaLnBrk="1" latinLnBrk="0" hangingPunct="1">
        <a:spcBef>
          <a:spcPct val="20000"/>
        </a:spcBef>
        <a:buFont typeface="Arial"/>
        <a:buChar char="•"/>
        <a:defRPr sz="2000" kern="1200">
          <a:solidFill>
            <a:srgbClr val="FFFFFF"/>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227C32"/>
        </a:solidFill>
        <a:effectLst/>
      </p:bgPr>
    </p:bg>
    <p:spTree>
      <p:nvGrpSpPr>
        <p:cNvPr id="1" name=""/>
        <p:cNvGrpSpPr/>
        <p:nvPr/>
      </p:nvGrpSpPr>
      <p:grpSpPr>
        <a:xfrm>
          <a:off x="0" y="0"/>
          <a:ext cx="0" cy="0"/>
          <a:chOff x="0" y="0"/>
          <a:chExt cx="0" cy="0"/>
        </a:xfrm>
      </p:grpSpPr>
      <p:sp>
        <p:nvSpPr>
          <p:cNvPr id="14" name="Rektangel 13"/>
          <p:cNvSpPr/>
          <p:nvPr/>
        </p:nvSpPr>
        <p:spPr>
          <a:xfrm>
            <a:off x="0" y="-38266"/>
            <a:ext cx="9144000" cy="6896265"/>
          </a:xfrm>
          <a:prstGeom prst="rect">
            <a:avLst/>
          </a:prstGeom>
          <a:solidFill>
            <a:srgbClr val="2B8D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cxnSp>
        <p:nvCxnSpPr>
          <p:cNvPr id="8" name="Rak 7"/>
          <p:cNvCxnSpPr/>
          <p:nvPr/>
        </p:nvCxnSpPr>
        <p:spPr>
          <a:xfrm>
            <a:off x="252000" y="1424222"/>
            <a:ext cx="8640000" cy="1588"/>
          </a:xfrm>
          <a:prstGeom prst="line">
            <a:avLst/>
          </a:prstGeom>
          <a:ln w="12700"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textruta 11"/>
          <p:cNvSpPr txBox="1"/>
          <p:nvPr/>
        </p:nvSpPr>
        <p:spPr>
          <a:xfrm>
            <a:off x="5695907" y="413741"/>
            <a:ext cx="2703632" cy="369332"/>
          </a:xfrm>
          <a:prstGeom prst="rect">
            <a:avLst/>
          </a:prstGeom>
          <a:noFill/>
        </p:spPr>
        <p:txBody>
          <a:bodyPr wrap="square" rtlCol="0">
            <a:spAutoFit/>
          </a:bodyPr>
          <a:lstStyle/>
          <a:p>
            <a:endParaRPr lang="sv-SE" dirty="0"/>
          </a:p>
        </p:txBody>
      </p:sp>
      <p:pic>
        <p:nvPicPr>
          <p:cNvPr id="17" name="Bildobjekt 16" descr="SciLifeLab_logotyp_white.png"/>
          <p:cNvPicPr>
            <a:picLocks noChangeAspect="1"/>
          </p:cNvPicPr>
          <p:nvPr/>
        </p:nvPicPr>
        <p:blipFill>
          <a:blip r:embed="rId5"/>
          <a:stretch>
            <a:fillRect/>
          </a:stretch>
        </p:blipFill>
        <p:spPr>
          <a:xfrm>
            <a:off x="6679538" y="659422"/>
            <a:ext cx="2212462" cy="714963"/>
          </a:xfrm>
          <a:prstGeom prst="rect">
            <a:avLst/>
          </a:prstGeom>
        </p:spPr>
      </p:pic>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r="255" b="28830"/>
          <a:stretch/>
        </p:blipFill>
        <p:spPr>
          <a:xfrm>
            <a:off x="6679538" y="100019"/>
            <a:ext cx="1222891" cy="464878"/>
          </a:xfrm>
          <a:prstGeom prst="rect">
            <a:avLst/>
          </a:prstGeom>
        </p:spPr>
      </p:pic>
      <p:pic>
        <p:nvPicPr>
          <p:cNvPr id="11" name="Picture 10" descr="pattern_DNA.png"/>
          <p:cNvPicPr>
            <a:picLocks noChangeAspect="1"/>
          </p:cNvPicPr>
          <p:nvPr/>
        </p:nvPicPr>
        <p:blipFill>
          <a:blip r:embed="rId7">
            <a:alphaModFix amt="70000"/>
          </a:blip>
          <a:srcRect l="16309" r="52907" b="38300"/>
          <a:stretch>
            <a:fillRect/>
          </a:stretch>
        </p:blipFill>
        <p:spPr>
          <a:xfrm rot="20341434">
            <a:off x="6401804" y="5824448"/>
            <a:ext cx="3104010" cy="1559824"/>
          </a:xfrm>
          <a:custGeom>
            <a:avLst/>
            <a:gdLst>
              <a:gd name="connsiteX0" fmla="*/ 0 w 3104010"/>
              <a:gd name="connsiteY0" fmla="*/ 1174740 h 1559824"/>
              <a:gd name="connsiteX1" fmla="*/ 1004430 w 3104010"/>
              <a:gd name="connsiteY1" fmla="*/ 1559824 h 1559824"/>
              <a:gd name="connsiteX2" fmla="*/ 0 w 3104010"/>
              <a:gd name="connsiteY2" fmla="*/ 1559824 h 1559824"/>
              <a:gd name="connsiteX3" fmla="*/ 2555195 w 3104010"/>
              <a:gd name="connsiteY3" fmla="*/ 1488008 h 1559824"/>
              <a:gd name="connsiteX4" fmla="*/ 2742515 w 3104010"/>
              <a:gd name="connsiteY4" fmla="*/ 1559824 h 1559824"/>
              <a:gd name="connsiteX5" fmla="*/ 2527661 w 3104010"/>
              <a:gd name="connsiteY5" fmla="*/ 1559824 h 1559824"/>
              <a:gd name="connsiteX6" fmla="*/ 3104010 w 3104010"/>
              <a:gd name="connsiteY6" fmla="*/ 0 h 1559824"/>
              <a:gd name="connsiteX7" fmla="*/ 3104010 w 3104010"/>
              <a:gd name="connsiteY7" fmla="*/ 96975 h 1559824"/>
              <a:gd name="connsiteX8" fmla="*/ 3090484 w 3104010"/>
              <a:gd name="connsiteY8" fmla="*/ 91790 h 1559824"/>
              <a:gd name="connsiteX9" fmla="*/ 2569298 w 3104010"/>
              <a:gd name="connsiteY9" fmla="*/ 1451221 h 1559824"/>
              <a:gd name="connsiteX10" fmla="*/ 0 w 3104010"/>
              <a:gd name="connsiteY10" fmla="*/ 466189 h 1559824"/>
              <a:gd name="connsiteX11" fmla="*/ 0 w 3104010"/>
              <a:gd name="connsiteY11" fmla="*/ 0 h 155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04010" h="1559824">
                <a:moveTo>
                  <a:pt x="0" y="1174740"/>
                </a:moveTo>
                <a:lnTo>
                  <a:pt x="1004430" y="1559824"/>
                </a:lnTo>
                <a:lnTo>
                  <a:pt x="0" y="1559824"/>
                </a:lnTo>
                <a:close/>
                <a:moveTo>
                  <a:pt x="2555195" y="1488008"/>
                </a:moveTo>
                <a:lnTo>
                  <a:pt x="2742515" y="1559824"/>
                </a:lnTo>
                <a:lnTo>
                  <a:pt x="2527661" y="1559824"/>
                </a:lnTo>
                <a:close/>
                <a:moveTo>
                  <a:pt x="3104010" y="0"/>
                </a:moveTo>
                <a:lnTo>
                  <a:pt x="3104010" y="96975"/>
                </a:lnTo>
                <a:lnTo>
                  <a:pt x="3090484" y="91790"/>
                </a:lnTo>
                <a:lnTo>
                  <a:pt x="2569298" y="1451221"/>
                </a:lnTo>
                <a:lnTo>
                  <a:pt x="0" y="466189"/>
                </a:lnTo>
                <a:lnTo>
                  <a:pt x="0" y="0"/>
                </a:lnTo>
                <a:close/>
              </a:path>
            </a:pathLst>
          </a:custGeom>
        </p:spPr>
      </p:pic>
    </p:spTree>
    <p:extLst>
      <p:ext uri="{BB962C8B-B14F-4D97-AF65-F5344CB8AC3E}">
        <p14:creationId xmlns:p14="http://schemas.microsoft.com/office/powerpoint/2010/main" val="72720041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Lst>
  <p:hf hdr="0" ftr="0" dt="0"/>
  <p:txStyles>
    <p:titleStyle>
      <a:lvl1pPr algn="l" defTabSz="457200" rtl="0" eaLnBrk="1" latinLnBrk="0" hangingPunct="1">
        <a:spcBef>
          <a:spcPct val="0"/>
        </a:spcBef>
        <a:buNone/>
        <a:defRPr sz="4800" b="1" i="0" kern="1200">
          <a:solidFill>
            <a:schemeClr val="bg1"/>
          </a:solidFill>
          <a:latin typeface="+mj-lt"/>
          <a:ea typeface="+mj-ea"/>
          <a:cs typeface="Arial"/>
        </a:defRPr>
      </a:lvl1pPr>
    </p:titleStyle>
    <p:bodyStyle>
      <a:lvl1pPr marL="342900" indent="-342900" algn="l" defTabSz="457200" rtl="0" eaLnBrk="1" latinLnBrk="0" hangingPunct="1">
        <a:spcBef>
          <a:spcPct val="20000"/>
        </a:spcBef>
        <a:buFont typeface="Arial"/>
        <a:buChar char="•"/>
        <a:defRPr sz="2000" kern="1200">
          <a:solidFill>
            <a:srgbClr val="FFFFFF"/>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227C32"/>
        </a:solidFill>
        <a:effectLst/>
      </p:bgPr>
    </p:bg>
    <p:spTree>
      <p:nvGrpSpPr>
        <p:cNvPr id="1" name=""/>
        <p:cNvGrpSpPr/>
        <p:nvPr/>
      </p:nvGrpSpPr>
      <p:grpSpPr>
        <a:xfrm>
          <a:off x="0" y="0"/>
          <a:ext cx="0" cy="0"/>
          <a:chOff x="0" y="0"/>
          <a:chExt cx="0" cy="0"/>
        </a:xfrm>
      </p:grpSpPr>
      <p:sp>
        <p:nvSpPr>
          <p:cNvPr id="14" name="Rektangel 13"/>
          <p:cNvSpPr/>
          <p:nvPr/>
        </p:nvSpPr>
        <p:spPr>
          <a:xfrm>
            <a:off x="0" y="-38266"/>
            <a:ext cx="9144000" cy="6896265"/>
          </a:xfrm>
          <a:prstGeom prst="rect">
            <a:avLst/>
          </a:prstGeom>
          <a:solidFill>
            <a:srgbClr val="2B8D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cxnSp>
        <p:nvCxnSpPr>
          <p:cNvPr id="8" name="Rak 7"/>
          <p:cNvCxnSpPr/>
          <p:nvPr/>
        </p:nvCxnSpPr>
        <p:spPr>
          <a:xfrm>
            <a:off x="252000" y="1424222"/>
            <a:ext cx="8640000" cy="1588"/>
          </a:xfrm>
          <a:prstGeom prst="line">
            <a:avLst/>
          </a:prstGeom>
          <a:ln w="12700"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textruta 11"/>
          <p:cNvSpPr txBox="1"/>
          <p:nvPr/>
        </p:nvSpPr>
        <p:spPr>
          <a:xfrm>
            <a:off x="5695907" y="413741"/>
            <a:ext cx="2703632" cy="369332"/>
          </a:xfrm>
          <a:prstGeom prst="rect">
            <a:avLst/>
          </a:prstGeom>
          <a:noFill/>
        </p:spPr>
        <p:txBody>
          <a:bodyPr wrap="square" rtlCol="0">
            <a:spAutoFit/>
          </a:bodyPr>
          <a:lstStyle/>
          <a:p>
            <a:endParaRPr lang="sv-SE" dirty="0"/>
          </a:p>
        </p:txBody>
      </p:sp>
      <p:pic>
        <p:nvPicPr>
          <p:cNvPr id="17" name="Bildobjekt 16" descr="SciLifeLab_logotyp_white.png"/>
          <p:cNvPicPr>
            <a:picLocks noChangeAspect="1"/>
          </p:cNvPicPr>
          <p:nvPr/>
        </p:nvPicPr>
        <p:blipFill>
          <a:blip r:embed="rId5"/>
          <a:stretch>
            <a:fillRect/>
          </a:stretch>
        </p:blipFill>
        <p:spPr>
          <a:xfrm>
            <a:off x="6679538" y="659422"/>
            <a:ext cx="2212462" cy="714963"/>
          </a:xfrm>
          <a:prstGeom prst="rect">
            <a:avLst/>
          </a:prstGeom>
        </p:spPr>
      </p:pic>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r="255" b="28830"/>
          <a:stretch/>
        </p:blipFill>
        <p:spPr>
          <a:xfrm>
            <a:off x="6679538" y="100019"/>
            <a:ext cx="1222891" cy="464878"/>
          </a:xfrm>
          <a:prstGeom prst="rect">
            <a:avLst/>
          </a:prstGeom>
        </p:spPr>
      </p:pic>
      <p:pic>
        <p:nvPicPr>
          <p:cNvPr id="10" name="Bildobjekt 18" descr="pattern_DNA.png"/>
          <p:cNvPicPr>
            <a:picLocks noChangeAspect="1"/>
          </p:cNvPicPr>
          <p:nvPr/>
        </p:nvPicPr>
        <p:blipFill>
          <a:blip r:embed="rId7">
            <a:alphaModFix amt="70000"/>
            <a:duotone>
              <a:prstClr val="black"/>
              <a:schemeClr val="accent1">
                <a:tint val="45000"/>
                <a:satMod val="400000"/>
              </a:schemeClr>
            </a:duotone>
          </a:blip>
          <a:srcRect l="16309" r="52907" b="38300"/>
          <a:stretch>
            <a:fillRect/>
          </a:stretch>
        </p:blipFill>
        <p:spPr>
          <a:xfrm rot="20142243">
            <a:off x="4777609" y="4965948"/>
            <a:ext cx="5026747" cy="2526036"/>
          </a:xfrm>
          <a:prstGeom prst="rect">
            <a:avLst/>
          </a:prstGeom>
        </p:spPr>
      </p:pic>
    </p:spTree>
    <p:extLst>
      <p:ext uri="{BB962C8B-B14F-4D97-AF65-F5344CB8AC3E}">
        <p14:creationId xmlns:p14="http://schemas.microsoft.com/office/powerpoint/2010/main" val="727939828"/>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Lst>
  <p:hf hdr="0" ftr="0" dt="0"/>
  <p:txStyles>
    <p:titleStyle>
      <a:lvl1pPr algn="l" defTabSz="457200" rtl="0" eaLnBrk="1" latinLnBrk="0" hangingPunct="1">
        <a:spcBef>
          <a:spcPct val="0"/>
        </a:spcBef>
        <a:buNone/>
        <a:defRPr sz="4800" b="1" i="0" kern="1200">
          <a:solidFill>
            <a:schemeClr val="bg1"/>
          </a:solidFill>
          <a:latin typeface="+mj-lt"/>
          <a:ea typeface="+mj-ea"/>
          <a:cs typeface="Arial"/>
        </a:defRPr>
      </a:lvl1pPr>
    </p:titleStyle>
    <p:bodyStyle>
      <a:lvl1pPr marL="342900" indent="-342900" algn="l" defTabSz="457200" rtl="0" eaLnBrk="1" latinLnBrk="0" hangingPunct="1">
        <a:spcBef>
          <a:spcPct val="20000"/>
        </a:spcBef>
        <a:buFont typeface="Arial"/>
        <a:buChar char="•"/>
        <a:defRPr sz="2000" kern="1200">
          <a:solidFill>
            <a:srgbClr val="FFFFFF"/>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227C32"/>
        </a:solidFill>
        <a:effectLst/>
      </p:bgPr>
    </p:bg>
    <p:spTree>
      <p:nvGrpSpPr>
        <p:cNvPr id="1" name=""/>
        <p:cNvGrpSpPr/>
        <p:nvPr/>
      </p:nvGrpSpPr>
      <p:grpSpPr>
        <a:xfrm>
          <a:off x="0" y="0"/>
          <a:ext cx="0" cy="0"/>
          <a:chOff x="0" y="0"/>
          <a:chExt cx="0" cy="0"/>
        </a:xfrm>
      </p:grpSpPr>
      <p:sp>
        <p:nvSpPr>
          <p:cNvPr id="14" name="Rektangel 13"/>
          <p:cNvSpPr/>
          <p:nvPr/>
        </p:nvSpPr>
        <p:spPr>
          <a:xfrm>
            <a:off x="0" y="-38266"/>
            <a:ext cx="9144000" cy="6896265"/>
          </a:xfrm>
          <a:prstGeom prst="rect">
            <a:avLst/>
          </a:prstGeom>
          <a:solidFill>
            <a:srgbClr val="2B8D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cxnSp>
        <p:nvCxnSpPr>
          <p:cNvPr id="8" name="Rak 7"/>
          <p:cNvCxnSpPr/>
          <p:nvPr/>
        </p:nvCxnSpPr>
        <p:spPr>
          <a:xfrm>
            <a:off x="252000" y="1424222"/>
            <a:ext cx="8640000" cy="1588"/>
          </a:xfrm>
          <a:prstGeom prst="line">
            <a:avLst/>
          </a:prstGeom>
          <a:ln w="12700"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textruta 11"/>
          <p:cNvSpPr txBox="1"/>
          <p:nvPr/>
        </p:nvSpPr>
        <p:spPr>
          <a:xfrm>
            <a:off x="5695907" y="413741"/>
            <a:ext cx="2703632" cy="369332"/>
          </a:xfrm>
          <a:prstGeom prst="rect">
            <a:avLst/>
          </a:prstGeom>
          <a:noFill/>
        </p:spPr>
        <p:txBody>
          <a:bodyPr wrap="square" rtlCol="0">
            <a:spAutoFit/>
          </a:bodyPr>
          <a:lstStyle/>
          <a:p>
            <a:endParaRPr lang="sv-SE" dirty="0"/>
          </a:p>
        </p:txBody>
      </p:sp>
      <p:pic>
        <p:nvPicPr>
          <p:cNvPr id="17" name="Bildobjekt 16" descr="SciLifeLab_logotyp_white.png"/>
          <p:cNvPicPr>
            <a:picLocks noChangeAspect="1"/>
          </p:cNvPicPr>
          <p:nvPr/>
        </p:nvPicPr>
        <p:blipFill>
          <a:blip r:embed="rId5"/>
          <a:stretch>
            <a:fillRect/>
          </a:stretch>
        </p:blipFill>
        <p:spPr>
          <a:xfrm>
            <a:off x="6679538" y="659422"/>
            <a:ext cx="2212462" cy="714963"/>
          </a:xfrm>
          <a:prstGeom prst="rect">
            <a:avLst/>
          </a:prstGeom>
        </p:spPr>
      </p:pic>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r="255" b="28830"/>
          <a:stretch/>
        </p:blipFill>
        <p:spPr>
          <a:xfrm>
            <a:off x="6679538" y="100019"/>
            <a:ext cx="1222891" cy="464878"/>
          </a:xfrm>
          <a:prstGeom prst="rect">
            <a:avLst/>
          </a:prstGeom>
        </p:spPr>
      </p:pic>
      <p:pic>
        <p:nvPicPr>
          <p:cNvPr id="24" name="Picture 23" descr="pattern_DNA.png"/>
          <p:cNvPicPr>
            <a:picLocks noChangeAspect="1"/>
          </p:cNvPicPr>
          <p:nvPr/>
        </p:nvPicPr>
        <p:blipFill>
          <a:blip r:embed="rId7">
            <a:alphaModFix amt="70000"/>
            <a:duotone>
              <a:prstClr val="black"/>
              <a:schemeClr val="accent1">
                <a:tint val="45000"/>
                <a:satMod val="400000"/>
              </a:schemeClr>
            </a:duotone>
          </a:blip>
          <a:srcRect l="16309" r="52907" b="38300"/>
          <a:stretch>
            <a:fillRect/>
          </a:stretch>
        </p:blipFill>
        <p:spPr>
          <a:xfrm rot="20204075">
            <a:off x="5972594" y="5537589"/>
            <a:ext cx="3626348" cy="1822309"/>
          </a:xfrm>
          <a:custGeom>
            <a:avLst/>
            <a:gdLst>
              <a:gd name="connsiteX0" fmla="*/ 3626348 w 3626348"/>
              <a:gd name="connsiteY0" fmla="*/ 0 h 1822309"/>
              <a:gd name="connsiteX1" fmla="*/ 3626348 w 3626348"/>
              <a:gd name="connsiteY1" fmla="*/ 132646 h 1822309"/>
              <a:gd name="connsiteX2" fmla="*/ 2899873 w 3626348"/>
              <a:gd name="connsiteY2" fmla="*/ 1822309 h 1822309"/>
              <a:gd name="connsiteX3" fmla="*/ 2896258 w 3626348"/>
              <a:gd name="connsiteY3" fmla="*/ 1822309 h 1822309"/>
              <a:gd name="connsiteX4" fmla="*/ 0 w 3626348"/>
              <a:gd name="connsiteY4" fmla="*/ 577055 h 1822309"/>
              <a:gd name="connsiteX5" fmla="*/ 0 w 3626348"/>
              <a:gd name="connsiteY5" fmla="*/ 0 h 182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6348" h="1822309">
                <a:moveTo>
                  <a:pt x="3626348" y="0"/>
                </a:moveTo>
                <a:lnTo>
                  <a:pt x="3626348" y="132646"/>
                </a:lnTo>
                <a:lnTo>
                  <a:pt x="2899873" y="1822309"/>
                </a:lnTo>
                <a:lnTo>
                  <a:pt x="2896258" y="1822309"/>
                </a:lnTo>
                <a:lnTo>
                  <a:pt x="0" y="577055"/>
                </a:lnTo>
                <a:lnTo>
                  <a:pt x="0" y="0"/>
                </a:lnTo>
                <a:close/>
              </a:path>
            </a:pathLst>
          </a:custGeom>
        </p:spPr>
      </p:pic>
    </p:spTree>
    <p:extLst>
      <p:ext uri="{BB962C8B-B14F-4D97-AF65-F5344CB8AC3E}">
        <p14:creationId xmlns:p14="http://schemas.microsoft.com/office/powerpoint/2010/main" val="270352237"/>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Lst>
  <p:hf hdr="0" ftr="0" dt="0"/>
  <p:txStyles>
    <p:titleStyle>
      <a:lvl1pPr algn="l" defTabSz="457200" rtl="0" eaLnBrk="1" latinLnBrk="0" hangingPunct="1">
        <a:spcBef>
          <a:spcPct val="0"/>
        </a:spcBef>
        <a:buNone/>
        <a:defRPr sz="4800" b="1" i="0" kern="1200">
          <a:solidFill>
            <a:schemeClr val="bg1"/>
          </a:solidFill>
          <a:latin typeface="+mj-lt"/>
          <a:ea typeface="+mj-ea"/>
          <a:cs typeface="Arial"/>
        </a:defRPr>
      </a:lvl1pPr>
    </p:titleStyle>
    <p:bodyStyle>
      <a:lvl1pPr marL="342900" indent="-342900" algn="l" defTabSz="457200" rtl="0" eaLnBrk="1" latinLnBrk="0" hangingPunct="1">
        <a:spcBef>
          <a:spcPct val="20000"/>
        </a:spcBef>
        <a:buFont typeface="Arial"/>
        <a:buChar char="•"/>
        <a:defRPr sz="2000" kern="1200">
          <a:solidFill>
            <a:srgbClr val="FFFFFF"/>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Bildobjekt 9" descr="pattern_start.png"/>
          <p:cNvPicPr>
            <a:picLocks noChangeAspect="1"/>
          </p:cNvPicPr>
          <p:nvPr/>
        </p:nvPicPr>
        <p:blipFill>
          <a:blip r:embed="rId5"/>
          <a:stretch>
            <a:fillRect/>
          </a:stretch>
        </p:blipFill>
        <p:spPr>
          <a:xfrm>
            <a:off x="0" y="2835062"/>
            <a:ext cx="9144000" cy="4022938"/>
          </a:xfrm>
          <a:prstGeom prst="rect">
            <a:avLst/>
          </a:prstGeom>
        </p:spPr>
      </p:pic>
      <p:cxnSp>
        <p:nvCxnSpPr>
          <p:cNvPr id="8" name="Rak 7"/>
          <p:cNvCxnSpPr/>
          <p:nvPr/>
        </p:nvCxnSpPr>
        <p:spPr>
          <a:xfrm>
            <a:off x="252000" y="1649586"/>
            <a:ext cx="8640000" cy="1588"/>
          </a:xfrm>
          <a:prstGeom prst="line">
            <a:avLst/>
          </a:pr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Bildobjekt 8" descr="SciLifeLab_logotyp_green.png"/>
          <p:cNvPicPr>
            <a:picLocks noChangeAspect="1"/>
          </p:cNvPicPr>
          <p:nvPr/>
        </p:nvPicPr>
        <p:blipFill>
          <a:blip r:embed="rId6"/>
          <a:stretch>
            <a:fillRect/>
          </a:stretch>
        </p:blipFill>
        <p:spPr>
          <a:xfrm>
            <a:off x="6737329" y="662235"/>
            <a:ext cx="2154671" cy="696288"/>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000" y="587796"/>
            <a:ext cx="1633079" cy="845166"/>
          </a:xfrm>
          <a:prstGeom prst="rect">
            <a:avLst/>
          </a:prstGeom>
        </p:spPr>
      </p:pic>
    </p:spTree>
    <p:extLst>
      <p:ext uri="{BB962C8B-B14F-4D97-AF65-F5344CB8AC3E}">
        <p14:creationId xmlns:p14="http://schemas.microsoft.com/office/powerpoint/2010/main" val="188213385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Lst>
  <p:hf hdr="0" ftr="0" dt="0"/>
  <p:txStyles>
    <p:titleStyle>
      <a:lvl1pPr algn="ctr" defTabSz="457200" rtl="0" eaLnBrk="1" latinLnBrk="0" hangingPunct="1">
        <a:spcBef>
          <a:spcPct val="0"/>
        </a:spcBef>
        <a:buNone/>
        <a:defRPr sz="3200" b="1" i="0" kern="1200">
          <a:solidFill>
            <a:schemeClr val="tx1"/>
          </a:solidFill>
          <a:latin typeface="Century Gothic" charset="0"/>
          <a:ea typeface="Century Gothic" charset="0"/>
          <a:cs typeface="Century Gothic" charset="0"/>
        </a:defRPr>
      </a:lvl1pPr>
    </p:titleStyle>
    <p:bodyStyle>
      <a:lvl1pPr marL="342900" indent="-342900" algn="l" defTabSz="457200" rtl="0" eaLnBrk="1" latinLnBrk="0" hangingPunct="1">
        <a:spcBef>
          <a:spcPct val="20000"/>
        </a:spcBef>
        <a:buFont typeface="Arial"/>
        <a:buChar char="•"/>
        <a:defRPr sz="2000" kern="1200">
          <a:solidFill>
            <a:schemeClr val="tx1"/>
          </a:solidFill>
          <a:latin typeface="Century Gothic" charset="0"/>
          <a:ea typeface="Century Gothic" charset="0"/>
          <a:cs typeface="Century Gothic" charset="0"/>
        </a:defRPr>
      </a:lvl1pPr>
      <a:lvl2pPr marL="742950" indent="-285750" algn="l" defTabSz="457200" rtl="0" eaLnBrk="1" latinLnBrk="0" hangingPunct="1">
        <a:spcBef>
          <a:spcPct val="20000"/>
        </a:spcBef>
        <a:buFont typeface="Arial"/>
        <a:buChar char="–"/>
        <a:defRPr sz="2000" kern="1200">
          <a:solidFill>
            <a:schemeClr val="tx1"/>
          </a:solidFill>
          <a:latin typeface="Century Gothic" charset="0"/>
          <a:ea typeface="Century Gothic" charset="0"/>
          <a:cs typeface="Century Gothic" charset="0"/>
        </a:defRPr>
      </a:lvl2pPr>
      <a:lvl3pPr marL="1143000" indent="-228600" algn="l" defTabSz="457200" rtl="0" eaLnBrk="1" latinLnBrk="0" hangingPunct="1">
        <a:spcBef>
          <a:spcPct val="20000"/>
        </a:spcBef>
        <a:buFont typeface="Arial"/>
        <a:buChar char="•"/>
        <a:defRPr sz="2000" kern="1200">
          <a:solidFill>
            <a:schemeClr val="tx1"/>
          </a:solidFill>
          <a:latin typeface="Century Gothic" charset="0"/>
          <a:ea typeface="Century Gothic" charset="0"/>
          <a:cs typeface="Century Gothic" charset="0"/>
        </a:defRPr>
      </a:lvl3pPr>
      <a:lvl4pPr marL="1600200" indent="-228600" algn="l" defTabSz="457200" rtl="0" eaLnBrk="1" latinLnBrk="0" hangingPunct="1">
        <a:spcBef>
          <a:spcPct val="20000"/>
        </a:spcBef>
        <a:buFont typeface="Arial"/>
        <a:buChar char="–"/>
        <a:defRPr sz="2000" kern="1200">
          <a:solidFill>
            <a:schemeClr val="tx1"/>
          </a:solidFill>
          <a:latin typeface="Century Gothic" charset="0"/>
          <a:ea typeface="Century Gothic" charset="0"/>
          <a:cs typeface="Century Gothic" charset="0"/>
        </a:defRPr>
      </a:lvl4pPr>
      <a:lvl5pPr marL="2057400" indent="-228600" algn="l" defTabSz="457200" rtl="0" eaLnBrk="1" latinLnBrk="0" hangingPunct="1">
        <a:spcBef>
          <a:spcPct val="20000"/>
        </a:spcBef>
        <a:buFont typeface="Arial"/>
        <a:buChar char="»"/>
        <a:defRPr sz="2000" kern="1200">
          <a:solidFill>
            <a:schemeClr val="tx1"/>
          </a:solidFill>
          <a:latin typeface="Century Gothic" charset="0"/>
          <a:ea typeface="Century Gothic" charset="0"/>
          <a:cs typeface="Century 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fCd6B5HRaZ8"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software.broadinstitute.org/gatk/best-practices/"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5.xml"/><Relationship Id="rId1" Type="http://schemas.openxmlformats.org/officeDocument/2006/relationships/slideLayout" Target="../slideLayouts/slideLayout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7.xml"/><Relationship Id="rId1" Type="http://schemas.openxmlformats.org/officeDocument/2006/relationships/slideLayout" Target="../slideLayouts/slideLayout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994" y="2168758"/>
            <a:ext cx="8012011" cy="1325563"/>
          </a:xfrm>
        </p:spPr>
        <p:txBody>
          <a:bodyPr/>
          <a:lstStyle/>
          <a:p>
            <a:r>
              <a:rPr lang="en-US" dirty="0"/>
              <a:t>From raw reads to variants</a:t>
            </a:r>
          </a:p>
        </p:txBody>
      </p:sp>
      <p:sp>
        <p:nvSpPr>
          <p:cNvPr id="3" name="Content Placeholder 2"/>
          <p:cNvSpPr>
            <a:spLocks noGrp="1"/>
          </p:cNvSpPr>
          <p:nvPr>
            <p:ph sz="quarter" idx="11"/>
          </p:nvPr>
        </p:nvSpPr>
        <p:spPr/>
        <p:txBody>
          <a:bodyPr/>
          <a:lstStyle/>
          <a:p>
            <a:pPr algn="ctr"/>
            <a:r>
              <a:rPr lang="en-US" dirty="0" err="1"/>
              <a:t>Malin</a:t>
            </a:r>
            <a:r>
              <a:rPr lang="en-US" dirty="0"/>
              <a:t> Larsson</a:t>
            </a:r>
          </a:p>
        </p:txBody>
      </p:sp>
      <p:sp>
        <p:nvSpPr>
          <p:cNvPr id="4" name="Content Placeholder 3"/>
          <p:cNvSpPr>
            <a:spLocks noGrp="1"/>
          </p:cNvSpPr>
          <p:nvPr>
            <p:ph sz="quarter" idx="12"/>
          </p:nvPr>
        </p:nvSpPr>
        <p:spPr/>
        <p:txBody>
          <a:bodyPr/>
          <a:lstStyle/>
          <a:p>
            <a:pPr algn="ctr"/>
            <a:r>
              <a:rPr lang="en-US" dirty="0"/>
              <a:t>Uppsala, January 2020</a:t>
            </a:r>
          </a:p>
        </p:txBody>
      </p:sp>
    </p:spTree>
    <p:extLst>
      <p:ext uri="{BB962C8B-B14F-4D97-AF65-F5344CB8AC3E}">
        <p14:creationId xmlns:p14="http://schemas.microsoft.com/office/powerpoint/2010/main" val="557307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1473" y="2898512"/>
            <a:ext cx="7419565" cy="1429447"/>
          </a:xfrm>
        </p:spPr>
        <p:txBody>
          <a:bodyPr/>
          <a:lstStyle/>
          <a:p>
            <a:r>
              <a:rPr lang="en-US" dirty="0">
                <a:hlinkClick r:id="rId2"/>
              </a:rPr>
              <a:t>https://www.youtube.com/watch?v=fCd6B5HRaZ8</a:t>
            </a:r>
            <a:endParaRPr lang="en-US" dirty="0"/>
          </a:p>
          <a:p>
            <a:endParaRPr lang="en-US" dirty="0"/>
          </a:p>
        </p:txBody>
      </p:sp>
      <p:sp>
        <p:nvSpPr>
          <p:cNvPr id="3" name="Title 2"/>
          <p:cNvSpPr>
            <a:spLocks noGrp="1"/>
          </p:cNvSpPr>
          <p:nvPr>
            <p:ph type="title"/>
          </p:nvPr>
        </p:nvSpPr>
        <p:spPr/>
        <p:txBody>
          <a:bodyPr/>
          <a:lstStyle/>
          <a:p>
            <a:r>
              <a:rPr lang="en-US" dirty="0" err="1"/>
              <a:t>Illumina</a:t>
            </a:r>
            <a:r>
              <a:rPr lang="en-US" dirty="0"/>
              <a:t> sequencing</a:t>
            </a:r>
          </a:p>
        </p:txBody>
      </p:sp>
    </p:spTree>
    <p:extLst>
      <p:ext uri="{BB962C8B-B14F-4D97-AF65-F5344CB8AC3E}">
        <p14:creationId xmlns:p14="http://schemas.microsoft.com/office/powerpoint/2010/main" val="2868495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Paired-end data</a:t>
            </a:r>
          </a:p>
        </p:txBody>
      </p:sp>
      <p:sp>
        <p:nvSpPr>
          <p:cNvPr id="2" name="Content Placeholder 1"/>
          <p:cNvSpPr>
            <a:spLocks noGrp="1"/>
          </p:cNvSpPr>
          <p:nvPr>
            <p:ph idx="1"/>
          </p:nvPr>
        </p:nvSpPr>
        <p:spPr/>
        <p:txBody>
          <a:bodyPr/>
          <a:lstStyle/>
          <a:p>
            <a:pPr marL="0" indent="0">
              <a:buNone/>
            </a:pPr>
            <a:r>
              <a:rPr lang="en-US" dirty="0"/>
              <a:t>The forward and reverse reads are stored in two </a:t>
            </a:r>
            <a:r>
              <a:rPr lang="en-US" dirty="0" err="1"/>
              <a:t>fastq</a:t>
            </a:r>
            <a:r>
              <a:rPr lang="en-US" dirty="0"/>
              <a:t> files.</a:t>
            </a:r>
          </a:p>
        </p:txBody>
      </p:sp>
      <p:sp>
        <p:nvSpPr>
          <p:cNvPr id="5" name="TextBox 4"/>
          <p:cNvSpPr txBox="1"/>
          <p:nvPr/>
        </p:nvSpPr>
        <p:spPr>
          <a:xfrm>
            <a:off x="259287" y="3886963"/>
            <a:ext cx="4369903" cy="2308324"/>
          </a:xfrm>
          <a:prstGeom prst="rect">
            <a:avLst/>
          </a:prstGeom>
          <a:noFill/>
          <a:ln>
            <a:solidFill>
              <a:schemeClr val="tx1"/>
            </a:solidFill>
          </a:ln>
        </p:spPr>
        <p:txBody>
          <a:bodyPr wrap="square" rtlCol="0">
            <a:spAutoFit/>
          </a:bodyPr>
          <a:lstStyle/>
          <a:p>
            <a:r>
              <a:rPr lang="cs-CZ" sz="1600" dirty="0">
                <a:latin typeface="Courier"/>
                <a:cs typeface="Courier"/>
              </a:rPr>
              <a:t>@HISEQ:100:C3MG8ACXX:5:1101:1160:2197 1:N:0:ATCACG</a:t>
            </a:r>
          </a:p>
          <a:p>
            <a:r>
              <a:rPr lang="cs-CZ" sz="1600" dirty="0">
                <a:latin typeface="Courier"/>
                <a:cs typeface="Courier"/>
              </a:rPr>
              <a:t>CAGTTGCGATGAGAGCGTTGAGAAGTATAATAGGAGTTAAACTGAGTAACAGGATAAGAAATAGTGAGATATGGAAACGTTGTGGTCTGAAAGAAGATGT</a:t>
            </a:r>
          </a:p>
          <a:p>
            <a:r>
              <a:rPr lang="cs-CZ" sz="1600" dirty="0">
                <a:latin typeface="Courier"/>
                <a:cs typeface="Courier"/>
              </a:rPr>
              <a:t>+</a:t>
            </a:r>
          </a:p>
          <a:p>
            <a:r>
              <a:rPr lang="cs-CZ" sz="1600" dirty="0">
                <a:latin typeface="Courier"/>
                <a:cs typeface="Courier"/>
              </a:rPr>
              <a:t>B@CFFFFFHHHHHGJJJJJJJJJJJFHHIIIIJJJIHGIIJJJJIJIJIJJJJIIJJJJJIIEIHHIJHGHHHHHDFFFEDDDDDCDDDCDDDDDDDCDC</a:t>
            </a:r>
          </a:p>
        </p:txBody>
      </p:sp>
      <p:sp>
        <p:nvSpPr>
          <p:cNvPr id="6" name="TextBox 5"/>
          <p:cNvSpPr txBox="1"/>
          <p:nvPr/>
        </p:nvSpPr>
        <p:spPr>
          <a:xfrm>
            <a:off x="4629190" y="3886963"/>
            <a:ext cx="4252926" cy="2308324"/>
          </a:xfrm>
          <a:prstGeom prst="rect">
            <a:avLst/>
          </a:prstGeom>
          <a:noFill/>
          <a:ln>
            <a:solidFill>
              <a:schemeClr val="tx1"/>
            </a:solidFill>
          </a:ln>
        </p:spPr>
        <p:txBody>
          <a:bodyPr wrap="square" rtlCol="0">
            <a:spAutoFit/>
          </a:bodyPr>
          <a:lstStyle/>
          <a:p>
            <a:r>
              <a:rPr lang="de-DE" sz="1600" dirty="0">
                <a:latin typeface="Courier"/>
                <a:cs typeface="Courier"/>
              </a:rPr>
              <a:t>@HISEQ:100:C3MG8ACXX:5:1101:1160:2197 2:N:0:ATCACG</a:t>
            </a:r>
          </a:p>
          <a:p>
            <a:r>
              <a:rPr lang="de-DE" sz="1600" dirty="0">
                <a:latin typeface="Courier"/>
                <a:cs typeface="Courier"/>
              </a:rPr>
              <a:t>CTTCGTCCACTTTCATTATTCCTTTCATACATGCTCTCCGGTTTAGGGTACTCTTGACCTGGCCTTTTTTCAAGACGTCCCTGACTTGATCTTGAAACG</a:t>
            </a:r>
          </a:p>
          <a:p>
            <a:r>
              <a:rPr lang="de-DE" sz="1600" dirty="0">
                <a:latin typeface="Courier"/>
                <a:cs typeface="Courier"/>
              </a:rPr>
              <a:t>+</a:t>
            </a:r>
          </a:p>
          <a:p>
            <a:r>
              <a:rPr lang="de-DE" sz="1600" dirty="0">
                <a:latin typeface="Courier"/>
                <a:cs typeface="Courier"/>
              </a:rPr>
              <a:t>CCCFFFFFHHHHHJJJJIJJJJJJJJJJJJJJJJJJJJJJIJIJGIJHBGHHIIIJIJJJJJJJJIJJJHFFFFFFDDDDDDDDDDDDDDDEDCCDDDD</a:t>
            </a:r>
          </a:p>
        </p:txBody>
      </p:sp>
      <p:sp>
        <p:nvSpPr>
          <p:cNvPr id="7" name="TextBox 6"/>
          <p:cNvSpPr txBox="1"/>
          <p:nvPr/>
        </p:nvSpPr>
        <p:spPr>
          <a:xfrm>
            <a:off x="259287" y="3444107"/>
            <a:ext cx="1917036" cy="369332"/>
          </a:xfrm>
          <a:prstGeom prst="rect">
            <a:avLst/>
          </a:prstGeom>
          <a:noFill/>
        </p:spPr>
        <p:txBody>
          <a:bodyPr wrap="none" rtlCol="0">
            <a:spAutoFit/>
          </a:bodyPr>
          <a:lstStyle/>
          <a:p>
            <a:r>
              <a:rPr lang="en-US" dirty="0"/>
              <a:t>ID_R1_001.fastq</a:t>
            </a:r>
          </a:p>
        </p:txBody>
      </p:sp>
      <p:sp>
        <p:nvSpPr>
          <p:cNvPr id="8" name="TextBox 7"/>
          <p:cNvSpPr txBox="1"/>
          <p:nvPr/>
        </p:nvSpPr>
        <p:spPr>
          <a:xfrm>
            <a:off x="4629190" y="3444107"/>
            <a:ext cx="1917036" cy="369332"/>
          </a:xfrm>
          <a:prstGeom prst="rect">
            <a:avLst/>
          </a:prstGeom>
          <a:noFill/>
        </p:spPr>
        <p:txBody>
          <a:bodyPr wrap="none" rtlCol="0">
            <a:spAutoFit/>
          </a:bodyPr>
          <a:lstStyle/>
          <a:p>
            <a:r>
              <a:rPr lang="en-US" dirty="0"/>
              <a:t>ID_R2_001.fastq</a:t>
            </a:r>
          </a:p>
        </p:txBody>
      </p:sp>
    </p:spTree>
    <p:extLst>
      <p:ext uri="{BB962C8B-B14F-4D97-AF65-F5344CB8AC3E}">
        <p14:creationId xmlns:p14="http://schemas.microsoft.com/office/powerpoint/2010/main" val="23037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Paired-end data</a:t>
            </a:r>
          </a:p>
        </p:txBody>
      </p:sp>
      <p:sp>
        <p:nvSpPr>
          <p:cNvPr id="2" name="Content Placeholder 1"/>
          <p:cNvSpPr>
            <a:spLocks noGrp="1"/>
          </p:cNvSpPr>
          <p:nvPr>
            <p:ph idx="1"/>
          </p:nvPr>
        </p:nvSpPr>
        <p:spPr/>
        <p:txBody>
          <a:bodyPr/>
          <a:lstStyle/>
          <a:p>
            <a:pPr marL="0" indent="0">
              <a:buNone/>
            </a:pPr>
            <a:r>
              <a:rPr lang="en-US" dirty="0"/>
              <a:t>The forward and reverse reads are stored in two </a:t>
            </a:r>
            <a:r>
              <a:rPr lang="en-US" dirty="0" err="1"/>
              <a:t>fastq</a:t>
            </a:r>
            <a:r>
              <a:rPr lang="en-US" dirty="0"/>
              <a:t> files.</a:t>
            </a:r>
          </a:p>
          <a:p>
            <a:pPr marL="0" indent="0">
              <a:buNone/>
            </a:pPr>
            <a:endParaRPr lang="en-US" dirty="0"/>
          </a:p>
          <a:p>
            <a:pPr marL="0" indent="0">
              <a:buNone/>
            </a:pPr>
            <a:r>
              <a:rPr lang="en-US" dirty="0"/>
              <a:t>The order of pairs and naming is identical, except the designation of forward and reverse.</a:t>
            </a:r>
          </a:p>
        </p:txBody>
      </p:sp>
      <p:sp>
        <p:nvSpPr>
          <p:cNvPr id="5" name="TextBox 4"/>
          <p:cNvSpPr txBox="1"/>
          <p:nvPr/>
        </p:nvSpPr>
        <p:spPr>
          <a:xfrm>
            <a:off x="259287" y="3886963"/>
            <a:ext cx="4369903" cy="2308324"/>
          </a:xfrm>
          <a:prstGeom prst="rect">
            <a:avLst/>
          </a:prstGeom>
          <a:noFill/>
          <a:ln>
            <a:solidFill>
              <a:schemeClr val="tx1"/>
            </a:solidFill>
          </a:ln>
        </p:spPr>
        <p:txBody>
          <a:bodyPr wrap="square" rtlCol="0">
            <a:spAutoFit/>
          </a:bodyPr>
          <a:lstStyle/>
          <a:p>
            <a:r>
              <a:rPr lang="cs-CZ" sz="1600" dirty="0">
                <a:latin typeface="Courier"/>
                <a:cs typeface="Courier"/>
              </a:rPr>
              <a:t>@HISEQ:100:C3MG8ACXX:5:1101:1160:2197 </a:t>
            </a:r>
            <a:r>
              <a:rPr lang="cs-CZ" sz="1600" dirty="0">
                <a:solidFill>
                  <a:srgbClr val="FF0000"/>
                </a:solidFill>
                <a:latin typeface="Courier"/>
                <a:cs typeface="Courier"/>
              </a:rPr>
              <a:t>1</a:t>
            </a:r>
            <a:r>
              <a:rPr lang="cs-CZ" sz="1600" dirty="0">
                <a:latin typeface="Courier"/>
                <a:cs typeface="Courier"/>
              </a:rPr>
              <a:t>:N:0:ATCACG</a:t>
            </a:r>
          </a:p>
          <a:p>
            <a:r>
              <a:rPr lang="cs-CZ" sz="1600" dirty="0">
                <a:latin typeface="Courier"/>
                <a:cs typeface="Courier"/>
              </a:rPr>
              <a:t>CAGTTGCGATGAGAGCGTTGAGAAGTATAATAGGAGTTAAACTGAGTAACAGGATAAGAAATAGTGAGATATGGAAACGTTGTGGTCTGAAAGAAGATGT</a:t>
            </a:r>
          </a:p>
          <a:p>
            <a:r>
              <a:rPr lang="cs-CZ" sz="1600" dirty="0">
                <a:latin typeface="Courier"/>
                <a:cs typeface="Courier"/>
              </a:rPr>
              <a:t>+</a:t>
            </a:r>
          </a:p>
          <a:p>
            <a:r>
              <a:rPr lang="cs-CZ" sz="1600" dirty="0">
                <a:latin typeface="Courier"/>
                <a:cs typeface="Courier"/>
              </a:rPr>
              <a:t>B@CFFFFFHHHHHGJJJJJJJJJJJFHHIIIIJJJIHGIIJJJJIJIJIJJJJIIJJJJJIIEIHHIJHGHHHHHDFFFEDDDDDCDDDCDDDDDDDCDC</a:t>
            </a:r>
          </a:p>
        </p:txBody>
      </p:sp>
      <p:sp>
        <p:nvSpPr>
          <p:cNvPr id="6" name="TextBox 5"/>
          <p:cNvSpPr txBox="1"/>
          <p:nvPr/>
        </p:nvSpPr>
        <p:spPr>
          <a:xfrm>
            <a:off x="4629190" y="3886963"/>
            <a:ext cx="4252926" cy="2308324"/>
          </a:xfrm>
          <a:prstGeom prst="rect">
            <a:avLst/>
          </a:prstGeom>
          <a:noFill/>
          <a:ln>
            <a:solidFill>
              <a:schemeClr val="tx1"/>
            </a:solidFill>
          </a:ln>
        </p:spPr>
        <p:txBody>
          <a:bodyPr wrap="square" rtlCol="0">
            <a:spAutoFit/>
          </a:bodyPr>
          <a:lstStyle/>
          <a:p>
            <a:r>
              <a:rPr lang="de-DE" sz="1600" dirty="0">
                <a:latin typeface="Courier"/>
                <a:cs typeface="Courier"/>
              </a:rPr>
              <a:t>@HISEQ:100:C3MG8ACXX:5:1101:1160:2197 </a:t>
            </a:r>
            <a:r>
              <a:rPr lang="de-DE" sz="1600" dirty="0">
                <a:solidFill>
                  <a:srgbClr val="FF0000"/>
                </a:solidFill>
                <a:latin typeface="Courier"/>
                <a:cs typeface="Courier"/>
              </a:rPr>
              <a:t>2</a:t>
            </a:r>
            <a:r>
              <a:rPr lang="de-DE" sz="1600" dirty="0">
                <a:latin typeface="Courier"/>
                <a:cs typeface="Courier"/>
              </a:rPr>
              <a:t>:N:0:ATCACG</a:t>
            </a:r>
          </a:p>
          <a:p>
            <a:r>
              <a:rPr lang="de-DE" sz="1600" dirty="0">
                <a:latin typeface="Courier"/>
                <a:cs typeface="Courier"/>
              </a:rPr>
              <a:t>CTTCGTCCACTTTCATTATTCCTTTCATACATGCTCTCCGGTTTAGGGTACTCTTGACCTGGCCTTTTTTCAAGACGTCCCTGACTTGATCTTGAAACG</a:t>
            </a:r>
          </a:p>
          <a:p>
            <a:r>
              <a:rPr lang="de-DE" sz="1600" dirty="0">
                <a:latin typeface="Courier"/>
                <a:cs typeface="Courier"/>
              </a:rPr>
              <a:t>+</a:t>
            </a:r>
          </a:p>
          <a:p>
            <a:r>
              <a:rPr lang="de-DE" sz="1600" dirty="0">
                <a:latin typeface="Courier"/>
                <a:cs typeface="Courier"/>
              </a:rPr>
              <a:t>CCCFFFFFHHHHHJJJJIJJJJJJJJJJJJJJJJJJJJJJIJIJGIJHBGHHIIIJIJJJJJJJJIJJJHFFFFFFDDDDDDDDDDDDDDDEDCCDDDD</a:t>
            </a:r>
          </a:p>
        </p:txBody>
      </p:sp>
      <p:sp>
        <p:nvSpPr>
          <p:cNvPr id="7" name="TextBox 6"/>
          <p:cNvSpPr txBox="1"/>
          <p:nvPr/>
        </p:nvSpPr>
        <p:spPr>
          <a:xfrm>
            <a:off x="259287" y="3444107"/>
            <a:ext cx="1917036" cy="369332"/>
          </a:xfrm>
          <a:prstGeom prst="rect">
            <a:avLst/>
          </a:prstGeom>
          <a:noFill/>
        </p:spPr>
        <p:txBody>
          <a:bodyPr wrap="none" rtlCol="0">
            <a:spAutoFit/>
          </a:bodyPr>
          <a:lstStyle/>
          <a:p>
            <a:r>
              <a:rPr lang="en-US" dirty="0"/>
              <a:t>ID_</a:t>
            </a:r>
            <a:r>
              <a:rPr lang="en-US" dirty="0">
                <a:solidFill>
                  <a:srgbClr val="FF0000"/>
                </a:solidFill>
              </a:rPr>
              <a:t>R1</a:t>
            </a:r>
            <a:r>
              <a:rPr lang="en-US" dirty="0"/>
              <a:t>_001.fastq</a:t>
            </a:r>
          </a:p>
        </p:txBody>
      </p:sp>
      <p:sp>
        <p:nvSpPr>
          <p:cNvPr id="8" name="TextBox 7"/>
          <p:cNvSpPr txBox="1"/>
          <p:nvPr/>
        </p:nvSpPr>
        <p:spPr>
          <a:xfrm>
            <a:off x="4629190" y="3444107"/>
            <a:ext cx="1917036" cy="369332"/>
          </a:xfrm>
          <a:prstGeom prst="rect">
            <a:avLst/>
          </a:prstGeom>
          <a:noFill/>
        </p:spPr>
        <p:txBody>
          <a:bodyPr wrap="none" rtlCol="0">
            <a:spAutoFit/>
          </a:bodyPr>
          <a:lstStyle/>
          <a:p>
            <a:r>
              <a:rPr lang="en-US" dirty="0"/>
              <a:t>ID_</a:t>
            </a:r>
            <a:r>
              <a:rPr lang="en-US" dirty="0">
                <a:solidFill>
                  <a:srgbClr val="FF0000"/>
                </a:solidFill>
              </a:rPr>
              <a:t>R2</a:t>
            </a:r>
            <a:r>
              <a:rPr lang="en-US" dirty="0"/>
              <a:t>_001.fastq</a:t>
            </a:r>
          </a:p>
        </p:txBody>
      </p:sp>
    </p:spTree>
    <p:extLst>
      <p:ext uri="{BB962C8B-B14F-4D97-AF65-F5344CB8AC3E}">
        <p14:creationId xmlns:p14="http://schemas.microsoft.com/office/powerpoint/2010/main" val="1421061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GATK Best Practices</a:t>
            </a:r>
          </a:p>
        </p:txBody>
      </p:sp>
      <p:sp>
        <p:nvSpPr>
          <p:cNvPr id="5" name="TextBox 4"/>
          <p:cNvSpPr txBox="1"/>
          <p:nvPr/>
        </p:nvSpPr>
        <p:spPr>
          <a:xfrm>
            <a:off x="430052" y="6110093"/>
            <a:ext cx="8640330" cy="646331"/>
          </a:xfrm>
          <a:prstGeom prst="rect">
            <a:avLst/>
          </a:prstGeom>
          <a:noFill/>
        </p:spPr>
        <p:txBody>
          <a:bodyPr wrap="square" rtlCol="0">
            <a:spAutoFit/>
          </a:bodyPr>
          <a:lstStyle/>
          <a:p>
            <a:r>
              <a:rPr lang="en-US" dirty="0">
                <a:hlinkClick r:id="rId3"/>
              </a:rPr>
              <a:t>https://software.broadinstitute.org/gatk/best-practices/</a:t>
            </a:r>
            <a:endParaRPr lang="en-US" dirty="0"/>
          </a:p>
          <a:p>
            <a:r>
              <a:rPr lang="en-US" dirty="0"/>
              <a:t>	Germline short variant discovery (SNPs + Indels)</a:t>
            </a:r>
          </a:p>
        </p:txBody>
      </p:sp>
      <p:pic>
        <p:nvPicPr>
          <p:cNvPr id="8" name="Bildobjekt 7">
            <a:extLst>
              <a:ext uri="{FF2B5EF4-FFF2-40B4-BE49-F238E27FC236}">
                <a16:creationId xmlns:a16="http://schemas.microsoft.com/office/drawing/2014/main" id="{51D60C7F-7B30-F84E-B448-8D1EC8DB43E4}"/>
              </a:ext>
            </a:extLst>
          </p:cNvPr>
          <p:cNvPicPr>
            <a:picLocks noChangeAspect="1"/>
          </p:cNvPicPr>
          <p:nvPr/>
        </p:nvPicPr>
        <p:blipFill>
          <a:blip r:embed="rId4"/>
          <a:stretch>
            <a:fillRect/>
          </a:stretch>
        </p:blipFill>
        <p:spPr>
          <a:xfrm>
            <a:off x="0" y="1915861"/>
            <a:ext cx="9144000" cy="3765537"/>
          </a:xfrm>
          <a:prstGeom prst="rect">
            <a:avLst/>
          </a:prstGeom>
        </p:spPr>
      </p:pic>
    </p:spTree>
    <p:extLst>
      <p:ext uri="{BB962C8B-B14F-4D97-AF65-F5344CB8AC3E}">
        <p14:creationId xmlns:p14="http://schemas.microsoft.com/office/powerpoint/2010/main" val="1499756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3">
            <a:extLst>
              <a:ext uri="{FF2B5EF4-FFF2-40B4-BE49-F238E27FC236}">
                <a16:creationId xmlns:a16="http://schemas.microsoft.com/office/drawing/2014/main" id="{07F0DFDD-C580-A040-ACF5-C9ACFD905D17}"/>
              </a:ext>
            </a:extLst>
          </p:cNvPr>
          <p:cNvGraphicFramePr>
            <a:graphicFrameLocks/>
          </p:cNvGraphicFramePr>
          <p:nvPr>
            <p:extLst>
              <p:ext uri="{D42A27DB-BD31-4B8C-83A1-F6EECF244321}">
                <p14:modId xmlns:p14="http://schemas.microsoft.com/office/powerpoint/2010/main" val="623367031"/>
              </p:ext>
            </p:extLst>
          </p:nvPr>
        </p:nvGraphicFramePr>
        <p:xfrm>
          <a:off x="231069" y="1579956"/>
          <a:ext cx="8681862" cy="5042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a:t>NGS workflow</a:t>
            </a:r>
          </a:p>
        </p:txBody>
      </p:sp>
      <p:sp>
        <p:nvSpPr>
          <p:cNvPr id="2" name="TextBox 1"/>
          <p:cNvSpPr txBox="1"/>
          <p:nvPr/>
        </p:nvSpPr>
        <p:spPr>
          <a:xfrm>
            <a:off x="6491292" y="1684103"/>
            <a:ext cx="1336236" cy="369332"/>
          </a:xfrm>
          <a:prstGeom prst="rect">
            <a:avLst/>
          </a:prstGeom>
          <a:noFill/>
        </p:spPr>
        <p:txBody>
          <a:bodyPr wrap="none" rtlCol="0">
            <a:spAutoFit/>
          </a:bodyPr>
          <a:lstStyle/>
          <a:p>
            <a:r>
              <a:rPr lang="en-US" dirty="0"/>
              <a:t>FASTQ files</a:t>
            </a:r>
          </a:p>
        </p:txBody>
      </p:sp>
      <p:sp>
        <p:nvSpPr>
          <p:cNvPr id="9" name="TextBox 8"/>
          <p:cNvSpPr txBox="1"/>
          <p:nvPr/>
        </p:nvSpPr>
        <p:spPr>
          <a:xfrm>
            <a:off x="6508874" y="3601890"/>
            <a:ext cx="1168521" cy="369332"/>
          </a:xfrm>
          <a:prstGeom prst="rect">
            <a:avLst/>
          </a:prstGeom>
          <a:noFill/>
        </p:spPr>
        <p:txBody>
          <a:bodyPr wrap="none" rtlCol="0">
            <a:spAutoFit/>
          </a:bodyPr>
          <a:lstStyle/>
          <a:p>
            <a:r>
              <a:rPr lang="en-US" dirty="0"/>
              <a:t>BAM files</a:t>
            </a:r>
          </a:p>
        </p:txBody>
      </p:sp>
      <p:cxnSp>
        <p:nvCxnSpPr>
          <p:cNvPr id="11" name="Straight Connector 10"/>
          <p:cNvCxnSpPr>
            <a:cxnSpLocks/>
          </p:cNvCxnSpPr>
          <p:nvPr/>
        </p:nvCxnSpPr>
        <p:spPr>
          <a:xfrm>
            <a:off x="6194270" y="1576388"/>
            <a:ext cx="0" cy="606627"/>
          </a:xfrm>
          <a:prstGeom prst="line">
            <a:avLst/>
          </a:prstGeom>
          <a:ln w="57150" cmpd="sng">
            <a:solidFill>
              <a:srgbClr val="89C000">
                <a:alpha val="20000"/>
              </a:srgbClr>
            </a:solidFill>
            <a:prstDash val="sysDash"/>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cxnSpLocks/>
          </p:cNvCxnSpPr>
          <p:nvPr/>
        </p:nvCxnSpPr>
        <p:spPr>
          <a:xfrm>
            <a:off x="6194270" y="3116179"/>
            <a:ext cx="0" cy="1170100"/>
          </a:xfrm>
          <a:prstGeom prst="line">
            <a:avLst/>
          </a:prstGeom>
          <a:ln w="57150" cmpd="sng">
            <a:solidFill>
              <a:srgbClr val="89C000">
                <a:alpha val="20000"/>
              </a:srgbClr>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cxnSpLocks/>
          </p:cNvCxnSpPr>
          <p:nvPr/>
        </p:nvCxnSpPr>
        <p:spPr>
          <a:xfrm>
            <a:off x="6194270" y="4584032"/>
            <a:ext cx="0" cy="2034882"/>
          </a:xfrm>
          <a:prstGeom prst="line">
            <a:avLst/>
          </a:prstGeom>
          <a:ln w="57150" cmpd="sng">
            <a:solidFill>
              <a:srgbClr val="89C000">
                <a:alpha val="20000"/>
              </a:srgbClr>
            </a:solidFill>
            <a:prstDash val="sysDash"/>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508874" y="5416807"/>
            <a:ext cx="1114758" cy="369332"/>
          </a:xfrm>
          <a:prstGeom prst="rect">
            <a:avLst/>
          </a:prstGeom>
          <a:noFill/>
        </p:spPr>
        <p:txBody>
          <a:bodyPr wrap="none" rtlCol="0">
            <a:spAutoFit/>
          </a:bodyPr>
          <a:lstStyle/>
          <a:p>
            <a:r>
              <a:rPr lang="en-US" dirty="0"/>
              <a:t>VCF files</a:t>
            </a:r>
          </a:p>
        </p:txBody>
      </p:sp>
      <p:cxnSp>
        <p:nvCxnSpPr>
          <p:cNvPr id="30" name="Straight Connector 29"/>
          <p:cNvCxnSpPr>
            <a:cxnSpLocks/>
          </p:cNvCxnSpPr>
          <p:nvPr/>
        </p:nvCxnSpPr>
        <p:spPr>
          <a:xfrm>
            <a:off x="6194270" y="2392802"/>
            <a:ext cx="0" cy="392887"/>
          </a:xfrm>
          <a:prstGeom prst="line">
            <a:avLst/>
          </a:prstGeom>
          <a:ln w="57150" cmpd="sng">
            <a:solidFill>
              <a:srgbClr val="89C000">
                <a:alpha val="20000"/>
              </a:srgbClr>
            </a:solidFill>
            <a:prstDash val="sysDash"/>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508874" y="2417575"/>
            <a:ext cx="1150939" cy="369332"/>
          </a:xfrm>
          <a:prstGeom prst="rect">
            <a:avLst/>
          </a:prstGeom>
          <a:noFill/>
        </p:spPr>
        <p:txBody>
          <a:bodyPr wrap="none" rtlCol="0">
            <a:spAutoFit/>
          </a:bodyPr>
          <a:lstStyle/>
          <a:p>
            <a:r>
              <a:rPr lang="en-US" dirty="0"/>
              <a:t>SAM files</a:t>
            </a:r>
          </a:p>
        </p:txBody>
      </p:sp>
    </p:spTree>
    <p:extLst>
      <p:ext uri="{BB962C8B-B14F-4D97-AF65-F5344CB8AC3E}">
        <p14:creationId xmlns:p14="http://schemas.microsoft.com/office/powerpoint/2010/main" val="1867632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NGS workflow</a:t>
            </a:r>
          </a:p>
        </p:txBody>
      </p:sp>
      <p:graphicFrame>
        <p:nvGraphicFramePr>
          <p:cNvPr id="5" name="Content Placeholder 3">
            <a:extLst>
              <a:ext uri="{FF2B5EF4-FFF2-40B4-BE49-F238E27FC236}">
                <a16:creationId xmlns:a16="http://schemas.microsoft.com/office/drawing/2014/main" id="{FEFBFFE0-B450-A041-9783-3B0A911BAAB4}"/>
              </a:ext>
            </a:extLst>
          </p:cNvPr>
          <p:cNvGraphicFramePr>
            <a:graphicFrameLocks/>
          </p:cNvGraphicFramePr>
          <p:nvPr>
            <p:extLst>
              <p:ext uri="{D42A27DB-BD31-4B8C-83A1-F6EECF244321}">
                <p14:modId xmlns:p14="http://schemas.microsoft.com/office/powerpoint/2010/main" val="329894520"/>
              </p:ext>
            </p:extLst>
          </p:nvPr>
        </p:nvGraphicFramePr>
        <p:xfrm>
          <a:off x="252000" y="1664176"/>
          <a:ext cx="8681862" cy="5042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0531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latin typeface="Monaco" charset="0"/>
                <a:ea typeface="Monaco" charset="0"/>
                <a:cs typeface="Monaco" charset="0"/>
              </a:rPr>
              <a:t>module load </a:t>
            </a:r>
            <a:r>
              <a:rPr lang="en-US" dirty="0" err="1">
                <a:latin typeface="Monaco" charset="0"/>
                <a:ea typeface="Monaco" charset="0"/>
                <a:cs typeface="Monaco" charset="0"/>
              </a:rPr>
              <a:t>FastQC</a:t>
            </a:r>
            <a:endParaRPr lang="en-US" dirty="0">
              <a:latin typeface="Monaco" charset="0"/>
              <a:ea typeface="Monaco" charset="0"/>
              <a:cs typeface="Monaco" charset="0"/>
            </a:endParaRPr>
          </a:p>
          <a:p>
            <a:pPr marL="0" indent="0">
              <a:buNone/>
            </a:pPr>
            <a:endParaRPr lang="en-US" dirty="0"/>
          </a:p>
          <a:p>
            <a:pPr marL="0" indent="0">
              <a:buNone/>
            </a:pPr>
            <a:r>
              <a:rPr lang="en-US" dirty="0"/>
              <a:t>Bad qualities:					   	   Good qualities:</a:t>
            </a:r>
          </a:p>
        </p:txBody>
      </p:sp>
      <p:sp>
        <p:nvSpPr>
          <p:cNvPr id="3" name="Title 2"/>
          <p:cNvSpPr>
            <a:spLocks noGrp="1"/>
          </p:cNvSpPr>
          <p:nvPr>
            <p:ph type="title"/>
          </p:nvPr>
        </p:nvSpPr>
        <p:spPr/>
        <p:txBody>
          <a:bodyPr/>
          <a:lstStyle/>
          <a:p>
            <a:r>
              <a:rPr lang="en-US" dirty="0"/>
              <a:t>Quality control</a:t>
            </a:r>
          </a:p>
        </p:txBody>
      </p:sp>
      <p:pic>
        <p:nvPicPr>
          <p:cNvPr id="4" name="Picture 3" descr="fastqc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00" y="2761200"/>
            <a:ext cx="4252801" cy="3189600"/>
          </a:xfrm>
          <a:prstGeom prst="rect">
            <a:avLst/>
          </a:prstGeom>
          <a:ln>
            <a:solidFill>
              <a:schemeClr val="tx1"/>
            </a:solidFill>
          </a:ln>
        </p:spPr>
      </p:pic>
      <p:pic>
        <p:nvPicPr>
          <p:cNvPr id="5" name="Picture 4" descr="fastqc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523" y="2759978"/>
            <a:ext cx="4257601" cy="3193200"/>
          </a:xfrm>
          <a:prstGeom prst="rect">
            <a:avLst/>
          </a:prstGeom>
          <a:ln>
            <a:solidFill>
              <a:schemeClr val="tx1"/>
            </a:solidFill>
          </a:ln>
        </p:spPr>
      </p:pic>
    </p:spTree>
    <p:extLst>
      <p:ext uri="{BB962C8B-B14F-4D97-AF65-F5344CB8AC3E}">
        <p14:creationId xmlns:p14="http://schemas.microsoft.com/office/powerpoint/2010/main" val="191699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Quality control</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2825" y="2635366"/>
            <a:ext cx="8639175" cy="3160130"/>
          </a:xfrm>
        </p:spPr>
      </p:pic>
      <p:sp>
        <p:nvSpPr>
          <p:cNvPr id="8" name="Content Placeholder 1"/>
          <p:cNvSpPr txBox="1">
            <a:spLocks/>
          </p:cNvSpPr>
          <p:nvPr/>
        </p:nvSpPr>
        <p:spPr>
          <a:xfrm>
            <a:off x="252000" y="1576800"/>
            <a:ext cx="8640000" cy="4629229"/>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latin typeface="Monaco" charset="0"/>
                <a:ea typeface="Monaco" charset="0"/>
                <a:cs typeface="Monaco" charset="0"/>
              </a:rPr>
              <a:t>module load </a:t>
            </a:r>
            <a:r>
              <a:rPr lang="en-US" dirty="0" err="1">
                <a:latin typeface="Monaco" charset="0"/>
                <a:ea typeface="Monaco" charset="0"/>
                <a:cs typeface="Monaco" charset="0"/>
              </a:rPr>
              <a:t>FastQC</a:t>
            </a:r>
            <a:endParaRPr lang="en-US" dirty="0">
              <a:latin typeface="Monaco" charset="0"/>
              <a:ea typeface="Monaco" charset="0"/>
              <a:cs typeface="Monaco" charset="0"/>
            </a:endParaRPr>
          </a:p>
          <a:p>
            <a:pPr marL="0" indent="0">
              <a:buFont typeface="Arial"/>
              <a:buNone/>
            </a:pPr>
            <a:endParaRPr lang="en-US" dirty="0"/>
          </a:p>
          <a:p>
            <a:pPr marL="0" indent="0">
              <a:buFont typeface="Arial"/>
              <a:buNone/>
            </a:pPr>
            <a:r>
              <a:rPr lang="en-US" dirty="0"/>
              <a:t>Adapters present:					   	Adapters Absent:</a:t>
            </a:r>
          </a:p>
        </p:txBody>
      </p:sp>
    </p:spTree>
    <p:extLst>
      <p:ext uri="{BB962C8B-B14F-4D97-AF65-F5344CB8AC3E}">
        <p14:creationId xmlns:p14="http://schemas.microsoft.com/office/powerpoint/2010/main" val="1075081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NGS workflow</a:t>
            </a:r>
          </a:p>
        </p:txBody>
      </p:sp>
      <p:graphicFrame>
        <p:nvGraphicFramePr>
          <p:cNvPr id="5" name="Content Placeholder 3">
            <a:extLst>
              <a:ext uri="{FF2B5EF4-FFF2-40B4-BE49-F238E27FC236}">
                <a16:creationId xmlns:a16="http://schemas.microsoft.com/office/drawing/2014/main" id="{FEFBFFE0-B450-A041-9783-3B0A911BAAB4}"/>
              </a:ext>
            </a:extLst>
          </p:cNvPr>
          <p:cNvGraphicFramePr>
            <a:graphicFrameLocks/>
          </p:cNvGraphicFramePr>
          <p:nvPr>
            <p:extLst>
              <p:ext uri="{D42A27DB-BD31-4B8C-83A1-F6EECF244321}">
                <p14:modId xmlns:p14="http://schemas.microsoft.com/office/powerpoint/2010/main" val="1747484795"/>
              </p:ext>
            </p:extLst>
          </p:nvPr>
        </p:nvGraphicFramePr>
        <p:xfrm>
          <a:off x="252000" y="1664176"/>
          <a:ext cx="8681862" cy="5042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7141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latin typeface="Monaco" charset="0"/>
                <a:ea typeface="Monaco" charset="0"/>
                <a:cs typeface="Monaco" charset="0"/>
              </a:rPr>
              <a:t>module load </a:t>
            </a:r>
            <a:r>
              <a:rPr lang="en-US" dirty="0" err="1">
                <a:latin typeface="Monaco" charset="0"/>
                <a:ea typeface="Monaco" charset="0"/>
                <a:cs typeface="Monaco" charset="0"/>
              </a:rPr>
              <a:t>bwa</a:t>
            </a:r>
            <a:endParaRPr lang="en-US" dirty="0">
              <a:latin typeface="Monaco" charset="0"/>
              <a:ea typeface="Monaco" charset="0"/>
              <a:cs typeface="Monaco" charset="0"/>
            </a:endParaRPr>
          </a:p>
          <a:p>
            <a:pPr marL="0" indent="0">
              <a:buNone/>
            </a:pPr>
            <a:endParaRPr lang="en-US" dirty="0"/>
          </a:p>
          <a:p>
            <a:pPr marL="0" indent="0">
              <a:buNone/>
            </a:pPr>
            <a:endParaRPr lang="en-US" dirty="0"/>
          </a:p>
          <a:p>
            <a:pPr marL="0" lvl="0" indent="0">
              <a:buNone/>
            </a:pPr>
            <a:r>
              <a:rPr lang="en-US" dirty="0">
                <a:solidFill>
                  <a:srgbClr val="FF0000"/>
                </a:solidFill>
                <a:ea typeface="Courier"/>
                <a:cs typeface="Courier"/>
                <a:sym typeface="Courier"/>
              </a:rPr>
              <a:t>Read			TCGATCC</a:t>
            </a:r>
          </a:p>
          <a:p>
            <a:pPr marL="0" lvl="0" indent="0">
              <a:buNone/>
            </a:pPr>
            <a:r>
              <a:rPr lang="en-US" dirty="0">
                <a:ea typeface="Courier"/>
                <a:cs typeface="Courier"/>
                <a:sym typeface="Courier"/>
              </a:rPr>
              <a:t>Reference		GACCTCA</a:t>
            </a:r>
            <a:r>
              <a:rPr lang="en-US" dirty="0">
                <a:solidFill>
                  <a:srgbClr val="FF0000"/>
                </a:solidFill>
                <a:ea typeface="Courier"/>
                <a:cs typeface="Courier"/>
                <a:sym typeface="Courier"/>
              </a:rPr>
              <a:t>TCGATCC</a:t>
            </a:r>
            <a:r>
              <a:rPr lang="en-US" dirty="0">
                <a:ea typeface="Courier"/>
                <a:cs typeface="Courier"/>
                <a:sym typeface="Courier"/>
              </a:rPr>
              <a:t>CACTG</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a:t>Alignment</a:t>
            </a:r>
          </a:p>
        </p:txBody>
      </p:sp>
    </p:spTree>
    <p:extLst>
      <p:ext uri="{BB962C8B-B14F-4D97-AF65-F5344CB8AC3E}">
        <p14:creationId xmlns:p14="http://schemas.microsoft.com/office/powerpoint/2010/main" val="1801847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Font typeface="Wingdings" charset="2"/>
              <a:buChar char="§"/>
            </a:pPr>
            <a:r>
              <a:rPr lang="en-US" dirty="0"/>
              <a:t>Concepts</a:t>
            </a:r>
          </a:p>
          <a:p>
            <a:pPr lvl="1">
              <a:buFont typeface="Wingdings" charset="2"/>
              <a:buChar char="§"/>
            </a:pPr>
            <a:r>
              <a:rPr lang="en-US" dirty="0"/>
              <a:t>Reference genome</a:t>
            </a:r>
          </a:p>
          <a:p>
            <a:pPr lvl="1">
              <a:buFont typeface="Wingdings" charset="2"/>
              <a:buChar char="§"/>
            </a:pPr>
            <a:r>
              <a:rPr lang="en-US" dirty="0"/>
              <a:t>Variants</a:t>
            </a:r>
          </a:p>
          <a:p>
            <a:pPr lvl="1">
              <a:buFont typeface="Wingdings" charset="2"/>
              <a:buChar char="§"/>
            </a:pPr>
            <a:r>
              <a:rPr lang="en-US" dirty="0"/>
              <a:t>Paired-end data</a:t>
            </a:r>
          </a:p>
          <a:p>
            <a:pPr>
              <a:buFont typeface="Wingdings" charset="2"/>
              <a:buChar char="§"/>
            </a:pPr>
            <a:r>
              <a:rPr lang="en-US" dirty="0"/>
              <a:t>NGS Workflow</a:t>
            </a:r>
          </a:p>
          <a:p>
            <a:pPr lvl="1">
              <a:buFont typeface="Wingdings" charset="2"/>
              <a:buChar char="§"/>
            </a:pPr>
            <a:r>
              <a:rPr lang="en-US" dirty="0"/>
              <a:t>Quality control</a:t>
            </a:r>
          </a:p>
          <a:p>
            <a:pPr lvl="1">
              <a:buFont typeface="Wingdings" charset="2"/>
              <a:buChar char="§"/>
            </a:pPr>
            <a:r>
              <a:rPr lang="en-US" dirty="0"/>
              <a:t>Alignment</a:t>
            </a:r>
          </a:p>
          <a:p>
            <a:pPr lvl="1">
              <a:buFont typeface="Wingdings" charset="2"/>
              <a:buChar char="§"/>
            </a:pPr>
            <a:r>
              <a:rPr lang="en-US" dirty="0"/>
              <a:t>Local realignment</a:t>
            </a:r>
          </a:p>
          <a:p>
            <a:pPr lvl="1">
              <a:buFont typeface="Wingdings" charset="2"/>
              <a:buChar char="§"/>
            </a:pPr>
            <a:r>
              <a:rPr lang="en-US" dirty="0"/>
              <a:t>PCR duplicates &amp; removal</a:t>
            </a:r>
          </a:p>
          <a:p>
            <a:pPr lvl="1">
              <a:buFont typeface="Wingdings" charset="2"/>
              <a:buChar char="§"/>
            </a:pPr>
            <a:r>
              <a:rPr lang="en-US" dirty="0"/>
              <a:t>Base Quality Score Recalibration</a:t>
            </a:r>
          </a:p>
          <a:p>
            <a:pPr lvl="1">
              <a:buFont typeface="Wingdings" charset="2"/>
              <a:buChar char="§"/>
            </a:pPr>
            <a:r>
              <a:rPr lang="en-US" dirty="0"/>
              <a:t>Variant calling</a:t>
            </a:r>
          </a:p>
          <a:p>
            <a:pPr>
              <a:buFont typeface="Wingdings" charset="2"/>
              <a:buChar char="§"/>
            </a:pPr>
            <a:r>
              <a:rPr lang="en-US" dirty="0"/>
              <a:t>VCF files</a:t>
            </a:r>
          </a:p>
          <a:p>
            <a:pPr>
              <a:buFont typeface="Wingdings" charset="2"/>
              <a:buChar char="§"/>
            </a:pPr>
            <a:r>
              <a:rPr lang="en-US" dirty="0"/>
              <a:t>Joint genotyping &amp; </a:t>
            </a:r>
            <a:r>
              <a:rPr lang="en-US" dirty="0" err="1"/>
              <a:t>gVCF</a:t>
            </a:r>
            <a:r>
              <a:rPr lang="en-US" dirty="0"/>
              <a:t> files</a:t>
            </a:r>
          </a:p>
          <a:p>
            <a:pPr>
              <a:buFont typeface="Wingdings" charset="2"/>
              <a:buChar char="§"/>
            </a:pPr>
            <a:r>
              <a:rPr lang="en-US" dirty="0"/>
              <a:t>Filtering &amp; Annotation</a:t>
            </a:r>
          </a:p>
        </p:txBody>
      </p:sp>
      <p:sp>
        <p:nvSpPr>
          <p:cNvPr id="3" name="Title 2"/>
          <p:cNvSpPr>
            <a:spLocks noGrp="1"/>
          </p:cNvSpPr>
          <p:nvPr>
            <p:ph type="title"/>
          </p:nvPr>
        </p:nvSpPr>
        <p:spPr/>
        <p:txBody>
          <a:bodyPr/>
          <a:lstStyle/>
          <a:p>
            <a:r>
              <a:rPr lang="en-US" dirty="0"/>
              <a:t>Talk Overview</a:t>
            </a:r>
          </a:p>
        </p:txBody>
      </p:sp>
    </p:spTree>
    <p:extLst>
      <p:ext uri="{BB962C8B-B14F-4D97-AF65-F5344CB8AC3E}">
        <p14:creationId xmlns:p14="http://schemas.microsoft.com/office/powerpoint/2010/main" val="1136875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latin typeface="Monaco" charset="0"/>
                <a:ea typeface="Monaco" charset="0"/>
                <a:cs typeface="Monaco" charset="0"/>
              </a:rPr>
              <a:t>module load </a:t>
            </a:r>
            <a:r>
              <a:rPr lang="en-US" dirty="0" err="1">
                <a:latin typeface="Monaco" charset="0"/>
                <a:ea typeface="Monaco" charset="0"/>
                <a:cs typeface="Monaco" charset="0"/>
              </a:rPr>
              <a:t>bwa</a:t>
            </a:r>
            <a:endParaRPr lang="en-US" dirty="0">
              <a:latin typeface="Monaco" charset="0"/>
              <a:ea typeface="Monaco" charset="0"/>
              <a:cs typeface="Monaco" charset="0"/>
            </a:endParaRPr>
          </a:p>
          <a:p>
            <a:pPr marL="0" indent="0">
              <a:buNone/>
            </a:pPr>
            <a:endParaRPr lang="en-US" dirty="0"/>
          </a:p>
          <a:p>
            <a:pPr marL="0" indent="0">
              <a:buNone/>
            </a:pPr>
            <a:endParaRPr lang="en-US" dirty="0"/>
          </a:p>
          <a:p>
            <a:pPr marL="0" lvl="0" indent="0">
              <a:buNone/>
            </a:pPr>
            <a:r>
              <a:rPr lang="en-US" dirty="0">
                <a:solidFill>
                  <a:srgbClr val="FF0000"/>
                </a:solidFill>
                <a:ea typeface="Courier"/>
                <a:cs typeface="Courier"/>
                <a:sym typeface="Courier"/>
              </a:rPr>
              <a:t>Read			TCGATCC</a:t>
            </a:r>
          </a:p>
          <a:p>
            <a:pPr marL="0" lvl="0" indent="0">
              <a:buNone/>
            </a:pPr>
            <a:r>
              <a:rPr lang="en-US" dirty="0">
                <a:ea typeface="Courier"/>
                <a:cs typeface="Courier"/>
                <a:sym typeface="Courier"/>
              </a:rPr>
              <a:t>Reference		GACCTCA</a:t>
            </a:r>
            <a:r>
              <a:rPr lang="en-US" dirty="0">
                <a:solidFill>
                  <a:srgbClr val="FF0000"/>
                </a:solidFill>
                <a:ea typeface="Courier"/>
                <a:cs typeface="Courier"/>
                <a:sym typeface="Courier"/>
              </a:rPr>
              <a:t>TCGATCC</a:t>
            </a:r>
            <a:r>
              <a:rPr lang="en-US" dirty="0">
                <a:ea typeface="Courier"/>
                <a:cs typeface="Courier"/>
                <a:sym typeface="Courier"/>
              </a:rPr>
              <a:t>CACTG</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lvl="0" indent="0">
              <a:buNone/>
            </a:pPr>
            <a:r>
              <a:rPr lang="en-US" dirty="0">
                <a:solidFill>
                  <a:srgbClr val="FF0000"/>
                </a:solidFill>
                <a:ea typeface="Monaco" charset="0"/>
                <a:cs typeface="Monaco" charset="0"/>
                <a:sym typeface="Courier"/>
              </a:rPr>
              <a:t>Read					      TCGATCC</a:t>
            </a:r>
          </a:p>
          <a:p>
            <a:pPr marL="0" lvl="0" indent="0">
              <a:buNone/>
            </a:pPr>
            <a:r>
              <a:rPr lang="en-US" dirty="0">
                <a:ea typeface="Monaco" charset="0"/>
                <a:cs typeface="Monaco" charset="0"/>
                <a:sym typeface="Courier"/>
              </a:rPr>
              <a:t>Reference		GACCTCA</a:t>
            </a:r>
            <a:r>
              <a:rPr lang="en-US" dirty="0">
                <a:solidFill>
                  <a:srgbClr val="FF0000"/>
                </a:solidFill>
                <a:ea typeface="Monaco" charset="0"/>
                <a:cs typeface="Monaco" charset="0"/>
                <a:sym typeface="Courier"/>
              </a:rPr>
              <a:t>TCGATCC</a:t>
            </a:r>
            <a:r>
              <a:rPr lang="en-US" dirty="0">
                <a:ea typeface="Monaco" charset="0"/>
                <a:cs typeface="Monaco" charset="0"/>
                <a:sym typeface="Courier"/>
              </a:rPr>
              <a:t>CACTG</a:t>
            </a:r>
            <a:endParaRPr lang="en-US" dirty="0">
              <a:ea typeface="Monaco" charset="0"/>
              <a:cs typeface="Monaco" charset="0"/>
            </a:endParaRPr>
          </a:p>
        </p:txBody>
      </p:sp>
      <p:sp>
        <p:nvSpPr>
          <p:cNvPr id="3" name="Title 2"/>
          <p:cNvSpPr>
            <a:spLocks noGrp="1"/>
          </p:cNvSpPr>
          <p:nvPr>
            <p:ph type="title"/>
          </p:nvPr>
        </p:nvSpPr>
        <p:spPr/>
        <p:txBody>
          <a:bodyPr/>
          <a:lstStyle/>
          <a:p>
            <a:r>
              <a:rPr lang="en-US" dirty="0"/>
              <a:t>Alignment</a:t>
            </a:r>
          </a:p>
        </p:txBody>
      </p:sp>
    </p:spTree>
    <p:extLst>
      <p:ext uri="{BB962C8B-B14F-4D97-AF65-F5344CB8AC3E}">
        <p14:creationId xmlns:p14="http://schemas.microsoft.com/office/powerpoint/2010/main" val="1102945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latin typeface="Monaco" charset="0"/>
                <a:ea typeface="Monaco" charset="0"/>
                <a:cs typeface="Monaco" charset="0"/>
              </a:rPr>
              <a:t>module load </a:t>
            </a:r>
            <a:r>
              <a:rPr lang="en-US" dirty="0" err="1">
                <a:latin typeface="Monaco" charset="0"/>
                <a:ea typeface="Monaco" charset="0"/>
                <a:cs typeface="Monaco" charset="0"/>
              </a:rPr>
              <a:t>bwa</a:t>
            </a:r>
            <a:endParaRPr lang="en-US" dirty="0">
              <a:latin typeface="Monaco" charset="0"/>
              <a:ea typeface="Monaco" charset="0"/>
              <a:cs typeface="Monaco" charset="0"/>
            </a:endParaRPr>
          </a:p>
          <a:p>
            <a:pPr marL="0" indent="0">
              <a:buNone/>
            </a:pPr>
            <a:endParaRPr lang="en-US" dirty="0"/>
          </a:p>
        </p:txBody>
      </p:sp>
      <p:sp>
        <p:nvSpPr>
          <p:cNvPr id="3" name="Title 2"/>
          <p:cNvSpPr>
            <a:spLocks noGrp="1"/>
          </p:cNvSpPr>
          <p:nvPr>
            <p:ph type="title"/>
          </p:nvPr>
        </p:nvSpPr>
        <p:spPr/>
        <p:txBody>
          <a:bodyPr/>
          <a:lstStyle/>
          <a:p>
            <a:r>
              <a:rPr lang="en-US" dirty="0"/>
              <a:t>Alignment</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 r="32101"/>
          <a:stretch/>
        </p:blipFill>
        <p:spPr>
          <a:xfrm>
            <a:off x="737313" y="2474752"/>
            <a:ext cx="8154687" cy="3012614"/>
          </a:xfrm>
          <a:prstGeom prst="rect">
            <a:avLst/>
          </a:prstGeom>
        </p:spPr>
      </p:pic>
    </p:spTree>
    <p:extLst>
      <p:ext uri="{BB962C8B-B14F-4D97-AF65-F5344CB8AC3E}">
        <p14:creationId xmlns:p14="http://schemas.microsoft.com/office/powerpoint/2010/main" val="1989286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latin typeface="Monaco" charset="0"/>
                <a:ea typeface="Monaco" charset="0"/>
                <a:cs typeface="Monaco" charset="0"/>
              </a:rPr>
              <a:t>module load </a:t>
            </a:r>
            <a:r>
              <a:rPr lang="en-US" dirty="0" err="1">
                <a:latin typeface="Monaco" charset="0"/>
                <a:ea typeface="Monaco" charset="0"/>
                <a:cs typeface="Monaco" charset="0"/>
              </a:rPr>
              <a:t>bwa</a:t>
            </a:r>
            <a:endParaRPr lang="en-US" dirty="0">
              <a:latin typeface="Monaco" charset="0"/>
              <a:ea typeface="Monaco" charset="0"/>
              <a:cs typeface="Monaco" charset="0"/>
            </a:endParaRPr>
          </a:p>
          <a:p>
            <a:pPr marL="0" indent="0">
              <a:buNone/>
            </a:pPr>
            <a:endParaRPr lang="en-US" dirty="0"/>
          </a:p>
        </p:txBody>
      </p:sp>
      <p:sp>
        <p:nvSpPr>
          <p:cNvPr id="3" name="Title 2"/>
          <p:cNvSpPr>
            <a:spLocks noGrp="1"/>
          </p:cNvSpPr>
          <p:nvPr>
            <p:ph type="title"/>
          </p:nvPr>
        </p:nvSpPr>
        <p:spPr/>
        <p:txBody>
          <a:bodyPr/>
          <a:lstStyle/>
          <a:p>
            <a:r>
              <a:rPr lang="en-US" dirty="0"/>
              <a:t>Alignment</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 r="32101"/>
          <a:stretch/>
        </p:blipFill>
        <p:spPr>
          <a:xfrm>
            <a:off x="737313" y="2474752"/>
            <a:ext cx="8154687" cy="3012614"/>
          </a:xfrm>
          <a:prstGeom prst="rect">
            <a:avLst/>
          </a:prstGeom>
        </p:spPr>
      </p:pic>
      <p:cxnSp>
        <p:nvCxnSpPr>
          <p:cNvPr id="6" name="Straight Arrow Connector 5"/>
          <p:cNvCxnSpPr/>
          <p:nvPr/>
        </p:nvCxnSpPr>
        <p:spPr>
          <a:xfrm>
            <a:off x="444617" y="2643498"/>
            <a:ext cx="0" cy="2843868"/>
          </a:xfrm>
          <a:prstGeom prst="straightConnector1">
            <a:avLst/>
          </a:prstGeom>
          <a:ln>
            <a:solidFill>
              <a:schemeClr val="tx1"/>
            </a:solidFill>
            <a:tailEnd type="triangle"/>
          </a:ln>
          <a:effectLst/>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444617" y="4933584"/>
            <a:ext cx="1736521" cy="369332"/>
          </a:xfrm>
          <a:prstGeom prst="rect">
            <a:avLst/>
          </a:prstGeom>
          <a:noFill/>
        </p:spPr>
        <p:txBody>
          <a:bodyPr wrap="square" rtlCol="0">
            <a:spAutoFit/>
          </a:bodyPr>
          <a:lstStyle/>
          <a:p>
            <a:r>
              <a:rPr lang="en-US"/>
              <a:t>Coverage</a:t>
            </a:r>
          </a:p>
        </p:txBody>
      </p:sp>
    </p:spTree>
    <p:extLst>
      <p:ext uri="{BB962C8B-B14F-4D97-AF65-F5344CB8AC3E}">
        <p14:creationId xmlns:p14="http://schemas.microsoft.com/office/powerpoint/2010/main" val="1318415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999" y="68201"/>
            <a:ext cx="6242400" cy="745200"/>
          </a:xfrm>
        </p:spPr>
        <p:txBody>
          <a:bodyPr/>
          <a:lstStyle/>
          <a:p>
            <a:r>
              <a:rPr lang="en-US" dirty="0"/>
              <a:t>Paired-end data &amp;</a:t>
            </a:r>
            <a:br>
              <a:rPr lang="en-US" dirty="0"/>
            </a:br>
            <a:r>
              <a:rPr lang="en-US" dirty="0"/>
              <a:t>Alignment</a:t>
            </a:r>
          </a:p>
        </p:txBody>
      </p:sp>
      <p:pic>
        <p:nvPicPr>
          <p:cNvPr id="5" name="Picture 4" descr="paired-end-sequencing-figure-2.gif"/>
          <p:cNvPicPr>
            <a:picLocks noChangeAspect="1"/>
          </p:cNvPicPr>
          <p:nvPr/>
        </p:nvPicPr>
        <p:blipFill rotWithShape="1">
          <a:blip r:embed="rId3">
            <a:extLst>
              <a:ext uri="{28A0092B-C50C-407E-A947-70E740481C1C}">
                <a14:useLocalDpi xmlns:a14="http://schemas.microsoft.com/office/drawing/2010/main" val="0"/>
              </a:ext>
            </a:extLst>
          </a:blip>
          <a:srcRect l="45742" t="9033" r="5000" b="25919"/>
          <a:stretch/>
        </p:blipFill>
        <p:spPr>
          <a:xfrm>
            <a:off x="2193529" y="2675757"/>
            <a:ext cx="4508945" cy="2768697"/>
          </a:xfrm>
          <a:prstGeom prst="rect">
            <a:avLst/>
          </a:prstGeom>
        </p:spPr>
      </p:pic>
      <p:sp>
        <p:nvSpPr>
          <p:cNvPr id="2" name="Content Placeholder 1"/>
          <p:cNvSpPr>
            <a:spLocks noGrp="1"/>
          </p:cNvSpPr>
          <p:nvPr>
            <p:ph idx="1"/>
          </p:nvPr>
        </p:nvSpPr>
        <p:spPr>
          <a:xfrm>
            <a:off x="251999" y="1576800"/>
            <a:ext cx="8615163" cy="4631053"/>
          </a:xfrm>
        </p:spPr>
        <p:txBody>
          <a:bodyPr/>
          <a:lstStyle/>
          <a:p>
            <a:pPr marL="0" indent="0">
              <a:buNone/>
            </a:pPr>
            <a:r>
              <a:rPr lang="en-US" dirty="0"/>
              <a:t>The known distance between paired reads allows improved mapping over repeat regions</a:t>
            </a:r>
          </a:p>
        </p:txBody>
      </p:sp>
    </p:spTree>
    <p:extLst>
      <p:ext uri="{BB962C8B-B14F-4D97-AF65-F5344CB8AC3E}">
        <p14:creationId xmlns:p14="http://schemas.microsoft.com/office/powerpoint/2010/main" val="1399227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Output from mapping - Sam format</a:t>
            </a:r>
          </a:p>
        </p:txBody>
      </p:sp>
      <p:sp>
        <p:nvSpPr>
          <p:cNvPr id="7" name="Shape 342"/>
          <p:cNvSpPr txBox="1">
            <a:spLocks/>
          </p:cNvSpPr>
          <p:nvPr/>
        </p:nvSpPr>
        <p:spPr>
          <a:xfrm>
            <a:off x="252414" y="1593130"/>
            <a:ext cx="12869698" cy="3828112"/>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420623">
              <a:spcBef>
                <a:spcPts val="300"/>
              </a:spcBef>
              <a:buFont typeface="Arial"/>
              <a:buNone/>
              <a:defRPr sz="1800"/>
            </a:pPr>
            <a:r>
              <a:rPr lang="en-US" sz="1472" dirty="0">
                <a:solidFill>
                  <a:srgbClr val="0000FF"/>
                </a:solidFill>
              </a:rPr>
              <a:t>HEADER SECTION</a:t>
            </a:r>
          </a:p>
          <a:p>
            <a:pPr marL="0" indent="0" defTabSz="420623">
              <a:buFont typeface="Arial"/>
              <a:buNone/>
              <a:defRPr sz="1800"/>
            </a:pPr>
            <a:endParaRPr lang="en-US" sz="920" dirty="0">
              <a:latin typeface="Courier"/>
              <a:ea typeface="Courier"/>
              <a:cs typeface="Courier"/>
              <a:sym typeface="Courier"/>
            </a:endParaRPr>
          </a:p>
          <a:p>
            <a:pPr marL="0" indent="0" defTabSz="420623">
              <a:spcBef>
                <a:spcPts val="200"/>
              </a:spcBef>
              <a:buFont typeface="Arial"/>
              <a:buNone/>
              <a:defRPr sz="1800"/>
            </a:pPr>
            <a:r>
              <a:rPr lang="en-US" sz="920" dirty="0">
                <a:latin typeface="Courier"/>
                <a:ea typeface="Courier"/>
                <a:cs typeface="Courier"/>
                <a:sym typeface="Courier"/>
              </a:rPr>
              <a:t>@HD VN:1.0 </a:t>
            </a:r>
            <a:r>
              <a:rPr lang="en-US" sz="920" dirty="0" err="1">
                <a:latin typeface="Courier"/>
                <a:ea typeface="Courier"/>
                <a:cs typeface="Courier"/>
                <a:sym typeface="Courier"/>
              </a:rPr>
              <a:t>SO:coordinate</a:t>
            </a:r>
            <a:r>
              <a:rPr lang="en-US" sz="920" dirty="0">
                <a:latin typeface="Courier"/>
                <a:ea typeface="Courier"/>
                <a:cs typeface="Courier"/>
                <a:sym typeface="Courier"/>
              </a:rPr>
              <a:t> </a:t>
            </a:r>
          </a:p>
          <a:p>
            <a:pPr marL="0" indent="0" defTabSz="420623">
              <a:spcBef>
                <a:spcPts val="200"/>
              </a:spcBef>
              <a:buFont typeface="Arial"/>
              <a:buNone/>
              <a:defRPr sz="1800"/>
            </a:pPr>
            <a:r>
              <a:rPr lang="en-US" sz="920" dirty="0">
                <a:latin typeface="Courier"/>
                <a:ea typeface="Courier"/>
                <a:cs typeface="Courier"/>
                <a:sym typeface="Courier"/>
              </a:rPr>
              <a:t>@SQ SN:1 LN:249250621 AS:NCBI37 </a:t>
            </a:r>
            <a:r>
              <a:rPr lang="en-US" sz="920" dirty="0" err="1">
                <a:latin typeface="Courier"/>
                <a:ea typeface="Courier"/>
                <a:cs typeface="Courier"/>
                <a:sym typeface="Courier"/>
              </a:rPr>
              <a:t>UR:file</a:t>
            </a:r>
            <a:r>
              <a:rPr lang="en-US" sz="920" dirty="0">
                <a:latin typeface="Courier"/>
                <a:ea typeface="Courier"/>
                <a:cs typeface="Courier"/>
                <a:sym typeface="Courier"/>
              </a:rPr>
              <a:t>:/data/local/ref/GATK/human_g1k_v37.fasta M5:1b22b98cdeb4a9304cb5d48026a85128</a:t>
            </a:r>
          </a:p>
          <a:p>
            <a:pPr marL="0" indent="0" defTabSz="420623">
              <a:spcBef>
                <a:spcPts val="200"/>
              </a:spcBef>
              <a:buFont typeface="Arial"/>
              <a:buNone/>
              <a:defRPr sz="1800"/>
            </a:pPr>
            <a:r>
              <a:rPr lang="en-US" sz="920" dirty="0">
                <a:latin typeface="Courier"/>
                <a:ea typeface="Courier"/>
                <a:cs typeface="Courier"/>
                <a:sym typeface="Courier"/>
              </a:rPr>
              <a:t>@SQ SN:2 LN:243199373 AS:NCBI37 </a:t>
            </a:r>
            <a:r>
              <a:rPr lang="en-US" sz="920" dirty="0" err="1">
                <a:latin typeface="Courier"/>
                <a:ea typeface="Courier"/>
                <a:cs typeface="Courier"/>
                <a:sym typeface="Courier"/>
              </a:rPr>
              <a:t>UR:file</a:t>
            </a:r>
            <a:r>
              <a:rPr lang="en-US" sz="920" dirty="0">
                <a:latin typeface="Courier"/>
                <a:ea typeface="Courier"/>
                <a:cs typeface="Courier"/>
                <a:sym typeface="Courier"/>
              </a:rPr>
              <a:t>:/data/local/ref/GATK/human_g1k_v37.fasta M5:a0d9851da00400dec1098a9255ac712e </a:t>
            </a:r>
          </a:p>
          <a:p>
            <a:pPr marL="0" indent="0" defTabSz="420623">
              <a:spcBef>
                <a:spcPts val="200"/>
              </a:spcBef>
              <a:buFont typeface="Arial"/>
              <a:buNone/>
              <a:defRPr sz="1800"/>
            </a:pPr>
            <a:r>
              <a:rPr lang="en-US" sz="920" dirty="0">
                <a:latin typeface="Courier"/>
                <a:ea typeface="Courier"/>
                <a:cs typeface="Courier"/>
                <a:sym typeface="Courier"/>
              </a:rPr>
              <a:t>@SQ SN:3 LN:198022430 AS:NCBI37 </a:t>
            </a:r>
            <a:r>
              <a:rPr lang="en-US" sz="920" dirty="0" err="1">
                <a:latin typeface="Courier"/>
                <a:ea typeface="Courier"/>
                <a:cs typeface="Courier"/>
                <a:sym typeface="Courier"/>
              </a:rPr>
              <a:t>UR:file</a:t>
            </a:r>
            <a:r>
              <a:rPr lang="en-US" sz="920" dirty="0">
                <a:latin typeface="Courier"/>
                <a:ea typeface="Courier"/>
                <a:cs typeface="Courier"/>
                <a:sym typeface="Courier"/>
              </a:rPr>
              <a:t>:/data/local/ref/GATK/human_g1k_v37.fasta M5:fdfd811849cc2fadebc929bb925902e5 </a:t>
            </a:r>
          </a:p>
          <a:p>
            <a:pPr marL="0" indent="0" defTabSz="420623">
              <a:spcBef>
                <a:spcPts val="200"/>
              </a:spcBef>
              <a:buFont typeface="Arial"/>
              <a:buNone/>
              <a:defRPr sz="1800"/>
            </a:pPr>
            <a:r>
              <a:rPr lang="en-US" sz="920" dirty="0">
                <a:latin typeface="Courier"/>
                <a:ea typeface="Courier"/>
                <a:cs typeface="Courier"/>
                <a:sym typeface="Courier"/>
              </a:rPr>
              <a:t>@RG ID:UM0098:1 PL:ILLUMINA PU:HWUSI-EAS1707-615LHAAXX-L001 LB:80 DT:2010-05-05T20:00:00-0400 SM:SD37743 CN:UMCORE </a:t>
            </a:r>
          </a:p>
          <a:p>
            <a:pPr marL="0" indent="0" defTabSz="420623">
              <a:spcBef>
                <a:spcPts val="200"/>
              </a:spcBef>
              <a:buFont typeface="Arial"/>
              <a:buNone/>
              <a:defRPr sz="1800"/>
            </a:pPr>
            <a:r>
              <a:rPr lang="en-US" sz="920" dirty="0">
                <a:latin typeface="Courier"/>
                <a:ea typeface="Courier"/>
                <a:cs typeface="Courier"/>
                <a:sym typeface="Courier"/>
              </a:rPr>
              <a:t>@RG ID:UM0098:2 PL:ILLUMINA PU:HWUSI-EAS1707-615LHAAXX-L002 LB:80 DT:2010-05-05T20:00:00-0400 SM:SD37743 CN:UMCORE </a:t>
            </a:r>
          </a:p>
          <a:p>
            <a:pPr marL="0" indent="0" defTabSz="420623">
              <a:spcBef>
                <a:spcPts val="200"/>
              </a:spcBef>
              <a:buFont typeface="Arial"/>
              <a:buNone/>
              <a:defRPr sz="1800"/>
            </a:pPr>
            <a:r>
              <a:rPr lang="en-US" sz="920" dirty="0">
                <a:latin typeface="Courier"/>
                <a:ea typeface="Courier"/>
                <a:cs typeface="Courier"/>
                <a:sym typeface="Courier"/>
              </a:rPr>
              <a:t>@PG </a:t>
            </a:r>
            <a:r>
              <a:rPr lang="en-US" sz="920" dirty="0" err="1">
                <a:latin typeface="Courier"/>
                <a:ea typeface="Courier"/>
                <a:cs typeface="Courier"/>
                <a:sym typeface="Courier"/>
              </a:rPr>
              <a:t>ID:bwa</a:t>
            </a:r>
            <a:r>
              <a:rPr lang="en-US" sz="920" dirty="0">
                <a:latin typeface="Courier"/>
                <a:ea typeface="Courier"/>
                <a:cs typeface="Courier"/>
                <a:sym typeface="Courier"/>
              </a:rPr>
              <a:t> VN:0.5.4 </a:t>
            </a:r>
          </a:p>
          <a:p>
            <a:pPr marL="0" indent="0" defTabSz="420623">
              <a:buFont typeface="Arial"/>
              <a:buNone/>
              <a:defRPr sz="1800"/>
            </a:pPr>
            <a:endParaRPr lang="en-US" sz="920" dirty="0">
              <a:latin typeface="Courier"/>
              <a:ea typeface="Courier"/>
              <a:cs typeface="Courier"/>
              <a:sym typeface="Courier"/>
            </a:endParaRPr>
          </a:p>
          <a:p>
            <a:pPr marL="0" indent="0" defTabSz="420623">
              <a:buFont typeface="Arial"/>
              <a:buNone/>
              <a:defRPr sz="1800"/>
            </a:pPr>
            <a:endParaRPr lang="en-US" sz="1472" dirty="0">
              <a:solidFill>
                <a:srgbClr val="0000FF"/>
              </a:solidFill>
            </a:endParaRPr>
          </a:p>
          <a:p>
            <a:pPr marL="0" indent="0" defTabSz="420623">
              <a:spcBef>
                <a:spcPts val="300"/>
              </a:spcBef>
              <a:buFont typeface="Arial"/>
              <a:buNone/>
              <a:defRPr sz="1800"/>
            </a:pPr>
            <a:r>
              <a:rPr lang="en-US" sz="1472" dirty="0">
                <a:solidFill>
                  <a:srgbClr val="0000FF"/>
                </a:solidFill>
              </a:rPr>
              <a:t>ALIGNMENT SECTION</a:t>
            </a:r>
          </a:p>
          <a:p>
            <a:pPr marL="0" indent="0" defTabSz="420623">
              <a:spcBef>
                <a:spcPts val="300"/>
              </a:spcBef>
              <a:buFont typeface="Arial"/>
              <a:buNone/>
              <a:defRPr sz="1800"/>
            </a:pPr>
            <a:endParaRPr lang="en-US" sz="1472" dirty="0">
              <a:solidFill>
                <a:srgbClr val="0000FF"/>
              </a:solidFill>
            </a:endParaRPr>
          </a:p>
          <a:p>
            <a:pPr marL="0" indent="0" defTabSz="420623">
              <a:buFont typeface="Arial"/>
              <a:buNone/>
              <a:defRPr sz="1800"/>
            </a:pPr>
            <a:endParaRPr lang="en-US" sz="920" dirty="0">
              <a:latin typeface="Courier"/>
              <a:ea typeface="Courier"/>
              <a:cs typeface="Courier"/>
              <a:sym typeface="Courier"/>
            </a:endParaRPr>
          </a:p>
          <a:p>
            <a:pPr marL="0" indent="0" defTabSz="420623">
              <a:spcBef>
                <a:spcPts val="200"/>
              </a:spcBef>
              <a:buFont typeface="Arial"/>
              <a:buNone/>
              <a:defRPr sz="1800"/>
            </a:pPr>
            <a:r>
              <a:rPr lang="en-US" sz="920" dirty="0">
                <a:latin typeface="Courier"/>
                <a:ea typeface="Courier"/>
                <a:cs typeface="Courier"/>
                <a:sym typeface="Courier"/>
              </a:rPr>
              <a:t>8_96_444_1622 73 scaffold00005 155754 255 54M * 0 0 ATGTAAAGTATTTCCATGGTACACAGCTTGGTCGTAATGTGATTGCTGAGCCAG C@B5)5CBBCCBCCCBC@@7C&gt;CBCCBCCC;57)8(@B@B&gt;ABBCBC7BCC=&gt; NM:i:0 </a:t>
            </a:r>
          </a:p>
          <a:p>
            <a:pPr marL="0" indent="0" defTabSz="420623">
              <a:spcBef>
                <a:spcPts val="200"/>
              </a:spcBef>
              <a:buFont typeface="Arial"/>
              <a:buNone/>
              <a:defRPr sz="1800"/>
            </a:pPr>
            <a:r>
              <a:rPr lang="en-US" sz="920" dirty="0">
                <a:latin typeface="Courier"/>
                <a:ea typeface="Courier"/>
                <a:cs typeface="Courier"/>
                <a:sym typeface="Courier"/>
              </a:rPr>
              <a:t>8_80_1315_464 81 scaffold00005 155760 255 54M = 154948 0 AGTACCTCCCTGGTACACAGCTTGGTAAAAATGTGATTGCTGAGCCAGACCTTC B?@?BA=&gt;@&gt;&gt;7;ABA?BB@BAA;@BBBBBBAABABBBCABAB?BABA?BBBAB NM:i:0 </a:t>
            </a:r>
          </a:p>
          <a:p>
            <a:pPr marL="0" indent="0" defTabSz="420623">
              <a:spcBef>
                <a:spcPts val="200"/>
              </a:spcBef>
              <a:buFont typeface="Arial"/>
              <a:buNone/>
              <a:defRPr sz="1800"/>
            </a:pPr>
            <a:r>
              <a:rPr lang="en-US" sz="920" dirty="0">
                <a:latin typeface="Courier"/>
                <a:ea typeface="Courier"/>
                <a:cs typeface="Courier"/>
                <a:sym typeface="Courier"/>
              </a:rPr>
              <a:t>8_17_1222_1577 73 scaffold00005 155783 255 40M1116N10M * 0 0 GGTAAAAATGTGATTGCTGAGCCAGACCTTCATCATGCAGTGAGAGACGC BB@BA??&gt;CCBA2AAABBBBBBB8A3@BABA;@A:&gt;B=,;@B=A:BAAAA NM:i:0 XS:A:+ NS:i:0 </a:t>
            </a:r>
          </a:p>
          <a:p>
            <a:pPr marL="0" indent="0" defTabSz="420623">
              <a:spcBef>
                <a:spcPts val="200"/>
              </a:spcBef>
              <a:buFont typeface="Arial"/>
              <a:buNone/>
              <a:defRPr sz="1800"/>
            </a:pPr>
            <a:r>
              <a:rPr lang="en-US" sz="920" dirty="0">
                <a:latin typeface="Courier"/>
                <a:ea typeface="Courier"/>
                <a:cs typeface="Courier"/>
                <a:sym typeface="Courier"/>
              </a:rPr>
              <a:t>8_43_1211_347 73 scaffold00005 155800 255 23M1116N27M * 0 0 TGAGCCAGACCTTCATCATGCAGTGAGAGACGCAAACATGCTGGTATTTG #&gt;8&lt;=&lt;@6/:@9';@7A@@BAAA@BABBBABBB@=&lt;A@BBBBBBBBCCBB NM:i:2 XS:A:+ NS:i:0 </a:t>
            </a:r>
          </a:p>
          <a:p>
            <a:pPr marL="0" indent="0" defTabSz="420623">
              <a:spcBef>
                <a:spcPts val="200"/>
              </a:spcBef>
              <a:buFont typeface="Arial"/>
              <a:buNone/>
              <a:defRPr sz="1800"/>
            </a:pPr>
            <a:r>
              <a:rPr lang="en-US" sz="920" dirty="0">
                <a:latin typeface="Courier"/>
                <a:ea typeface="Courier"/>
                <a:cs typeface="Courier"/>
                <a:sym typeface="Courier"/>
              </a:rPr>
              <a:t>8_32_1091_284 161 scaffold00005 156946 255 54M = 157071 0 CGCAAACATGCTGGTAGCTGTGACACCACATCAACAGCTTGACTATGTTTGTAA BBBBB@AABACBCA8BBBBBABBBB@BBBBBBA@BBBBBBBBBA@:B@AA@=@@ NM:i:0</a:t>
            </a:r>
          </a:p>
        </p:txBody>
      </p:sp>
      <p:sp>
        <p:nvSpPr>
          <p:cNvPr id="8" name="Shape 343"/>
          <p:cNvSpPr/>
          <p:nvPr/>
        </p:nvSpPr>
        <p:spPr>
          <a:xfrm>
            <a:off x="213916" y="6410187"/>
            <a:ext cx="9475797" cy="6463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r>
              <a:rPr lang="sv-SE" dirty="0"/>
              <a:t>Read </a:t>
            </a:r>
            <a:r>
              <a:rPr dirty="0"/>
              <a:t>name					</a:t>
            </a:r>
          </a:p>
          <a:p>
            <a:pPr lvl="0"/>
            <a:r>
              <a:rPr dirty="0"/>
              <a:t>							</a:t>
            </a:r>
          </a:p>
        </p:txBody>
      </p:sp>
      <p:sp>
        <p:nvSpPr>
          <p:cNvPr id="9" name="Shape 344"/>
          <p:cNvSpPr/>
          <p:nvPr/>
        </p:nvSpPr>
        <p:spPr>
          <a:xfrm flipH="1" flipV="1">
            <a:off x="656537" y="4844394"/>
            <a:ext cx="129525" cy="1471314"/>
          </a:xfrm>
          <a:prstGeom prst="line">
            <a:avLst/>
          </a:prstGeom>
          <a:ln w="25400">
            <a:solidFill>
              <a:srgbClr val="4F81BD"/>
            </a:solidFill>
            <a:tailEnd type="triangle"/>
          </a:ln>
          <a:effectLst>
            <a:outerShdw blurRad="38100" dist="20000" dir="5400000" rotWithShape="0">
              <a:srgbClr val="000000">
                <a:alpha val="38000"/>
              </a:srgbClr>
            </a:outerShdw>
          </a:effectLst>
        </p:spPr>
        <p:txBody>
          <a:bodyPr lIns="45719" rIns="45719"/>
          <a:lstStyle/>
          <a:p>
            <a:pPr lvl="0">
              <a:defRPr sz="1200">
                <a:latin typeface="+mj-lt"/>
                <a:ea typeface="+mj-ea"/>
                <a:cs typeface="+mj-cs"/>
                <a:sym typeface="Helvetica"/>
              </a:defRPr>
            </a:pPr>
            <a:endParaRPr/>
          </a:p>
        </p:txBody>
      </p:sp>
      <p:sp>
        <p:nvSpPr>
          <p:cNvPr id="10" name="Shape 345"/>
          <p:cNvSpPr/>
          <p:nvPr/>
        </p:nvSpPr>
        <p:spPr>
          <a:xfrm flipH="1" flipV="1">
            <a:off x="1789614" y="4844393"/>
            <a:ext cx="119346" cy="652617"/>
          </a:xfrm>
          <a:prstGeom prst="line">
            <a:avLst/>
          </a:prstGeom>
          <a:ln w="25400">
            <a:solidFill>
              <a:srgbClr val="4F81BD"/>
            </a:solidFill>
            <a:tailEnd type="triangle"/>
          </a:ln>
          <a:effectLst>
            <a:outerShdw blurRad="38100" dist="20000" dir="5400000" rotWithShape="0">
              <a:srgbClr val="000000">
                <a:alpha val="38000"/>
              </a:srgbClr>
            </a:outerShdw>
          </a:effectLst>
        </p:spPr>
        <p:txBody>
          <a:bodyPr lIns="45719" rIns="45719"/>
          <a:lstStyle/>
          <a:p>
            <a:pPr lvl="0">
              <a:defRPr sz="1200">
                <a:latin typeface="+mj-lt"/>
                <a:ea typeface="+mj-ea"/>
                <a:cs typeface="+mj-cs"/>
                <a:sym typeface="Helvetica"/>
              </a:defRPr>
            </a:pPr>
            <a:endParaRPr/>
          </a:p>
        </p:txBody>
      </p:sp>
      <p:sp>
        <p:nvSpPr>
          <p:cNvPr id="11" name="Shape 348"/>
          <p:cNvSpPr/>
          <p:nvPr/>
        </p:nvSpPr>
        <p:spPr>
          <a:xfrm flipV="1">
            <a:off x="4563741" y="4844394"/>
            <a:ext cx="388074" cy="1110142"/>
          </a:xfrm>
          <a:prstGeom prst="line">
            <a:avLst/>
          </a:prstGeom>
          <a:ln w="25400">
            <a:solidFill>
              <a:srgbClr val="4F81BD"/>
            </a:solidFill>
            <a:tailEnd type="triangle"/>
          </a:ln>
          <a:effectLst>
            <a:outerShdw blurRad="38100" dist="20000" dir="5400000" rotWithShape="0">
              <a:srgbClr val="000000">
                <a:alpha val="38000"/>
              </a:srgbClr>
            </a:outerShdw>
          </a:effectLst>
        </p:spPr>
        <p:txBody>
          <a:bodyPr lIns="45719" rIns="45719"/>
          <a:lstStyle/>
          <a:p>
            <a:pPr lvl="0">
              <a:defRPr sz="1200">
                <a:latin typeface="+mj-lt"/>
                <a:ea typeface="+mj-ea"/>
                <a:cs typeface="+mj-cs"/>
                <a:sym typeface="Helvetica"/>
              </a:defRPr>
            </a:pPr>
            <a:endParaRPr/>
          </a:p>
        </p:txBody>
      </p:sp>
      <p:sp>
        <p:nvSpPr>
          <p:cNvPr id="12" name="TextBox 11"/>
          <p:cNvSpPr txBox="1"/>
          <p:nvPr/>
        </p:nvSpPr>
        <p:spPr>
          <a:xfrm>
            <a:off x="1301769" y="5585204"/>
            <a:ext cx="1531902" cy="369332"/>
          </a:xfrm>
          <a:prstGeom prst="rect">
            <a:avLst/>
          </a:prstGeom>
          <a:noFill/>
        </p:spPr>
        <p:txBody>
          <a:bodyPr wrap="none" rtlCol="0">
            <a:spAutoFit/>
          </a:bodyPr>
          <a:lstStyle/>
          <a:p>
            <a:r>
              <a:rPr lang="en-US" dirty="0"/>
              <a:t>Start position</a:t>
            </a:r>
          </a:p>
        </p:txBody>
      </p:sp>
      <p:sp>
        <p:nvSpPr>
          <p:cNvPr id="13" name="TextBox 12"/>
          <p:cNvSpPr txBox="1"/>
          <p:nvPr/>
        </p:nvSpPr>
        <p:spPr>
          <a:xfrm>
            <a:off x="3985472" y="5946376"/>
            <a:ext cx="1224314" cy="369332"/>
          </a:xfrm>
          <a:prstGeom prst="rect">
            <a:avLst/>
          </a:prstGeom>
          <a:noFill/>
        </p:spPr>
        <p:txBody>
          <a:bodyPr wrap="none" rtlCol="0">
            <a:spAutoFit/>
          </a:bodyPr>
          <a:lstStyle/>
          <a:p>
            <a:r>
              <a:rPr lang="en-US" dirty="0"/>
              <a:t>Sequence</a:t>
            </a:r>
          </a:p>
        </p:txBody>
      </p:sp>
      <p:sp>
        <p:nvSpPr>
          <p:cNvPr id="14" name="TextBox 13"/>
          <p:cNvSpPr txBox="1"/>
          <p:nvPr/>
        </p:nvSpPr>
        <p:spPr>
          <a:xfrm>
            <a:off x="7877497" y="5515720"/>
            <a:ext cx="903087" cy="369332"/>
          </a:xfrm>
          <a:prstGeom prst="rect">
            <a:avLst/>
          </a:prstGeom>
          <a:noFill/>
        </p:spPr>
        <p:txBody>
          <a:bodyPr wrap="none" rtlCol="0">
            <a:spAutoFit/>
          </a:bodyPr>
          <a:lstStyle/>
          <a:p>
            <a:r>
              <a:rPr lang="en-US" dirty="0"/>
              <a:t>Quality</a:t>
            </a:r>
          </a:p>
        </p:txBody>
      </p:sp>
      <p:sp>
        <p:nvSpPr>
          <p:cNvPr id="15" name="Shape 348"/>
          <p:cNvSpPr/>
          <p:nvPr/>
        </p:nvSpPr>
        <p:spPr>
          <a:xfrm flipV="1">
            <a:off x="8409204" y="4941939"/>
            <a:ext cx="196500" cy="573781"/>
          </a:xfrm>
          <a:prstGeom prst="line">
            <a:avLst/>
          </a:prstGeom>
          <a:ln w="25400">
            <a:solidFill>
              <a:srgbClr val="4F81BD"/>
            </a:solidFill>
            <a:tailEnd type="triangle"/>
          </a:ln>
          <a:effectLst>
            <a:outerShdw blurRad="38100" dist="20000" dir="5400000" rotWithShape="0">
              <a:srgbClr val="000000">
                <a:alpha val="38000"/>
              </a:srgbClr>
            </a:outerShdw>
          </a:effectLst>
        </p:spPr>
        <p:txBody>
          <a:bodyPr lIns="45719" rIns="45719"/>
          <a:lstStyle/>
          <a:p>
            <a:pPr lvl="0">
              <a:defRPr sz="1200">
                <a:latin typeface="+mj-lt"/>
                <a:ea typeface="+mj-ea"/>
                <a:cs typeface="+mj-cs"/>
                <a:sym typeface="Helvetica"/>
              </a:defRPr>
            </a:pPr>
            <a:endParaRPr/>
          </a:p>
        </p:txBody>
      </p:sp>
    </p:spTree>
    <p:extLst>
      <p:ext uri="{BB962C8B-B14F-4D97-AF65-F5344CB8AC3E}">
        <p14:creationId xmlns:p14="http://schemas.microsoft.com/office/powerpoint/2010/main" val="3765375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999" y="1576800"/>
            <a:ext cx="8637685" cy="4629229"/>
          </a:xfrm>
        </p:spPr>
        <p:txBody>
          <a:bodyPr>
            <a:normAutofit fontScale="92500" lnSpcReduction="20000"/>
          </a:bodyPr>
          <a:lstStyle/>
          <a:p>
            <a:pPr marL="0" indent="0">
              <a:buNone/>
            </a:pPr>
            <a:endParaRPr lang="en-US" dirty="0"/>
          </a:p>
          <a:p>
            <a:r>
              <a:rPr lang="en-US" dirty="0"/>
              <a:t>Link information of </a:t>
            </a:r>
            <a:r>
              <a:rPr lang="en-US" i="1" dirty="0"/>
              <a:t>sample id</a:t>
            </a:r>
            <a:r>
              <a:rPr lang="en-US" dirty="0"/>
              <a:t>, </a:t>
            </a:r>
            <a:r>
              <a:rPr lang="en-US" i="1" dirty="0"/>
              <a:t>library prep</a:t>
            </a:r>
            <a:r>
              <a:rPr lang="en-US" dirty="0"/>
              <a:t>, </a:t>
            </a:r>
            <a:r>
              <a:rPr lang="en-US" i="1" dirty="0" err="1"/>
              <a:t>flowcell</a:t>
            </a:r>
            <a:r>
              <a:rPr lang="en-US" dirty="0"/>
              <a:t> and </a:t>
            </a:r>
            <a:r>
              <a:rPr lang="en-US" i="1" dirty="0"/>
              <a:t>sequencing runs</a:t>
            </a:r>
            <a:r>
              <a:rPr lang="en-US" dirty="0"/>
              <a:t> to </a:t>
            </a:r>
            <a:r>
              <a:rPr lang="en-US" dirty="0" err="1"/>
              <a:t>fastq</a:t>
            </a:r>
            <a:r>
              <a:rPr lang="en-US" dirty="0"/>
              <a:t> file. </a:t>
            </a:r>
          </a:p>
          <a:p>
            <a:endParaRPr lang="en-US" dirty="0"/>
          </a:p>
          <a:p>
            <a:r>
              <a:rPr lang="en-US" dirty="0"/>
              <a:t>Good for error tracking!</a:t>
            </a:r>
          </a:p>
          <a:p>
            <a:endParaRPr lang="en-US" dirty="0"/>
          </a:p>
          <a:p>
            <a:r>
              <a:rPr lang="en-US" dirty="0"/>
              <a:t>Detailed description in tutorial or https://</a:t>
            </a:r>
            <a:r>
              <a:rPr lang="en-US" dirty="0" err="1"/>
              <a:t>gatkforums.broadinstitute.org</a:t>
            </a:r>
            <a:r>
              <a:rPr lang="en-US" dirty="0"/>
              <a:t>/</a:t>
            </a:r>
            <a:r>
              <a:rPr lang="en-US" dirty="0" err="1"/>
              <a:t>gatk</a:t>
            </a:r>
            <a:r>
              <a:rPr lang="en-US" dirty="0"/>
              <a:t>/discussion/6472/read-groups</a:t>
            </a:r>
          </a:p>
          <a:p>
            <a:endParaRPr lang="en-US" dirty="0"/>
          </a:p>
          <a:p>
            <a:pPr marL="400050" lvl="1" indent="0">
              <a:buNone/>
            </a:pPr>
            <a:r>
              <a:rPr lang="en-US" b="1" dirty="0"/>
              <a:t>RGID</a:t>
            </a:r>
            <a:r>
              <a:rPr lang="en-US" dirty="0"/>
              <a:t> = Read group identifier </a:t>
            </a:r>
            <a:r>
              <a:rPr lang="en-US" i="1" dirty="0"/>
              <a:t>usually derived from the combination of the sample id and run id</a:t>
            </a:r>
          </a:p>
          <a:p>
            <a:pPr marL="400050" lvl="1" indent="0">
              <a:buNone/>
            </a:pPr>
            <a:r>
              <a:rPr lang="en-US" b="1" dirty="0"/>
              <a:t>RGLB</a:t>
            </a:r>
            <a:r>
              <a:rPr lang="en-US" dirty="0"/>
              <a:t> = Library prep identifier</a:t>
            </a:r>
          </a:p>
          <a:p>
            <a:pPr marL="400050" lvl="1" indent="0">
              <a:buNone/>
            </a:pPr>
            <a:r>
              <a:rPr lang="en-US" b="1" dirty="0"/>
              <a:t>RGPL</a:t>
            </a:r>
            <a:r>
              <a:rPr lang="en-US" dirty="0"/>
              <a:t> = Platform (for us ILLUMINA)</a:t>
            </a:r>
          </a:p>
          <a:p>
            <a:pPr marL="400050" lvl="1" indent="0">
              <a:buNone/>
            </a:pPr>
            <a:r>
              <a:rPr lang="en-US" b="1" dirty="0"/>
              <a:t>RGPU</a:t>
            </a:r>
            <a:r>
              <a:rPr lang="en-US" dirty="0"/>
              <a:t> = Run identifier </a:t>
            </a:r>
            <a:r>
              <a:rPr lang="en-US" i="1" dirty="0"/>
              <a:t>usually barcode of </a:t>
            </a:r>
            <a:r>
              <a:rPr lang="en-US" i="1" dirty="0" err="1"/>
              <a:t>flowcell</a:t>
            </a:r>
            <a:endParaRPr lang="en-US" i="1" dirty="0"/>
          </a:p>
          <a:p>
            <a:pPr marL="400050" lvl="1" indent="0">
              <a:buNone/>
            </a:pPr>
            <a:r>
              <a:rPr lang="en-US" b="1" dirty="0"/>
              <a:t>RGSM</a:t>
            </a:r>
            <a:r>
              <a:rPr lang="en-US" dirty="0"/>
              <a:t> = Sample name</a:t>
            </a:r>
          </a:p>
          <a:p>
            <a:endParaRPr lang="en-US" i="1" dirty="0"/>
          </a:p>
          <a:p>
            <a:endParaRPr lang="en-US" dirty="0"/>
          </a:p>
        </p:txBody>
      </p:sp>
      <p:sp>
        <p:nvSpPr>
          <p:cNvPr id="3" name="Title 2"/>
          <p:cNvSpPr>
            <a:spLocks noGrp="1"/>
          </p:cNvSpPr>
          <p:nvPr>
            <p:ph type="title"/>
          </p:nvPr>
        </p:nvSpPr>
        <p:spPr/>
        <p:txBody>
          <a:bodyPr/>
          <a:lstStyle/>
          <a:p>
            <a:r>
              <a:rPr lang="en-US" dirty="0"/>
              <a:t>Read groups</a:t>
            </a:r>
          </a:p>
        </p:txBody>
      </p:sp>
    </p:spTree>
    <p:extLst>
      <p:ext uri="{BB962C8B-B14F-4D97-AF65-F5344CB8AC3E}">
        <p14:creationId xmlns:p14="http://schemas.microsoft.com/office/powerpoint/2010/main" val="1782973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1954" y="2768931"/>
            <a:ext cx="6421743" cy="1248035"/>
          </a:xfrm>
        </p:spPr>
        <p:txBody>
          <a:bodyPr>
            <a:noAutofit/>
          </a:bodyPr>
          <a:lstStyle/>
          <a:p>
            <a:pPr marL="0" indent="0">
              <a:buNone/>
            </a:pPr>
            <a:r>
              <a:rPr lang="en-US" sz="3200" dirty="0"/>
              <a:t>Bam file is a binary representation of the Sam file</a:t>
            </a:r>
            <a:endParaRPr lang="en-US" sz="3200" i="1" dirty="0"/>
          </a:p>
          <a:p>
            <a:endParaRPr lang="en-US" sz="3200" dirty="0"/>
          </a:p>
        </p:txBody>
      </p:sp>
      <p:sp>
        <p:nvSpPr>
          <p:cNvPr id="3" name="Title 2"/>
          <p:cNvSpPr>
            <a:spLocks noGrp="1"/>
          </p:cNvSpPr>
          <p:nvPr>
            <p:ph type="title"/>
          </p:nvPr>
        </p:nvSpPr>
        <p:spPr/>
        <p:txBody>
          <a:bodyPr/>
          <a:lstStyle/>
          <a:p>
            <a:r>
              <a:rPr lang="en-US" dirty="0"/>
              <a:t>Convert to Bam </a:t>
            </a:r>
          </a:p>
        </p:txBody>
      </p:sp>
    </p:spTree>
    <p:extLst>
      <p:ext uri="{BB962C8B-B14F-4D97-AF65-F5344CB8AC3E}">
        <p14:creationId xmlns:p14="http://schemas.microsoft.com/office/powerpoint/2010/main" val="4085898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NGS workflow</a:t>
            </a:r>
          </a:p>
        </p:txBody>
      </p:sp>
      <p:graphicFrame>
        <p:nvGraphicFramePr>
          <p:cNvPr id="5" name="Content Placeholder 3">
            <a:extLst>
              <a:ext uri="{FF2B5EF4-FFF2-40B4-BE49-F238E27FC236}">
                <a16:creationId xmlns:a16="http://schemas.microsoft.com/office/drawing/2014/main" id="{FEFBFFE0-B450-A041-9783-3B0A911BAAB4}"/>
              </a:ext>
            </a:extLst>
          </p:cNvPr>
          <p:cNvGraphicFramePr>
            <a:graphicFrameLocks/>
          </p:cNvGraphicFramePr>
          <p:nvPr>
            <p:extLst>
              <p:ext uri="{D42A27DB-BD31-4B8C-83A1-F6EECF244321}">
                <p14:modId xmlns:p14="http://schemas.microsoft.com/office/powerpoint/2010/main" val="1932009951"/>
              </p:ext>
            </p:extLst>
          </p:nvPr>
        </p:nvGraphicFramePr>
        <p:xfrm>
          <a:off x="252000" y="1664176"/>
          <a:ext cx="8681862" cy="5042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7480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uplicate1_large.png"/>
          <p:cNvPicPr>
            <a:picLocks noChangeAspect="1"/>
          </p:cNvPicPr>
          <p:nvPr/>
        </p:nvPicPr>
        <p:blipFill rotWithShape="1">
          <a:blip r:embed="rId3">
            <a:extLst>
              <a:ext uri="{28A0092B-C50C-407E-A947-70E740481C1C}">
                <a14:useLocalDpi xmlns:a14="http://schemas.microsoft.com/office/drawing/2010/main" val="0"/>
              </a:ext>
            </a:extLst>
          </a:blip>
          <a:srcRect l="-2727" t="29013" r="-1"/>
          <a:stretch/>
        </p:blipFill>
        <p:spPr>
          <a:xfrm>
            <a:off x="2807302" y="2399251"/>
            <a:ext cx="6084698" cy="3909132"/>
          </a:xfrm>
          <a:prstGeom prst="rect">
            <a:avLst/>
          </a:prstGeom>
        </p:spPr>
      </p:pic>
      <p:sp>
        <p:nvSpPr>
          <p:cNvPr id="2" name="Content Placeholder 1"/>
          <p:cNvSpPr>
            <a:spLocks noGrp="1"/>
          </p:cNvSpPr>
          <p:nvPr>
            <p:ph idx="1"/>
          </p:nvPr>
        </p:nvSpPr>
        <p:spPr/>
        <p:txBody>
          <a:bodyPr/>
          <a:lstStyle/>
          <a:p>
            <a:pPr marL="0" indent="0">
              <a:buNone/>
            </a:pPr>
            <a:r>
              <a:rPr lang="en-US" dirty="0">
                <a:latin typeface="Monaco" charset="0"/>
                <a:ea typeface="Monaco" charset="0"/>
                <a:cs typeface="Monaco" charset="0"/>
              </a:rPr>
              <a:t>module load </a:t>
            </a:r>
            <a:r>
              <a:rPr lang="en-US" dirty="0" err="1">
                <a:latin typeface="Monaco" charset="0"/>
                <a:ea typeface="Monaco" charset="0"/>
                <a:cs typeface="Monaco" charset="0"/>
              </a:rPr>
              <a:t>picard</a:t>
            </a:r>
            <a:endParaRPr lang="en-US" dirty="0">
              <a:latin typeface="Monaco" charset="0"/>
              <a:ea typeface="Monaco" charset="0"/>
              <a:cs typeface="Monaco" charset="0"/>
            </a:endParaRPr>
          </a:p>
          <a:p>
            <a:pPr marL="0" indent="0">
              <a:buNone/>
            </a:pPr>
            <a:endParaRPr lang="en-US" dirty="0">
              <a:latin typeface="Monaco" charset="0"/>
              <a:ea typeface="Monaco" charset="0"/>
              <a:cs typeface="Monaco" charset="0"/>
            </a:endParaRPr>
          </a:p>
          <a:p>
            <a:pPr marL="0" indent="0">
              <a:buNone/>
            </a:pPr>
            <a:endParaRPr lang="en-US" dirty="0">
              <a:latin typeface="Monaco" charset="0"/>
              <a:ea typeface="Monaco" charset="0"/>
              <a:cs typeface="Monaco" charset="0"/>
            </a:endParaRPr>
          </a:p>
          <a:p>
            <a:r>
              <a:rPr lang="en-US" dirty="0">
                <a:ea typeface="Monaco" charset="0"/>
                <a:cs typeface="Monaco" charset="0"/>
              </a:rPr>
              <a:t>Occur during library preparation</a:t>
            </a:r>
          </a:p>
          <a:p>
            <a:r>
              <a:rPr lang="en-US" dirty="0">
                <a:ea typeface="Monaco" charset="0"/>
                <a:cs typeface="Monaco" charset="0"/>
              </a:rPr>
              <a:t>Don</a:t>
            </a:r>
            <a:r>
              <a:rPr lang="uk-UA" dirty="0">
                <a:ea typeface="Monaco" charset="0"/>
                <a:cs typeface="Monaco" charset="0"/>
              </a:rPr>
              <a:t>’</a:t>
            </a:r>
            <a:r>
              <a:rPr lang="en-US" dirty="0">
                <a:ea typeface="Monaco" charset="0"/>
                <a:cs typeface="Monaco" charset="0"/>
              </a:rPr>
              <a:t>t add unique information</a:t>
            </a:r>
          </a:p>
          <a:p>
            <a:r>
              <a:rPr lang="en-US" dirty="0">
                <a:ea typeface="Monaco" charset="0"/>
                <a:cs typeface="Monaco" charset="0"/>
              </a:rPr>
              <a:t>Optical duplicates</a:t>
            </a:r>
          </a:p>
          <a:p>
            <a:r>
              <a:rPr lang="en-US" dirty="0">
                <a:ea typeface="Monaco" charset="0"/>
                <a:cs typeface="Monaco" charset="0"/>
              </a:rPr>
              <a:t>Gives false allelic ratios of variants</a:t>
            </a:r>
          </a:p>
          <a:p>
            <a:r>
              <a:rPr lang="en-US" dirty="0">
                <a:ea typeface="Monaco" charset="0"/>
                <a:cs typeface="Monaco" charset="0"/>
              </a:rPr>
              <a:t>Should be removed/marked</a:t>
            </a:r>
          </a:p>
          <a:p>
            <a:endParaRPr lang="en-US" dirty="0">
              <a:ea typeface="Monaco" charset="0"/>
              <a:cs typeface="Monaco" charset="0"/>
            </a:endParaRPr>
          </a:p>
        </p:txBody>
      </p:sp>
      <p:sp>
        <p:nvSpPr>
          <p:cNvPr id="3" name="Title 2"/>
          <p:cNvSpPr>
            <a:spLocks noGrp="1"/>
          </p:cNvSpPr>
          <p:nvPr>
            <p:ph type="title"/>
          </p:nvPr>
        </p:nvSpPr>
        <p:spPr>
          <a:xfrm>
            <a:off x="252000" y="67937"/>
            <a:ext cx="6242400" cy="1316245"/>
          </a:xfrm>
        </p:spPr>
        <p:txBody>
          <a:bodyPr/>
          <a:lstStyle/>
          <a:p>
            <a:r>
              <a:rPr lang="en-US" dirty="0"/>
              <a:t>PCR duplicates &amp; removal</a:t>
            </a:r>
          </a:p>
        </p:txBody>
      </p:sp>
    </p:spTree>
    <p:extLst>
      <p:ext uri="{BB962C8B-B14F-4D97-AF65-F5344CB8AC3E}">
        <p14:creationId xmlns:p14="http://schemas.microsoft.com/office/powerpoint/2010/main" val="884859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NGS workflow</a:t>
            </a:r>
          </a:p>
        </p:txBody>
      </p:sp>
      <p:graphicFrame>
        <p:nvGraphicFramePr>
          <p:cNvPr id="5" name="Content Placeholder 3">
            <a:extLst>
              <a:ext uri="{FF2B5EF4-FFF2-40B4-BE49-F238E27FC236}">
                <a16:creationId xmlns:a16="http://schemas.microsoft.com/office/drawing/2014/main" id="{FEFBFFE0-B450-A041-9783-3B0A911BAAB4}"/>
              </a:ext>
            </a:extLst>
          </p:cNvPr>
          <p:cNvGraphicFramePr>
            <a:graphicFrameLocks/>
          </p:cNvGraphicFramePr>
          <p:nvPr>
            <p:extLst>
              <p:ext uri="{D42A27DB-BD31-4B8C-83A1-F6EECF244321}">
                <p14:modId xmlns:p14="http://schemas.microsoft.com/office/powerpoint/2010/main" val="1195575439"/>
              </p:ext>
            </p:extLst>
          </p:nvPr>
        </p:nvGraphicFramePr>
        <p:xfrm>
          <a:off x="252000" y="1664176"/>
          <a:ext cx="8681862" cy="5042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0710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2000" y="1576799"/>
            <a:ext cx="4873673" cy="4966613"/>
          </a:xfrm>
        </p:spPr>
        <p:txBody>
          <a:bodyPr/>
          <a:lstStyle/>
          <a:p>
            <a:r>
              <a:rPr lang="en-US" dirty="0"/>
              <a:t>Genome Reference Consortium</a:t>
            </a:r>
          </a:p>
          <a:p>
            <a:r>
              <a:rPr lang="en-US" dirty="0"/>
              <a:t>A mosaic nucleic acid sequence</a:t>
            </a:r>
          </a:p>
          <a:p>
            <a:pPr lvl="1"/>
            <a:r>
              <a:rPr lang="en-US" sz="1600" dirty="0">
                <a:cs typeface="Courier"/>
              </a:rPr>
              <a:t>...GTGCGTAGACTGCTAGATCGAAGA...</a:t>
            </a:r>
            <a:endParaRPr lang="en-US" dirty="0">
              <a:cs typeface="Courier"/>
            </a:endParaRPr>
          </a:p>
        </p:txBody>
      </p:sp>
      <p:sp>
        <p:nvSpPr>
          <p:cNvPr id="3" name="Title 2"/>
          <p:cNvSpPr>
            <a:spLocks noGrp="1"/>
          </p:cNvSpPr>
          <p:nvPr>
            <p:ph type="title"/>
          </p:nvPr>
        </p:nvSpPr>
        <p:spPr/>
        <p:txBody>
          <a:bodyPr/>
          <a:lstStyle/>
          <a:p>
            <a:r>
              <a:rPr lang="en-US" dirty="0"/>
              <a:t>Reference genome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755" y="1576800"/>
            <a:ext cx="3352186" cy="4123189"/>
          </a:xfrm>
          <a:prstGeom prst="rect">
            <a:avLst/>
          </a:prstGeom>
        </p:spPr>
      </p:pic>
    </p:spTree>
    <p:extLst>
      <p:ext uri="{BB962C8B-B14F-4D97-AF65-F5344CB8AC3E}">
        <p14:creationId xmlns:p14="http://schemas.microsoft.com/office/powerpoint/2010/main" val="18410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2000" y="67938"/>
            <a:ext cx="6242400" cy="745200"/>
          </a:xfrm>
        </p:spPr>
        <p:txBody>
          <a:bodyPr/>
          <a:lstStyle/>
          <a:p>
            <a:r>
              <a:rPr lang="en-US" dirty="0"/>
              <a:t>Base Quality </a:t>
            </a:r>
            <a:r>
              <a:rPr lang="en-US"/>
              <a:t>Score Recalibration</a:t>
            </a:r>
            <a:endParaRPr lang="en-US" dirty="0"/>
          </a:p>
        </p:txBody>
      </p:sp>
      <p:sp>
        <p:nvSpPr>
          <p:cNvPr id="5" name="Content Placeholder 1"/>
          <p:cNvSpPr txBox="1">
            <a:spLocks/>
          </p:cNvSpPr>
          <p:nvPr/>
        </p:nvSpPr>
        <p:spPr>
          <a:xfrm>
            <a:off x="404400" y="1729200"/>
            <a:ext cx="8640000" cy="4629229"/>
          </a:xfrm>
          <a:prstGeom prst="rect">
            <a:avLst/>
          </a:prstGeom>
        </p:spPr>
        <p:txBody>
          <a:bodyPr vert="horz" lIns="0" tIns="0" rIns="0" bIns="0" rtlCol="0">
            <a:normAutofit fontScale="92500" lnSpcReduction="10000"/>
          </a:bodyPr>
          <a:lst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latin typeface="Monaco" charset="0"/>
                <a:ea typeface="Monaco" charset="0"/>
                <a:cs typeface="Monaco" charset="0"/>
              </a:rPr>
              <a:t>module load GATK</a:t>
            </a:r>
          </a:p>
          <a:p>
            <a:endParaRPr lang="en-US" dirty="0"/>
          </a:p>
          <a:p>
            <a:r>
              <a:rPr lang="en-US" b="1" dirty="0"/>
              <a:t>Identifies and corrects systematic (non-random) technical errors made by the sequencer when estimating the quality score of each base call</a:t>
            </a:r>
          </a:p>
          <a:p>
            <a:endParaRPr lang="en-US" b="1" dirty="0"/>
          </a:p>
          <a:p>
            <a:r>
              <a:rPr lang="en-US" dirty="0"/>
              <a:t>Correcting for over-/Underestimation of quality scores</a:t>
            </a:r>
          </a:p>
          <a:p>
            <a:pPr lvl="1"/>
            <a:r>
              <a:rPr lang="en-US" dirty="0"/>
              <a:t>Helps fight false positive variant calls</a:t>
            </a:r>
          </a:p>
          <a:p>
            <a:pPr lvl="1"/>
            <a:r>
              <a:rPr lang="en-US" dirty="0"/>
              <a:t>Rescues false negatives variant calls</a:t>
            </a:r>
          </a:p>
          <a:p>
            <a:pPr lvl="1"/>
            <a:endParaRPr lang="en-US" b="1" dirty="0"/>
          </a:p>
          <a:p>
            <a:r>
              <a:rPr lang="en-US" dirty="0"/>
              <a:t>Some errors can be due to the physics or chemistry of the sequencing reaction, some to manufacturing flaws in the equipment</a:t>
            </a:r>
          </a:p>
          <a:p>
            <a:endParaRPr lang="en-US" dirty="0"/>
          </a:p>
          <a:p>
            <a:r>
              <a:rPr lang="en-US" dirty="0"/>
              <a:t>Errors are identified over several covariates, mainly related to sequence context, position in read or machine cycle</a:t>
            </a:r>
          </a:p>
          <a:p>
            <a:pPr lvl="1"/>
            <a:endParaRPr lang="en-US" dirty="0"/>
          </a:p>
          <a:p>
            <a:pPr lvl="1"/>
            <a:endParaRPr lang="en-US" dirty="0"/>
          </a:p>
        </p:txBody>
      </p:sp>
    </p:spTree>
    <p:extLst>
      <p:ext uri="{BB962C8B-B14F-4D97-AF65-F5344CB8AC3E}">
        <p14:creationId xmlns:p14="http://schemas.microsoft.com/office/powerpoint/2010/main" val="505646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NGS workflow</a:t>
            </a:r>
          </a:p>
        </p:txBody>
      </p:sp>
      <p:graphicFrame>
        <p:nvGraphicFramePr>
          <p:cNvPr id="5" name="Content Placeholder 3">
            <a:extLst>
              <a:ext uri="{FF2B5EF4-FFF2-40B4-BE49-F238E27FC236}">
                <a16:creationId xmlns:a16="http://schemas.microsoft.com/office/drawing/2014/main" id="{FEFBFFE0-B450-A041-9783-3B0A911BAAB4}"/>
              </a:ext>
            </a:extLst>
          </p:cNvPr>
          <p:cNvGraphicFramePr>
            <a:graphicFrameLocks/>
          </p:cNvGraphicFramePr>
          <p:nvPr>
            <p:extLst>
              <p:ext uri="{D42A27DB-BD31-4B8C-83A1-F6EECF244321}">
                <p14:modId xmlns:p14="http://schemas.microsoft.com/office/powerpoint/2010/main" val="3177705817"/>
              </p:ext>
            </p:extLst>
          </p:nvPr>
        </p:nvGraphicFramePr>
        <p:xfrm>
          <a:off x="252000" y="1664176"/>
          <a:ext cx="8681862" cy="5042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4031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1" indent="0" algn="ctr">
              <a:buNone/>
            </a:pPr>
            <a:r>
              <a:rPr lang="en-US" dirty="0">
                <a:cs typeface="Courier"/>
              </a:rPr>
              <a:t>Reference:		...GTGCGTAGACTGCTAGATCGAAGA...</a:t>
            </a:r>
          </a:p>
          <a:p>
            <a:pPr marL="0" lvl="1" indent="0" algn="ctr">
              <a:buNone/>
            </a:pPr>
            <a:r>
              <a:rPr lang="en-US" dirty="0">
                <a:cs typeface="Courier"/>
              </a:rPr>
              <a:t>Sample:		...GTGCGTAGACTG</a:t>
            </a:r>
            <a:r>
              <a:rPr lang="en-US" dirty="0">
                <a:solidFill>
                  <a:srgbClr val="FF0000"/>
                </a:solidFill>
                <a:cs typeface="Courier"/>
              </a:rPr>
              <a:t>A</a:t>
            </a:r>
            <a:r>
              <a:rPr lang="en-US" dirty="0">
                <a:cs typeface="Courier"/>
              </a:rPr>
              <a:t>TAGATCGAAGA...</a:t>
            </a:r>
          </a:p>
          <a:p>
            <a:pPr marL="0" indent="0">
              <a:buNone/>
            </a:pPr>
            <a:endParaRPr lang="en-US" dirty="0"/>
          </a:p>
        </p:txBody>
      </p:sp>
      <p:sp>
        <p:nvSpPr>
          <p:cNvPr id="3" name="Title 2"/>
          <p:cNvSpPr>
            <a:spLocks noGrp="1"/>
          </p:cNvSpPr>
          <p:nvPr>
            <p:ph type="title"/>
          </p:nvPr>
        </p:nvSpPr>
        <p:spPr/>
        <p:txBody>
          <a:bodyPr/>
          <a:lstStyle/>
          <a:p>
            <a:r>
              <a:rPr lang="en-US" dirty="0"/>
              <a:t>Variant calling</a:t>
            </a:r>
          </a:p>
        </p:txBody>
      </p:sp>
    </p:spTree>
    <p:extLst>
      <p:ext uri="{BB962C8B-B14F-4D97-AF65-F5344CB8AC3E}">
        <p14:creationId xmlns:p14="http://schemas.microsoft.com/office/powerpoint/2010/main" val="744312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1" indent="0" algn="ctr">
              <a:buNone/>
            </a:pPr>
            <a:r>
              <a:rPr lang="en-US" dirty="0">
                <a:solidFill>
                  <a:schemeClr val="accent1"/>
                </a:solidFill>
                <a:cs typeface="Courier"/>
              </a:rPr>
              <a:t>Reference:		...GTGCGTAGACTGCTAGATCGAAGA...</a:t>
            </a:r>
          </a:p>
          <a:p>
            <a:pPr marL="0" lvl="1" indent="0" algn="ctr">
              <a:buNone/>
            </a:pPr>
            <a:r>
              <a:rPr lang="en-US" dirty="0">
                <a:cs typeface="Courier"/>
              </a:rPr>
              <a:t>Sample:		...GTGCGTAGACTG</a:t>
            </a:r>
            <a:r>
              <a:rPr lang="en-US" dirty="0">
                <a:solidFill>
                  <a:srgbClr val="FF0000"/>
                </a:solidFill>
                <a:cs typeface="Courier"/>
              </a:rPr>
              <a:t>A</a:t>
            </a:r>
            <a:r>
              <a:rPr lang="en-US" dirty="0">
                <a:cs typeface="Courier"/>
              </a:rPr>
              <a:t>TAGATCGAAGA...</a:t>
            </a:r>
          </a:p>
          <a:p>
            <a:pPr marL="400050" lvl="2" indent="0" algn="ctr">
              <a:buNone/>
            </a:pPr>
            <a:r>
              <a:rPr lang="en-US" dirty="0">
                <a:cs typeface="Courier"/>
              </a:rPr>
              <a:t>				...GTGCGTAGACTG</a:t>
            </a:r>
            <a:r>
              <a:rPr lang="en-US" dirty="0">
                <a:solidFill>
                  <a:srgbClr val="FF0000"/>
                </a:solidFill>
                <a:cs typeface="Courier"/>
              </a:rPr>
              <a:t>A</a:t>
            </a:r>
            <a:r>
              <a:rPr lang="en-US" dirty="0">
                <a:cs typeface="Courier"/>
              </a:rPr>
              <a:t>TAGATCGAAGA...</a:t>
            </a:r>
          </a:p>
          <a:p>
            <a:pPr marL="0" lvl="1" indent="0" algn="ctr">
              <a:buNone/>
            </a:pPr>
            <a:r>
              <a:rPr lang="en-US" dirty="0">
                <a:cs typeface="Courier"/>
              </a:rPr>
              <a:t>                           ...GTGCGTAGACTGCTAGATCGAAGA...</a:t>
            </a:r>
          </a:p>
          <a:p>
            <a:pPr marL="0" lvl="1" indent="0" algn="ctr">
              <a:buNone/>
            </a:pPr>
            <a:r>
              <a:rPr lang="en-US" dirty="0">
                <a:cs typeface="Courier"/>
              </a:rPr>
              <a:t>			  	 ...GTGCGTAGACTGCTAGATCGAAGA...</a:t>
            </a:r>
          </a:p>
          <a:p>
            <a:pPr marL="0" lvl="1" indent="0" algn="ctr">
              <a:buNone/>
            </a:pPr>
            <a:r>
              <a:rPr lang="en-US" dirty="0">
                <a:cs typeface="Courier"/>
              </a:rPr>
              <a:t>				 ...GTGCGTAGACTG</a:t>
            </a:r>
            <a:r>
              <a:rPr lang="en-US" dirty="0">
                <a:solidFill>
                  <a:srgbClr val="FF0000"/>
                </a:solidFill>
                <a:cs typeface="Courier"/>
              </a:rPr>
              <a:t>A</a:t>
            </a:r>
            <a:r>
              <a:rPr lang="en-US" dirty="0">
                <a:cs typeface="Courier"/>
              </a:rPr>
              <a:t>TAGATCGAAGA...</a:t>
            </a:r>
          </a:p>
          <a:p>
            <a:pPr marL="0" lvl="1" indent="0" algn="ctr">
              <a:buNone/>
            </a:pPr>
            <a:r>
              <a:rPr lang="en-US" dirty="0">
                <a:cs typeface="Courier"/>
              </a:rPr>
              <a:t>			        ...GTGCGTAGACTG</a:t>
            </a:r>
            <a:r>
              <a:rPr lang="en-US" dirty="0">
                <a:solidFill>
                  <a:srgbClr val="FF0000"/>
                </a:solidFill>
                <a:cs typeface="Courier"/>
              </a:rPr>
              <a:t>A</a:t>
            </a:r>
            <a:r>
              <a:rPr lang="en-US" dirty="0">
                <a:cs typeface="Courier"/>
              </a:rPr>
              <a:t>TAGATCGAAGA...</a:t>
            </a:r>
          </a:p>
          <a:p>
            <a:pPr marL="0" lvl="1" indent="0" algn="ctr">
              <a:buNone/>
            </a:pPr>
            <a:r>
              <a:rPr lang="en-US" dirty="0">
                <a:cs typeface="Courier"/>
              </a:rPr>
              <a:t>				  ...GTGCGTAGACTGCTAGATCGAAGA...</a:t>
            </a:r>
          </a:p>
          <a:p>
            <a:pPr marL="0" lvl="1" indent="0" algn="ctr">
              <a:buNone/>
            </a:pPr>
            <a:r>
              <a:rPr lang="en-US" dirty="0">
                <a:cs typeface="Courier"/>
              </a:rPr>
              <a:t>				  ...GTGCGTAGACTG</a:t>
            </a:r>
            <a:r>
              <a:rPr lang="en-US" dirty="0">
                <a:solidFill>
                  <a:srgbClr val="FF0000"/>
                </a:solidFill>
                <a:cs typeface="Courier"/>
              </a:rPr>
              <a:t>A</a:t>
            </a:r>
            <a:r>
              <a:rPr lang="en-US" dirty="0">
                <a:cs typeface="Courier"/>
              </a:rPr>
              <a:t>TAGATCGAAGA...</a:t>
            </a:r>
          </a:p>
          <a:p>
            <a:pPr marL="0" lvl="1" indent="0" algn="ctr">
              <a:buNone/>
            </a:pPr>
            <a:r>
              <a:rPr lang="en-US" dirty="0">
                <a:cs typeface="Courier"/>
              </a:rPr>
              <a:t>				  ...GTGCGTAGACTGCTAGATCGAAGA...</a:t>
            </a:r>
          </a:p>
          <a:p>
            <a:pPr marL="0" lvl="1" indent="0" algn="ctr">
              <a:buNone/>
            </a:pPr>
            <a:r>
              <a:rPr lang="en-US" dirty="0">
                <a:cs typeface="Courier"/>
              </a:rPr>
              <a:t>				  ...GTGCGTAGACTG</a:t>
            </a:r>
            <a:r>
              <a:rPr lang="en-US" dirty="0">
                <a:solidFill>
                  <a:srgbClr val="FF0000"/>
                </a:solidFill>
                <a:cs typeface="Courier"/>
              </a:rPr>
              <a:t>A</a:t>
            </a:r>
            <a:r>
              <a:rPr lang="en-US" dirty="0">
                <a:cs typeface="Courier"/>
              </a:rPr>
              <a:t>TAGATCGAAGA...</a:t>
            </a:r>
          </a:p>
          <a:p>
            <a:pPr marL="0" lvl="1" indent="0" algn="ctr">
              <a:buNone/>
            </a:pPr>
            <a:endParaRPr lang="en-US" dirty="0">
              <a:cs typeface="Courier"/>
            </a:endParaRPr>
          </a:p>
          <a:p>
            <a:pPr marL="0" lvl="1" indent="0" algn="ctr">
              <a:buNone/>
            </a:pPr>
            <a:endParaRPr lang="en-US" dirty="0">
              <a:cs typeface="Courier"/>
            </a:endParaRPr>
          </a:p>
          <a:p>
            <a:pPr marL="0" lvl="1" indent="0" algn="ctr">
              <a:buNone/>
            </a:pPr>
            <a:endParaRPr lang="en-US" dirty="0">
              <a:cs typeface="Courier"/>
            </a:endParaRPr>
          </a:p>
          <a:p>
            <a:pPr marL="0" indent="0">
              <a:buNone/>
            </a:pPr>
            <a:endParaRPr lang="en-US" dirty="0"/>
          </a:p>
        </p:txBody>
      </p:sp>
      <p:sp>
        <p:nvSpPr>
          <p:cNvPr id="3" name="Title 2"/>
          <p:cNvSpPr>
            <a:spLocks noGrp="1"/>
          </p:cNvSpPr>
          <p:nvPr>
            <p:ph type="title"/>
          </p:nvPr>
        </p:nvSpPr>
        <p:spPr/>
        <p:txBody>
          <a:bodyPr/>
          <a:lstStyle/>
          <a:p>
            <a:r>
              <a:rPr lang="en-US" dirty="0"/>
              <a:t>Variant calling</a:t>
            </a:r>
          </a:p>
        </p:txBody>
      </p:sp>
    </p:spTree>
    <p:extLst>
      <p:ext uri="{BB962C8B-B14F-4D97-AF65-F5344CB8AC3E}">
        <p14:creationId xmlns:p14="http://schemas.microsoft.com/office/powerpoint/2010/main" val="810925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1" indent="0" algn="ctr">
              <a:buNone/>
            </a:pPr>
            <a:r>
              <a:rPr lang="en-US" dirty="0">
                <a:solidFill>
                  <a:schemeClr val="accent1"/>
                </a:solidFill>
                <a:cs typeface="Courier"/>
              </a:rPr>
              <a:t>Reference:		...GTGCGTAGACTGCTAGATCGAAGA...</a:t>
            </a:r>
          </a:p>
          <a:p>
            <a:pPr marL="0" lvl="1" indent="0" algn="ctr">
              <a:buNone/>
            </a:pPr>
            <a:r>
              <a:rPr lang="en-US" dirty="0">
                <a:cs typeface="Courier"/>
              </a:rPr>
              <a:t>Sample:		...GTGCGTAGACTG</a:t>
            </a:r>
            <a:r>
              <a:rPr lang="en-US" dirty="0">
                <a:solidFill>
                  <a:srgbClr val="FF0000"/>
                </a:solidFill>
                <a:cs typeface="Courier"/>
              </a:rPr>
              <a:t>A</a:t>
            </a:r>
            <a:r>
              <a:rPr lang="en-US" dirty="0">
                <a:cs typeface="Courier"/>
              </a:rPr>
              <a:t>TAGATCGAAGA...</a:t>
            </a:r>
          </a:p>
          <a:p>
            <a:pPr marL="400050" lvl="2" indent="0" algn="ctr">
              <a:buNone/>
            </a:pPr>
            <a:r>
              <a:rPr lang="en-US" dirty="0">
                <a:cs typeface="Courier"/>
              </a:rPr>
              <a:t>				...GTGCGTAGACTG</a:t>
            </a:r>
            <a:r>
              <a:rPr lang="en-US" dirty="0">
                <a:solidFill>
                  <a:srgbClr val="FF0000"/>
                </a:solidFill>
                <a:cs typeface="Courier"/>
              </a:rPr>
              <a:t>A</a:t>
            </a:r>
            <a:r>
              <a:rPr lang="en-US" dirty="0">
                <a:cs typeface="Courier"/>
              </a:rPr>
              <a:t>TAGATCGAAGA...</a:t>
            </a:r>
          </a:p>
          <a:p>
            <a:pPr marL="0" lvl="1" indent="0" algn="ctr">
              <a:buNone/>
            </a:pPr>
            <a:r>
              <a:rPr lang="en-US" dirty="0">
                <a:cs typeface="Courier"/>
              </a:rPr>
              <a:t>				 ...GTGCGTAGACTGCTAGATCGAAGA...</a:t>
            </a:r>
          </a:p>
          <a:p>
            <a:pPr marL="0" lvl="1" indent="0" algn="ctr">
              <a:buNone/>
            </a:pPr>
            <a:r>
              <a:rPr lang="en-US" dirty="0">
                <a:cs typeface="Courier"/>
              </a:rPr>
              <a:t>				 ...GTGCGTAGACTGCTAGATCGAAGA...</a:t>
            </a:r>
          </a:p>
          <a:p>
            <a:pPr marL="0" lvl="1" indent="0" algn="ctr">
              <a:buNone/>
            </a:pPr>
            <a:r>
              <a:rPr lang="en-US" dirty="0">
                <a:cs typeface="Courier"/>
              </a:rPr>
              <a:t>				 ...GTGCGTAGACTG</a:t>
            </a:r>
            <a:r>
              <a:rPr lang="en-US" dirty="0">
                <a:solidFill>
                  <a:srgbClr val="FF0000"/>
                </a:solidFill>
                <a:cs typeface="Courier"/>
              </a:rPr>
              <a:t>A</a:t>
            </a:r>
            <a:r>
              <a:rPr lang="en-US" dirty="0">
                <a:cs typeface="Courier"/>
              </a:rPr>
              <a:t>TAGATCGAAGA...</a:t>
            </a:r>
          </a:p>
          <a:p>
            <a:pPr marL="0" lvl="1" indent="0" algn="ctr">
              <a:buNone/>
            </a:pPr>
            <a:r>
              <a:rPr lang="en-US" dirty="0">
                <a:cs typeface="Courier"/>
              </a:rPr>
              <a:t>				 ...GTGCGTAGACTG</a:t>
            </a:r>
            <a:r>
              <a:rPr lang="en-US" dirty="0">
                <a:solidFill>
                  <a:srgbClr val="FF0000"/>
                </a:solidFill>
                <a:cs typeface="Courier"/>
              </a:rPr>
              <a:t>A</a:t>
            </a:r>
            <a:r>
              <a:rPr lang="en-US" dirty="0">
                <a:cs typeface="Courier"/>
              </a:rPr>
              <a:t>TAGATCGAAGA...</a:t>
            </a:r>
          </a:p>
          <a:p>
            <a:pPr marL="0" lvl="1" indent="0" algn="ctr">
              <a:buNone/>
            </a:pPr>
            <a:r>
              <a:rPr lang="en-US" dirty="0">
                <a:cs typeface="Courier"/>
              </a:rPr>
              <a:t>				  ...GTGCGTAGACTGCTAGATCGAAGA...</a:t>
            </a:r>
          </a:p>
          <a:p>
            <a:pPr marL="0" lvl="1" indent="0" algn="ctr">
              <a:buNone/>
            </a:pPr>
            <a:r>
              <a:rPr lang="en-US" dirty="0">
                <a:cs typeface="Courier"/>
              </a:rPr>
              <a:t>				  ...GTGCGTAGACTG</a:t>
            </a:r>
            <a:r>
              <a:rPr lang="en-US" dirty="0">
                <a:solidFill>
                  <a:srgbClr val="FF0000"/>
                </a:solidFill>
                <a:cs typeface="Courier"/>
              </a:rPr>
              <a:t>A</a:t>
            </a:r>
            <a:r>
              <a:rPr lang="en-US" dirty="0">
                <a:cs typeface="Courier"/>
              </a:rPr>
              <a:t>TAGATCGAAGA...</a:t>
            </a:r>
          </a:p>
          <a:p>
            <a:pPr marL="0" lvl="1" indent="0" algn="ctr">
              <a:buNone/>
            </a:pPr>
            <a:r>
              <a:rPr lang="en-US" dirty="0">
                <a:cs typeface="Courier"/>
              </a:rPr>
              <a:t>				  ...GTGCGTAGACTGCTAGATCGAAGA...</a:t>
            </a:r>
          </a:p>
          <a:p>
            <a:pPr marL="0" lvl="1" indent="0" algn="ctr">
              <a:buNone/>
            </a:pPr>
            <a:r>
              <a:rPr lang="en-US" dirty="0">
                <a:cs typeface="Courier"/>
              </a:rPr>
              <a:t>				  ...GTGCGTAGACTG</a:t>
            </a:r>
            <a:r>
              <a:rPr lang="en-US" dirty="0">
                <a:solidFill>
                  <a:srgbClr val="FF0000"/>
                </a:solidFill>
                <a:cs typeface="Courier"/>
              </a:rPr>
              <a:t>A</a:t>
            </a:r>
            <a:r>
              <a:rPr lang="en-US" dirty="0">
                <a:cs typeface="Courier"/>
              </a:rPr>
              <a:t>TAGATCGAAGA...</a:t>
            </a:r>
          </a:p>
          <a:p>
            <a:pPr marL="0" lvl="1" indent="0" algn="ctr">
              <a:buNone/>
            </a:pPr>
            <a:endParaRPr lang="en-US" dirty="0">
              <a:cs typeface="Courier"/>
            </a:endParaRPr>
          </a:p>
          <a:p>
            <a:pPr marL="0" lvl="1" indent="0" algn="ctr">
              <a:buNone/>
            </a:pPr>
            <a:endParaRPr lang="en-US" dirty="0">
              <a:cs typeface="Courier"/>
            </a:endParaRPr>
          </a:p>
          <a:p>
            <a:pPr marL="0" lvl="1" indent="0" algn="ctr">
              <a:buNone/>
            </a:pPr>
            <a:endParaRPr lang="en-US" dirty="0">
              <a:cs typeface="Courier"/>
            </a:endParaRPr>
          </a:p>
          <a:p>
            <a:pPr marL="0" indent="0">
              <a:buNone/>
            </a:pPr>
            <a:endParaRPr lang="en-US" dirty="0"/>
          </a:p>
        </p:txBody>
      </p:sp>
      <p:sp>
        <p:nvSpPr>
          <p:cNvPr id="3" name="Title 2"/>
          <p:cNvSpPr>
            <a:spLocks noGrp="1"/>
          </p:cNvSpPr>
          <p:nvPr>
            <p:ph type="title"/>
          </p:nvPr>
        </p:nvSpPr>
        <p:spPr/>
        <p:txBody>
          <a:bodyPr/>
          <a:lstStyle/>
          <a:p>
            <a:r>
              <a:rPr lang="en-US" dirty="0"/>
              <a:t>Variant calling</a:t>
            </a:r>
          </a:p>
        </p:txBody>
      </p:sp>
      <mc:AlternateContent xmlns:mc="http://schemas.openxmlformats.org/markup-compatibility/2006" xmlns:a14="http://schemas.microsoft.com/office/drawing/2010/main">
        <mc:Choice Requires="a14">
          <p:sp>
            <p:nvSpPr>
              <p:cNvPr id="4" name="TextBox 3"/>
              <p:cNvSpPr txBox="1"/>
              <p:nvPr/>
            </p:nvSpPr>
            <p:spPr>
              <a:xfrm>
                <a:off x="176499" y="5863905"/>
                <a:ext cx="8640000" cy="6649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bg-BG" i="1" dirty="0" smtClean="0">
                              <a:latin typeface="Cambria Math" panose="02040503050406030204" pitchFamily="18" charset="0"/>
                            </a:rPr>
                          </m:ctrlPr>
                        </m:fPr>
                        <m:num>
                          <m:r>
                            <a:rPr lang="en-US" i="1" dirty="0">
                              <a:latin typeface="Cambria Math" charset="0"/>
                            </a:rPr>
                            <m:t>#</m:t>
                          </m:r>
                          <m:r>
                            <a:rPr lang="sv-SE" b="0" i="1" dirty="0" smtClean="0">
                              <a:latin typeface="Cambria Math" panose="02040503050406030204" pitchFamily="18" charset="0"/>
                            </a:rPr>
                            <m:t>𝑎𝑙𝑡𝑒𝑟𝑛𝑎𝑡𝑖𝑣𝑒</m:t>
                          </m:r>
                          <m:r>
                            <a:rPr lang="sv-SE" b="0" i="1" dirty="0" smtClean="0">
                              <a:latin typeface="Cambria Math" panose="02040503050406030204" pitchFamily="18" charset="0"/>
                            </a:rPr>
                            <m:t> </m:t>
                          </m:r>
                          <m:r>
                            <a:rPr lang="sv-SE" b="0" i="1" dirty="0" smtClean="0">
                              <a:latin typeface="Cambria Math" panose="02040503050406030204" pitchFamily="18" charset="0"/>
                            </a:rPr>
                            <m:t>𝑎𝑙𝑙𝑒𝑙𝑠</m:t>
                          </m:r>
                          <m:r>
                            <a:rPr lang="en-US" i="1" dirty="0">
                              <a:latin typeface="Cambria Math" charset="0"/>
                            </a:rPr>
                            <m:t> </m:t>
                          </m:r>
                          <m:r>
                            <a:rPr lang="en-US" i="1" dirty="0">
                              <a:latin typeface="Cambria Math" charset="0"/>
                            </a:rPr>
                            <m:t>𝑖𝑛</m:t>
                          </m:r>
                          <m:r>
                            <a:rPr lang="en-US" i="1" dirty="0">
                              <a:latin typeface="Cambria Math" charset="0"/>
                            </a:rPr>
                            <m:t> </m:t>
                          </m:r>
                          <m:r>
                            <a:rPr lang="en-US" i="1" dirty="0">
                              <a:latin typeface="Cambria Math" charset="0"/>
                            </a:rPr>
                            <m:t>𝑎</m:t>
                          </m:r>
                          <m:r>
                            <a:rPr lang="en-US" i="1" dirty="0">
                              <a:latin typeface="Cambria Math" charset="0"/>
                            </a:rPr>
                            <m:t> </m:t>
                          </m:r>
                          <m:r>
                            <a:rPr lang="en-US" i="1" dirty="0">
                              <a:latin typeface="Cambria Math" charset="0"/>
                            </a:rPr>
                            <m:t>𝑝𝑜𝑠𝑖𝑡𝑖𝑜𝑛</m:t>
                          </m:r>
                        </m:num>
                        <m:den>
                          <m:r>
                            <a:rPr lang="en-US" i="1" dirty="0">
                              <a:latin typeface="Cambria Math" charset="0"/>
                            </a:rPr>
                            <m:t>#</m:t>
                          </m:r>
                          <m:r>
                            <a:rPr lang="en-US" i="1" dirty="0">
                              <a:latin typeface="Cambria Math" charset="0"/>
                            </a:rPr>
                            <m:t>𝑅𝑒𝑎𝑑𝑠</m:t>
                          </m:r>
                          <m:r>
                            <a:rPr lang="en-US" i="1" dirty="0">
                              <a:latin typeface="Cambria Math" charset="0"/>
                            </a:rPr>
                            <m:t> </m:t>
                          </m:r>
                          <m:r>
                            <a:rPr lang="en-US" i="1" dirty="0">
                              <a:latin typeface="Cambria Math" charset="0"/>
                            </a:rPr>
                            <m:t>𝑖𝑛</m:t>
                          </m:r>
                          <m:r>
                            <a:rPr lang="en-US" i="1" dirty="0">
                              <a:latin typeface="Cambria Math" charset="0"/>
                            </a:rPr>
                            <m:t> </m:t>
                          </m:r>
                          <m:r>
                            <a:rPr lang="en-US" i="1" dirty="0">
                              <a:latin typeface="Cambria Math" charset="0"/>
                            </a:rPr>
                            <m:t>𝑎</m:t>
                          </m:r>
                          <m:r>
                            <a:rPr lang="en-US" i="1" dirty="0">
                              <a:latin typeface="Cambria Math" charset="0"/>
                            </a:rPr>
                            <m:t> </m:t>
                          </m:r>
                          <m:r>
                            <a:rPr lang="en-US" i="1" dirty="0">
                              <a:latin typeface="Cambria Math" charset="0"/>
                            </a:rPr>
                            <m:t>𝑝𝑜𝑠𝑖𝑡𝑖𝑜𝑛</m:t>
                          </m:r>
                          <m:r>
                            <m:rPr>
                              <m:nor/>
                            </m:rPr>
                            <a:rPr lang="en-US" dirty="0"/>
                            <m:t> </m:t>
                          </m:r>
                        </m:den>
                      </m:f>
                      <m:r>
                        <a:rPr lang="sv-SE" b="0" i="1" dirty="0" smtClean="0">
                          <a:latin typeface="Cambria Math" charset="0"/>
                        </a:rPr>
                        <m:t>=</m:t>
                      </m:r>
                      <m:r>
                        <a:rPr lang="sv-SE" b="0" i="1" dirty="0" smtClean="0">
                          <a:latin typeface="Cambria Math" panose="02040503050406030204" pitchFamily="18" charset="0"/>
                        </a:rPr>
                        <m:t>𝑎𝑙𝑡𝑒𝑟𝑛𝑎𝑡𝑖𝑣𝑒</m:t>
                      </m:r>
                      <m:r>
                        <a:rPr lang="sv-SE" b="0" i="1" dirty="0" smtClean="0">
                          <a:latin typeface="Cambria Math" panose="02040503050406030204" pitchFamily="18" charset="0"/>
                        </a:rPr>
                        <m:t> </m:t>
                      </m:r>
                      <m:r>
                        <a:rPr lang="en-US" i="1" dirty="0" smtClean="0">
                          <a:latin typeface="Cambria Math" charset="0"/>
                        </a:rPr>
                        <m:t>𝑎𝑙𝑙𝑒𝑙𝑒</m:t>
                      </m:r>
                      <m:r>
                        <a:rPr lang="en-US" i="1" dirty="0" smtClean="0">
                          <a:latin typeface="Cambria Math" charset="0"/>
                        </a:rPr>
                        <m:t> </m:t>
                      </m:r>
                      <m:r>
                        <a:rPr lang="en-US" i="1" dirty="0" smtClean="0">
                          <a:latin typeface="Cambria Math" charset="0"/>
                        </a:rPr>
                        <m:t>𝑓𝑟𝑒𝑞𝑢𝑒𝑛𝑐𝑦</m:t>
                      </m:r>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76499" y="5863905"/>
                <a:ext cx="8640000" cy="664926"/>
              </a:xfrm>
              <a:prstGeom prst="rect">
                <a:avLst/>
              </a:prstGeom>
              <a:blipFill>
                <a:blip r:embed="rId3"/>
                <a:stretch>
                  <a:fillRect b="-9434"/>
                </a:stretch>
              </a:blipFill>
            </p:spPr>
            <p:txBody>
              <a:bodyPr/>
              <a:lstStyle/>
              <a:p>
                <a:r>
                  <a:rPr lang="en-GB">
                    <a:noFill/>
                  </a:rPr>
                  <a:t> </a:t>
                </a:r>
              </a:p>
            </p:txBody>
          </p:sp>
        </mc:Fallback>
      </mc:AlternateContent>
    </p:spTree>
    <p:extLst>
      <p:ext uri="{BB962C8B-B14F-4D97-AF65-F5344CB8AC3E}">
        <p14:creationId xmlns:p14="http://schemas.microsoft.com/office/powerpoint/2010/main" val="174189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623" y="0"/>
            <a:ext cx="6242400" cy="745200"/>
          </a:xfrm>
        </p:spPr>
        <p:txBody>
          <a:bodyPr/>
          <a:lstStyle/>
          <a:p>
            <a:r>
              <a:rPr lang="en-US" dirty="0"/>
              <a:t>Variant Calling</a:t>
            </a:r>
            <a:br>
              <a:rPr lang="en-US" dirty="0"/>
            </a:br>
            <a:r>
              <a:rPr lang="en-US" dirty="0" err="1"/>
              <a:t>HaplotypeCaller</a:t>
            </a:r>
            <a:endParaRPr lang="en-US" dirty="0"/>
          </a:p>
        </p:txBody>
      </p:sp>
      <p:pic>
        <p:nvPicPr>
          <p:cNvPr id="4" name="Picture 3"/>
          <p:cNvPicPr>
            <a:picLocks noChangeAspect="1"/>
          </p:cNvPicPr>
          <p:nvPr/>
        </p:nvPicPr>
        <p:blipFill rotWithShape="1">
          <a:blip r:embed="rId3"/>
          <a:srcRect t="8891"/>
          <a:stretch/>
        </p:blipFill>
        <p:spPr>
          <a:xfrm>
            <a:off x="307128" y="1554790"/>
            <a:ext cx="8529745" cy="5303210"/>
          </a:xfrm>
          <a:prstGeom prst="rect">
            <a:avLst/>
          </a:prstGeom>
        </p:spPr>
      </p:pic>
    </p:spTree>
    <p:extLst>
      <p:ext uri="{BB962C8B-B14F-4D97-AF65-F5344CB8AC3E}">
        <p14:creationId xmlns:p14="http://schemas.microsoft.com/office/powerpoint/2010/main" val="336972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2000" y="1576800"/>
            <a:ext cx="8892000" cy="4629229"/>
          </a:xfrm>
        </p:spPr>
        <p:txBody>
          <a:bodyPr>
            <a:noAutofit/>
          </a:bodyPr>
          <a:lstStyle/>
          <a:p>
            <a:pPr marL="0" lvl="0" indent="0">
              <a:spcBef>
                <a:spcPts val="200"/>
              </a:spcBef>
              <a:buSzTx/>
              <a:buNone/>
              <a:defRPr sz="1800"/>
            </a:pP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fileformat</a:t>
            </a:r>
            <a:r>
              <a:rPr lang="en-US" sz="1200" dirty="0">
                <a:latin typeface="Courier New"/>
                <a:ea typeface="Courier New"/>
                <a:cs typeface="Courier New"/>
                <a:sym typeface="Courier New"/>
              </a:rPr>
              <a:t>=VCFv4.0 ##</a:t>
            </a:r>
            <a:r>
              <a:rPr lang="en-US" sz="1200" dirty="0" err="1">
                <a:latin typeface="Courier New"/>
                <a:ea typeface="Courier New"/>
                <a:cs typeface="Courier New"/>
                <a:sym typeface="Courier New"/>
              </a:rPr>
              <a:t>fileDate</a:t>
            </a:r>
            <a:r>
              <a:rPr lang="en-US" sz="1200" dirty="0">
                <a:latin typeface="Courier New"/>
                <a:ea typeface="Courier New"/>
                <a:cs typeface="Courier New"/>
                <a:sym typeface="Courier New"/>
              </a:rPr>
              <a:t>=20090805 </a:t>
            </a:r>
          </a:p>
          <a:p>
            <a:pPr marL="0" lvl="0" indent="0">
              <a:spcBef>
                <a:spcPts val="200"/>
              </a:spcBef>
              <a:buSzTx/>
              <a:buNone/>
              <a:defRPr sz="1800"/>
            </a:pPr>
            <a:r>
              <a:rPr lang="en-US" sz="1200" dirty="0">
                <a:latin typeface="Courier New"/>
                <a:ea typeface="Courier New"/>
                <a:cs typeface="Courier New"/>
                <a:sym typeface="Courier New"/>
              </a:rPr>
              <a:t>##source=myImputationProgramV3.1 </a:t>
            </a:r>
          </a:p>
          <a:p>
            <a:pPr marL="0" lvl="0" indent="0">
              <a:spcBef>
                <a:spcPts val="200"/>
              </a:spcBef>
              <a:buSzTx/>
              <a:buNone/>
              <a:defRPr sz="1800"/>
            </a:pPr>
            <a:r>
              <a:rPr lang="en-US" sz="1200" dirty="0">
                <a:latin typeface="Courier New"/>
                <a:ea typeface="Courier New"/>
                <a:cs typeface="Courier New"/>
                <a:sym typeface="Courier New"/>
              </a:rPr>
              <a:t>##reference=1000GenomesPilot-NCBI36 </a:t>
            </a:r>
          </a:p>
          <a:p>
            <a:pPr marL="0" lvl="0" indent="0">
              <a:spcBef>
                <a:spcPts val="200"/>
              </a:spcBef>
              <a:buSzTx/>
              <a:buNone/>
              <a:defRPr sz="1800"/>
            </a:pPr>
            <a:r>
              <a:rPr lang="en-US" sz="1200" dirty="0">
                <a:latin typeface="Courier New"/>
                <a:ea typeface="Courier New"/>
                <a:cs typeface="Courier New"/>
                <a:sym typeface="Courier New"/>
              </a:rPr>
              <a:t>##phasing=partial </a:t>
            </a:r>
          </a:p>
          <a:p>
            <a:pPr marL="0" lvl="0" indent="0">
              <a:spcBef>
                <a:spcPts val="200"/>
              </a:spcBef>
              <a:buSzTx/>
              <a:buNone/>
              <a:defRPr sz="1800"/>
            </a:pPr>
            <a:r>
              <a:rPr lang="en-US" sz="1200" dirty="0">
                <a:latin typeface="Courier New"/>
                <a:ea typeface="Courier New"/>
                <a:cs typeface="Courier New"/>
                <a:sym typeface="Courier New"/>
              </a:rPr>
              <a:t>##INFO=&lt;ID=</a:t>
            </a:r>
            <a:r>
              <a:rPr lang="en-US" sz="1200" dirty="0" err="1">
                <a:latin typeface="Courier New"/>
                <a:ea typeface="Courier New"/>
                <a:cs typeface="Courier New"/>
                <a:sym typeface="Courier New"/>
              </a:rPr>
              <a:t>NS,Number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="Number of Samples With Data"&gt; ##INFO=&lt;ID=</a:t>
            </a:r>
            <a:r>
              <a:rPr lang="en-US" sz="1200" dirty="0" err="1">
                <a:latin typeface="Courier New"/>
                <a:ea typeface="Courier New"/>
                <a:cs typeface="Courier New"/>
                <a:sym typeface="Courier New"/>
              </a:rPr>
              <a:t>DP,Number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="Total Depth"&gt; ##INFO=&lt;ID=</a:t>
            </a:r>
            <a:r>
              <a:rPr lang="en-US" sz="1200" dirty="0" err="1">
                <a:latin typeface="Courier New"/>
                <a:ea typeface="Courier New"/>
                <a:cs typeface="Courier New"/>
                <a:sym typeface="Courier New"/>
              </a:rPr>
              <a:t>AF,Number</a:t>
            </a:r>
            <a:r>
              <a:rPr lang="en-US" sz="1200" dirty="0">
                <a:latin typeface="Courier New"/>
                <a:ea typeface="Courier New"/>
                <a:cs typeface="Courier New"/>
                <a:sym typeface="Courier New"/>
              </a:rPr>
              <a:t>=.,Type=</a:t>
            </a:r>
            <a:r>
              <a:rPr lang="en-US" sz="1200" dirty="0" err="1">
                <a:latin typeface="Courier New"/>
                <a:ea typeface="Courier New"/>
                <a:cs typeface="Courier New"/>
                <a:sym typeface="Courier New"/>
              </a:rPr>
              <a:t>Float,Description</a:t>
            </a:r>
            <a:r>
              <a:rPr lang="en-US" sz="1200" dirty="0">
                <a:latin typeface="Courier New"/>
                <a:ea typeface="Courier New"/>
                <a:cs typeface="Courier New"/>
                <a:sym typeface="Courier New"/>
              </a:rPr>
              <a:t>="Allele Frequency"&gt; ##INFO=&lt;ID=</a:t>
            </a:r>
            <a:r>
              <a:rPr lang="en-US" sz="1200" dirty="0" err="1">
                <a:latin typeface="Courier New"/>
                <a:ea typeface="Courier New"/>
                <a:cs typeface="Courier New"/>
                <a:sym typeface="Courier New"/>
              </a:rPr>
              <a:t>AA,Number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String,Description</a:t>
            </a:r>
            <a:r>
              <a:rPr lang="en-US" sz="1200" dirty="0">
                <a:latin typeface="Courier New"/>
                <a:ea typeface="Courier New"/>
                <a:cs typeface="Courier New"/>
                <a:sym typeface="Courier New"/>
              </a:rPr>
              <a:t>="Ancestral Allele"&gt; ##INFO=&lt;ID=</a:t>
            </a:r>
            <a:r>
              <a:rPr lang="en-US" sz="1200" dirty="0" err="1">
                <a:latin typeface="Courier New"/>
                <a:ea typeface="Courier New"/>
                <a:cs typeface="Courier New"/>
                <a:sym typeface="Courier New"/>
              </a:rPr>
              <a:t>DB,Number</a:t>
            </a:r>
            <a:r>
              <a:rPr lang="en-US" sz="1200" dirty="0">
                <a:latin typeface="Courier New"/>
                <a:ea typeface="Courier New"/>
                <a:cs typeface="Courier New"/>
                <a:sym typeface="Courier New"/>
              </a:rPr>
              <a:t>=0,Type=</a:t>
            </a:r>
            <a:r>
              <a:rPr lang="en-US" sz="1200" dirty="0" err="1">
                <a:latin typeface="Courier New"/>
                <a:ea typeface="Courier New"/>
                <a:cs typeface="Courier New"/>
                <a:sym typeface="Courier New"/>
              </a:rPr>
              <a:t>Flag,Description</a:t>
            </a: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dbSNP</a:t>
            </a:r>
            <a:r>
              <a:rPr lang="en-US" sz="1200" dirty="0">
                <a:latin typeface="Courier New"/>
                <a:ea typeface="Courier New"/>
                <a:cs typeface="Courier New"/>
                <a:sym typeface="Courier New"/>
              </a:rPr>
              <a:t> membership, build 129"&gt; ##INFO=&lt;ID=H2,Number=0,Type=</a:t>
            </a:r>
            <a:r>
              <a:rPr lang="en-US" sz="1200" dirty="0" err="1">
                <a:latin typeface="Courier New"/>
                <a:ea typeface="Courier New"/>
                <a:cs typeface="Courier New"/>
                <a:sym typeface="Courier New"/>
              </a:rPr>
              <a:t>Flag,Description</a:t>
            </a:r>
            <a:r>
              <a:rPr lang="en-US" sz="1200" dirty="0">
                <a:latin typeface="Courier New"/>
                <a:ea typeface="Courier New"/>
                <a:cs typeface="Courier New"/>
                <a:sym typeface="Courier New"/>
              </a:rPr>
              <a:t>="HapMap2 membership"&gt; ##FILTER=&lt;ID=q10,Description="Quality below 10"&gt; </a:t>
            </a:r>
          </a:p>
          <a:p>
            <a:pPr marL="0" lvl="0" indent="0">
              <a:spcBef>
                <a:spcPts val="200"/>
              </a:spcBef>
              <a:buSzTx/>
              <a:buNone/>
              <a:defRPr sz="1800"/>
            </a:pPr>
            <a:r>
              <a:rPr lang="en-US" sz="1200" dirty="0">
                <a:latin typeface="Courier New"/>
                <a:ea typeface="Courier New"/>
                <a:cs typeface="Courier New"/>
                <a:sym typeface="Courier New"/>
              </a:rPr>
              <a:t>##FILTER=&lt;ID=s50,Description="Less than 50% of samples have data"&gt; ##FORMAT=&lt;ID=</a:t>
            </a:r>
            <a:r>
              <a:rPr lang="en-US" sz="1200" dirty="0" err="1">
                <a:latin typeface="Courier New"/>
                <a:ea typeface="Courier New"/>
                <a:cs typeface="Courier New"/>
                <a:sym typeface="Courier New"/>
              </a:rPr>
              <a:t>GT,Number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String,Description</a:t>
            </a:r>
            <a:r>
              <a:rPr lang="en-US" sz="1200" dirty="0">
                <a:latin typeface="Courier New"/>
                <a:ea typeface="Courier New"/>
                <a:cs typeface="Courier New"/>
                <a:sym typeface="Courier New"/>
              </a:rPr>
              <a:t>="Genotype"&gt; ##FORMAT=&lt;ID=</a:t>
            </a:r>
            <a:r>
              <a:rPr lang="en-US" sz="1200" dirty="0" err="1">
                <a:latin typeface="Courier New"/>
                <a:ea typeface="Courier New"/>
                <a:cs typeface="Courier New"/>
                <a:sym typeface="Courier New"/>
              </a:rPr>
              <a:t>GQ,Number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="Genotype Quality"&gt; ##FORMAT=&lt;ID=</a:t>
            </a:r>
            <a:r>
              <a:rPr lang="en-US" sz="1200" dirty="0" err="1">
                <a:latin typeface="Courier New"/>
                <a:ea typeface="Courier New"/>
                <a:cs typeface="Courier New"/>
                <a:sym typeface="Courier New"/>
              </a:rPr>
              <a:t>DP,Number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="Read Depth"&gt; ##FORMAT=&lt;ID=</a:t>
            </a:r>
            <a:r>
              <a:rPr lang="en-US" sz="1200" dirty="0" err="1">
                <a:latin typeface="Courier New"/>
                <a:ea typeface="Courier New"/>
                <a:cs typeface="Courier New"/>
                <a:sym typeface="Courier New"/>
              </a:rPr>
              <a:t>HQ,Number</a:t>
            </a:r>
            <a:r>
              <a:rPr lang="en-US" sz="1200" dirty="0">
                <a:latin typeface="Courier New"/>
                <a:ea typeface="Courier New"/>
                <a:cs typeface="Courier New"/>
                <a:sym typeface="Courier New"/>
              </a:rPr>
              <a:t>=2,Type=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="Haplotype Quality"&gt; </a:t>
            </a:r>
          </a:p>
          <a:p>
            <a:pPr marL="0" lvl="0" indent="0">
              <a:spcBef>
                <a:spcPts val="200"/>
              </a:spcBef>
              <a:buSzTx/>
              <a:buNone/>
              <a:defRPr sz="1800"/>
            </a:pPr>
            <a:r>
              <a:rPr lang="en-US" sz="1200" dirty="0">
                <a:latin typeface="Courier New"/>
                <a:ea typeface="Courier New"/>
                <a:cs typeface="Courier New"/>
                <a:sym typeface="Courier New"/>
              </a:rPr>
              <a:t>#CHROM POS ID REF ALT QUAL FILTER INFO FORMAT NA00001 NA00002 NA00003 </a:t>
            </a:r>
          </a:p>
          <a:p>
            <a:pPr marL="0" lvl="0" indent="0">
              <a:spcBef>
                <a:spcPts val="200"/>
              </a:spcBef>
              <a:buSzTx/>
              <a:buNone/>
              <a:defRPr sz="1800"/>
            </a:pPr>
            <a:r>
              <a:rPr lang="en-US" sz="900" dirty="0">
                <a:latin typeface="Courier New"/>
                <a:ea typeface="Courier New"/>
                <a:cs typeface="Courier New"/>
                <a:sym typeface="Courier New"/>
              </a:rPr>
              <a:t>20 14370 rs6054257 G A 29 PASS NS=3;DP=14;AF=0.5;DB;H2 GT:GQ:DP:HQ 0|0:48:1:51,51 1|0:48:8:51,51 1/1:43:5:.,. </a:t>
            </a:r>
          </a:p>
          <a:p>
            <a:pPr marL="0" lvl="0" indent="0">
              <a:spcBef>
                <a:spcPts val="200"/>
              </a:spcBef>
              <a:buSzTx/>
              <a:buNone/>
              <a:defRPr sz="1800"/>
            </a:pPr>
            <a:r>
              <a:rPr lang="en-US" sz="900" dirty="0">
                <a:latin typeface="Courier New"/>
                <a:ea typeface="Courier New"/>
                <a:cs typeface="Courier New"/>
                <a:sym typeface="Courier New"/>
              </a:rPr>
              <a:t>20 17330 . T A 3 q10 NS=3;DP=11;AF=0.017 GT:GQ:DP:HQ 0|0:49:3:58,50 0|1:3:5:65,3 0/0:41:3 </a:t>
            </a:r>
          </a:p>
          <a:p>
            <a:pPr marL="0" lvl="0" indent="0">
              <a:spcBef>
                <a:spcPts val="200"/>
              </a:spcBef>
              <a:buSzTx/>
              <a:buNone/>
              <a:defRPr sz="1800"/>
            </a:pPr>
            <a:r>
              <a:rPr lang="en-US" sz="900" dirty="0">
                <a:latin typeface="Courier New"/>
                <a:ea typeface="Courier New"/>
                <a:cs typeface="Courier New"/>
                <a:sym typeface="Courier New"/>
              </a:rPr>
              <a:t>20 1110696 rs6040355 A G,T 67 PASS NS=2;DP=10;AF=0.333,0.667;AA=T;DB GT:GQ:DP:HQ 1|2:21:6:23,27 2|1:2:0:18,2 2/2:35:4 </a:t>
            </a:r>
          </a:p>
        </p:txBody>
      </p:sp>
      <p:sp>
        <p:nvSpPr>
          <p:cNvPr id="3" name="Title 2"/>
          <p:cNvSpPr>
            <a:spLocks noGrp="1"/>
          </p:cNvSpPr>
          <p:nvPr>
            <p:ph type="title"/>
          </p:nvPr>
        </p:nvSpPr>
        <p:spPr/>
        <p:txBody>
          <a:bodyPr/>
          <a:lstStyle/>
          <a:p>
            <a:r>
              <a:rPr lang="en-US" dirty="0"/>
              <a:t>VCF Files</a:t>
            </a:r>
          </a:p>
        </p:txBody>
      </p:sp>
    </p:spTree>
    <p:extLst>
      <p:ext uri="{BB962C8B-B14F-4D97-AF65-F5344CB8AC3E}">
        <p14:creationId xmlns:p14="http://schemas.microsoft.com/office/powerpoint/2010/main" val="1301503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2000" y="1576800"/>
            <a:ext cx="8892000" cy="4629229"/>
          </a:xfrm>
        </p:spPr>
        <p:txBody>
          <a:bodyPr>
            <a:noAutofit/>
          </a:bodyPr>
          <a:lstStyle/>
          <a:p>
            <a:pPr marL="0" lvl="0" indent="0">
              <a:spcBef>
                <a:spcPts val="200"/>
              </a:spcBef>
              <a:buSzTx/>
              <a:buNone/>
              <a:defRPr sz="1800"/>
            </a:pPr>
            <a:r>
              <a:rPr lang="en-US" sz="1200" b="1" dirty="0">
                <a:latin typeface="Courier New"/>
                <a:ea typeface="Courier New"/>
                <a:cs typeface="Courier New"/>
                <a:sym typeface="Courier New"/>
              </a:rPr>
              <a:t>##</a:t>
            </a:r>
            <a:r>
              <a:rPr lang="en-US" sz="1200" b="1" dirty="0" err="1">
                <a:latin typeface="Courier New"/>
                <a:ea typeface="Courier New"/>
                <a:cs typeface="Courier New"/>
                <a:sym typeface="Courier New"/>
              </a:rPr>
              <a:t>fileformat</a:t>
            </a:r>
            <a:r>
              <a:rPr lang="en-US" sz="1200" b="1" dirty="0">
                <a:latin typeface="Courier New"/>
                <a:ea typeface="Courier New"/>
                <a:cs typeface="Courier New"/>
                <a:sym typeface="Courier New"/>
              </a:rPr>
              <a:t>=VCFv4.0 ##</a:t>
            </a:r>
            <a:r>
              <a:rPr lang="en-US" sz="1200" b="1" dirty="0" err="1">
                <a:latin typeface="Courier New"/>
                <a:ea typeface="Courier New"/>
                <a:cs typeface="Courier New"/>
                <a:sym typeface="Courier New"/>
              </a:rPr>
              <a:t>fileDate</a:t>
            </a:r>
            <a:r>
              <a:rPr lang="en-US" sz="1200" b="1" dirty="0">
                <a:latin typeface="Courier New"/>
                <a:ea typeface="Courier New"/>
                <a:cs typeface="Courier New"/>
                <a:sym typeface="Courier New"/>
              </a:rPr>
              <a:t>=20090805 </a:t>
            </a:r>
          </a:p>
          <a:p>
            <a:pPr marL="0" lvl="0" indent="0">
              <a:spcBef>
                <a:spcPts val="200"/>
              </a:spcBef>
              <a:buSzTx/>
              <a:buNone/>
              <a:defRPr sz="1800"/>
            </a:pPr>
            <a:r>
              <a:rPr lang="en-US" sz="1200" b="1" dirty="0">
                <a:latin typeface="Courier New"/>
                <a:ea typeface="Courier New"/>
                <a:cs typeface="Courier New"/>
                <a:sym typeface="Courier New"/>
              </a:rPr>
              <a:t>##source=myImputationProgramV3.1 </a:t>
            </a:r>
          </a:p>
          <a:p>
            <a:pPr marL="0" lvl="0" indent="0">
              <a:spcBef>
                <a:spcPts val="200"/>
              </a:spcBef>
              <a:buSzTx/>
              <a:buNone/>
              <a:defRPr sz="1800"/>
            </a:pPr>
            <a:r>
              <a:rPr lang="en-US" sz="1200" b="1" dirty="0">
                <a:latin typeface="Courier New"/>
                <a:ea typeface="Courier New"/>
                <a:cs typeface="Courier New"/>
                <a:sym typeface="Courier New"/>
              </a:rPr>
              <a:t>##reference=1000GenomesPilot-NCBI36 </a:t>
            </a:r>
          </a:p>
          <a:p>
            <a:pPr marL="0" lvl="0" indent="0">
              <a:spcBef>
                <a:spcPts val="200"/>
              </a:spcBef>
              <a:buSzTx/>
              <a:buNone/>
              <a:defRPr sz="1800"/>
            </a:pPr>
            <a:r>
              <a:rPr lang="en-US" sz="1200" dirty="0">
                <a:latin typeface="Courier New"/>
                <a:ea typeface="Courier New"/>
                <a:cs typeface="Courier New"/>
                <a:sym typeface="Courier New"/>
              </a:rPr>
              <a:t>##phasing=partial </a:t>
            </a:r>
          </a:p>
          <a:p>
            <a:pPr marL="0" lvl="0" indent="0">
              <a:spcBef>
                <a:spcPts val="200"/>
              </a:spcBef>
              <a:buSzTx/>
              <a:buNone/>
              <a:defRPr sz="1800"/>
            </a:pPr>
            <a:r>
              <a:rPr lang="en-US" sz="1200" dirty="0">
                <a:latin typeface="Courier New"/>
                <a:ea typeface="Courier New"/>
                <a:cs typeface="Courier New"/>
                <a:sym typeface="Courier New"/>
              </a:rPr>
              <a:t>##INFO=&lt;ID=</a:t>
            </a:r>
            <a:r>
              <a:rPr lang="en-US" sz="1200" dirty="0" err="1">
                <a:latin typeface="Courier New"/>
                <a:ea typeface="Courier New"/>
                <a:cs typeface="Courier New"/>
                <a:sym typeface="Courier New"/>
              </a:rPr>
              <a:t>NS,Number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="Number of Samples With Data"&gt; ##INFO=&lt;ID=</a:t>
            </a:r>
            <a:r>
              <a:rPr lang="en-US" sz="1200" dirty="0" err="1">
                <a:latin typeface="Courier New"/>
                <a:ea typeface="Courier New"/>
                <a:cs typeface="Courier New"/>
                <a:sym typeface="Courier New"/>
              </a:rPr>
              <a:t>DP,Number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="Total Depth"&gt; ##INFO=&lt;ID=</a:t>
            </a:r>
            <a:r>
              <a:rPr lang="en-US" sz="1200" dirty="0" err="1">
                <a:latin typeface="Courier New"/>
                <a:ea typeface="Courier New"/>
                <a:cs typeface="Courier New"/>
                <a:sym typeface="Courier New"/>
              </a:rPr>
              <a:t>AF,Number</a:t>
            </a:r>
            <a:r>
              <a:rPr lang="en-US" sz="1200" dirty="0">
                <a:latin typeface="Courier New"/>
                <a:ea typeface="Courier New"/>
                <a:cs typeface="Courier New"/>
                <a:sym typeface="Courier New"/>
              </a:rPr>
              <a:t>=.,Type=</a:t>
            </a:r>
            <a:r>
              <a:rPr lang="en-US" sz="1200" dirty="0" err="1">
                <a:latin typeface="Courier New"/>
                <a:ea typeface="Courier New"/>
                <a:cs typeface="Courier New"/>
                <a:sym typeface="Courier New"/>
              </a:rPr>
              <a:t>Float,Description</a:t>
            </a:r>
            <a:r>
              <a:rPr lang="en-US" sz="1200" dirty="0">
                <a:latin typeface="Courier New"/>
                <a:ea typeface="Courier New"/>
                <a:cs typeface="Courier New"/>
                <a:sym typeface="Courier New"/>
              </a:rPr>
              <a:t>="Allele Frequency"&gt; ##INFO=&lt;ID=</a:t>
            </a:r>
            <a:r>
              <a:rPr lang="en-US" sz="1200" dirty="0" err="1">
                <a:latin typeface="Courier New"/>
                <a:ea typeface="Courier New"/>
                <a:cs typeface="Courier New"/>
                <a:sym typeface="Courier New"/>
              </a:rPr>
              <a:t>AA,Number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String,Description</a:t>
            </a:r>
            <a:r>
              <a:rPr lang="en-US" sz="1200" dirty="0">
                <a:latin typeface="Courier New"/>
                <a:ea typeface="Courier New"/>
                <a:cs typeface="Courier New"/>
                <a:sym typeface="Courier New"/>
              </a:rPr>
              <a:t>="Ancestral Allele"&gt; ##INFO=&lt;ID=</a:t>
            </a:r>
            <a:r>
              <a:rPr lang="en-US" sz="1200" dirty="0" err="1">
                <a:latin typeface="Courier New"/>
                <a:ea typeface="Courier New"/>
                <a:cs typeface="Courier New"/>
                <a:sym typeface="Courier New"/>
              </a:rPr>
              <a:t>DB,Number</a:t>
            </a:r>
            <a:r>
              <a:rPr lang="en-US" sz="1200" dirty="0">
                <a:latin typeface="Courier New"/>
                <a:ea typeface="Courier New"/>
                <a:cs typeface="Courier New"/>
                <a:sym typeface="Courier New"/>
              </a:rPr>
              <a:t>=0,Type=</a:t>
            </a:r>
            <a:r>
              <a:rPr lang="en-US" sz="1200" dirty="0" err="1">
                <a:latin typeface="Courier New"/>
                <a:ea typeface="Courier New"/>
                <a:cs typeface="Courier New"/>
                <a:sym typeface="Courier New"/>
              </a:rPr>
              <a:t>Flag,Description</a:t>
            </a: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dbSNP</a:t>
            </a:r>
            <a:r>
              <a:rPr lang="en-US" sz="1200" dirty="0">
                <a:latin typeface="Courier New"/>
                <a:ea typeface="Courier New"/>
                <a:cs typeface="Courier New"/>
                <a:sym typeface="Courier New"/>
              </a:rPr>
              <a:t> membership, build 129"&gt; ##INFO=&lt;ID=H2,Number=0,Type=</a:t>
            </a:r>
            <a:r>
              <a:rPr lang="en-US" sz="1200" dirty="0" err="1">
                <a:latin typeface="Courier New"/>
                <a:ea typeface="Courier New"/>
                <a:cs typeface="Courier New"/>
                <a:sym typeface="Courier New"/>
              </a:rPr>
              <a:t>Flag,Description</a:t>
            </a:r>
            <a:r>
              <a:rPr lang="en-US" sz="1200" dirty="0">
                <a:latin typeface="Courier New"/>
                <a:ea typeface="Courier New"/>
                <a:cs typeface="Courier New"/>
                <a:sym typeface="Courier New"/>
              </a:rPr>
              <a:t>="HapMap2 membership"&gt; ##FILTER=&lt;ID=q10,Description="Quality below 10"&gt; </a:t>
            </a:r>
          </a:p>
          <a:p>
            <a:pPr marL="0" lvl="0" indent="0">
              <a:spcBef>
                <a:spcPts val="200"/>
              </a:spcBef>
              <a:buSzTx/>
              <a:buNone/>
              <a:defRPr sz="1800"/>
            </a:pPr>
            <a:r>
              <a:rPr lang="en-US" sz="1200" dirty="0">
                <a:latin typeface="Courier New"/>
                <a:ea typeface="Courier New"/>
                <a:cs typeface="Courier New"/>
                <a:sym typeface="Courier New"/>
              </a:rPr>
              <a:t>##FILTER=&lt;ID=s50,Description="Less than 50% of samples have data"&gt; ##FORMAT=&lt;ID=</a:t>
            </a:r>
            <a:r>
              <a:rPr lang="en-US" sz="1200" dirty="0" err="1">
                <a:latin typeface="Courier New"/>
                <a:ea typeface="Courier New"/>
                <a:cs typeface="Courier New"/>
                <a:sym typeface="Courier New"/>
              </a:rPr>
              <a:t>GT,Number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String,Description</a:t>
            </a:r>
            <a:r>
              <a:rPr lang="en-US" sz="1200" dirty="0">
                <a:latin typeface="Courier New"/>
                <a:ea typeface="Courier New"/>
                <a:cs typeface="Courier New"/>
                <a:sym typeface="Courier New"/>
              </a:rPr>
              <a:t>="Genotype"&gt; ##FORMAT=&lt;ID=</a:t>
            </a:r>
            <a:r>
              <a:rPr lang="en-US" sz="1200" dirty="0" err="1">
                <a:latin typeface="Courier New"/>
                <a:ea typeface="Courier New"/>
                <a:cs typeface="Courier New"/>
                <a:sym typeface="Courier New"/>
              </a:rPr>
              <a:t>GQ,Number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="Genotype Quality"&gt; ##FORMAT=&lt;ID=</a:t>
            </a:r>
            <a:r>
              <a:rPr lang="en-US" sz="1200" dirty="0" err="1">
                <a:latin typeface="Courier New"/>
                <a:ea typeface="Courier New"/>
                <a:cs typeface="Courier New"/>
                <a:sym typeface="Courier New"/>
              </a:rPr>
              <a:t>DP,Number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="Read Depth"&gt; ##FORMAT=&lt;ID=</a:t>
            </a:r>
            <a:r>
              <a:rPr lang="en-US" sz="1200" dirty="0" err="1">
                <a:latin typeface="Courier New"/>
                <a:ea typeface="Courier New"/>
                <a:cs typeface="Courier New"/>
                <a:sym typeface="Courier New"/>
              </a:rPr>
              <a:t>HQ,Number</a:t>
            </a:r>
            <a:r>
              <a:rPr lang="en-US" sz="1200" dirty="0">
                <a:latin typeface="Courier New"/>
                <a:ea typeface="Courier New"/>
                <a:cs typeface="Courier New"/>
                <a:sym typeface="Courier New"/>
              </a:rPr>
              <a:t>=2,Type=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="Haplotype Quality"&gt; </a:t>
            </a:r>
          </a:p>
          <a:p>
            <a:pPr marL="0" lvl="0" indent="0">
              <a:spcBef>
                <a:spcPts val="200"/>
              </a:spcBef>
              <a:buSzTx/>
              <a:buNone/>
              <a:defRPr sz="1800"/>
            </a:pPr>
            <a:r>
              <a:rPr lang="en-US" sz="1200" dirty="0">
                <a:latin typeface="Courier New"/>
                <a:ea typeface="Courier New"/>
                <a:cs typeface="Courier New"/>
                <a:sym typeface="Courier New"/>
              </a:rPr>
              <a:t>#CHROM POS ID REF ALT QUAL FILTER INFO FORMAT NA00001 NA00002 NA00003 </a:t>
            </a:r>
          </a:p>
          <a:p>
            <a:pPr marL="0" lvl="0" indent="0">
              <a:spcBef>
                <a:spcPts val="200"/>
              </a:spcBef>
              <a:buSzTx/>
              <a:buNone/>
              <a:defRPr sz="1800"/>
            </a:pPr>
            <a:r>
              <a:rPr lang="en-US" sz="900" dirty="0">
                <a:latin typeface="Courier New"/>
                <a:ea typeface="Courier New"/>
                <a:cs typeface="Courier New"/>
                <a:sym typeface="Courier New"/>
              </a:rPr>
              <a:t>20 14370 rs6054257 G A 29 PASS NS=3;DP=14;AF=0.5;DB;H2 GT:GQ:DP:HQ 0|0:48:1:51,51 1|0:48:8:51,51 1/1:43:5:.,. </a:t>
            </a:r>
          </a:p>
          <a:p>
            <a:pPr marL="0" lvl="0" indent="0">
              <a:spcBef>
                <a:spcPts val="200"/>
              </a:spcBef>
              <a:buSzTx/>
              <a:buNone/>
              <a:defRPr sz="1800"/>
            </a:pPr>
            <a:r>
              <a:rPr lang="en-US" sz="900" dirty="0">
                <a:latin typeface="Courier New"/>
                <a:ea typeface="Courier New"/>
                <a:cs typeface="Courier New"/>
                <a:sym typeface="Courier New"/>
              </a:rPr>
              <a:t>20 17330 . T A 3 q10 NS=3;DP=11;AF=0.017 GT:GQ:DP:HQ 0|0:49:3:58,50 0|1:3:5:65,3 0/0:41:3 </a:t>
            </a:r>
          </a:p>
          <a:p>
            <a:pPr marL="0" lvl="0" indent="0">
              <a:spcBef>
                <a:spcPts val="200"/>
              </a:spcBef>
              <a:buSzTx/>
              <a:buNone/>
              <a:defRPr sz="1800"/>
            </a:pPr>
            <a:r>
              <a:rPr lang="en-US" sz="900" dirty="0">
                <a:latin typeface="Courier New"/>
                <a:ea typeface="Courier New"/>
                <a:cs typeface="Courier New"/>
                <a:sym typeface="Courier New"/>
              </a:rPr>
              <a:t>20 1110696 rs6040355 A G,T 67 PASS NS=2;DP=10;AF=0.333,0.667;AA=T;DB GT:GQ:DP:HQ 1|2:21:6:23,27 2|1:2:0:18,2 2/2:35:4 </a:t>
            </a:r>
          </a:p>
        </p:txBody>
      </p:sp>
      <p:sp>
        <p:nvSpPr>
          <p:cNvPr id="3" name="Title 2"/>
          <p:cNvSpPr>
            <a:spLocks noGrp="1"/>
          </p:cNvSpPr>
          <p:nvPr>
            <p:ph type="title"/>
          </p:nvPr>
        </p:nvSpPr>
        <p:spPr/>
        <p:txBody>
          <a:bodyPr/>
          <a:lstStyle/>
          <a:p>
            <a:r>
              <a:rPr lang="en-US" dirty="0"/>
              <a:t>VCF Files</a:t>
            </a:r>
          </a:p>
        </p:txBody>
      </p:sp>
    </p:spTree>
    <p:extLst>
      <p:ext uri="{BB962C8B-B14F-4D97-AF65-F5344CB8AC3E}">
        <p14:creationId xmlns:p14="http://schemas.microsoft.com/office/powerpoint/2010/main" val="275177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2000" y="1576800"/>
            <a:ext cx="9257760" cy="4641120"/>
          </a:xfrm>
        </p:spPr>
        <p:txBody>
          <a:bodyPr>
            <a:noAutofit/>
          </a:bodyPr>
          <a:lstStyle/>
          <a:p>
            <a:pPr marL="0" lvl="0" indent="0">
              <a:spcBef>
                <a:spcPts val="200"/>
              </a:spcBef>
              <a:buSzTx/>
              <a:buNone/>
              <a:defRPr sz="1800"/>
            </a:pP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fileformat</a:t>
            </a:r>
            <a:r>
              <a:rPr lang="en-US" sz="1200" dirty="0">
                <a:latin typeface="Courier New"/>
                <a:ea typeface="Courier New"/>
                <a:cs typeface="Courier New"/>
                <a:sym typeface="Courier New"/>
              </a:rPr>
              <a:t>=VCFv4.0 ##</a:t>
            </a:r>
            <a:r>
              <a:rPr lang="en-US" sz="1200" dirty="0" err="1">
                <a:latin typeface="Courier New"/>
                <a:ea typeface="Courier New"/>
                <a:cs typeface="Courier New"/>
                <a:sym typeface="Courier New"/>
              </a:rPr>
              <a:t>fileDate</a:t>
            </a:r>
            <a:r>
              <a:rPr lang="en-US" sz="1200" dirty="0">
                <a:latin typeface="Courier New"/>
                <a:ea typeface="Courier New"/>
                <a:cs typeface="Courier New"/>
                <a:sym typeface="Courier New"/>
              </a:rPr>
              <a:t>=20090805 </a:t>
            </a:r>
          </a:p>
          <a:p>
            <a:pPr marL="0" lvl="0" indent="0">
              <a:spcBef>
                <a:spcPts val="200"/>
              </a:spcBef>
              <a:buSzTx/>
              <a:buNone/>
              <a:defRPr sz="1800"/>
            </a:pPr>
            <a:r>
              <a:rPr lang="en-US" sz="1200" dirty="0">
                <a:latin typeface="Courier New"/>
                <a:ea typeface="Courier New"/>
                <a:cs typeface="Courier New"/>
                <a:sym typeface="Courier New"/>
              </a:rPr>
              <a:t>##source=myImputationProgramV3.1 </a:t>
            </a:r>
          </a:p>
          <a:p>
            <a:pPr marL="0" lvl="0" indent="0">
              <a:spcBef>
                <a:spcPts val="200"/>
              </a:spcBef>
              <a:buSzTx/>
              <a:buNone/>
              <a:defRPr sz="1800"/>
            </a:pPr>
            <a:r>
              <a:rPr lang="en-US" sz="1200" dirty="0">
                <a:latin typeface="Courier New"/>
                <a:ea typeface="Courier New"/>
                <a:cs typeface="Courier New"/>
                <a:sym typeface="Courier New"/>
              </a:rPr>
              <a:t>##reference=1000GenomesPilot-NCBI36 </a:t>
            </a:r>
          </a:p>
          <a:p>
            <a:pPr marL="0" lvl="0" indent="0">
              <a:spcBef>
                <a:spcPts val="200"/>
              </a:spcBef>
              <a:buSzTx/>
              <a:buNone/>
              <a:defRPr sz="1800"/>
            </a:pPr>
            <a:r>
              <a:rPr lang="en-US" sz="1200" dirty="0">
                <a:latin typeface="Courier New"/>
                <a:ea typeface="Courier New"/>
                <a:cs typeface="Courier New"/>
                <a:sym typeface="Courier New"/>
              </a:rPr>
              <a:t>##phasing=partial </a:t>
            </a:r>
          </a:p>
          <a:p>
            <a:pPr marL="0" lvl="0" indent="0">
              <a:spcBef>
                <a:spcPts val="200"/>
              </a:spcBef>
              <a:buSzTx/>
              <a:buNone/>
              <a:defRPr sz="1800"/>
            </a:pPr>
            <a:r>
              <a:rPr lang="en-US" sz="1200" b="1" dirty="0">
                <a:latin typeface="Courier New"/>
                <a:ea typeface="Courier New"/>
                <a:cs typeface="Courier New"/>
                <a:sym typeface="Courier New"/>
              </a:rPr>
              <a:t>##INFO=&lt;ID=</a:t>
            </a:r>
            <a:r>
              <a:rPr lang="en-US" sz="1200" b="1" dirty="0" err="1">
                <a:latin typeface="Courier New"/>
                <a:ea typeface="Courier New"/>
                <a:cs typeface="Courier New"/>
                <a:sym typeface="Courier New"/>
              </a:rPr>
              <a:t>NS,Number</a:t>
            </a:r>
            <a:r>
              <a:rPr lang="en-US" sz="1200" b="1" dirty="0">
                <a:latin typeface="Courier New"/>
                <a:ea typeface="Courier New"/>
                <a:cs typeface="Courier New"/>
                <a:sym typeface="Courier New"/>
              </a:rPr>
              <a:t>=1,Type=</a:t>
            </a:r>
            <a:r>
              <a:rPr lang="en-US" sz="1200" b="1" dirty="0" err="1">
                <a:latin typeface="Courier New"/>
                <a:ea typeface="Courier New"/>
                <a:cs typeface="Courier New"/>
                <a:sym typeface="Courier New"/>
              </a:rPr>
              <a:t>Integer,Description</a:t>
            </a:r>
            <a:r>
              <a:rPr lang="en-US" sz="1200" b="1" dirty="0">
                <a:latin typeface="Courier New"/>
                <a:ea typeface="Courier New"/>
                <a:cs typeface="Courier New"/>
                <a:sym typeface="Courier New"/>
              </a:rPr>
              <a:t>="Number of Samples With Data"&gt; ##INFO=&lt;ID=</a:t>
            </a:r>
            <a:r>
              <a:rPr lang="en-US" sz="1200" b="1" dirty="0" err="1">
                <a:latin typeface="Courier New"/>
                <a:ea typeface="Courier New"/>
                <a:cs typeface="Courier New"/>
                <a:sym typeface="Courier New"/>
              </a:rPr>
              <a:t>DP,Number</a:t>
            </a:r>
            <a:r>
              <a:rPr lang="en-US" sz="1200" b="1" dirty="0">
                <a:latin typeface="Courier New"/>
                <a:ea typeface="Courier New"/>
                <a:cs typeface="Courier New"/>
                <a:sym typeface="Courier New"/>
              </a:rPr>
              <a:t>=1,Type=</a:t>
            </a:r>
            <a:r>
              <a:rPr lang="en-US" sz="1200" b="1" dirty="0" err="1">
                <a:latin typeface="Courier New"/>
                <a:ea typeface="Courier New"/>
                <a:cs typeface="Courier New"/>
                <a:sym typeface="Courier New"/>
              </a:rPr>
              <a:t>Integer,Description</a:t>
            </a:r>
            <a:r>
              <a:rPr lang="en-US" sz="1200" b="1" dirty="0">
                <a:latin typeface="Courier New"/>
                <a:ea typeface="Courier New"/>
                <a:cs typeface="Courier New"/>
                <a:sym typeface="Courier New"/>
              </a:rPr>
              <a:t>="Total Depth"&gt; ##INFO=&lt;ID=</a:t>
            </a:r>
            <a:r>
              <a:rPr lang="en-US" sz="1200" b="1" dirty="0" err="1">
                <a:latin typeface="Courier New"/>
                <a:ea typeface="Courier New"/>
                <a:cs typeface="Courier New"/>
                <a:sym typeface="Courier New"/>
              </a:rPr>
              <a:t>AF,Number</a:t>
            </a:r>
            <a:r>
              <a:rPr lang="en-US" sz="1200" b="1" dirty="0">
                <a:latin typeface="Courier New"/>
                <a:ea typeface="Courier New"/>
                <a:cs typeface="Courier New"/>
                <a:sym typeface="Courier New"/>
              </a:rPr>
              <a:t>=.,Type=</a:t>
            </a:r>
            <a:r>
              <a:rPr lang="en-US" sz="1200" b="1" dirty="0" err="1">
                <a:latin typeface="Courier New"/>
                <a:ea typeface="Courier New"/>
                <a:cs typeface="Courier New"/>
                <a:sym typeface="Courier New"/>
              </a:rPr>
              <a:t>Float,Description</a:t>
            </a:r>
            <a:r>
              <a:rPr lang="en-US" sz="1200" b="1" dirty="0">
                <a:latin typeface="Courier New"/>
                <a:ea typeface="Courier New"/>
                <a:cs typeface="Courier New"/>
                <a:sym typeface="Courier New"/>
              </a:rPr>
              <a:t>="Allele Frequency"&gt; ##INFO=&lt;ID=</a:t>
            </a:r>
            <a:r>
              <a:rPr lang="en-US" sz="1200" b="1" dirty="0" err="1">
                <a:latin typeface="Courier New"/>
                <a:ea typeface="Courier New"/>
                <a:cs typeface="Courier New"/>
                <a:sym typeface="Courier New"/>
              </a:rPr>
              <a:t>AA,Number</a:t>
            </a:r>
            <a:r>
              <a:rPr lang="en-US" sz="1200" b="1" dirty="0">
                <a:latin typeface="Courier New"/>
                <a:ea typeface="Courier New"/>
                <a:cs typeface="Courier New"/>
                <a:sym typeface="Courier New"/>
              </a:rPr>
              <a:t>=1,Type=</a:t>
            </a:r>
            <a:r>
              <a:rPr lang="en-US" sz="1200" b="1" dirty="0" err="1">
                <a:latin typeface="Courier New"/>
                <a:ea typeface="Courier New"/>
                <a:cs typeface="Courier New"/>
                <a:sym typeface="Courier New"/>
              </a:rPr>
              <a:t>String,Description</a:t>
            </a:r>
            <a:r>
              <a:rPr lang="en-US" sz="1200" b="1" dirty="0">
                <a:latin typeface="Courier New"/>
                <a:ea typeface="Courier New"/>
                <a:cs typeface="Courier New"/>
                <a:sym typeface="Courier New"/>
              </a:rPr>
              <a:t>="Ancestral Allele"&gt; ##INFO=&lt;ID=</a:t>
            </a:r>
            <a:r>
              <a:rPr lang="en-US" sz="1200" b="1" dirty="0" err="1">
                <a:latin typeface="Courier New"/>
                <a:ea typeface="Courier New"/>
                <a:cs typeface="Courier New"/>
                <a:sym typeface="Courier New"/>
              </a:rPr>
              <a:t>DB,Number</a:t>
            </a:r>
            <a:r>
              <a:rPr lang="en-US" sz="1200" b="1" dirty="0">
                <a:latin typeface="Courier New"/>
                <a:ea typeface="Courier New"/>
                <a:cs typeface="Courier New"/>
                <a:sym typeface="Courier New"/>
              </a:rPr>
              <a:t>=0,Type=</a:t>
            </a:r>
            <a:r>
              <a:rPr lang="en-US" sz="1200" b="1" dirty="0" err="1">
                <a:latin typeface="Courier New"/>
                <a:ea typeface="Courier New"/>
                <a:cs typeface="Courier New"/>
                <a:sym typeface="Courier New"/>
              </a:rPr>
              <a:t>Flag,Description</a:t>
            </a:r>
            <a:r>
              <a:rPr lang="en-US" sz="1200" b="1" dirty="0">
                <a:latin typeface="Courier New"/>
                <a:ea typeface="Courier New"/>
                <a:cs typeface="Courier New"/>
                <a:sym typeface="Courier New"/>
              </a:rPr>
              <a:t>="</a:t>
            </a:r>
            <a:r>
              <a:rPr lang="en-US" sz="1200" b="1" dirty="0" err="1">
                <a:latin typeface="Courier New"/>
                <a:ea typeface="Courier New"/>
                <a:cs typeface="Courier New"/>
                <a:sym typeface="Courier New"/>
              </a:rPr>
              <a:t>dbSNP</a:t>
            </a:r>
            <a:r>
              <a:rPr lang="en-US" sz="1200" b="1" dirty="0">
                <a:latin typeface="Courier New"/>
                <a:ea typeface="Courier New"/>
                <a:cs typeface="Courier New"/>
                <a:sym typeface="Courier New"/>
              </a:rPr>
              <a:t> membership, build 129"&gt; ##INFO=&lt;ID=H2,Number=0,Type=</a:t>
            </a:r>
            <a:r>
              <a:rPr lang="en-US" sz="1200" b="1" dirty="0" err="1">
                <a:latin typeface="Courier New"/>
                <a:ea typeface="Courier New"/>
                <a:cs typeface="Courier New"/>
                <a:sym typeface="Courier New"/>
              </a:rPr>
              <a:t>Flag,Description</a:t>
            </a:r>
            <a:r>
              <a:rPr lang="en-US" sz="1200" b="1" dirty="0">
                <a:latin typeface="Courier New"/>
                <a:ea typeface="Courier New"/>
                <a:cs typeface="Courier New"/>
                <a:sym typeface="Courier New"/>
              </a:rPr>
              <a:t>="HapMap2 membership"&gt; </a:t>
            </a:r>
            <a:r>
              <a:rPr lang="en-US" sz="1200" dirty="0">
                <a:latin typeface="Courier New"/>
                <a:ea typeface="Courier New"/>
                <a:cs typeface="Courier New"/>
                <a:sym typeface="Courier New"/>
              </a:rPr>
              <a:t>##FILTER=&lt;ID=q10,Description="Quality below 10"&gt; </a:t>
            </a:r>
          </a:p>
          <a:p>
            <a:pPr marL="0" lvl="0" indent="0">
              <a:spcBef>
                <a:spcPts val="200"/>
              </a:spcBef>
              <a:buSzTx/>
              <a:buNone/>
              <a:defRPr sz="1800"/>
            </a:pPr>
            <a:r>
              <a:rPr lang="en-US" sz="1200" dirty="0">
                <a:latin typeface="Courier New"/>
                <a:ea typeface="Courier New"/>
                <a:cs typeface="Courier New"/>
                <a:sym typeface="Courier New"/>
              </a:rPr>
              <a:t>##FILTER=&lt;ID=s50,Description="Less than 50% of samples have data"&gt; ##FORMAT=&lt;ID=</a:t>
            </a:r>
            <a:r>
              <a:rPr lang="en-US" sz="1200" dirty="0" err="1">
                <a:latin typeface="Courier New"/>
                <a:ea typeface="Courier New"/>
                <a:cs typeface="Courier New"/>
                <a:sym typeface="Courier New"/>
              </a:rPr>
              <a:t>GT,Number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String,Description</a:t>
            </a:r>
            <a:r>
              <a:rPr lang="en-US" sz="1200" dirty="0">
                <a:latin typeface="Courier New"/>
                <a:ea typeface="Courier New"/>
                <a:cs typeface="Courier New"/>
                <a:sym typeface="Courier New"/>
              </a:rPr>
              <a:t>="Genotype"&gt; ##FORMAT=&lt;ID=</a:t>
            </a:r>
            <a:r>
              <a:rPr lang="en-US" sz="1200" dirty="0" err="1">
                <a:latin typeface="Courier New"/>
                <a:ea typeface="Courier New"/>
                <a:cs typeface="Courier New"/>
                <a:sym typeface="Courier New"/>
              </a:rPr>
              <a:t>GQ,Number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="Genotype Quality"&gt; ##FORMAT=&lt;ID=</a:t>
            </a:r>
            <a:r>
              <a:rPr lang="en-US" sz="1200" dirty="0" err="1">
                <a:latin typeface="Courier New"/>
                <a:ea typeface="Courier New"/>
                <a:cs typeface="Courier New"/>
                <a:sym typeface="Courier New"/>
              </a:rPr>
              <a:t>DP,Number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="Read Depth"&gt; ##FORMAT=&lt;ID=</a:t>
            </a:r>
            <a:r>
              <a:rPr lang="en-US" sz="1200" dirty="0" err="1">
                <a:latin typeface="Courier New"/>
                <a:ea typeface="Courier New"/>
                <a:cs typeface="Courier New"/>
                <a:sym typeface="Courier New"/>
              </a:rPr>
              <a:t>HQ,Number</a:t>
            </a:r>
            <a:r>
              <a:rPr lang="en-US" sz="1200" dirty="0">
                <a:latin typeface="Courier New"/>
                <a:ea typeface="Courier New"/>
                <a:cs typeface="Courier New"/>
                <a:sym typeface="Courier New"/>
              </a:rPr>
              <a:t>=2,Type=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="Haplotype Quality"&gt; </a:t>
            </a:r>
          </a:p>
          <a:p>
            <a:pPr marL="0" lvl="0" indent="0">
              <a:spcBef>
                <a:spcPts val="200"/>
              </a:spcBef>
              <a:buSzTx/>
              <a:buNone/>
              <a:defRPr sz="1800"/>
            </a:pPr>
            <a:r>
              <a:rPr lang="en-US" sz="1200" dirty="0">
                <a:latin typeface="Courier New"/>
                <a:ea typeface="Courier New"/>
                <a:cs typeface="Courier New"/>
                <a:sym typeface="Courier New"/>
              </a:rPr>
              <a:t>#CHROM POS ID REF ALT QUAL FILTER </a:t>
            </a:r>
            <a:r>
              <a:rPr lang="en-US" sz="1200" b="1" dirty="0">
                <a:latin typeface="Courier New"/>
                <a:ea typeface="Courier New"/>
                <a:cs typeface="Courier New"/>
                <a:sym typeface="Courier New"/>
              </a:rPr>
              <a:t>INFO</a:t>
            </a:r>
            <a:r>
              <a:rPr lang="en-US" sz="1200" dirty="0">
                <a:latin typeface="Courier New"/>
                <a:ea typeface="Courier New"/>
                <a:cs typeface="Courier New"/>
                <a:sym typeface="Courier New"/>
              </a:rPr>
              <a:t> FORMAT NA00001 NA00002 NA00003 </a:t>
            </a:r>
          </a:p>
          <a:p>
            <a:pPr marL="0" lvl="0" indent="0">
              <a:spcBef>
                <a:spcPts val="200"/>
              </a:spcBef>
              <a:buSzTx/>
              <a:buNone/>
              <a:defRPr sz="1800"/>
            </a:pPr>
            <a:r>
              <a:rPr lang="en-US" sz="1000" dirty="0">
                <a:latin typeface="Courier New"/>
                <a:ea typeface="Courier New"/>
                <a:cs typeface="Courier New"/>
                <a:sym typeface="Courier New"/>
              </a:rPr>
              <a:t>20 14370 rs6054257 G A 29 PASS </a:t>
            </a:r>
            <a:r>
              <a:rPr lang="en-US" sz="1000" b="1" dirty="0">
                <a:latin typeface="Courier New"/>
                <a:ea typeface="Courier New"/>
                <a:cs typeface="Courier New"/>
                <a:sym typeface="Courier New"/>
              </a:rPr>
              <a:t>NS=3;DP=14;AF=0.5;DB;H2</a:t>
            </a:r>
            <a:r>
              <a:rPr lang="en-US" sz="1000" dirty="0">
                <a:latin typeface="Courier New"/>
                <a:ea typeface="Courier New"/>
                <a:cs typeface="Courier New"/>
                <a:sym typeface="Courier New"/>
              </a:rPr>
              <a:t> GT:GQ:DP:HQ 0|0:48:1:51,51 1|0:48:8:51,51 1/1:43:5:.,. </a:t>
            </a:r>
          </a:p>
          <a:p>
            <a:pPr marL="0" lvl="0" indent="0">
              <a:spcBef>
                <a:spcPts val="200"/>
              </a:spcBef>
              <a:buSzTx/>
              <a:buNone/>
              <a:defRPr sz="1800"/>
            </a:pPr>
            <a:r>
              <a:rPr lang="en-US" sz="1000" dirty="0">
                <a:latin typeface="Courier New"/>
                <a:ea typeface="Courier New"/>
                <a:cs typeface="Courier New"/>
                <a:sym typeface="Courier New"/>
              </a:rPr>
              <a:t>20 17330 . T A 3 q10 </a:t>
            </a:r>
            <a:r>
              <a:rPr lang="en-US" sz="1000" b="1" dirty="0">
                <a:latin typeface="Courier New"/>
                <a:ea typeface="Courier New"/>
                <a:cs typeface="Courier New"/>
                <a:sym typeface="Courier New"/>
              </a:rPr>
              <a:t>NS=3;DP=11;AF=0.017</a:t>
            </a:r>
            <a:r>
              <a:rPr lang="en-US" sz="1000" dirty="0">
                <a:latin typeface="Courier New"/>
                <a:ea typeface="Courier New"/>
                <a:cs typeface="Courier New"/>
                <a:sym typeface="Courier New"/>
              </a:rPr>
              <a:t> GT:GQ:DP:HQ 0|0:49:3:58,50 0|1:3:5:65,3 0/0:41:3 </a:t>
            </a:r>
          </a:p>
          <a:p>
            <a:pPr marL="0" lvl="0" indent="0">
              <a:spcBef>
                <a:spcPts val="200"/>
              </a:spcBef>
              <a:buSzTx/>
              <a:buNone/>
              <a:defRPr sz="1800"/>
            </a:pPr>
            <a:r>
              <a:rPr lang="en-US" sz="1000" dirty="0">
                <a:latin typeface="Courier New"/>
                <a:ea typeface="Courier New"/>
                <a:cs typeface="Courier New"/>
                <a:sym typeface="Courier New"/>
              </a:rPr>
              <a:t>20 1110696 rs6040355 A G,T 67 PASS </a:t>
            </a:r>
            <a:r>
              <a:rPr lang="en-US" sz="1000" b="1" dirty="0">
                <a:latin typeface="Courier New"/>
                <a:ea typeface="Courier New"/>
                <a:cs typeface="Courier New"/>
                <a:sym typeface="Courier New"/>
              </a:rPr>
              <a:t>NS=2;DP=10;AF=0.333,0.667;AA=T;DB</a:t>
            </a:r>
            <a:r>
              <a:rPr lang="en-US" sz="1000" dirty="0">
                <a:latin typeface="Courier New"/>
                <a:ea typeface="Courier New"/>
                <a:cs typeface="Courier New"/>
                <a:sym typeface="Courier New"/>
              </a:rPr>
              <a:t> GT:GQ:DP:HQ 1|2:21:6:23,27 2|1:2:0:18,2 2/2:35:4 </a:t>
            </a:r>
          </a:p>
        </p:txBody>
      </p:sp>
      <p:sp>
        <p:nvSpPr>
          <p:cNvPr id="3" name="Title 2"/>
          <p:cNvSpPr>
            <a:spLocks noGrp="1"/>
          </p:cNvSpPr>
          <p:nvPr>
            <p:ph type="title"/>
          </p:nvPr>
        </p:nvSpPr>
        <p:spPr/>
        <p:txBody>
          <a:bodyPr/>
          <a:lstStyle/>
          <a:p>
            <a:r>
              <a:rPr lang="en-US" dirty="0"/>
              <a:t>VCF Files</a:t>
            </a:r>
          </a:p>
        </p:txBody>
      </p:sp>
    </p:spTree>
    <p:extLst>
      <p:ext uri="{BB962C8B-B14F-4D97-AF65-F5344CB8AC3E}">
        <p14:creationId xmlns:p14="http://schemas.microsoft.com/office/powerpoint/2010/main" val="1492308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999" y="1576800"/>
            <a:ext cx="9296949" cy="4654183"/>
          </a:xfrm>
        </p:spPr>
        <p:txBody>
          <a:bodyPr>
            <a:noAutofit/>
          </a:bodyPr>
          <a:lstStyle/>
          <a:p>
            <a:pPr marL="0" lvl="0" indent="0">
              <a:spcBef>
                <a:spcPts val="200"/>
              </a:spcBef>
              <a:buSzTx/>
              <a:buNone/>
              <a:defRPr sz="1800"/>
            </a:pP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fileformat</a:t>
            </a:r>
            <a:r>
              <a:rPr lang="en-US" sz="1200" dirty="0">
                <a:latin typeface="Courier New"/>
                <a:ea typeface="Courier New"/>
                <a:cs typeface="Courier New"/>
                <a:sym typeface="Courier New"/>
              </a:rPr>
              <a:t>=VCFv4.0 ##</a:t>
            </a:r>
            <a:r>
              <a:rPr lang="en-US" sz="1200" dirty="0" err="1">
                <a:latin typeface="Courier New"/>
                <a:ea typeface="Courier New"/>
                <a:cs typeface="Courier New"/>
                <a:sym typeface="Courier New"/>
              </a:rPr>
              <a:t>fileDate</a:t>
            </a:r>
            <a:r>
              <a:rPr lang="en-US" sz="1200" dirty="0">
                <a:latin typeface="Courier New"/>
                <a:ea typeface="Courier New"/>
                <a:cs typeface="Courier New"/>
                <a:sym typeface="Courier New"/>
              </a:rPr>
              <a:t>=20090805 </a:t>
            </a:r>
          </a:p>
          <a:p>
            <a:pPr marL="0" lvl="0" indent="0">
              <a:spcBef>
                <a:spcPts val="200"/>
              </a:spcBef>
              <a:buSzTx/>
              <a:buNone/>
              <a:defRPr sz="1800"/>
            </a:pPr>
            <a:r>
              <a:rPr lang="en-US" sz="1200" dirty="0">
                <a:latin typeface="Courier New"/>
                <a:ea typeface="Courier New"/>
                <a:cs typeface="Courier New"/>
                <a:sym typeface="Courier New"/>
              </a:rPr>
              <a:t>##source=myImputationProgramV3.1 </a:t>
            </a:r>
          </a:p>
          <a:p>
            <a:pPr marL="0" lvl="0" indent="0">
              <a:spcBef>
                <a:spcPts val="200"/>
              </a:spcBef>
              <a:buSzTx/>
              <a:buNone/>
              <a:defRPr sz="1800"/>
            </a:pPr>
            <a:r>
              <a:rPr lang="en-US" sz="1200" dirty="0">
                <a:latin typeface="Courier New"/>
                <a:ea typeface="Courier New"/>
                <a:cs typeface="Courier New"/>
                <a:sym typeface="Courier New"/>
              </a:rPr>
              <a:t>##reference=1000GenomesPilot-NCBI36 </a:t>
            </a:r>
          </a:p>
          <a:p>
            <a:pPr marL="0" lvl="0" indent="0">
              <a:spcBef>
                <a:spcPts val="200"/>
              </a:spcBef>
              <a:buSzTx/>
              <a:buNone/>
              <a:defRPr sz="1800"/>
            </a:pPr>
            <a:r>
              <a:rPr lang="en-US" sz="1200" dirty="0">
                <a:latin typeface="Courier New"/>
                <a:ea typeface="Courier New"/>
                <a:cs typeface="Courier New"/>
                <a:sym typeface="Courier New"/>
              </a:rPr>
              <a:t>##phasing=partial </a:t>
            </a:r>
          </a:p>
          <a:p>
            <a:pPr marL="0" lvl="0" indent="0">
              <a:spcBef>
                <a:spcPts val="200"/>
              </a:spcBef>
              <a:buSzTx/>
              <a:buNone/>
              <a:defRPr sz="1800"/>
            </a:pPr>
            <a:r>
              <a:rPr lang="en-US" sz="1200" dirty="0">
                <a:latin typeface="Courier New"/>
                <a:ea typeface="Courier New"/>
                <a:cs typeface="Courier New"/>
                <a:sym typeface="Courier New"/>
              </a:rPr>
              <a:t>##INFO=&lt;ID=</a:t>
            </a:r>
            <a:r>
              <a:rPr lang="en-US" sz="1200" dirty="0" err="1">
                <a:latin typeface="Courier New"/>
                <a:ea typeface="Courier New"/>
                <a:cs typeface="Courier New"/>
                <a:sym typeface="Courier New"/>
              </a:rPr>
              <a:t>NS,Number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="Number of Samples With Data"&gt; ##INFO=&lt;ID=</a:t>
            </a:r>
            <a:r>
              <a:rPr lang="en-US" sz="1200" dirty="0" err="1">
                <a:latin typeface="Courier New"/>
                <a:ea typeface="Courier New"/>
                <a:cs typeface="Courier New"/>
                <a:sym typeface="Courier New"/>
              </a:rPr>
              <a:t>DP,Number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="Total Depth"&gt; ##INFO=&lt;ID=</a:t>
            </a:r>
            <a:r>
              <a:rPr lang="en-US" sz="1200" dirty="0" err="1">
                <a:latin typeface="Courier New"/>
                <a:ea typeface="Courier New"/>
                <a:cs typeface="Courier New"/>
                <a:sym typeface="Courier New"/>
              </a:rPr>
              <a:t>AF,Number</a:t>
            </a:r>
            <a:r>
              <a:rPr lang="en-US" sz="1200" dirty="0">
                <a:latin typeface="Courier New"/>
                <a:ea typeface="Courier New"/>
                <a:cs typeface="Courier New"/>
                <a:sym typeface="Courier New"/>
              </a:rPr>
              <a:t>=.,Type=</a:t>
            </a:r>
            <a:r>
              <a:rPr lang="en-US" sz="1200" dirty="0" err="1">
                <a:latin typeface="Courier New"/>
                <a:ea typeface="Courier New"/>
                <a:cs typeface="Courier New"/>
                <a:sym typeface="Courier New"/>
              </a:rPr>
              <a:t>Float,Description</a:t>
            </a:r>
            <a:r>
              <a:rPr lang="en-US" sz="1200" dirty="0">
                <a:latin typeface="Courier New"/>
                <a:ea typeface="Courier New"/>
                <a:cs typeface="Courier New"/>
                <a:sym typeface="Courier New"/>
              </a:rPr>
              <a:t>="Allele Frequency"&gt; ##INFO=&lt;ID=</a:t>
            </a:r>
            <a:r>
              <a:rPr lang="en-US" sz="1200" dirty="0" err="1">
                <a:latin typeface="Courier New"/>
                <a:ea typeface="Courier New"/>
                <a:cs typeface="Courier New"/>
                <a:sym typeface="Courier New"/>
              </a:rPr>
              <a:t>AA,Number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String,Description</a:t>
            </a:r>
            <a:r>
              <a:rPr lang="en-US" sz="1200" dirty="0">
                <a:latin typeface="Courier New"/>
                <a:ea typeface="Courier New"/>
                <a:cs typeface="Courier New"/>
                <a:sym typeface="Courier New"/>
              </a:rPr>
              <a:t>="Ancestral Allele"&gt; ##INFO=&lt;ID=</a:t>
            </a:r>
            <a:r>
              <a:rPr lang="en-US" sz="1200" dirty="0" err="1">
                <a:latin typeface="Courier New"/>
                <a:ea typeface="Courier New"/>
                <a:cs typeface="Courier New"/>
                <a:sym typeface="Courier New"/>
              </a:rPr>
              <a:t>DB,Number</a:t>
            </a:r>
            <a:r>
              <a:rPr lang="en-US" sz="1200" dirty="0">
                <a:latin typeface="Courier New"/>
                <a:ea typeface="Courier New"/>
                <a:cs typeface="Courier New"/>
                <a:sym typeface="Courier New"/>
              </a:rPr>
              <a:t>=0,Type=</a:t>
            </a:r>
            <a:r>
              <a:rPr lang="en-US" sz="1200" dirty="0" err="1">
                <a:latin typeface="Courier New"/>
                <a:ea typeface="Courier New"/>
                <a:cs typeface="Courier New"/>
                <a:sym typeface="Courier New"/>
              </a:rPr>
              <a:t>Flag,Description</a:t>
            </a: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dbSNP</a:t>
            </a:r>
            <a:r>
              <a:rPr lang="en-US" sz="1200" dirty="0">
                <a:latin typeface="Courier New"/>
                <a:ea typeface="Courier New"/>
                <a:cs typeface="Courier New"/>
                <a:sym typeface="Courier New"/>
              </a:rPr>
              <a:t> membership, build 129"&gt; ##INFO=&lt;ID=H2,Number=0,Type=</a:t>
            </a:r>
            <a:r>
              <a:rPr lang="en-US" sz="1200" dirty="0" err="1">
                <a:latin typeface="Courier New"/>
                <a:ea typeface="Courier New"/>
                <a:cs typeface="Courier New"/>
                <a:sym typeface="Courier New"/>
              </a:rPr>
              <a:t>Flag,Description</a:t>
            </a:r>
            <a:r>
              <a:rPr lang="en-US" sz="1200" dirty="0">
                <a:latin typeface="Courier New"/>
                <a:ea typeface="Courier New"/>
                <a:cs typeface="Courier New"/>
                <a:sym typeface="Courier New"/>
              </a:rPr>
              <a:t>="HapMap2 membership"&gt; </a:t>
            </a:r>
            <a:r>
              <a:rPr lang="en-US" sz="1200" b="1" dirty="0">
                <a:latin typeface="Courier New"/>
                <a:ea typeface="Courier New"/>
                <a:cs typeface="Courier New"/>
                <a:sym typeface="Courier New"/>
              </a:rPr>
              <a:t>##FILTER=&lt;ID=q10,Description="Quality below 10"&gt; </a:t>
            </a:r>
          </a:p>
          <a:p>
            <a:pPr marL="0" lvl="0" indent="0">
              <a:spcBef>
                <a:spcPts val="200"/>
              </a:spcBef>
              <a:buSzTx/>
              <a:buNone/>
              <a:defRPr sz="1800"/>
            </a:pPr>
            <a:r>
              <a:rPr lang="en-US" sz="1200" b="1" dirty="0">
                <a:latin typeface="Courier New"/>
                <a:ea typeface="Courier New"/>
                <a:cs typeface="Courier New"/>
                <a:sym typeface="Courier New"/>
              </a:rPr>
              <a:t>##FILTER=&lt;ID=s50,Description="Less than 50% of samples have data"&gt; </a:t>
            </a:r>
            <a:r>
              <a:rPr lang="en-US" sz="1200" dirty="0">
                <a:latin typeface="Courier New"/>
                <a:ea typeface="Courier New"/>
                <a:cs typeface="Courier New"/>
                <a:sym typeface="Courier New"/>
              </a:rPr>
              <a:t>##FORMAT=&lt;ID=</a:t>
            </a:r>
            <a:r>
              <a:rPr lang="en-US" sz="1200" dirty="0" err="1">
                <a:latin typeface="Courier New"/>
                <a:ea typeface="Courier New"/>
                <a:cs typeface="Courier New"/>
                <a:sym typeface="Courier New"/>
              </a:rPr>
              <a:t>GT,Number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String,Description</a:t>
            </a:r>
            <a:r>
              <a:rPr lang="en-US" sz="1200" dirty="0">
                <a:latin typeface="Courier New"/>
                <a:ea typeface="Courier New"/>
                <a:cs typeface="Courier New"/>
                <a:sym typeface="Courier New"/>
              </a:rPr>
              <a:t>="Genotype"&gt; ##FORMAT=&lt;ID=</a:t>
            </a:r>
            <a:r>
              <a:rPr lang="en-US" sz="1200" dirty="0" err="1">
                <a:latin typeface="Courier New"/>
                <a:ea typeface="Courier New"/>
                <a:cs typeface="Courier New"/>
                <a:sym typeface="Courier New"/>
              </a:rPr>
              <a:t>GQ,Number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="Genotype Quality"&gt; ##FORMAT=&lt;ID=</a:t>
            </a:r>
            <a:r>
              <a:rPr lang="en-US" sz="1200" dirty="0" err="1">
                <a:latin typeface="Courier New"/>
                <a:ea typeface="Courier New"/>
                <a:cs typeface="Courier New"/>
                <a:sym typeface="Courier New"/>
              </a:rPr>
              <a:t>DP,Number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="Read Depth"&gt; ##FORMAT=&lt;ID=</a:t>
            </a:r>
            <a:r>
              <a:rPr lang="en-US" sz="1200" dirty="0" err="1">
                <a:latin typeface="Courier New"/>
                <a:ea typeface="Courier New"/>
                <a:cs typeface="Courier New"/>
                <a:sym typeface="Courier New"/>
              </a:rPr>
              <a:t>HQ,Number</a:t>
            </a:r>
            <a:r>
              <a:rPr lang="en-US" sz="1200" dirty="0">
                <a:latin typeface="Courier New"/>
                <a:ea typeface="Courier New"/>
                <a:cs typeface="Courier New"/>
                <a:sym typeface="Courier New"/>
              </a:rPr>
              <a:t>=2,Type=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="Haplotype Quality"&gt; </a:t>
            </a:r>
          </a:p>
          <a:p>
            <a:pPr marL="0" lvl="0" indent="0">
              <a:spcBef>
                <a:spcPts val="200"/>
              </a:spcBef>
              <a:buSzTx/>
              <a:buNone/>
              <a:defRPr sz="1800"/>
            </a:pPr>
            <a:r>
              <a:rPr lang="en-US" sz="1200" dirty="0">
                <a:latin typeface="Courier New"/>
                <a:ea typeface="Courier New"/>
                <a:cs typeface="Courier New"/>
                <a:sym typeface="Courier New"/>
              </a:rPr>
              <a:t>#CHROM POS ID REF ALT QUAL </a:t>
            </a:r>
            <a:r>
              <a:rPr lang="en-US" sz="1200" b="1" dirty="0">
                <a:latin typeface="Courier New"/>
                <a:ea typeface="Courier New"/>
                <a:cs typeface="Courier New"/>
                <a:sym typeface="Courier New"/>
              </a:rPr>
              <a:t>FILTER</a:t>
            </a:r>
            <a:r>
              <a:rPr lang="en-US" sz="1200" dirty="0">
                <a:latin typeface="Courier New"/>
                <a:ea typeface="Courier New"/>
                <a:cs typeface="Courier New"/>
                <a:sym typeface="Courier New"/>
              </a:rPr>
              <a:t> INFO FORMAT NA00001 NA00002 NA00003 </a:t>
            </a:r>
          </a:p>
          <a:p>
            <a:pPr marL="0" lvl="0" indent="0">
              <a:spcBef>
                <a:spcPts val="200"/>
              </a:spcBef>
              <a:buSzTx/>
              <a:buNone/>
              <a:defRPr sz="1800"/>
            </a:pPr>
            <a:r>
              <a:rPr lang="en-US" sz="1000" dirty="0">
                <a:latin typeface="Courier New"/>
                <a:ea typeface="Courier New"/>
                <a:cs typeface="Courier New"/>
                <a:sym typeface="Courier New"/>
              </a:rPr>
              <a:t>20 14370 rs6054257 G A 29 </a:t>
            </a:r>
            <a:r>
              <a:rPr lang="en-US" sz="1000" b="1" dirty="0">
                <a:latin typeface="Courier New"/>
                <a:ea typeface="Courier New"/>
                <a:cs typeface="Courier New"/>
                <a:sym typeface="Courier New"/>
              </a:rPr>
              <a:t>PASS</a:t>
            </a:r>
            <a:r>
              <a:rPr lang="en-US" sz="1000" dirty="0">
                <a:latin typeface="Courier New"/>
                <a:ea typeface="Courier New"/>
                <a:cs typeface="Courier New"/>
                <a:sym typeface="Courier New"/>
              </a:rPr>
              <a:t> NS=3;DP=14;AF=0.5;DB;H2 GT:GQ:DP:HQ 0|0:48:1:51,51 1|0:48:8:51,51 1/1:43:5:.,. </a:t>
            </a:r>
          </a:p>
          <a:p>
            <a:pPr marL="0" lvl="0" indent="0">
              <a:spcBef>
                <a:spcPts val="200"/>
              </a:spcBef>
              <a:buSzTx/>
              <a:buNone/>
              <a:defRPr sz="1800"/>
            </a:pPr>
            <a:r>
              <a:rPr lang="en-US" sz="1000" dirty="0">
                <a:latin typeface="Courier New"/>
                <a:ea typeface="Courier New"/>
                <a:cs typeface="Courier New"/>
                <a:sym typeface="Courier New"/>
              </a:rPr>
              <a:t>20 17330 . T A 3 </a:t>
            </a:r>
            <a:r>
              <a:rPr lang="en-US" sz="1000" b="1" dirty="0">
                <a:latin typeface="Courier New"/>
                <a:ea typeface="Courier New"/>
                <a:cs typeface="Courier New"/>
                <a:sym typeface="Courier New"/>
              </a:rPr>
              <a:t>q10</a:t>
            </a:r>
            <a:r>
              <a:rPr lang="en-US" sz="1000" dirty="0">
                <a:latin typeface="Courier New"/>
                <a:ea typeface="Courier New"/>
                <a:cs typeface="Courier New"/>
                <a:sym typeface="Courier New"/>
              </a:rPr>
              <a:t> NS=3;DP=11;AF=0.017 GT:GQ:DP:HQ 0|0:49:3:58,50 0|1:3:5:65,3 0/0:41:3 </a:t>
            </a:r>
          </a:p>
          <a:p>
            <a:pPr marL="0" lvl="0" indent="0">
              <a:spcBef>
                <a:spcPts val="200"/>
              </a:spcBef>
              <a:buSzTx/>
              <a:buNone/>
              <a:defRPr sz="1800"/>
            </a:pPr>
            <a:r>
              <a:rPr lang="en-US" sz="1000" dirty="0">
                <a:latin typeface="Courier New"/>
                <a:ea typeface="Courier New"/>
                <a:cs typeface="Courier New"/>
                <a:sym typeface="Courier New"/>
              </a:rPr>
              <a:t>20 1110696 rs6040355 A G,T 67 </a:t>
            </a:r>
            <a:r>
              <a:rPr lang="en-US" sz="1000" b="1" dirty="0">
                <a:latin typeface="Courier New"/>
                <a:ea typeface="Courier New"/>
                <a:cs typeface="Courier New"/>
                <a:sym typeface="Courier New"/>
              </a:rPr>
              <a:t>PASS</a:t>
            </a:r>
            <a:r>
              <a:rPr lang="en-US" sz="1000" dirty="0">
                <a:latin typeface="Courier New"/>
                <a:ea typeface="Courier New"/>
                <a:cs typeface="Courier New"/>
                <a:sym typeface="Courier New"/>
              </a:rPr>
              <a:t> NS=2;DP=10;AF=0.333,0.667;AA=T;DB GT:GQ:DP:HQ 1|2:21:6:23,27 2|1:2:0:18,2 2/2:35:4 </a:t>
            </a:r>
          </a:p>
        </p:txBody>
      </p:sp>
      <p:sp>
        <p:nvSpPr>
          <p:cNvPr id="3" name="Title 2"/>
          <p:cNvSpPr>
            <a:spLocks noGrp="1"/>
          </p:cNvSpPr>
          <p:nvPr>
            <p:ph type="title"/>
          </p:nvPr>
        </p:nvSpPr>
        <p:spPr/>
        <p:txBody>
          <a:bodyPr/>
          <a:lstStyle/>
          <a:p>
            <a:r>
              <a:rPr lang="en-US" dirty="0"/>
              <a:t>VCF Files</a:t>
            </a:r>
          </a:p>
        </p:txBody>
      </p:sp>
    </p:spTree>
    <p:extLst>
      <p:ext uri="{BB962C8B-B14F-4D97-AF65-F5344CB8AC3E}">
        <p14:creationId xmlns:p14="http://schemas.microsoft.com/office/powerpoint/2010/main" val="1368572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2000" y="1576799"/>
            <a:ext cx="4873673" cy="4966613"/>
          </a:xfrm>
        </p:spPr>
        <p:txBody>
          <a:bodyPr/>
          <a:lstStyle/>
          <a:p>
            <a:r>
              <a:rPr lang="en-US" dirty="0"/>
              <a:t>Genome Reference Consortium</a:t>
            </a:r>
          </a:p>
          <a:p>
            <a:r>
              <a:rPr lang="en-US" dirty="0"/>
              <a:t>A mosaic nucleic acid sequence</a:t>
            </a:r>
          </a:p>
          <a:p>
            <a:pPr lvl="1"/>
            <a:r>
              <a:rPr lang="en-US" sz="1600" dirty="0">
                <a:cs typeface="Courier"/>
              </a:rPr>
              <a:t>...GTGCGTAGACTGCTAGATCGAAGA...</a:t>
            </a:r>
            <a:endParaRPr lang="en-US" dirty="0">
              <a:cs typeface="Courier"/>
            </a:endParaRPr>
          </a:p>
          <a:p>
            <a:pPr lvl="1"/>
            <a:endParaRPr lang="en-US" dirty="0">
              <a:cs typeface="Courier"/>
            </a:endParaRPr>
          </a:p>
          <a:p>
            <a:pPr lvl="1"/>
            <a:endParaRPr lang="en-US" dirty="0">
              <a:cs typeface="Courier"/>
            </a:endParaRPr>
          </a:p>
          <a:p>
            <a:pPr lvl="1"/>
            <a:endParaRPr lang="en-US" dirty="0">
              <a:cs typeface="Courier"/>
            </a:endParaRPr>
          </a:p>
          <a:p>
            <a:r>
              <a:rPr lang="en-US" dirty="0">
                <a:cs typeface="Courier"/>
              </a:rPr>
              <a:t>What changes between versions?</a:t>
            </a:r>
          </a:p>
          <a:p>
            <a:pPr lvl="1"/>
            <a:r>
              <a:rPr lang="en-US" dirty="0">
                <a:cs typeface="Courier"/>
              </a:rPr>
              <a:t>First version: 150,000 gaps</a:t>
            </a:r>
          </a:p>
          <a:p>
            <a:pPr lvl="1"/>
            <a:r>
              <a:rPr lang="en-US" dirty="0">
                <a:cs typeface="Courier"/>
              </a:rPr>
              <a:t>HG19: 250 gaps</a:t>
            </a:r>
          </a:p>
        </p:txBody>
      </p:sp>
      <p:sp>
        <p:nvSpPr>
          <p:cNvPr id="3" name="Title 2"/>
          <p:cNvSpPr>
            <a:spLocks noGrp="1"/>
          </p:cNvSpPr>
          <p:nvPr>
            <p:ph type="title"/>
          </p:nvPr>
        </p:nvSpPr>
        <p:spPr/>
        <p:txBody>
          <a:bodyPr/>
          <a:lstStyle/>
          <a:p>
            <a:r>
              <a:rPr lang="en-US" dirty="0"/>
              <a:t>Reference genome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755" y="1576800"/>
            <a:ext cx="3352186" cy="4123189"/>
          </a:xfrm>
          <a:prstGeom prst="rect">
            <a:avLst/>
          </a:prstGeom>
        </p:spPr>
      </p:pic>
    </p:spTree>
    <p:extLst>
      <p:ext uri="{BB962C8B-B14F-4D97-AF65-F5344CB8AC3E}">
        <p14:creationId xmlns:p14="http://schemas.microsoft.com/office/powerpoint/2010/main" val="1324163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999" y="1576800"/>
            <a:ext cx="9296949" cy="4601931"/>
          </a:xfrm>
        </p:spPr>
        <p:txBody>
          <a:bodyPr>
            <a:noAutofit/>
          </a:bodyPr>
          <a:lstStyle/>
          <a:p>
            <a:pPr marL="0" lvl="0" indent="0">
              <a:spcBef>
                <a:spcPts val="200"/>
              </a:spcBef>
              <a:buSzTx/>
              <a:buNone/>
              <a:defRPr sz="1800"/>
            </a:pP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fileformat</a:t>
            </a:r>
            <a:r>
              <a:rPr lang="en-US" sz="1200" dirty="0">
                <a:latin typeface="Courier New"/>
                <a:ea typeface="Courier New"/>
                <a:cs typeface="Courier New"/>
                <a:sym typeface="Courier New"/>
              </a:rPr>
              <a:t>=VCFv4.0 ##</a:t>
            </a:r>
            <a:r>
              <a:rPr lang="en-US" sz="1200" dirty="0" err="1">
                <a:latin typeface="Courier New"/>
                <a:ea typeface="Courier New"/>
                <a:cs typeface="Courier New"/>
                <a:sym typeface="Courier New"/>
              </a:rPr>
              <a:t>fileDate</a:t>
            </a:r>
            <a:r>
              <a:rPr lang="en-US" sz="1200" dirty="0">
                <a:latin typeface="Courier New"/>
                <a:ea typeface="Courier New"/>
                <a:cs typeface="Courier New"/>
                <a:sym typeface="Courier New"/>
              </a:rPr>
              <a:t>=20090805 </a:t>
            </a:r>
          </a:p>
          <a:p>
            <a:pPr marL="0" lvl="0" indent="0">
              <a:spcBef>
                <a:spcPts val="200"/>
              </a:spcBef>
              <a:buSzTx/>
              <a:buNone/>
              <a:defRPr sz="1800"/>
            </a:pPr>
            <a:r>
              <a:rPr lang="en-US" sz="1200" dirty="0">
                <a:latin typeface="Courier New"/>
                <a:ea typeface="Courier New"/>
                <a:cs typeface="Courier New"/>
                <a:sym typeface="Courier New"/>
              </a:rPr>
              <a:t>##source=myImputationProgramV3.1 </a:t>
            </a:r>
          </a:p>
          <a:p>
            <a:pPr marL="0" lvl="0" indent="0">
              <a:spcBef>
                <a:spcPts val="200"/>
              </a:spcBef>
              <a:buSzTx/>
              <a:buNone/>
              <a:defRPr sz="1800"/>
            </a:pPr>
            <a:r>
              <a:rPr lang="en-US" sz="1200" dirty="0">
                <a:latin typeface="Courier New"/>
                <a:ea typeface="Courier New"/>
                <a:cs typeface="Courier New"/>
                <a:sym typeface="Courier New"/>
              </a:rPr>
              <a:t>##reference=1000GenomesPilot-NCBI36 </a:t>
            </a:r>
          </a:p>
          <a:p>
            <a:pPr marL="0" lvl="0" indent="0">
              <a:spcBef>
                <a:spcPts val="200"/>
              </a:spcBef>
              <a:buSzTx/>
              <a:buNone/>
              <a:defRPr sz="1800"/>
            </a:pPr>
            <a:r>
              <a:rPr lang="en-US" sz="1200" dirty="0">
                <a:latin typeface="Courier New"/>
                <a:ea typeface="Courier New"/>
                <a:cs typeface="Courier New"/>
                <a:sym typeface="Courier New"/>
              </a:rPr>
              <a:t>##phasing=partial </a:t>
            </a:r>
          </a:p>
          <a:p>
            <a:pPr marL="0" lvl="0" indent="0">
              <a:spcBef>
                <a:spcPts val="200"/>
              </a:spcBef>
              <a:buSzTx/>
              <a:buNone/>
              <a:defRPr sz="1800"/>
            </a:pPr>
            <a:r>
              <a:rPr lang="en-US" sz="1200" dirty="0">
                <a:latin typeface="Courier New"/>
                <a:ea typeface="Courier New"/>
                <a:cs typeface="Courier New"/>
                <a:sym typeface="Courier New"/>
              </a:rPr>
              <a:t>##INFO=&lt;ID=</a:t>
            </a:r>
            <a:r>
              <a:rPr lang="en-US" sz="1200" dirty="0" err="1">
                <a:latin typeface="Courier New"/>
                <a:ea typeface="Courier New"/>
                <a:cs typeface="Courier New"/>
                <a:sym typeface="Courier New"/>
              </a:rPr>
              <a:t>NS,Number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="Number of Samples With Data"&gt; ##INFO=&lt;ID=</a:t>
            </a:r>
            <a:r>
              <a:rPr lang="en-US" sz="1200" dirty="0" err="1">
                <a:latin typeface="Courier New"/>
                <a:ea typeface="Courier New"/>
                <a:cs typeface="Courier New"/>
                <a:sym typeface="Courier New"/>
              </a:rPr>
              <a:t>DP,Number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="Total Depth"&gt; ##INFO=&lt;ID=</a:t>
            </a:r>
            <a:r>
              <a:rPr lang="en-US" sz="1200" dirty="0" err="1">
                <a:latin typeface="Courier New"/>
                <a:ea typeface="Courier New"/>
                <a:cs typeface="Courier New"/>
                <a:sym typeface="Courier New"/>
              </a:rPr>
              <a:t>AF,Number</a:t>
            </a:r>
            <a:r>
              <a:rPr lang="en-US" sz="1200" dirty="0">
                <a:latin typeface="Courier New"/>
                <a:ea typeface="Courier New"/>
                <a:cs typeface="Courier New"/>
                <a:sym typeface="Courier New"/>
              </a:rPr>
              <a:t>=.,Type=</a:t>
            </a:r>
            <a:r>
              <a:rPr lang="en-US" sz="1200" dirty="0" err="1">
                <a:latin typeface="Courier New"/>
                <a:ea typeface="Courier New"/>
                <a:cs typeface="Courier New"/>
                <a:sym typeface="Courier New"/>
              </a:rPr>
              <a:t>Float,Description</a:t>
            </a:r>
            <a:r>
              <a:rPr lang="en-US" sz="1200" dirty="0">
                <a:latin typeface="Courier New"/>
                <a:ea typeface="Courier New"/>
                <a:cs typeface="Courier New"/>
                <a:sym typeface="Courier New"/>
              </a:rPr>
              <a:t>="Allele Frequency"&gt; ##INFO=&lt;ID=</a:t>
            </a:r>
            <a:r>
              <a:rPr lang="en-US" sz="1200" dirty="0" err="1">
                <a:latin typeface="Courier New"/>
                <a:ea typeface="Courier New"/>
                <a:cs typeface="Courier New"/>
                <a:sym typeface="Courier New"/>
              </a:rPr>
              <a:t>AA,Number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String,Description</a:t>
            </a:r>
            <a:r>
              <a:rPr lang="en-US" sz="1200" dirty="0">
                <a:latin typeface="Courier New"/>
                <a:ea typeface="Courier New"/>
                <a:cs typeface="Courier New"/>
                <a:sym typeface="Courier New"/>
              </a:rPr>
              <a:t>="Ancestral Allele"&gt; ##INFO=&lt;ID=</a:t>
            </a:r>
            <a:r>
              <a:rPr lang="en-US" sz="1200" dirty="0" err="1">
                <a:latin typeface="Courier New"/>
                <a:ea typeface="Courier New"/>
                <a:cs typeface="Courier New"/>
                <a:sym typeface="Courier New"/>
              </a:rPr>
              <a:t>DB,Number</a:t>
            </a:r>
            <a:r>
              <a:rPr lang="en-US" sz="1200" dirty="0">
                <a:latin typeface="Courier New"/>
                <a:ea typeface="Courier New"/>
                <a:cs typeface="Courier New"/>
                <a:sym typeface="Courier New"/>
              </a:rPr>
              <a:t>=0,Type=</a:t>
            </a:r>
            <a:r>
              <a:rPr lang="en-US" sz="1200" dirty="0" err="1">
                <a:latin typeface="Courier New"/>
                <a:ea typeface="Courier New"/>
                <a:cs typeface="Courier New"/>
                <a:sym typeface="Courier New"/>
              </a:rPr>
              <a:t>Flag,Description</a:t>
            </a: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dbSNP</a:t>
            </a:r>
            <a:r>
              <a:rPr lang="en-US" sz="1200" dirty="0">
                <a:latin typeface="Courier New"/>
                <a:ea typeface="Courier New"/>
                <a:cs typeface="Courier New"/>
                <a:sym typeface="Courier New"/>
              </a:rPr>
              <a:t> membership, build 129"&gt; ##INFO=&lt;ID=H2,Number=0,Type=</a:t>
            </a:r>
            <a:r>
              <a:rPr lang="en-US" sz="1200" dirty="0" err="1">
                <a:latin typeface="Courier New"/>
                <a:ea typeface="Courier New"/>
                <a:cs typeface="Courier New"/>
                <a:sym typeface="Courier New"/>
              </a:rPr>
              <a:t>Flag,Description</a:t>
            </a:r>
            <a:r>
              <a:rPr lang="en-US" sz="1200" dirty="0">
                <a:latin typeface="Courier New"/>
                <a:ea typeface="Courier New"/>
                <a:cs typeface="Courier New"/>
                <a:sym typeface="Courier New"/>
              </a:rPr>
              <a:t>="HapMap2 membership"&gt; ##FILTER=&lt;ID=q10,Description="Quality below 10"&gt; </a:t>
            </a:r>
          </a:p>
          <a:p>
            <a:pPr marL="0" lvl="0" indent="0">
              <a:spcBef>
                <a:spcPts val="200"/>
              </a:spcBef>
              <a:buSzTx/>
              <a:buNone/>
              <a:defRPr sz="1800"/>
            </a:pPr>
            <a:r>
              <a:rPr lang="en-US" sz="1200" dirty="0">
                <a:latin typeface="Courier New"/>
                <a:ea typeface="Courier New"/>
                <a:cs typeface="Courier New"/>
                <a:sym typeface="Courier New"/>
              </a:rPr>
              <a:t>##FILTER=&lt;ID=s50,Description="Less than 50% of samples have data"&gt; </a:t>
            </a:r>
            <a:r>
              <a:rPr lang="en-US" sz="1200" b="1" dirty="0">
                <a:latin typeface="Courier New"/>
                <a:ea typeface="Courier New"/>
                <a:cs typeface="Courier New"/>
                <a:sym typeface="Courier New"/>
              </a:rPr>
              <a:t>##FORMAT=&lt;ID=</a:t>
            </a:r>
            <a:r>
              <a:rPr lang="en-US" sz="1200" b="1" dirty="0" err="1">
                <a:latin typeface="Courier New"/>
                <a:ea typeface="Courier New"/>
                <a:cs typeface="Courier New"/>
                <a:sym typeface="Courier New"/>
              </a:rPr>
              <a:t>GT,Number</a:t>
            </a:r>
            <a:r>
              <a:rPr lang="en-US" sz="1200" b="1" dirty="0">
                <a:latin typeface="Courier New"/>
                <a:ea typeface="Courier New"/>
                <a:cs typeface="Courier New"/>
                <a:sym typeface="Courier New"/>
              </a:rPr>
              <a:t>=1,Type=</a:t>
            </a:r>
            <a:r>
              <a:rPr lang="en-US" sz="1200" b="1" dirty="0" err="1">
                <a:latin typeface="Courier New"/>
                <a:ea typeface="Courier New"/>
                <a:cs typeface="Courier New"/>
                <a:sym typeface="Courier New"/>
              </a:rPr>
              <a:t>String,Description</a:t>
            </a:r>
            <a:r>
              <a:rPr lang="en-US" sz="1200" b="1" dirty="0">
                <a:latin typeface="Courier New"/>
                <a:ea typeface="Courier New"/>
                <a:cs typeface="Courier New"/>
                <a:sym typeface="Courier New"/>
              </a:rPr>
              <a:t>="Genotype"&gt; ##FORMAT=&lt;ID=</a:t>
            </a:r>
            <a:r>
              <a:rPr lang="en-US" sz="1200" b="1" dirty="0" err="1">
                <a:latin typeface="Courier New"/>
                <a:ea typeface="Courier New"/>
                <a:cs typeface="Courier New"/>
                <a:sym typeface="Courier New"/>
              </a:rPr>
              <a:t>GQ,Number</a:t>
            </a:r>
            <a:r>
              <a:rPr lang="en-US" sz="1200" b="1" dirty="0">
                <a:latin typeface="Courier New"/>
                <a:ea typeface="Courier New"/>
                <a:cs typeface="Courier New"/>
                <a:sym typeface="Courier New"/>
              </a:rPr>
              <a:t>=1,Type=</a:t>
            </a:r>
            <a:r>
              <a:rPr lang="en-US" sz="1200" b="1" dirty="0" err="1">
                <a:latin typeface="Courier New"/>
                <a:ea typeface="Courier New"/>
                <a:cs typeface="Courier New"/>
                <a:sym typeface="Courier New"/>
              </a:rPr>
              <a:t>Integer,Description</a:t>
            </a:r>
            <a:r>
              <a:rPr lang="en-US" sz="1200" b="1" dirty="0">
                <a:latin typeface="Courier New"/>
                <a:ea typeface="Courier New"/>
                <a:cs typeface="Courier New"/>
                <a:sym typeface="Courier New"/>
              </a:rPr>
              <a:t>="Genotype Quality"&gt; ##FORMAT=&lt;ID=</a:t>
            </a:r>
            <a:r>
              <a:rPr lang="en-US" sz="1200" b="1" dirty="0" err="1">
                <a:latin typeface="Courier New"/>
                <a:ea typeface="Courier New"/>
                <a:cs typeface="Courier New"/>
                <a:sym typeface="Courier New"/>
              </a:rPr>
              <a:t>DP,Number</a:t>
            </a:r>
            <a:r>
              <a:rPr lang="en-US" sz="1200" b="1" dirty="0">
                <a:latin typeface="Courier New"/>
                <a:ea typeface="Courier New"/>
                <a:cs typeface="Courier New"/>
                <a:sym typeface="Courier New"/>
              </a:rPr>
              <a:t>=1,Type=</a:t>
            </a:r>
            <a:r>
              <a:rPr lang="en-US" sz="1200" b="1" dirty="0" err="1">
                <a:latin typeface="Courier New"/>
                <a:ea typeface="Courier New"/>
                <a:cs typeface="Courier New"/>
                <a:sym typeface="Courier New"/>
              </a:rPr>
              <a:t>Integer,Description</a:t>
            </a:r>
            <a:r>
              <a:rPr lang="en-US" sz="1200" b="1" dirty="0">
                <a:latin typeface="Courier New"/>
                <a:ea typeface="Courier New"/>
                <a:cs typeface="Courier New"/>
                <a:sym typeface="Courier New"/>
              </a:rPr>
              <a:t>="Read Depth"&gt; ##FORMAT=&lt;ID=</a:t>
            </a:r>
            <a:r>
              <a:rPr lang="en-US" sz="1200" b="1" dirty="0" err="1">
                <a:latin typeface="Courier New"/>
                <a:ea typeface="Courier New"/>
                <a:cs typeface="Courier New"/>
                <a:sym typeface="Courier New"/>
              </a:rPr>
              <a:t>HQ,Number</a:t>
            </a:r>
            <a:r>
              <a:rPr lang="en-US" sz="1200" b="1" dirty="0">
                <a:latin typeface="Courier New"/>
                <a:ea typeface="Courier New"/>
                <a:cs typeface="Courier New"/>
                <a:sym typeface="Courier New"/>
              </a:rPr>
              <a:t>=2,Type=</a:t>
            </a:r>
            <a:r>
              <a:rPr lang="en-US" sz="1200" b="1" dirty="0" err="1">
                <a:latin typeface="Courier New"/>
                <a:ea typeface="Courier New"/>
                <a:cs typeface="Courier New"/>
                <a:sym typeface="Courier New"/>
              </a:rPr>
              <a:t>Integer,Description</a:t>
            </a:r>
            <a:r>
              <a:rPr lang="en-US" sz="1200" b="1" dirty="0">
                <a:latin typeface="Courier New"/>
                <a:ea typeface="Courier New"/>
                <a:cs typeface="Courier New"/>
                <a:sym typeface="Courier New"/>
              </a:rPr>
              <a:t>="Haplotype Quality"&gt; </a:t>
            </a:r>
          </a:p>
          <a:p>
            <a:pPr marL="0" lvl="0" indent="0">
              <a:spcBef>
                <a:spcPts val="200"/>
              </a:spcBef>
              <a:buSzTx/>
              <a:buNone/>
              <a:defRPr sz="1800"/>
            </a:pPr>
            <a:r>
              <a:rPr lang="en-US" sz="1200" dirty="0">
                <a:latin typeface="Courier New"/>
                <a:ea typeface="Courier New"/>
                <a:cs typeface="Courier New"/>
                <a:sym typeface="Courier New"/>
              </a:rPr>
              <a:t>#CHROM POS ID REF ALT QUAL FILTER INFO </a:t>
            </a:r>
            <a:r>
              <a:rPr lang="en-US" sz="1200" b="1" dirty="0">
                <a:latin typeface="Courier New"/>
                <a:ea typeface="Courier New"/>
                <a:cs typeface="Courier New"/>
                <a:sym typeface="Courier New"/>
              </a:rPr>
              <a:t>FORMAT</a:t>
            </a:r>
            <a:r>
              <a:rPr lang="en-US" sz="1200" dirty="0">
                <a:latin typeface="Courier New"/>
                <a:ea typeface="Courier New"/>
                <a:cs typeface="Courier New"/>
                <a:sym typeface="Courier New"/>
              </a:rPr>
              <a:t> NA00001 NA00002 NA00003 </a:t>
            </a:r>
          </a:p>
          <a:p>
            <a:pPr marL="0" lvl="0" indent="0">
              <a:spcBef>
                <a:spcPts val="200"/>
              </a:spcBef>
              <a:buSzTx/>
              <a:buNone/>
              <a:defRPr sz="1800"/>
            </a:pPr>
            <a:r>
              <a:rPr lang="en-US" sz="1000" dirty="0">
                <a:latin typeface="Courier New"/>
                <a:ea typeface="Courier New"/>
                <a:cs typeface="Courier New"/>
                <a:sym typeface="Courier New"/>
              </a:rPr>
              <a:t>20 14370 rs6054257 G A 29 PASS NS=3;DP=14;AF=0.5;DB;H2 </a:t>
            </a:r>
            <a:r>
              <a:rPr lang="en-US" sz="1000" b="1" dirty="0">
                <a:latin typeface="Courier New"/>
                <a:ea typeface="Courier New"/>
                <a:cs typeface="Courier New"/>
                <a:sym typeface="Courier New"/>
              </a:rPr>
              <a:t>GT:GQ:DP:HQ</a:t>
            </a:r>
            <a:r>
              <a:rPr lang="en-US" sz="1000" dirty="0">
                <a:latin typeface="Courier New"/>
                <a:ea typeface="Courier New"/>
                <a:cs typeface="Courier New"/>
                <a:sym typeface="Courier New"/>
              </a:rPr>
              <a:t> 0|0:48:1:51,51 1|0:48:8:51,51 1/1:43:5:.,. </a:t>
            </a:r>
          </a:p>
          <a:p>
            <a:pPr marL="0" lvl="0" indent="0">
              <a:spcBef>
                <a:spcPts val="200"/>
              </a:spcBef>
              <a:buSzTx/>
              <a:buNone/>
              <a:defRPr sz="1800"/>
            </a:pPr>
            <a:r>
              <a:rPr lang="en-US" sz="1000" dirty="0">
                <a:latin typeface="Courier New"/>
                <a:ea typeface="Courier New"/>
                <a:cs typeface="Courier New"/>
                <a:sym typeface="Courier New"/>
              </a:rPr>
              <a:t>20 17330 . T A 3 q10 NS=3;DP=11;AF=0.017 </a:t>
            </a:r>
            <a:r>
              <a:rPr lang="en-US" sz="1000" b="1" dirty="0">
                <a:latin typeface="Courier New"/>
                <a:ea typeface="Courier New"/>
                <a:cs typeface="Courier New"/>
                <a:sym typeface="Courier New"/>
              </a:rPr>
              <a:t>GT:GQ:DP:HQ</a:t>
            </a:r>
            <a:r>
              <a:rPr lang="en-US" sz="1000" dirty="0">
                <a:latin typeface="Courier New"/>
                <a:ea typeface="Courier New"/>
                <a:cs typeface="Courier New"/>
                <a:sym typeface="Courier New"/>
              </a:rPr>
              <a:t> 0|0:49:3:58,50 0|1:3:5:65,3 0/0:41:3 </a:t>
            </a:r>
          </a:p>
          <a:p>
            <a:pPr marL="0" lvl="0" indent="0">
              <a:spcBef>
                <a:spcPts val="200"/>
              </a:spcBef>
              <a:buSzTx/>
              <a:buNone/>
              <a:defRPr sz="1800"/>
            </a:pPr>
            <a:r>
              <a:rPr lang="en-US" sz="1000" dirty="0">
                <a:latin typeface="Courier New"/>
                <a:ea typeface="Courier New"/>
                <a:cs typeface="Courier New"/>
                <a:sym typeface="Courier New"/>
              </a:rPr>
              <a:t>20 1110696 rs6040355 A G,T 67 PASS NS=2;DP=10;AF=0.333,0.667;AA=T;DB </a:t>
            </a:r>
            <a:r>
              <a:rPr lang="en-US" sz="1000" b="1" dirty="0">
                <a:latin typeface="Courier New"/>
                <a:ea typeface="Courier New"/>
                <a:cs typeface="Courier New"/>
                <a:sym typeface="Courier New"/>
              </a:rPr>
              <a:t>GT:GQ:DP:HQ</a:t>
            </a:r>
            <a:r>
              <a:rPr lang="en-US" sz="1000" dirty="0">
                <a:latin typeface="Courier New"/>
                <a:ea typeface="Courier New"/>
                <a:cs typeface="Courier New"/>
                <a:sym typeface="Courier New"/>
              </a:rPr>
              <a:t> 1|2:21:6:23,27 2|1:2:0:18,2 2/2:35:4 </a:t>
            </a:r>
          </a:p>
        </p:txBody>
      </p:sp>
      <p:sp>
        <p:nvSpPr>
          <p:cNvPr id="3" name="Title 2"/>
          <p:cNvSpPr>
            <a:spLocks noGrp="1"/>
          </p:cNvSpPr>
          <p:nvPr>
            <p:ph type="title"/>
          </p:nvPr>
        </p:nvSpPr>
        <p:spPr/>
        <p:txBody>
          <a:bodyPr/>
          <a:lstStyle/>
          <a:p>
            <a:r>
              <a:rPr lang="en-US" dirty="0"/>
              <a:t>VCF Files</a:t>
            </a:r>
          </a:p>
        </p:txBody>
      </p:sp>
    </p:spTree>
    <p:extLst>
      <p:ext uri="{BB962C8B-B14F-4D97-AF65-F5344CB8AC3E}">
        <p14:creationId xmlns:p14="http://schemas.microsoft.com/office/powerpoint/2010/main" val="2059330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2000" y="1576800"/>
            <a:ext cx="8892000" cy="4629229"/>
          </a:xfrm>
        </p:spPr>
        <p:txBody>
          <a:bodyPr>
            <a:noAutofit/>
          </a:bodyPr>
          <a:lstStyle/>
          <a:p>
            <a:pPr marL="0" lvl="0" indent="0">
              <a:spcBef>
                <a:spcPts val="200"/>
              </a:spcBef>
              <a:buSzTx/>
              <a:buNone/>
              <a:defRPr sz="1800"/>
            </a:pP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fileformat</a:t>
            </a:r>
            <a:r>
              <a:rPr lang="en-US" sz="1200" dirty="0">
                <a:latin typeface="Courier New"/>
                <a:ea typeface="Courier New"/>
                <a:cs typeface="Courier New"/>
                <a:sym typeface="Courier New"/>
              </a:rPr>
              <a:t>=VCFv4.0 ##</a:t>
            </a:r>
            <a:r>
              <a:rPr lang="en-US" sz="1200" dirty="0" err="1">
                <a:latin typeface="Courier New"/>
                <a:ea typeface="Courier New"/>
                <a:cs typeface="Courier New"/>
                <a:sym typeface="Courier New"/>
              </a:rPr>
              <a:t>fileDate</a:t>
            </a:r>
            <a:r>
              <a:rPr lang="en-US" sz="1200" dirty="0">
                <a:latin typeface="Courier New"/>
                <a:ea typeface="Courier New"/>
                <a:cs typeface="Courier New"/>
                <a:sym typeface="Courier New"/>
              </a:rPr>
              <a:t>=20090805 </a:t>
            </a:r>
          </a:p>
          <a:p>
            <a:pPr marL="0" lvl="0" indent="0">
              <a:spcBef>
                <a:spcPts val="200"/>
              </a:spcBef>
              <a:buSzTx/>
              <a:buNone/>
              <a:defRPr sz="1800"/>
            </a:pPr>
            <a:r>
              <a:rPr lang="en-US" sz="1200" dirty="0">
                <a:latin typeface="Courier New"/>
                <a:ea typeface="Courier New"/>
                <a:cs typeface="Courier New"/>
                <a:sym typeface="Courier New"/>
              </a:rPr>
              <a:t>##source=myImputationProgramV3.1 </a:t>
            </a:r>
          </a:p>
          <a:p>
            <a:pPr marL="0" lvl="0" indent="0">
              <a:spcBef>
                <a:spcPts val="200"/>
              </a:spcBef>
              <a:buSzTx/>
              <a:buNone/>
              <a:defRPr sz="1800"/>
            </a:pPr>
            <a:r>
              <a:rPr lang="en-US" sz="1200" dirty="0">
                <a:latin typeface="Courier New"/>
                <a:ea typeface="Courier New"/>
                <a:cs typeface="Courier New"/>
                <a:sym typeface="Courier New"/>
              </a:rPr>
              <a:t>##reference=1000GenomesPilot-NCBI36 </a:t>
            </a:r>
          </a:p>
          <a:p>
            <a:pPr marL="0" lvl="0" indent="0">
              <a:spcBef>
                <a:spcPts val="200"/>
              </a:spcBef>
              <a:buSzTx/>
              <a:buNone/>
              <a:defRPr sz="1800"/>
            </a:pPr>
            <a:r>
              <a:rPr lang="en-US" sz="1200" dirty="0">
                <a:latin typeface="Courier New"/>
                <a:ea typeface="Courier New"/>
                <a:cs typeface="Courier New"/>
                <a:sym typeface="Courier New"/>
              </a:rPr>
              <a:t>##phasing=partial </a:t>
            </a:r>
          </a:p>
          <a:p>
            <a:pPr marL="0" lvl="0" indent="0">
              <a:spcBef>
                <a:spcPts val="200"/>
              </a:spcBef>
              <a:buSzTx/>
              <a:buNone/>
              <a:defRPr sz="1800"/>
            </a:pPr>
            <a:r>
              <a:rPr lang="en-US" sz="1200" dirty="0">
                <a:latin typeface="Courier New"/>
                <a:ea typeface="Courier New"/>
                <a:cs typeface="Courier New"/>
                <a:sym typeface="Courier New"/>
              </a:rPr>
              <a:t>##INFO=&lt;ID=</a:t>
            </a:r>
            <a:r>
              <a:rPr lang="en-US" sz="1200" dirty="0" err="1">
                <a:latin typeface="Courier New"/>
                <a:ea typeface="Courier New"/>
                <a:cs typeface="Courier New"/>
                <a:sym typeface="Courier New"/>
              </a:rPr>
              <a:t>NS,Number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="Number of Samples With Data"&gt; ##INFO=&lt;ID=</a:t>
            </a:r>
            <a:r>
              <a:rPr lang="en-US" sz="1200" dirty="0" err="1">
                <a:latin typeface="Courier New"/>
                <a:ea typeface="Courier New"/>
                <a:cs typeface="Courier New"/>
                <a:sym typeface="Courier New"/>
              </a:rPr>
              <a:t>DP,Number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="Total Depth"&gt; ##INFO=&lt;ID=</a:t>
            </a:r>
            <a:r>
              <a:rPr lang="en-US" sz="1200" dirty="0" err="1">
                <a:latin typeface="Courier New"/>
                <a:ea typeface="Courier New"/>
                <a:cs typeface="Courier New"/>
                <a:sym typeface="Courier New"/>
              </a:rPr>
              <a:t>AF,Number</a:t>
            </a:r>
            <a:r>
              <a:rPr lang="en-US" sz="1200" dirty="0">
                <a:latin typeface="Courier New"/>
                <a:ea typeface="Courier New"/>
                <a:cs typeface="Courier New"/>
                <a:sym typeface="Courier New"/>
              </a:rPr>
              <a:t>=.,Type=</a:t>
            </a:r>
            <a:r>
              <a:rPr lang="en-US" sz="1200" dirty="0" err="1">
                <a:latin typeface="Courier New"/>
                <a:ea typeface="Courier New"/>
                <a:cs typeface="Courier New"/>
                <a:sym typeface="Courier New"/>
              </a:rPr>
              <a:t>Float,Description</a:t>
            </a:r>
            <a:r>
              <a:rPr lang="en-US" sz="1200" dirty="0">
                <a:latin typeface="Courier New"/>
                <a:ea typeface="Courier New"/>
                <a:cs typeface="Courier New"/>
                <a:sym typeface="Courier New"/>
              </a:rPr>
              <a:t>="Allele Frequency"&gt; ##INFO=&lt;ID=</a:t>
            </a:r>
            <a:r>
              <a:rPr lang="en-US" sz="1200" dirty="0" err="1">
                <a:latin typeface="Courier New"/>
                <a:ea typeface="Courier New"/>
                <a:cs typeface="Courier New"/>
                <a:sym typeface="Courier New"/>
              </a:rPr>
              <a:t>AA,Number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String,Description</a:t>
            </a:r>
            <a:r>
              <a:rPr lang="en-US" sz="1200" dirty="0">
                <a:latin typeface="Courier New"/>
                <a:ea typeface="Courier New"/>
                <a:cs typeface="Courier New"/>
                <a:sym typeface="Courier New"/>
              </a:rPr>
              <a:t>="Ancestral Allele"&gt; ##INFO=&lt;ID=</a:t>
            </a:r>
            <a:r>
              <a:rPr lang="en-US" sz="1200" dirty="0" err="1">
                <a:latin typeface="Courier New"/>
                <a:ea typeface="Courier New"/>
                <a:cs typeface="Courier New"/>
                <a:sym typeface="Courier New"/>
              </a:rPr>
              <a:t>DB,Number</a:t>
            </a:r>
            <a:r>
              <a:rPr lang="en-US" sz="1200" dirty="0">
                <a:latin typeface="Courier New"/>
                <a:ea typeface="Courier New"/>
                <a:cs typeface="Courier New"/>
                <a:sym typeface="Courier New"/>
              </a:rPr>
              <a:t>=0,Type=</a:t>
            </a:r>
            <a:r>
              <a:rPr lang="en-US" sz="1200" dirty="0" err="1">
                <a:latin typeface="Courier New"/>
                <a:ea typeface="Courier New"/>
                <a:cs typeface="Courier New"/>
                <a:sym typeface="Courier New"/>
              </a:rPr>
              <a:t>Flag,Description</a:t>
            </a: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dbSNP</a:t>
            </a:r>
            <a:r>
              <a:rPr lang="en-US" sz="1200" dirty="0">
                <a:latin typeface="Courier New"/>
                <a:ea typeface="Courier New"/>
                <a:cs typeface="Courier New"/>
                <a:sym typeface="Courier New"/>
              </a:rPr>
              <a:t> membership, build 129"&gt; ##INFO=&lt;ID=H2,Number=0,Type=</a:t>
            </a:r>
            <a:r>
              <a:rPr lang="en-US" sz="1200" dirty="0" err="1">
                <a:latin typeface="Courier New"/>
                <a:ea typeface="Courier New"/>
                <a:cs typeface="Courier New"/>
                <a:sym typeface="Courier New"/>
              </a:rPr>
              <a:t>Flag,Description</a:t>
            </a:r>
            <a:r>
              <a:rPr lang="en-US" sz="1200" dirty="0">
                <a:latin typeface="Courier New"/>
                <a:ea typeface="Courier New"/>
                <a:cs typeface="Courier New"/>
                <a:sym typeface="Courier New"/>
              </a:rPr>
              <a:t>="HapMap2 membership"&gt; ##FILTER=&lt;ID=q10,Description="Quality below 10"&gt; </a:t>
            </a:r>
          </a:p>
          <a:p>
            <a:pPr marL="0" lvl="0" indent="0">
              <a:spcBef>
                <a:spcPts val="200"/>
              </a:spcBef>
              <a:buSzTx/>
              <a:buNone/>
              <a:defRPr sz="1800"/>
            </a:pPr>
            <a:r>
              <a:rPr lang="en-US" sz="1200" dirty="0">
                <a:latin typeface="Courier New"/>
                <a:ea typeface="Courier New"/>
                <a:cs typeface="Courier New"/>
                <a:sym typeface="Courier New"/>
              </a:rPr>
              <a:t>##FILTER=&lt;ID=s50,Description="Less than 50% of samples have data"&gt; ##FORMAT=&lt;ID=</a:t>
            </a:r>
            <a:r>
              <a:rPr lang="en-US" sz="1200" dirty="0" err="1">
                <a:latin typeface="Courier New"/>
                <a:ea typeface="Courier New"/>
                <a:cs typeface="Courier New"/>
                <a:sym typeface="Courier New"/>
              </a:rPr>
              <a:t>GT,Number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String,Description</a:t>
            </a:r>
            <a:r>
              <a:rPr lang="en-US" sz="1200" dirty="0">
                <a:latin typeface="Courier New"/>
                <a:ea typeface="Courier New"/>
                <a:cs typeface="Courier New"/>
                <a:sym typeface="Courier New"/>
              </a:rPr>
              <a:t>="Genotype"&gt; ##FORMAT=&lt;ID=</a:t>
            </a:r>
            <a:r>
              <a:rPr lang="en-US" sz="1200" dirty="0" err="1">
                <a:latin typeface="Courier New"/>
                <a:ea typeface="Courier New"/>
                <a:cs typeface="Courier New"/>
                <a:sym typeface="Courier New"/>
              </a:rPr>
              <a:t>GQ,Number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="Genotype Quality"&gt; ##FORMAT=&lt;ID=</a:t>
            </a:r>
            <a:r>
              <a:rPr lang="en-US" sz="1200" dirty="0" err="1">
                <a:latin typeface="Courier New"/>
                <a:ea typeface="Courier New"/>
                <a:cs typeface="Courier New"/>
                <a:sym typeface="Courier New"/>
              </a:rPr>
              <a:t>DP,Number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="Read Depth"&gt; ##FORMAT=&lt;ID=</a:t>
            </a:r>
            <a:r>
              <a:rPr lang="en-US" sz="1200" dirty="0" err="1">
                <a:latin typeface="Courier New"/>
                <a:ea typeface="Courier New"/>
                <a:cs typeface="Courier New"/>
                <a:sym typeface="Courier New"/>
              </a:rPr>
              <a:t>HQ,Number</a:t>
            </a:r>
            <a:r>
              <a:rPr lang="en-US" sz="1200" dirty="0">
                <a:latin typeface="Courier New"/>
                <a:ea typeface="Courier New"/>
                <a:cs typeface="Courier New"/>
                <a:sym typeface="Courier New"/>
              </a:rPr>
              <a:t>=2,Type=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="Haplotype Quality"&gt; </a:t>
            </a:r>
          </a:p>
          <a:p>
            <a:pPr marL="0" lvl="0" indent="0">
              <a:spcBef>
                <a:spcPts val="200"/>
              </a:spcBef>
              <a:buSzTx/>
              <a:buNone/>
              <a:defRPr sz="1800"/>
            </a:pPr>
            <a:r>
              <a:rPr lang="en-US" sz="1200" dirty="0">
                <a:solidFill>
                  <a:srgbClr val="FF0000"/>
                </a:solidFill>
                <a:latin typeface="Courier New"/>
                <a:ea typeface="Courier New"/>
                <a:cs typeface="Courier New"/>
                <a:sym typeface="Courier New"/>
              </a:rPr>
              <a:t>#CHROM POS ID REF ALT QUAL FILTER INFO</a:t>
            </a:r>
            <a:r>
              <a:rPr lang="en-US" sz="1200" dirty="0">
                <a:latin typeface="Courier New"/>
                <a:ea typeface="Courier New"/>
                <a:cs typeface="Courier New"/>
                <a:sym typeface="Courier New"/>
              </a:rPr>
              <a:t> FORMAT NA00001 NA00002 NA00003 </a:t>
            </a:r>
          </a:p>
          <a:p>
            <a:pPr marL="0" lvl="0" indent="0">
              <a:spcBef>
                <a:spcPts val="200"/>
              </a:spcBef>
              <a:buSzTx/>
              <a:buNone/>
              <a:defRPr sz="1800"/>
            </a:pPr>
            <a:r>
              <a:rPr lang="en-US" sz="900" dirty="0">
                <a:solidFill>
                  <a:srgbClr val="FF0000"/>
                </a:solidFill>
                <a:latin typeface="Courier New"/>
                <a:ea typeface="Courier New"/>
                <a:cs typeface="Courier New"/>
                <a:sym typeface="Courier New"/>
              </a:rPr>
              <a:t>20 14370 rs6054257 G A 29 PASS NS=3;DP=14;AF=0.5;DB;H2 </a:t>
            </a:r>
            <a:r>
              <a:rPr lang="en-US" sz="900" dirty="0">
                <a:latin typeface="Courier New"/>
                <a:ea typeface="Courier New"/>
                <a:cs typeface="Courier New"/>
                <a:sym typeface="Courier New"/>
              </a:rPr>
              <a:t>GT:GQ:DP:HQ 0|0:48:1:51,51 1|0:48:8:51,51 1/1:43:5:.,. </a:t>
            </a:r>
          </a:p>
          <a:p>
            <a:pPr marL="0" lvl="0" indent="0">
              <a:spcBef>
                <a:spcPts val="200"/>
              </a:spcBef>
              <a:buSzTx/>
              <a:buNone/>
              <a:defRPr sz="1800"/>
            </a:pPr>
            <a:r>
              <a:rPr lang="en-US" sz="900" dirty="0">
                <a:solidFill>
                  <a:srgbClr val="FF0000"/>
                </a:solidFill>
                <a:latin typeface="Courier New"/>
                <a:ea typeface="Courier New"/>
                <a:cs typeface="Courier New"/>
                <a:sym typeface="Courier New"/>
              </a:rPr>
              <a:t>20 17330 . T A 3 q10 NS=3;DP=11;AF=0.017 </a:t>
            </a:r>
            <a:r>
              <a:rPr lang="en-US" sz="900" dirty="0">
                <a:latin typeface="Courier New"/>
                <a:ea typeface="Courier New"/>
                <a:cs typeface="Courier New"/>
                <a:sym typeface="Courier New"/>
              </a:rPr>
              <a:t>GT:GQ:DP:HQ 0|0:49:3:58,50 0|1:3:5:65,3 0/0:41:3 </a:t>
            </a:r>
          </a:p>
          <a:p>
            <a:pPr marL="0" lvl="0" indent="0">
              <a:spcBef>
                <a:spcPts val="200"/>
              </a:spcBef>
              <a:buSzTx/>
              <a:buNone/>
              <a:defRPr sz="1800"/>
            </a:pPr>
            <a:r>
              <a:rPr lang="en-US" sz="900" dirty="0">
                <a:solidFill>
                  <a:srgbClr val="FF0000"/>
                </a:solidFill>
                <a:latin typeface="Courier New"/>
                <a:ea typeface="Courier New"/>
                <a:cs typeface="Courier New"/>
                <a:sym typeface="Courier New"/>
              </a:rPr>
              <a:t>20 1110696 rs6040355 A G,T 67 PASS NS=2;DP=10;AF=0.333,0.667;AA=T;DB </a:t>
            </a:r>
            <a:r>
              <a:rPr lang="en-US" sz="900" dirty="0">
                <a:latin typeface="Courier New"/>
                <a:ea typeface="Courier New"/>
                <a:cs typeface="Courier New"/>
                <a:sym typeface="Courier New"/>
              </a:rPr>
              <a:t>GT:GQ:DP:HQ 1|2:21:6:23,27 2|1:2:0:18,2 2/2:35:4 </a:t>
            </a:r>
          </a:p>
        </p:txBody>
      </p:sp>
      <p:sp>
        <p:nvSpPr>
          <p:cNvPr id="3" name="Title 2"/>
          <p:cNvSpPr>
            <a:spLocks noGrp="1"/>
          </p:cNvSpPr>
          <p:nvPr>
            <p:ph type="title"/>
          </p:nvPr>
        </p:nvSpPr>
        <p:spPr/>
        <p:txBody>
          <a:bodyPr/>
          <a:lstStyle/>
          <a:p>
            <a:r>
              <a:rPr lang="en-US" dirty="0"/>
              <a:t>VCF Files</a:t>
            </a:r>
          </a:p>
        </p:txBody>
      </p:sp>
    </p:spTree>
    <p:extLst>
      <p:ext uri="{BB962C8B-B14F-4D97-AF65-F5344CB8AC3E}">
        <p14:creationId xmlns:p14="http://schemas.microsoft.com/office/powerpoint/2010/main" val="145554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999" y="1576800"/>
            <a:ext cx="8892001" cy="4629229"/>
          </a:xfrm>
        </p:spPr>
        <p:txBody>
          <a:bodyPr>
            <a:noAutofit/>
          </a:bodyPr>
          <a:lstStyle/>
          <a:p>
            <a:pPr marL="0" lvl="0" indent="0">
              <a:spcBef>
                <a:spcPts val="200"/>
              </a:spcBef>
              <a:buSzTx/>
              <a:buNone/>
              <a:defRPr sz="1800"/>
            </a:pPr>
            <a:r>
              <a:rPr lang="en-US" sz="1000" dirty="0">
                <a:latin typeface="Courier New"/>
                <a:ea typeface="Courier New"/>
                <a:cs typeface="Courier New"/>
                <a:sym typeface="Courier New"/>
              </a:rPr>
              <a:t>##</a:t>
            </a:r>
            <a:r>
              <a:rPr lang="en-US" sz="1000" dirty="0" err="1">
                <a:latin typeface="Courier New"/>
                <a:ea typeface="Courier New"/>
                <a:cs typeface="Courier New"/>
                <a:sym typeface="Courier New"/>
              </a:rPr>
              <a:t>fileformat</a:t>
            </a:r>
            <a:r>
              <a:rPr lang="en-US" sz="1000" dirty="0">
                <a:latin typeface="Courier New"/>
                <a:ea typeface="Courier New"/>
                <a:cs typeface="Courier New"/>
                <a:sym typeface="Courier New"/>
              </a:rPr>
              <a:t>=VCFv4.0 ##</a:t>
            </a:r>
            <a:r>
              <a:rPr lang="en-US" sz="1000" dirty="0" err="1">
                <a:latin typeface="Courier New"/>
                <a:ea typeface="Courier New"/>
                <a:cs typeface="Courier New"/>
                <a:sym typeface="Courier New"/>
              </a:rPr>
              <a:t>fileDate</a:t>
            </a:r>
            <a:r>
              <a:rPr lang="en-US" sz="1000" dirty="0">
                <a:latin typeface="Courier New"/>
                <a:ea typeface="Courier New"/>
                <a:cs typeface="Courier New"/>
                <a:sym typeface="Courier New"/>
              </a:rPr>
              <a:t>=20090805 </a:t>
            </a:r>
          </a:p>
          <a:p>
            <a:pPr marL="0" lvl="0" indent="0">
              <a:spcBef>
                <a:spcPts val="200"/>
              </a:spcBef>
              <a:buSzTx/>
              <a:buNone/>
              <a:defRPr sz="1800"/>
            </a:pPr>
            <a:r>
              <a:rPr lang="en-US" sz="1000" dirty="0">
                <a:latin typeface="Courier New"/>
                <a:ea typeface="Courier New"/>
                <a:cs typeface="Courier New"/>
                <a:sym typeface="Courier New"/>
              </a:rPr>
              <a:t>##source=myImputationProgramV3.1 </a:t>
            </a:r>
          </a:p>
          <a:p>
            <a:pPr marL="0" lvl="0" indent="0">
              <a:spcBef>
                <a:spcPts val="200"/>
              </a:spcBef>
              <a:buSzTx/>
              <a:buNone/>
              <a:defRPr sz="1800"/>
            </a:pPr>
            <a:r>
              <a:rPr lang="en-US" sz="1000" dirty="0">
                <a:latin typeface="Courier New"/>
                <a:ea typeface="Courier New"/>
                <a:cs typeface="Courier New"/>
                <a:sym typeface="Courier New"/>
              </a:rPr>
              <a:t>##reference=1000GenomesPilot-NCBI36 </a:t>
            </a:r>
          </a:p>
          <a:p>
            <a:pPr marL="0" lvl="0" indent="0">
              <a:spcBef>
                <a:spcPts val="200"/>
              </a:spcBef>
              <a:buSzTx/>
              <a:buNone/>
              <a:defRPr sz="1800"/>
            </a:pPr>
            <a:r>
              <a:rPr lang="en-US" sz="1000" dirty="0">
                <a:latin typeface="Courier New"/>
                <a:ea typeface="Courier New"/>
                <a:cs typeface="Courier New"/>
                <a:sym typeface="Courier New"/>
              </a:rPr>
              <a:t>##phasing=partial </a:t>
            </a:r>
          </a:p>
          <a:p>
            <a:pPr marL="0" lvl="0" indent="0">
              <a:spcBef>
                <a:spcPts val="200"/>
              </a:spcBef>
              <a:buSzTx/>
              <a:buNone/>
              <a:defRPr sz="1800"/>
            </a:pPr>
            <a:r>
              <a:rPr lang="en-US" sz="1000" dirty="0">
                <a:latin typeface="Courier New"/>
                <a:ea typeface="Courier New"/>
                <a:cs typeface="Courier New"/>
                <a:sym typeface="Courier New"/>
              </a:rPr>
              <a:t>##INFO=&lt;ID=</a:t>
            </a:r>
            <a:r>
              <a:rPr lang="en-US" sz="1000" dirty="0" err="1">
                <a:latin typeface="Courier New"/>
                <a:ea typeface="Courier New"/>
                <a:cs typeface="Courier New"/>
                <a:sym typeface="Courier New"/>
              </a:rPr>
              <a:t>NS,Number</a:t>
            </a:r>
            <a:r>
              <a:rPr lang="en-US" sz="1000" dirty="0">
                <a:latin typeface="Courier New"/>
                <a:ea typeface="Courier New"/>
                <a:cs typeface="Courier New"/>
                <a:sym typeface="Courier New"/>
              </a:rPr>
              <a:t>=1,Type=</a:t>
            </a:r>
            <a:r>
              <a:rPr lang="en-US" sz="1000" dirty="0" err="1">
                <a:latin typeface="Courier New"/>
                <a:ea typeface="Courier New"/>
                <a:cs typeface="Courier New"/>
                <a:sym typeface="Courier New"/>
              </a:rPr>
              <a:t>Integer,Description</a:t>
            </a:r>
            <a:r>
              <a:rPr lang="en-US" sz="1000" dirty="0">
                <a:latin typeface="Courier New"/>
                <a:ea typeface="Courier New"/>
                <a:cs typeface="Courier New"/>
                <a:sym typeface="Courier New"/>
              </a:rPr>
              <a:t>="Number of Samples With Data"&gt; ##INFO=&lt;ID=</a:t>
            </a:r>
            <a:r>
              <a:rPr lang="en-US" sz="1000" dirty="0" err="1">
                <a:latin typeface="Courier New"/>
                <a:ea typeface="Courier New"/>
                <a:cs typeface="Courier New"/>
                <a:sym typeface="Courier New"/>
              </a:rPr>
              <a:t>DP,Number</a:t>
            </a:r>
            <a:r>
              <a:rPr lang="en-US" sz="1000" dirty="0">
                <a:latin typeface="Courier New"/>
                <a:ea typeface="Courier New"/>
                <a:cs typeface="Courier New"/>
                <a:sym typeface="Courier New"/>
              </a:rPr>
              <a:t>=1,Type=</a:t>
            </a:r>
            <a:r>
              <a:rPr lang="en-US" sz="1000" dirty="0" err="1">
                <a:latin typeface="Courier New"/>
                <a:ea typeface="Courier New"/>
                <a:cs typeface="Courier New"/>
                <a:sym typeface="Courier New"/>
              </a:rPr>
              <a:t>Integer,Description</a:t>
            </a:r>
            <a:r>
              <a:rPr lang="en-US" sz="1000" dirty="0">
                <a:latin typeface="Courier New"/>
                <a:ea typeface="Courier New"/>
                <a:cs typeface="Courier New"/>
                <a:sym typeface="Courier New"/>
              </a:rPr>
              <a:t>="Total Depth"&gt; </a:t>
            </a:r>
          </a:p>
          <a:p>
            <a:pPr marL="0" lvl="0" indent="0">
              <a:spcBef>
                <a:spcPts val="200"/>
              </a:spcBef>
              <a:buSzTx/>
              <a:buNone/>
              <a:defRPr sz="1800"/>
            </a:pPr>
            <a:r>
              <a:rPr lang="en-US" sz="1000" dirty="0">
                <a:latin typeface="Courier New"/>
                <a:ea typeface="Courier New"/>
                <a:cs typeface="Courier New"/>
                <a:sym typeface="Courier New"/>
              </a:rPr>
              <a:t>##INFO=&lt;ID=</a:t>
            </a:r>
            <a:r>
              <a:rPr lang="en-US" sz="1000" dirty="0" err="1">
                <a:latin typeface="Courier New"/>
                <a:ea typeface="Courier New"/>
                <a:cs typeface="Courier New"/>
                <a:sym typeface="Courier New"/>
              </a:rPr>
              <a:t>AF,Number</a:t>
            </a:r>
            <a:r>
              <a:rPr lang="en-US" sz="1000" dirty="0">
                <a:latin typeface="Courier New"/>
                <a:ea typeface="Courier New"/>
                <a:cs typeface="Courier New"/>
                <a:sym typeface="Courier New"/>
              </a:rPr>
              <a:t>=.,Type=</a:t>
            </a:r>
            <a:r>
              <a:rPr lang="en-US" sz="1000" dirty="0" err="1">
                <a:latin typeface="Courier New"/>
                <a:ea typeface="Courier New"/>
                <a:cs typeface="Courier New"/>
                <a:sym typeface="Courier New"/>
              </a:rPr>
              <a:t>Float,Description</a:t>
            </a:r>
            <a:r>
              <a:rPr lang="en-US" sz="1000" dirty="0">
                <a:latin typeface="Courier New"/>
                <a:ea typeface="Courier New"/>
                <a:cs typeface="Courier New"/>
                <a:sym typeface="Courier New"/>
              </a:rPr>
              <a:t>="Allele Frequency"&gt; </a:t>
            </a:r>
          </a:p>
          <a:p>
            <a:pPr marL="0" lvl="0" indent="0">
              <a:spcBef>
                <a:spcPts val="200"/>
              </a:spcBef>
              <a:buSzTx/>
              <a:buNone/>
              <a:defRPr sz="1800"/>
            </a:pPr>
            <a:r>
              <a:rPr lang="en-US" sz="1000" dirty="0">
                <a:latin typeface="Courier New"/>
                <a:ea typeface="Courier New"/>
                <a:cs typeface="Courier New"/>
                <a:sym typeface="Courier New"/>
              </a:rPr>
              <a:t>##INFO=&lt;ID=</a:t>
            </a:r>
            <a:r>
              <a:rPr lang="en-US" sz="1000" dirty="0" err="1">
                <a:latin typeface="Courier New"/>
                <a:ea typeface="Courier New"/>
                <a:cs typeface="Courier New"/>
                <a:sym typeface="Courier New"/>
              </a:rPr>
              <a:t>AA,Number</a:t>
            </a:r>
            <a:r>
              <a:rPr lang="en-US" sz="1000" dirty="0">
                <a:latin typeface="Courier New"/>
                <a:ea typeface="Courier New"/>
                <a:cs typeface="Courier New"/>
                <a:sym typeface="Courier New"/>
              </a:rPr>
              <a:t>=1,Type=</a:t>
            </a:r>
            <a:r>
              <a:rPr lang="en-US" sz="1000" dirty="0" err="1">
                <a:latin typeface="Courier New"/>
                <a:ea typeface="Courier New"/>
                <a:cs typeface="Courier New"/>
                <a:sym typeface="Courier New"/>
              </a:rPr>
              <a:t>String,Description</a:t>
            </a:r>
            <a:r>
              <a:rPr lang="en-US" sz="1000" dirty="0">
                <a:latin typeface="Courier New"/>
                <a:ea typeface="Courier New"/>
                <a:cs typeface="Courier New"/>
                <a:sym typeface="Courier New"/>
              </a:rPr>
              <a:t>="Ancestral Allele"&gt; </a:t>
            </a:r>
          </a:p>
          <a:p>
            <a:pPr marL="0" lvl="0" indent="0">
              <a:spcBef>
                <a:spcPts val="200"/>
              </a:spcBef>
              <a:buSzTx/>
              <a:buNone/>
              <a:defRPr sz="1800"/>
            </a:pPr>
            <a:r>
              <a:rPr lang="en-US" sz="1000" dirty="0">
                <a:latin typeface="Courier New"/>
                <a:ea typeface="Courier New"/>
                <a:cs typeface="Courier New"/>
                <a:sym typeface="Courier New"/>
              </a:rPr>
              <a:t>##INFO=&lt;ID=</a:t>
            </a:r>
            <a:r>
              <a:rPr lang="en-US" sz="1000" dirty="0" err="1">
                <a:latin typeface="Courier New"/>
                <a:ea typeface="Courier New"/>
                <a:cs typeface="Courier New"/>
                <a:sym typeface="Courier New"/>
              </a:rPr>
              <a:t>DB,Number</a:t>
            </a:r>
            <a:r>
              <a:rPr lang="en-US" sz="1000" dirty="0">
                <a:latin typeface="Courier New"/>
                <a:ea typeface="Courier New"/>
                <a:cs typeface="Courier New"/>
                <a:sym typeface="Courier New"/>
              </a:rPr>
              <a:t>=0,Type=</a:t>
            </a:r>
            <a:r>
              <a:rPr lang="en-US" sz="1000" dirty="0" err="1">
                <a:latin typeface="Courier New"/>
                <a:ea typeface="Courier New"/>
                <a:cs typeface="Courier New"/>
                <a:sym typeface="Courier New"/>
              </a:rPr>
              <a:t>Flag,Description</a:t>
            </a:r>
            <a:r>
              <a:rPr lang="en-US" sz="1000" dirty="0">
                <a:latin typeface="Courier New"/>
                <a:ea typeface="Courier New"/>
                <a:cs typeface="Courier New"/>
                <a:sym typeface="Courier New"/>
              </a:rPr>
              <a:t>="</a:t>
            </a:r>
            <a:r>
              <a:rPr lang="en-US" sz="1000" dirty="0" err="1">
                <a:latin typeface="Courier New"/>
                <a:ea typeface="Courier New"/>
                <a:cs typeface="Courier New"/>
                <a:sym typeface="Courier New"/>
              </a:rPr>
              <a:t>dbSNP</a:t>
            </a:r>
            <a:r>
              <a:rPr lang="en-US" sz="1000" dirty="0">
                <a:latin typeface="Courier New"/>
                <a:ea typeface="Courier New"/>
                <a:cs typeface="Courier New"/>
                <a:sym typeface="Courier New"/>
              </a:rPr>
              <a:t> membership, build 129"&gt; </a:t>
            </a:r>
          </a:p>
          <a:p>
            <a:pPr marL="0" lvl="0" indent="0">
              <a:spcBef>
                <a:spcPts val="200"/>
              </a:spcBef>
              <a:buSzTx/>
              <a:buNone/>
              <a:defRPr sz="1800"/>
            </a:pPr>
            <a:r>
              <a:rPr lang="en-US" sz="1000" dirty="0">
                <a:latin typeface="Courier New"/>
                <a:ea typeface="Courier New"/>
                <a:cs typeface="Courier New"/>
                <a:sym typeface="Courier New"/>
              </a:rPr>
              <a:t>##INFO=&lt;ID=H2,Number=0,Type=</a:t>
            </a:r>
            <a:r>
              <a:rPr lang="en-US" sz="1000" dirty="0" err="1">
                <a:latin typeface="Courier New"/>
                <a:ea typeface="Courier New"/>
                <a:cs typeface="Courier New"/>
                <a:sym typeface="Courier New"/>
              </a:rPr>
              <a:t>Flag,Description</a:t>
            </a:r>
            <a:r>
              <a:rPr lang="en-US" sz="1000" dirty="0">
                <a:latin typeface="Courier New"/>
                <a:ea typeface="Courier New"/>
                <a:cs typeface="Courier New"/>
                <a:sym typeface="Courier New"/>
              </a:rPr>
              <a:t>="HapMap2 membership"&gt; </a:t>
            </a:r>
          </a:p>
          <a:p>
            <a:pPr marL="0" lvl="0" indent="0">
              <a:spcBef>
                <a:spcPts val="200"/>
              </a:spcBef>
              <a:buSzTx/>
              <a:buNone/>
              <a:defRPr sz="1800"/>
            </a:pPr>
            <a:r>
              <a:rPr lang="en-US" sz="1000" dirty="0">
                <a:latin typeface="Courier New"/>
                <a:ea typeface="Courier New"/>
                <a:cs typeface="Courier New"/>
                <a:sym typeface="Courier New"/>
              </a:rPr>
              <a:t>##FILTER=&lt;ID=q10,Description="Quality below 10"&gt; </a:t>
            </a:r>
          </a:p>
          <a:p>
            <a:pPr marL="0" lvl="0" indent="0">
              <a:spcBef>
                <a:spcPts val="200"/>
              </a:spcBef>
              <a:buSzTx/>
              <a:buNone/>
              <a:defRPr sz="1800"/>
            </a:pPr>
            <a:r>
              <a:rPr lang="en-US" sz="1000" dirty="0">
                <a:latin typeface="Courier New"/>
                <a:ea typeface="Courier New"/>
                <a:cs typeface="Courier New"/>
                <a:sym typeface="Courier New"/>
              </a:rPr>
              <a:t>##FILTER=&lt;ID=s50,Description="Less than 50% of samples have data"&gt; </a:t>
            </a:r>
          </a:p>
          <a:p>
            <a:pPr marL="0" lvl="0" indent="0">
              <a:spcBef>
                <a:spcPts val="200"/>
              </a:spcBef>
              <a:buSzTx/>
              <a:buNone/>
              <a:defRPr sz="1800"/>
            </a:pPr>
            <a:r>
              <a:rPr lang="en-US" sz="1000" dirty="0">
                <a:latin typeface="Courier New"/>
                <a:ea typeface="Courier New"/>
                <a:cs typeface="Courier New"/>
                <a:sym typeface="Courier New"/>
              </a:rPr>
              <a:t>##FORMAT=&lt;ID=</a:t>
            </a:r>
            <a:r>
              <a:rPr lang="en-US" sz="1000" dirty="0" err="1">
                <a:latin typeface="Courier New"/>
                <a:ea typeface="Courier New"/>
                <a:cs typeface="Courier New"/>
                <a:sym typeface="Courier New"/>
              </a:rPr>
              <a:t>GT,Number</a:t>
            </a:r>
            <a:r>
              <a:rPr lang="en-US" sz="1000" dirty="0">
                <a:latin typeface="Courier New"/>
                <a:ea typeface="Courier New"/>
                <a:cs typeface="Courier New"/>
                <a:sym typeface="Courier New"/>
              </a:rPr>
              <a:t>=1,Type=</a:t>
            </a:r>
            <a:r>
              <a:rPr lang="en-US" sz="1000" dirty="0" err="1">
                <a:latin typeface="Courier New"/>
                <a:ea typeface="Courier New"/>
                <a:cs typeface="Courier New"/>
                <a:sym typeface="Courier New"/>
              </a:rPr>
              <a:t>String,Description</a:t>
            </a:r>
            <a:r>
              <a:rPr lang="en-US" sz="1000" dirty="0">
                <a:latin typeface="Courier New"/>
                <a:ea typeface="Courier New"/>
                <a:cs typeface="Courier New"/>
                <a:sym typeface="Courier New"/>
              </a:rPr>
              <a:t>="Genotype"&gt; </a:t>
            </a:r>
          </a:p>
          <a:p>
            <a:pPr marL="0" lvl="0" indent="0">
              <a:spcBef>
                <a:spcPts val="200"/>
              </a:spcBef>
              <a:buSzTx/>
              <a:buNone/>
              <a:defRPr sz="1800"/>
            </a:pPr>
            <a:r>
              <a:rPr lang="en-US" sz="1000" dirty="0">
                <a:latin typeface="Courier New"/>
                <a:ea typeface="Courier New"/>
                <a:cs typeface="Courier New"/>
                <a:sym typeface="Courier New"/>
              </a:rPr>
              <a:t>##FORMAT=&lt;ID=</a:t>
            </a:r>
            <a:r>
              <a:rPr lang="en-US" sz="1000" dirty="0" err="1">
                <a:latin typeface="Courier New"/>
                <a:ea typeface="Courier New"/>
                <a:cs typeface="Courier New"/>
                <a:sym typeface="Courier New"/>
              </a:rPr>
              <a:t>GQ,Number</a:t>
            </a:r>
            <a:r>
              <a:rPr lang="en-US" sz="1000" dirty="0">
                <a:latin typeface="Courier New"/>
                <a:ea typeface="Courier New"/>
                <a:cs typeface="Courier New"/>
                <a:sym typeface="Courier New"/>
              </a:rPr>
              <a:t>=1,Type=</a:t>
            </a:r>
            <a:r>
              <a:rPr lang="en-US" sz="1000" dirty="0" err="1">
                <a:latin typeface="Courier New"/>
                <a:ea typeface="Courier New"/>
                <a:cs typeface="Courier New"/>
                <a:sym typeface="Courier New"/>
              </a:rPr>
              <a:t>Integer,Description</a:t>
            </a:r>
            <a:r>
              <a:rPr lang="en-US" sz="1000" dirty="0">
                <a:latin typeface="Courier New"/>
                <a:ea typeface="Courier New"/>
                <a:cs typeface="Courier New"/>
                <a:sym typeface="Courier New"/>
              </a:rPr>
              <a:t>="Genotype Quality"&gt; </a:t>
            </a:r>
          </a:p>
          <a:p>
            <a:pPr marL="0" lvl="0" indent="0">
              <a:spcBef>
                <a:spcPts val="200"/>
              </a:spcBef>
              <a:buSzTx/>
              <a:buNone/>
              <a:defRPr sz="1800"/>
            </a:pPr>
            <a:r>
              <a:rPr lang="en-US" sz="1000" dirty="0">
                <a:latin typeface="Courier New"/>
                <a:ea typeface="Courier New"/>
                <a:cs typeface="Courier New"/>
                <a:sym typeface="Courier New"/>
              </a:rPr>
              <a:t>##FORMAT=&lt;ID=</a:t>
            </a:r>
            <a:r>
              <a:rPr lang="en-US" sz="1000" dirty="0" err="1">
                <a:latin typeface="Courier New"/>
                <a:ea typeface="Courier New"/>
                <a:cs typeface="Courier New"/>
                <a:sym typeface="Courier New"/>
              </a:rPr>
              <a:t>DP,Number</a:t>
            </a:r>
            <a:r>
              <a:rPr lang="en-US" sz="1000" dirty="0">
                <a:latin typeface="Courier New"/>
                <a:ea typeface="Courier New"/>
                <a:cs typeface="Courier New"/>
                <a:sym typeface="Courier New"/>
              </a:rPr>
              <a:t>=1,Type=</a:t>
            </a:r>
            <a:r>
              <a:rPr lang="en-US" sz="1000" dirty="0" err="1">
                <a:latin typeface="Courier New"/>
                <a:ea typeface="Courier New"/>
                <a:cs typeface="Courier New"/>
                <a:sym typeface="Courier New"/>
              </a:rPr>
              <a:t>Integer,Description</a:t>
            </a:r>
            <a:r>
              <a:rPr lang="en-US" sz="1000" dirty="0">
                <a:latin typeface="Courier New"/>
                <a:ea typeface="Courier New"/>
                <a:cs typeface="Courier New"/>
                <a:sym typeface="Courier New"/>
              </a:rPr>
              <a:t>="Read Depth"&gt; </a:t>
            </a:r>
          </a:p>
          <a:p>
            <a:pPr marL="0" lvl="0" indent="0">
              <a:spcBef>
                <a:spcPts val="200"/>
              </a:spcBef>
              <a:buSzTx/>
              <a:buNone/>
              <a:defRPr sz="1800"/>
            </a:pPr>
            <a:r>
              <a:rPr lang="en-US" sz="1000" dirty="0">
                <a:latin typeface="Courier New"/>
                <a:ea typeface="Courier New"/>
                <a:cs typeface="Courier New"/>
                <a:sym typeface="Courier New"/>
              </a:rPr>
              <a:t>##FORMAT=&lt;ID=</a:t>
            </a:r>
            <a:r>
              <a:rPr lang="en-US" sz="1000" dirty="0" err="1">
                <a:latin typeface="Courier New"/>
                <a:ea typeface="Courier New"/>
                <a:cs typeface="Courier New"/>
                <a:sym typeface="Courier New"/>
              </a:rPr>
              <a:t>HQ,Number</a:t>
            </a:r>
            <a:r>
              <a:rPr lang="en-US" sz="1000" dirty="0">
                <a:latin typeface="Courier New"/>
                <a:ea typeface="Courier New"/>
                <a:cs typeface="Courier New"/>
                <a:sym typeface="Courier New"/>
              </a:rPr>
              <a:t>=2,Type=</a:t>
            </a:r>
            <a:r>
              <a:rPr lang="en-US" sz="1000" dirty="0" err="1">
                <a:latin typeface="Courier New"/>
                <a:ea typeface="Courier New"/>
                <a:cs typeface="Courier New"/>
                <a:sym typeface="Courier New"/>
              </a:rPr>
              <a:t>Integer,Description</a:t>
            </a:r>
            <a:r>
              <a:rPr lang="en-US" sz="1000" dirty="0">
                <a:latin typeface="Courier New"/>
                <a:ea typeface="Courier New"/>
                <a:cs typeface="Courier New"/>
                <a:sym typeface="Courier New"/>
              </a:rPr>
              <a:t>="Haplotype Quality"&gt; </a:t>
            </a:r>
          </a:p>
          <a:p>
            <a:pPr marL="0" lvl="0" indent="0">
              <a:spcBef>
                <a:spcPts val="200"/>
              </a:spcBef>
              <a:buSzTx/>
              <a:buNone/>
              <a:defRPr sz="1800"/>
            </a:pPr>
            <a:r>
              <a:rPr lang="en-US" sz="1400" b="1" dirty="0">
                <a:latin typeface="Courier New"/>
                <a:ea typeface="Courier New"/>
                <a:cs typeface="Courier New"/>
                <a:sym typeface="Courier New"/>
              </a:rPr>
              <a:t>#CHROM  POS     ID         REF ALT  QUAL FILTER INFO               </a:t>
            </a:r>
          </a:p>
          <a:p>
            <a:pPr marL="0" lvl="0" indent="0">
              <a:spcBef>
                <a:spcPts val="200"/>
              </a:spcBef>
              <a:buSzTx/>
              <a:buNone/>
              <a:defRPr sz="1800"/>
            </a:pPr>
            <a:r>
              <a:rPr lang="en-US" sz="1400" b="1" dirty="0">
                <a:latin typeface="Courier New"/>
                <a:ea typeface="Courier New"/>
                <a:cs typeface="Courier New"/>
                <a:sym typeface="Courier New"/>
              </a:rPr>
              <a:t>20	   14370    rs6054257  G   A    29   PASS   NS=3;DP=14;AF=0.5;DB;H2 			</a:t>
            </a:r>
          </a:p>
          <a:p>
            <a:pPr marL="0" lvl="0" indent="0">
              <a:spcBef>
                <a:spcPts val="200"/>
              </a:spcBef>
              <a:buSzTx/>
              <a:buNone/>
              <a:defRPr sz="1800"/>
            </a:pPr>
            <a:r>
              <a:rPr lang="en-US" sz="1400" b="1" dirty="0">
                <a:latin typeface="Courier New"/>
                <a:ea typeface="Courier New"/>
                <a:cs typeface="Courier New"/>
                <a:sym typeface="Courier New"/>
              </a:rPr>
              <a:t>20	   17330    . 	      T   A    3    q10    NS=3;DP=11;AF=0.017     			</a:t>
            </a:r>
          </a:p>
          <a:p>
            <a:pPr marL="0" lvl="0" indent="0">
              <a:spcBef>
                <a:spcPts val="200"/>
              </a:spcBef>
              <a:buSzTx/>
              <a:buNone/>
              <a:defRPr sz="1800"/>
            </a:pPr>
            <a:r>
              <a:rPr lang="en-US" sz="1400" b="1" dirty="0">
                <a:latin typeface="Courier New"/>
                <a:ea typeface="Courier New"/>
                <a:cs typeface="Courier New"/>
                <a:sym typeface="Courier New"/>
              </a:rPr>
              <a:t>20	   1110696  rs6040355  A  G,T   67   PASS   NS=2;DP=10;AF=0.333,0.667;AA=T;DB </a:t>
            </a:r>
            <a:r>
              <a:rPr lang="en-US" sz="1200" b="1" dirty="0">
                <a:latin typeface="Courier New"/>
                <a:ea typeface="Courier New"/>
                <a:cs typeface="Courier New"/>
                <a:sym typeface="Courier New"/>
              </a:rPr>
              <a:t>	</a:t>
            </a:r>
          </a:p>
        </p:txBody>
      </p:sp>
      <p:sp>
        <p:nvSpPr>
          <p:cNvPr id="3" name="Title 2"/>
          <p:cNvSpPr>
            <a:spLocks noGrp="1"/>
          </p:cNvSpPr>
          <p:nvPr>
            <p:ph type="title"/>
          </p:nvPr>
        </p:nvSpPr>
        <p:spPr/>
        <p:txBody>
          <a:bodyPr/>
          <a:lstStyle/>
          <a:p>
            <a:r>
              <a:rPr lang="en-US" dirty="0"/>
              <a:t>VCF Files</a:t>
            </a:r>
          </a:p>
        </p:txBody>
      </p:sp>
    </p:spTree>
    <p:extLst>
      <p:ext uri="{BB962C8B-B14F-4D97-AF65-F5344CB8AC3E}">
        <p14:creationId xmlns:p14="http://schemas.microsoft.com/office/powerpoint/2010/main" val="1905700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2000" y="1576800"/>
            <a:ext cx="8892000" cy="4629229"/>
          </a:xfrm>
        </p:spPr>
        <p:txBody>
          <a:bodyPr>
            <a:noAutofit/>
          </a:bodyPr>
          <a:lstStyle/>
          <a:p>
            <a:pPr marL="0" lvl="0" indent="0">
              <a:spcBef>
                <a:spcPts val="200"/>
              </a:spcBef>
              <a:buSzTx/>
              <a:buNone/>
              <a:defRPr sz="1800"/>
            </a:pP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fileformat</a:t>
            </a:r>
            <a:r>
              <a:rPr lang="en-US" sz="1200" dirty="0">
                <a:latin typeface="Courier New"/>
                <a:ea typeface="Courier New"/>
                <a:cs typeface="Courier New"/>
                <a:sym typeface="Courier New"/>
              </a:rPr>
              <a:t>=VCFv4.0 ##</a:t>
            </a:r>
            <a:r>
              <a:rPr lang="en-US" sz="1200" dirty="0" err="1">
                <a:latin typeface="Courier New"/>
                <a:ea typeface="Courier New"/>
                <a:cs typeface="Courier New"/>
                <a:sym typeface="Courier New"/>
              </a:rPr>
              <a:t>fileDate</a:t>
            </a:r>
            <a:r>
              <a:rPr lang="en-US" sz="1200" dirty="0">
                <a:latin typeface="Courier New"/>
                <a:ea typeface="Courier New"/>
                <a:cs typeface="Courier New"/>
                <a:sym typeface="Courier New"/>
              </a:rPr>
              <a:t>=20090805 </a:t>
            </a:r>
          </a:p>
          <a:p>
            <a:pPr marL="0" lvl="0" indent="0">
              <a:spcBef>
                <a:spcPts val="200"/>
              </a:spcBef>
              <a:buSzTx/>
              <a:buNone/>
              <a:defRPr sz="1800"/>
            </a:pPr>
            <a:r>
              <a:rPr lang="en-US" sz="1200" dirty="0">
                <a:latin typeface="Courier New"/>
                <a:ea typeface="Courier New"/>
                <a:cs typeface="Courier New"/>
                <a:sym typeface="Courier New"/>
              </a:rPr>
              <a:t>##source=myImputationProgramV3.1 </a:t>
            </a:r>
          </a:p>
          <a:p>
            <a:pPr marL="0" lvl="0" indent="0">
              <a:spcBef>
                <a:spcPts val="200"/>
              </a:spcBef>
              <a:buSzTx/>
              <a:buNone/>
              <a:defRPr sz="1800"/>
            </a:pPr>
            <a:r>
              <a:rPr lang="en-US" sz="1200" dirty="0">
                <a:latin typeface="Courier New"/>
                <a:ea typeface="Courier New"/>
                <a:cs typeface="Courier New"/>
                <a:sym typeface="Courier New"/>
              </a:rPr>
              <a:t>##reference=1000GenomesPilot-NCBI36 </a:t>
            </a:r>
          </a:p>
          <a:p>
            <a:pPr marL="0" lvl="0" indent="0">
              <a:spcBef>
                <a:spcPts val="200"/>
              </a:spcBef>
              <a:buSzTx/>
              <a:buNone/>
              <a:defRPr sz="1800"/>
            </a:pPr>
            <a:r>
              <a:rPr lang="en-US" sz="1200" dirty="0">
                <a:latin typeface="Courier New"/>
                <a:ea typeface="Courier New"/>
                <a:cs typeface="Courier New"/>
                <a:sym typeface="Courier New"/>
              </a:rPr>
              <a:t>##phasing=partial </a:t>
            </a:r>
          </a:p>
          <a:p>
            <a:pPr marL="0" lvl="0" indent="0">
              <a:spcBef>
                <a:spcPts val="200"/>
              </a:spcBef>
              <a:buSzTx/>
              <a:buNone/>
              <a:defRPr sz="1800"/>
            </a:pPr>
            <a:r>
              <a:rPr lang="en-US" sz="1200" dirty="0">
                <a:latin typeface="Courier New"/>
                <a:ea typeface="Courier New"/>
                <a:cs typeface="Courier New"/>
                <a:sym typeface="Courier New"/>
              </a:rPr>
              <a:t>##INFO=&lt;ID=</a:t>
            </a:r>
            <a:r>
              <a:rPr lang="en-US" sz="1200" dirty="0" err="1">
                <a:latin typeface="Courier New"/>
                <a:ea typeface="Courier New"/>
                <a:cs typeface="Courier New"/>
                <a:sym typeface="Courier New"/>
              </a:rPr>
              <a:t>NS,Number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="Number of Samples With Data"&gt; ##INFO=&lt;ID=</a:t>
            </a:r>
            <a:r>
              <a:rPr lang="en-US" sz="1200" dirty="0" err="1">
                <a:latin typeface="Courier New"/>
                <a:ea typeface="Courier New"/>
                <a:cs typeface="Courier New"/>
                <a:sym typeface="Courier New"/>
              </a:rPr>
              <a:t>DP,Number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="Total Depth"&gt; ##INFO=&lt;ID=</a:t>
            </a:r>
            <a:r>
              <a:rPr lang="en-US" sz="1200" dirty="0" err="1">
                <a:latin typeface="Courier New"/>
                <a:ea typeface="Courier New"/>
                <a:cs typeface="Courier New"/>
                <a:sym typeface="Courier New"/>
              </a:rPr>
              <a:t>AF,Number</a:t>
            </a:r>
            <a:r>
              <a:rPr lang="en-US" sz="1200" dirty="0">
                <a:latin typeface="Courier New"/>
                <a:ea typeface="Courier New"/>
                <a:cs typeface="Courier New"/>
                <a:sym typeface="Courier New"/>
              </a:rPr>
              <a:t>=.,Type=</a:t>
            </a:r>
            <a:r>
              <a:rPr lang="en-US" sz="1200" dirty="0" err="1">
                <a:latin typeface="Courier New"/>
                <a:ea typeface="Courier New"/>
                <a:cs typeface="Courier New"/>
                <a:sym typeface="Courier New"/>
              </a:rPr>
              <a:t>Float,Description</a:t>
            </a:r>
            <a:r>
              <a:rPr lang="en-US" sz="1200" dirty="0">
                <a:latin typeface="Courier New"/>
                <a:ea typeface="Courier New"/>
                <a:cs typeface="Courier New"/>
                <a:sym typeface="Courier New"/>
              </a:rPr>
              <a:t>="Allele Frequency"&gt; ##INFO=&lt;ID=</a:t>
            </a:r>
            <a:r>
              <a:rPr lang="en-US" sz="1200" dirty="0" err="1">
                <a:latin typeface="Courier New"/>
                <a:ea typeface="Courier New"/>
                <a:cs typeface="Courier New"/>
                <a:sym typeface="Courier New"/>
              </a:rPr>
              <a:t>AA,Number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String,Description</a:t>
            </a:r>
            <a:r>
              <a:rPr lang="en-US" sz="1200" dirty="0">
                <a:latin typeface="Courier New"/>
                <a:ea typeface="Courier New"/>
                <a:cs typeface="Courier New"/>
                <a:sym typeface="Courier New"/>
              </a:rPr>
              <a:t>="Ancestral Allele"&gt; ##INFO=&lt;ID=</a:t>
            </a:r>
            <a:r>
              <a:rPr lang="en-US" sz="1200" dirty="0" err="1">
                <a:latin typeface="Courier New"/>
                <a:ea typeface="Courier New"/>
                <a:cs typeface="Courier New"/>
                <a:sym typeface="Courier New"/>
              </a:rPr>
              <a:t>DB,Number</a:t>
            </a:r>
            <a:r>
              <a:rPr lang="en-US" sz="1200" dirty="0">
                <a:latin typeface="Courier New"/>
                <a:ea typeface="Courier New"/>
                <a:cs typeface="Courier New"/>
                <a:sym typeface="Courier New"/>
              </a:rPr>
              <a:t>=0,Type=</a:t>
            </a:r>
            <a:r>
              <a:rPr lang="en-US" sz="1200" dirty="0" err="1">
                <a:latin typeface="Courier New"/>
                <a:ea typeface="Courier New"/>
                <a:cs typeface="Courier New"/>
                <a:sym typeface="Courier New"/>
              </a:rPr>
              <a:t>Flag,Description</a:t>
            </a: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dbSNP</a:t>
            </a:r>
            <a:r>
              <a:rPr lang="en-US" sz="1200" dirty="0">
                <a:latin typeface="Courier New"/>
                <a:ea typeface="Courier New"/>
                <a:cs typeface="Courier New"/>
                <a:sym typeface="Courier New"/>
              </a:rPr>
              <a:t> membership, build 129"&gt; ##INFO=&lt;ID=H2,Number=0,Type=</a:t>
            </a:r>
            <a:r>
              <a:rPr lang="en-US" sz="1200" dirty="0" err="1">
                <a:latin typeface="Courier New"/>
                <a:ea typeface="Courier New"/>
                <a:cs typeface="Courier New"/>
                <a:sym typeface="Courier New"/>
              </a:rPr>
              <a:t>Flag,Description</a:t>
            </a:r>
            <a:r>
              <a:rPr lang="en-US" sz="1200" dirty="0">
                <a:latin typeface="Courier New"/>
                <a:ea typeface="Courier New"/>
                <a:cs typeface="Courier New"/>
                <a:sym typeface="Courier New"/>
              </a:rPr>
              <a:t>="HapMap2 membership"&gt; ##FILTER=&lt;ID=q10,Description="Quality below 10"&gt; </a:t>
            </a:r>
          </a:p>
          <a:p>
            <a:pPr marL="0" lvl="0" indent="0">
              <a:spcBef>
                <a:spcPts val="200"/>
              </a:spcBef>
              <a:buSzTx/>
              <a:buNone/>
              <a:defRPr sz="1800"/>
            </a:pPr>
            <a:r>
              <a:rPr lang="en-US" sz="1200" dirty="0">
                <a:latin typeface="Courier New"/>
                <a:ea typeface="Courier New"/>
                <a:cs typeface="Courier New"/>
                <a:sym typeface="Courier New"/>
              </a:rPr>
              <a:t>##FILTER=&lt;ID=s50,Description="Less than 50% of samples have data"&gt; ##FORMAT=&lt;ID=</a:t>
            </a:r>
            <a:r>
              <a:rPr lang="en-US" sz="1200" dirty="0" err="1">
                <a:latin typeface="Courier New"/>
                <a:ea typeface="Courier New"/>
                <a:cs typeface="Courier New"/>
                <a:sym typeface="Courier New"/>
              </a:rPr>
              <a:t>GT,Number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String,Description</a:t>
            </a:r>
            <a:r>
              <a:rPr lang="en-US" sz="1200" dirty="0">
                <a:latin typeface="Courier New"/>
                <a:ea typeface="Courier New"/>
                <a:cs typeface="Courier New"/>
                <a:sym typeface="Courier New"/>
              </a:rPr>
              <a:t>="Genotype"&gt; ##FORMAT=&lt;ID=</a:t>
            </a:r>
            <a:r>
              <a:rPr lang="en-US" sz="1200" dirty="0" err="1">
                <a:latin typeface="Courier New"/>
                <a:ea typeface="Courier New"/>
                <a:cs typeface="Courier New"/>
                <a:sym typeface="Courier New"/>
              </a:rPr>
              <a:t>GQ,Number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="Genotype Quality"&gt; ##FORMAT=&lt;ID=</a:t>
            </a:r>
            <a:r>
              <a:rPr lang="en-US" sz="1200" dirty="0" err="1">
                <a:latin typeface="Courier New"/>
                <a:ea typeface="Courier New"/>
                <a:cs typeface="Courier New"/>
                <a:sym typeface="Courier New"/>
              </a:rPr>
              <a:t>DP,Number</a:t>
            </a:r>
            <a:r>
              <a:rPr lang="en-US" sz="1200" dirty="0">
                <a:latin typeface="Courier New"/>
                <a:ea typeface="Courier New"/>
                <a:cs typeface="Courier New"/>
                <a:sym typeface="Courier New"/>
              </a:rPr>
              <a:t>=1,Type=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="Read Depth"&gt; ##FORMAT=&lt;ID=</a:t>
            </a:r>
            <a:r>
              <a:rPr lang="en-US" sz="1200" dirty="0" err="1">
                <a:latin typeface="Courier New"/>
                <a:ea typeface="Courier New"/>
                <a:cs typeface="Courier New"/>
                <a:sym typeface="Courier New"/>
              </a:rPr>
              <a:t>HQ,Number</a:t>
            </a:r>
            <a:r>
              <a:rPr lang="en-US" sz="1200" dirty="0">
                <a:latin typeface="Courier New"/>
                <a:ea typeface="Courier New"/>
                <a:cs typeface="Courier New"/>
                <a:sym typeface="Courier New"/>
              </a:rPr>
              <a:t>=2,Type=</a:t>
            </a:r>
            <a:r>
              <a:rPr lang="en-US" sz="1200" dirty="0" err="1">
                <a:latin typeface="Courier New"/>
                <a:ea typeface="Courier New"/>
                <a:cs typeface="Courier New"/>
                <a:sym typeface="Courier New"/>
              </a:rPr>
              <a:t>Integer,Description</a:t>
            </a:r>
            <a:r>
              <a:rPr lang="en-US" sz="1200" dirty="0">
                <a:latin typeface="Courier New"/>
                <a:ea typeface="Courier New"/>
                <a:cs typeface="Courier New"/>
                <a:sym typeface="Courier New"/>
              </a:rPr>
              <a:t>="Haplotype Quality"&gt; </a:t>
            </a:r>
          </a:p>
          <a:p>
            <a:pPr marL="0" lvl="0" indent="0">
              <a:spcBef>
                <a:spcPts val="200"/>
              </a:spcBef>
              <a:buSzTx/>
              <a:buNone/>
              <a:defRPr sz="1800"/>
            </a:pPr>
            <a:r>
              <a:rPr lang="en-US" sz="1200" dirty="0">
                <a:latin typeface="Courier New"/>
                <a:ea typeface="Courier New"/>
                <a:cs typeface="Courier New"/>
                <a:sym typeface="Courier New"/>
              </a:rPr>
              <a:t>#CHROM POS ID REF ALT QUAL FILTER INFO </a:t>
            </a:r>
            <a:r>
              <a:rPr lang="en-US" sz="1200" dirty="0">
                <a:solidFill>
                  <a:srgbClr val="FF0000"/>
                </a:solidFill>
                <a:latin typeface="Courier New"/>
                <a:ea typeface="Courier New"/>
                <a:cs typeface="Courier New"/>
                <a:sym typeface="Courier New"/>
              </a:rPr>
              <a:t>FORMAT NA00001 NA00002 NA00003 </a:t>
            </a:r>
          </a:p>
          <a:p>
            <a:pPr marL="0" lvl="0" indent="0">
              <a:spcBef>
                <a:spcPts val="200"/>
              </a:spcBef>
              <a:buSzTx/>
              <a:buNone/>
              <a:defRPr sz="1800"/>
            </a:pPr>
            <a:r>
              <a:rPr lang="en-US" sz="900" dirty="0">
                <a:latin typeface="Courier New"/>
                <a:ea typeface="Courier New"/>
                <a:cs typeface="Courier New"/>
                <a:sym typeface="Courier New"/>
              </a:rPr>
              <a:t>20 14370 rs6054257 G A 29 PASS NS=3;DP=14;AF=0.5;DB;H2 </a:t>
            </a:r>
            <a:r>
              <a:rPr lang="en-US" sz="900" dirty="0">
                <a:solidFill>
                  <a:srgbClr val="FF0000"/>
                </a:solidFill>
                <a:latin typeface="Courier New"/>
                <a:ea typeface="Courier New"/>
                <a:cs typeface="Courier New"/>
                <a:sym typeface="Courier New"/>
              </a:rPr>
              <a:t>GT:GQ:DP:HQ 0|0:48:1:51,51 1|0:48:8:51,51 1/1:43:5:.,. </a:t>
            </a:r>
          </a:p>
          <a:p>
            <a:pPr marL="0" lvl="0" indent="0">
              <a:spcBef>
                <a:spcPts val="200"/>
              </a:spcBef>
              <a:buSzTx/>
              <a:buNone/>
              <a:defRPr sz="1800"/>
            </a:pPr>
            <a:r>
              <a:rPr lang="en-US" sz="900" dirty="0">
                <a:latin typeface="Courier New"/>
                <a:ea typeface="Courier New"/>
                <a:cs typeface="Courier New"/>
                <a:sym typeface="Courier New"/>
              </a:rPr>
              <a:t>20 17330 . T A 3 q10 NS=3;DP=11;AF=0.017 </a:t>
            </a:r>
            <a:r>
              <a:rPr lang="en-US" sz="900" dirty="0">
                <a:solidFill>
                  <a:srgbClr val="FF0000"/>
                </a:solidFill>
                <a:latin typeface="Courier New"/>
                <a:ea typeface="Courier New"/>
                <a:cs typeface="Courier New"/>
                <a:sym typeface="Courier New"/>
              </a:rPr>
              <a:t>GT:GQ:DP:HQ 0|0:49:3:58,50 0|1:3:5:65,3 0/0:41:3 </a:t>
            </a:r>
          </a:p>
          <a:p>
            <a:pPr marL="0" lvl="0" indent="0">
              <a:spcBef>
                <a:spcPts val="200"/>
              </a:spcBef>
              <a:buSzTx/>
              <a:buNone/>
              <a:defRPr sz="1800"/>
            </a:pPr>
            <a:r>
              <a:rPr lang="en-US" sz="900" dirty="0">
                <a:latin typeface="Courier New"/>
                <a:ea typeface="Courier New"/>
                <a:cs typeface="Courier New"/>
                <a:sym typeface="Courier New"/>
              </a:rPr>
              <a:t>20 1110696 rs6040355 A G,T 67 PASS NS=2;DP=10;AF=0.333,0.667;AA=T;DB </a:t>
            </a:r>
            <a:r>
              <a:rPr lang="en-US" sz="900" dirty="0">
                <a:solidFill>
                  <a:srgbClr val="FF0000"/>
                </a:solidFill>
                <a:latin typeface="Courier New"/>
                <a:ea typeface="Courier New"/>
                <a:cs typeface="Courier New"/>
                <a:sym typeface="Courier New"/>
              </a:rPr>
              <a:t>GT:GQ:DP:HQ 1|2:21:6:23,27 2|1:2:0:18,2 2/2:35:4 </a:t>
            </a:r>
          </a:p>
        </p:txBody>
      </p:sp>
      <p:sp>
        <p:nvSpPr>
          <p:cNvPr id="3" name="Title 2"/>
          <p:cNvSpPr>
            <a:spLocks noGrp="1"/>
          </p:cNvSpPr>
          <p:nvPr>
            <p:ph type="title"/>
          </p:nvPr>
        </p:nvSpPr>
        <p:spPr/>
        <p:txBody>
          <a:bodyPr/>
          <a:lstStyle/>
          <a:p>
            <a:r>
              <a:rPr lang="en-US" dirty="0"/>
              <a:t>VCF Files</a:t>
            </a:r>
          </a:p>
        </p:txBody>
      </p:sp>
    </p:spTree>
    <p:extLst>
      <p:ext uri="{BB962C8B-B14F-4D97-AF65-F5344CB8AC3E}">
        <p14:creationId xmlns:p14="http://schemas.microsoft.com/office/powerpoint/2010/main" val="344775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999" y="1576800"/>
            <a:ext cx="8892001" cy="4629229"/>
          </a:xfrm>
        </p:spPr>
        <p:txBody>
          <a:bodyPr>
            <a:noAutofit/>
          </a:bodyPr>
          <a:lstStyle/>
          <a:p>
            <a:pPr marL="0" lvl="0" indent="0">
              <a:spcBef>
                <a:spcPts val="200"/>
              </a:spcBef>
              <a:buSzTx/>
              <a:buNone/>
              <a:defRPr sz="1800"/>
            </a:pPr>
            <a:r>
              <a:rPr lang="en-US" sz="1000" dirty="0">
                <a:latin typeface="Courier New"/>
                <a:ea typeface="Courier New"/>
                <a:cs typeface="Courier New"/>
                <a:sym typeface="Courier New"/>
              </a:rPr>
              <a:t>##</a:t>
            </a:r>
            <a:r>
              <a:rPr lang="en-US" sz="1000" dirty="0" err="1">
                <a:latin typeface="Courier New"/>
                <a:ea typeface="Courier New"/>
                <a:cs typeface="Courier New"/>
                <a:sym typeface="Courier New"/>
              </a:rPr>
              <a:t>fileformat</a:t>
            </a:r>
            <a:r>
              <a:rPr lang="en-US" sz="1000" dirty="0">
                <a:latin typeface="Courier New"/>
                <a:ea typeface="Courier New"/>
                <a:cs typeface="Courier New"/>
                <a:sym typeface="Courier New"/>
              </a:rPr>
              <a:t>=VCFv4.0 ##</a:t>
            </a:r>
            <a:r>
              <a:rPr lang="en-US" sz="1000" dirty="0" err="1">
                <a:latin typeface="Courier New"/>
                <a:ea typeface="Courier New"/>
                <a:cs typeface="Courier New"/>
                <a:sym typeface="Courier New"/>
              </a:rPr>
              <a:t>fileDate</a:t>
            </a:r>
            <a:r>
              <a:rPr lang="en-US" sz="1000" dirty="0">
                <a:latin typeface="Courier New"/>
                <a:ea typeface="Courier New"/>
                <a:cs typeface="Courier New"/>
                <a:sym typeface="Courier New"/>
              </a:rPr>
              <a:t>=20090805 </a:t>
            </a:r>
          </a:p>
          <a:p>
            <a:pPr marL="0" lvl="0" indent="0">
              <a:spcBef>
                <a:spcPts val="200"/>
              </a:spcBef>
              <a:buSzTx/>
              <a:buNone/>
              <a:defRPr sz="1800"/>
            </a:pPr>
            <a:r>
              <a:rPr lang="en-US" sz="1000" dirty="0">
                <a:latin typeface="Courier New"/>
                <a:ea typeface="Courier New"/>
                <a:cs typeface="Courier New"/>
                <a:sym typeface="Courier New"/>
              </a:rPr>
              <a:t>##source=myImputationProgramV3.1 </a:t>
            </a:r>
          </a:p>
          <a:p>
            <a:pPr marL="0" lvl="0" indent="0">
              <a:spcBef>
                <a:spcPts val="200"/>
              </a:spcBef>
              <a:buSzTx/>
              <a:buNone/>
              <a:defRPr sz="1800"/>
            </a:pPr>
            <a:r>
              <a:rPr lang="en-US" sz="1000" dirty="0">
                <a:latin typeface="Courier New"/>
                <a:ea typeface="Courier New"/>
                <a:cs typeface="Courier New"/>
                <a:sym typeface="Courier New"/>
              </a:rPr>
              <a:t>##reference=1000GenomesPilot-NCBI36 </a:t>
            </a:r>
          </a:p>
          <a:p>
            <a:pPr marL="0" lvl="0" indent="0">
              <a:spcBef>
                <a:spcPts val="200"/>
              </a:spcBef>
              <a:buSzTx/>
              <a:buNone/>
              <a:defRPr sz="1800"/>
            </a:pPr>
            <a:r>
              <a:rPr lang="en-US" sz="1000" dirty="0">
                <a:latin typeface="Courier New"/>
                <a:ea typeface="Courier New"/>
                <a:cs typeface="Courier New"/>
                <a:sym typeface="Courier New"/>
              </a:rPr>
              <a:t>##phasing=partial </a:t>
            </a:r>
          </a:p>
          <a:p>
            <a:pPr marL="0" lvl="0" indent="0">
              <a:spcBef>
                <a:spcPts val="200"/>
              </a:spcBef>
              <a:buSzTx/>
              <a:buNone/>
              <a:defRPr sz="1800"/>
            </a:pPr>
            <a:r>
              <a:rPr lang="en-US" sz="1000" dirty="0">
                <a:latin typeface="Courier New"/>
                <a:ea typeface="Courier New"/>
                <a:cs typeface="Courier New"/>
                <a:sym typeface="Courier New"/>
              </a:rPr>
              <a:t>##INFO=&lt;ID=</a:t>
            </a:r>
            <a:r>
              <a:rPr lang="en-US" sz="1000" dirty="0" err="1">
                <a:latin typeface="Courier New"/>
                <a:ea typeface="Courier New"/>
                <a:cs typeface="Courier New"/>
                <a:sym typeface="Courier New"/>
              </a:rPr>
              <a:t>NS,Number</a:t>
            </a:r>
            <a:r>
              <a:rPr lang="en-US" sz="1000" dirty="0">
                <a:latin typeface="Courier New"/>
                <a:ea typeface="Courier New"/>
                <a:cs typeface="Courier New"/>
                <a:sym typeface="Courier New"/>
              </a:rPr>
              <a:t>=1,Type=</a:t>
            </a:r>
            <a:r>
              <a:rPr lang="en-US" sz="1000" dirty="0" err="1">
                <a:latin typeface="Courier New"/>
                <a:ea typeface="Courier New"/>
                <a:cs typeface="Courier New"/>
                <a:sym typeface="Courier New"/>
              </a:rPr>
              <a:t>Integer,Description</a:t>
            </a:r>
            <a:r>
              <a:rPr lang="en-US" sz="1000" dirty="0">
                <a:latin typeface="Courier New"/>
                <a:ea typeface="Courier New"/>
                <a:cs typeface="Courier New"/>
                <a:sym typeface="Courier New"/>
              </a:rPr>
              <a:t>="Number of Samples With Data"&gt; ##INFO=&lt;ID=</a:t>
            </a:r>
            <a:r>
              <a:rPr lang="en-US" sz="1000" dirty="0" err="1">
                <a:latin typeface="Courier New"/>
                <a:ea typeface="Courier New"/>
                <a:cs typeface="Courier New"/>
                <a:sym typeface="Courier New"/>
              </a:rPr>
              <a:t>DP,Number</a:t>
            </a:r>
            <a:r>
              <a:rPr lang="en-US" sz="1000" dirty="0">
                <a:latin typeface="Courier New"/>
                <a:ea typeface="Courier New"/>
                <a:cs typeface="Courier New"/>
                <a:sym typeface="Courier New"/>
              </a:rPr>
              <a:t>=1,Type=</a:t>
            </a:r>
            <a:r>
              <a:rPr lang="en-US" sz="1000" dirty="0" err="1">
                <a:latin typeface="Courier New"/>
                <a:ea typeface="Courier New"/>
                <a:cs typeface="Courier New"/>
                <a:sym typeface="Courier New"/>
              </a:rPr>
              <a:t>Integer,Description</a:t>
            </a:r>
            <a:r>
              <a:rPr lang="en-US" sz="1000" dirty="0">
                <a:latin typeface="Courier New"/>
                <a:ea typeface="Courier New"/>
                <a:cs typeface="Courier New"/>
                <a:sym typeface="Courier New"/>
              </a:rPr>
              <a:t>="Total Depth"&gt; </a:t>
            </a:r>
          </a:p>
          <a:p>
            <a:pPr marL="0" lvl="0" indent="0">
              <a:spcBef>
                <a:spcPts val="200"/>
              </a:spcBef>
              <a:buSzTx/>
              <a:buNone/>
              <a:defRPr sz="1800"/>
            </a:pPr>
            <a:r>
              <a:rPr lang="en-US" sz="1000" dirty="0">
                <a:latin typeface="Courier New"/>
                <a:ea typeface="Courier New"/>
                <a:cs typeface="Courier New"/>
                <a:sym typeface="Courier New"/>
              </a:rPr>
              <a:t>##INFO=&lt;ID=</a:t>
            </a:r>
            <a:r>
              <a:rPr lang="en-US" sz="1000" dirty="0" err="1">
                <a:latin typeface="Courier New"/>
                <a:ea typeface="Courier New"/>
                <a:cs typeface="Courier New"/>
                <a:sym typeface="Courier New"/>
              </a:rPr>
              <a:t>AF,Number</a:t>
            </a:r>
            <a:r>
              <a:rPr lang="en-US" sz="1000" dirty="0">
                <a:latin typeface="Courier New"/>
                <a:ea typeface="Courier New"/>
                <a:cs typeface="Courier New"/>
                <a:sym typeface="Courier New"/>
              </a:rPr>
              <a:t>=.,Type=</a:t>
            </a:r>
            <a:r>
              <a:rPr lang="en-US" sz="1000" dirty="0" err="1">
                <a:latin typeface="Courier New"/>
                <a:ea typeface="Courier New"/>
                <a:cs typeface="Courier New"/>
                <a:sym typeface="Courier New"/>
              </a:rPr>
              <a:t>Float,Description</a:t>
            </a:r>
            <a:r>
              <a:rPr lang="en-US" sz="1000" dirty="0">
                <a:latin typeface="Courier New"/>
                <a:ea typeface="Courier New"/>
                <a:cs typeface="Courier New"/>
                <a:sym typeface="Courier New"/>
              </a:rPr>
              <a:t>="Allele Frequency"&gt; </a:t>
            </a:r>
          </a:p>
          <a:p>
            <a:pPr marL="0" lvl="0" indent="0">
              <a:spcBef>
                <a:spcPts val="200"/>
              </a:spcBef>
              <a:buSzTx/>
              <a:buNone/>
              <a:defRPr sz="1800"/>
            </a:pPr>
            <a:r>
              <a:rPr lang="en-US" sz="1000" dirty="0">
                <a:latin typeface="Courier New"/>
                <a:ea typeface="Courier New"/>
                <a:cs typeface="Courier New"/>
                <a:sym typeface="Courier New"/>
              </a:rPr>
              <a:t>##INFO=&lt;ID=</a:t>
            </a:r>
            <a:r>
              <a:rPr lang="en-US" sz="1000" dirty="0" err="1">
                <a:latin typeface="Courier New"/>
                <a:ea typeface="Courier New"/>
                <a:cs typeface="Courier New"/>
                <a:sym typeface="Courier New"/>
              </a:rPr>
              <a:t>AA,Number</a:t>
            </a:r>
            <a:r>
              <a:rPr lang="en-US" sz="1000" dirty="0">
                <a:latin typeface="Courier New"/>
                <a:ea typeface="Courier New"/>
                <a:cs typeface="Courier New"/>
                <a:sym typeface="Courier New"/>
              </a:rPr>
              <a:t>=1,Type=</a:t>
            </a:r>
            <a:r>
              <a:rPr lang="en-US" sz="1000" dirty="0" err="1">
                <a:latin typeface="Courier New"/>
                <a:ea typeface="Courier New"/>
                <a:cs typeface="Courier New"/>
                <a:sym typeface="Courier New"/>
              </a:rPr>
              <a:t>String,Description</a:t>
            </a:r>
            <a:r>
              <a:rPr lang="en-US" sz="1000" dirty="0">
                <a:latin typeface="Courier New"/>
                <a:ea typeface="Courier New"/>
                <a:cs typeface="Courier New"/>
                <a:sym typeface="Courier New"/>
              </a:rPr>
              <a:t>="Ancestral Allele"&gt; </a:t>
            </a:r>
          </a:p>
          <a:p>
            <a:pPr marL="0" lvl="0" indent="0">
              <a:spcBef>
                <a:spcPts val="200"/>
              </a:spcBef>
              <a:buSzTx/>
              <a:buNone/>
              <a:defRPr sz="1800"/>
            </a:pPr>
            <a:r>
              <a:rPr lang="en-US" sz="1000" dirty="0">
                <a:latin typeface="Courier New"/>
                <a:ea typeface="Courier New"/>
                <a:cs typeface="Courier New"/>
                <a:sym typeface="Courier New"/>
              </a:rPr>
              <a:t>##INFO=&lt;ID=</a:t>
            </a:r>
            <a:r>
              <a:rPr lang="en-US" sz="1000" dirty="0" err="1">
                <a:latin typeface="Courier New"/>
                <a:ea typeface="Courier New"/>
                <a:cs typeface="Courier New"/>
                <a:sym typeface="Courier New"/>
              </a:rPr>
              <a:t>DB,Number</a:t>
            </a:r>
            <a:r>
              <a:rPr lang="en-US" sz="1000" dirty="0">
                <a:latin typeface="Courier New"/>
                <a:ea typeface="Courier New"/>
                <a:cs typeface="Courier New"/>
                <a:sym typeface="Courier New"/>
              </a:rPr>
              <a:t>=0,Type=</a:t>
            </a:r>
            <a:r>
              <a:rPr lang="en-US" sz="1000" dirty="0" err="1">
                <a:latin typeface="Courier New"/>
                <a:ea typeface="Courier New"/>
                <a:cs typeface="Courier New"/>
                <a:sym typeface="Courier New"/>
              </a:rPr>
              <a:t>Flag,Description</a:t>
            </a:r>
            <a:r>
              <a:rPr lang="en-US" sz="1000" dirty="0">
                <a:latin typeface="Courier New"/>
                <a:ea typeface="Courier New"/>
                <a:cs typeface="Courier New"/>
                <a:sym typeface="Courier New"/>
              </a:rPr>
              <a:t>="</a:t>
            </a:r>
            <a:r>
              <a:rPr lang="en-US" sz="1000" dirty="0" err="1">
                <a:latin typeface="Courier New"/>
                <a:ea typeface="Courier New"/>
                <a:cs typeface="Courier New"/>
                <a:sym typeface="Courier New"/>
              </a:rPr>
              <a:t>dbSNP</a:t>
            </a:r>
            <a:r>
              <a:rPr lang="en-US" sz="1000" dirty="0">
                <a:latin typeface="Courier New"/>
                <a:ea typeface="Courier New"/>
                <a:cs typeface="Courier New"/>
                <a:sym typeface="Courier New"/>
              </a:rPr>
              <a:t> membership, build 129"&gt; </a:t>
            </a:r>
          </a:p>
          <a:p>
            <a:pPr marL="0" lvl="0" indent="0">
              <a:spcBef>
                <a:spcPts val="200"/>
              </a:spcBef>
              <a:buSzTx/>
              <a:buNone/>
              <a:defRPr sz="1800"/>
            </a:pPr>
            <a:r>
              <a:rPr lang="en-US" sz="1000" dirty="0">
                <a:latin typeface="Courier New"/>
                <a:ea typeface="Courier New"/>
                <a:cs typeface="Courier New"/>
                <a:sym typeface="Courier New"/>
              </a:rPr>
              <a:t>##INFO=&lt;ID=H2,Number=0,Type=</a:t>
            </a:r>
            <a:r>
              <a:rPr lang="en-US" sz="1000" dirty="0" err="1">
                <a:latin typeface="Courier New"/>
                <a:ea typeface="Courier New"/>
                <a:cs typeface="Courier New"/>
                <a:sym typeface="Courier New"/>
              </a:rPr>
              <a:t>Flag,Description</a:t>
            </a:r>
            <a:r>
              <a:rPr lang="en-US" sz="1000" dirty="0">
                <a:latin typeface="Courier New"/>
                <a:ea typeface="Courier New"/>
                <a:cs typeface="Courier New"/>
                <a:sym typeface="Courier New"/>
              </a:rPr>
              <a:t>="HapMap2 membership"&gt; </a:t>
            </a:r>
          </a:p>
          <a:p>
            <a:pPr marL="0" lvl="0" indent="0">
              <a:spcBef>
                <a:spcPts val="200"/>
              </a:spcBef>
              <a:buSzTx/>
              <a:buNone/>
              <a:defRPr sz="1800"/>
            </a:pPr>
            <a:r>
              <a:rPr lang="en-US" sz="1000" dirty="0">
                <a:latin typeface="Courier New"/>
                <a:ea typeface="Courier New"/>
                <a:cs typeface="Courier New"/>
                <a:sym typeface="Courier New"/>
              </a:rPr>
              <a:t>##FILTER=&lt;ID=q10,Description="Quality below 10"&gt; </a:t>
            </a:r>
          </a:p>
          <a:p>
            <a:pPr marL="0" lvl="0" indent="0">
              <a:spcBef>
                <a:spcPts val="200"/>
              </a:spcBef>
              <a:buSzTx/>
              <a:buNone/>
              <a:defRPr sz="1800"/>
            </a:pPr>
            <a:r>
              <a:rPr lang="en-US" sz="1000" dirty="0">
                <a:latin typeface="Courier New"/>
                <a:ea typeface="Courier New"/>
                <a:cs typeface="Courier New"/>
                <a:sym typeface="Courier New"/>
              </a:rPr>
              <a:t>##FILTER=&lt;ID=s50,Description="Less than 50% of samples have data"&gt; </a:t>
            </a:r>
          </a:p>
          <a:p>
            <a:pPr marL="0" lvl="0" indent="0">
              <a:spcBef>
                <a:spcPts val="200"/>
              </a:spcBef>
              <a:buSzTx/>
              <a:buNone/>
              <a:defRPr sz="1800"/>
            </a:pPr>
            <a:r>
              <a:rPr lang="en-US" sz="1000" dirty="0">
                <a:latin typeface="Courier New"/>
                <a:ea typeface="Courier New"/>
                <a:cs typeface="Courier New"/>
                <a:sym typeface="Courier New"/>
              </a:rPr>
              <a:t>##FORMAT=&lt;ID=</a:t>
            </a:r>
            <a:r>
              <a:rPr lang="en-US" sz="1000" dirty="0" err="1">
                <a:latin typeface="Courier New"/>
                <a:ea typeface="Courier New"/>
                <a:cs typeface="Courier New"/>
                <a:sym typeface="Courier New"/>
              </a:rPr>
              <a:t>GT,Number</a:t>
            </a:r>
            <a:r>
              <a:rPr lang="en-US" sz="1000" dirty="0">
                <a:latin typeface="Courier New"/>
                <a:ea typeface="Courier New"/>
                <a:cs typeface="Courier New"/>
                <a:sym typeface="Courier New"/>
              </a:rPr>
              <a:t>=1,Type=</a:t>
            </a:r>
            <a:r>
              <a:rPr lang="en-US" sz="1000" dirty="0" err="1">
                <a:latin typeface="Courier New"/>
                <a:ea typeface="Courier New"/>
                <a:cs typeface="Courier New"/>
                <a:sym typeface="Courier New"/>
              </a:rPr>
              <a:t>String,Description</a:t>
            </a:r>
            <a:r>
              <a:rPr lang="en-US" sz="1000" dirty="0">
                <a:latin typeface="Courier New"/>
                <a:ea typeface="Courier New"/>
                <a:cs typeface="Courier New"/>
                <a:sym typeface="Courier New"/>
              </a:rPr>
              <a:t>="Genotype"&gt; </a:t>
            </a:r>
          </a:p>
          <a:p>
            <a:pPr marL="0" lvl="0" indent="0">
              <a:spcBef>
                <a:spcPts val="200"/>
              </a:spcBef>
              <a:buSzTx/>
              <a:buNone/>
              <a:defRPr sz="1800"/>
            </a:pPr>
            <a:r>
              <a:rPr lang="en-US" sz="1000" dirty="0">
                <a:latin typeface="Courier New"/>
                <a:ea typeface="Courier New"/>
                <a:cs typeface="Courier New"/>
                <a:sym typeface="Courier New"/>
              </a:rPr>
              <a:t>##FORMAT=&lt;ID=</a:t>
            </a:r>
            <a:r>
              <a:rPr lang="en-US" sz="1000" dirty="0" err="1">
                <a:latin typeface="Courier New"/>
                <a:ea typeface="Courier New"/>
                <a:cs typeface="Courier New"/>
                <a:sym typeface="Courier New"/>
              </a:rPr>
              <a:t>GQ,Number</a:t>
            </a:r>
            <a:r>
              <a:rPr lang="en-US" sz="1000" dirty="0">
                <a:latin typeface="Courier New"/>
                <a:ea typeface="Courier New"/>
                <a:cs typeface="Courier New"/>
                <a:sym typeface="Courier New"/>
              </a:rPr>
              <a:t>=1,Type=</a:t>
            </a:r>
            <a:r>
              <a:rPr lang="en-US" sz="1000" dirty="0" err="1">
                <a:latin typeface="Courier New"/>
                <a:ea typeface="Courier New"/>
                <a:cs typeface="Courier New"/>
                <a:sym typeface="Courier New"/>
              </a:rPr>
              <a:t>Integer,Description</a:t>
            </a:r>
            <a:r>
              <a:rPr lang="en-US" sz="1000" dirty="0">
                <a:latin typeface="Courier New"/>
                <a:ea typeface="Courier New"/>
                <a:cs typeface="Courier New"/>
                <a:sym typeface="Courier New"/>
              </a:rPr>
              <a:t>="Genotype Quality"&gt; </a:t>
            </a:r>
          </a:p>
          <a:p>
            <a:pPr marL="0" lvl="0" indent="0">
              <a:spcBef>
                <a:spcPts val="200"/>
              </a:spcBef>
              <a:buSzTx/>
              <a:buNone/>
              <a:defRPr sz="1800"/>
            </a:pPr>
            <a:r>
              <a:rPr lang="en-US" sz="1000" dirty="0">
                <a:latin typeface="Courier New"/>
                <a:ea typeface="Courier New"/>
                <a:cs typeface="Courier New"/>
                <a:sym typeface="Courier New"/>
              </a:rPr>
              <a:t>##FORMAT=&lt;ID=</a:t>
            </a:r>
            <a:r>
              <a:rPr lang="en-US" sz="1000" dirty="0" err="1">
                <a:latin typeface="Courier New"/>
                <a:ea typeface="Courier New"/>
                <a:cs typeface="Courier New"/>
                <a:sym typeface="Courier New"/>
              </a:rPr>
              <a:t>DP,Number</a:t>
            </a:r>
            <a:r>
              <a:rPr lang="en-US" sz="1000" dirty="0">
                <a:latin typeface="Courier New"/>
                <a:ea typeface="Courier New"/>
                <a:cs typeface="Courier New"/>
                <a:sym typeface="Courier New"/>
              </a:rPr>
              <a:t>=1,Type=</a:t>
            </a:r>
            <a:r>
              <a:rPr lang="en-US" sz="1000" dirty="0" err="1">
                <a:latin typeface="Courier New"/>
                <a:ea typeface="Courier New"/>
                <a:cs typeface="Courier New"/>
                <a:sym typeface="Courier New"/>
              </a:rPr>
              <a:t>Integer,Description</a:t>
            </a:r>
            <a:r>
              <a:rPr lang="en-US" sz="1000" dirty="0">
                <a:latin typeface="Courier New"/>
                <a:ea typeface="Courier New"/>
                <a:cs typeface="Courier New"/>
                <a:sym typeface="Courier New"/>
              </a:rPr>
              <a:t>="Read Depth"&gt; </a:t>
            </a:r>
          </a:p>
          <a:p>
            <a:pPr marL="0" lvl="0" indent="0">
              <a:spcBef>
                <a:spcPts val="200"/>
              </a:spcBef>
              <a:buSzTx/>
              <a:buNone/>
              <a:defRPr sz="1800"/>
            </a:pPr>
            <a:r>
              <a:rPr lang="en-US" sz="1000" dirty="0">
                <a:latin typeface="Courier New"/>
                <a:ea typeface="Courier New"/>
                <a:cs typeface="Courier New"/>
                <a:sym typeface="Courier New"/>
              </a:rPr>
              <a:t>##FORMAT=&lt;ID=</a:t>
            </a:r>
            <a:r>
              <a:rPr lang="en-US" sz="1000" dirty="0" err="1">
                <a:latin typeface="Courier New"/>
                <a:ea typeface="Courier New"/>
                <a:cs typeface="Courier New"/>
                <a:sym typeface="Courier New"/>
              </a:rPr>
              <a:t>HQ,Number</a:t>
            </a:r>
            <a:r>
              <a:rPr lang="en-US" sz="1000" dirty="0">
                <a:latin typeface="Courier New"/>
                <a:ea typeface="Courier New"/>
                <a:cs typeface="Courier New"/>
                <a:sym typeface="Courier New"/>
              </a:rPr>
              <a:t>=2,Type=</a:t>
            </a:r>
            <a:r>
              <a:rPr lang="en-US" sz="1000" dirty="0" err="1">
                <a:latin typeface="Courier New"/>
                <a:ea typeface="Courier New"/>
                <a:cs typeface="Courier New"/>
                <a:sym typeface="Courier New"/>
              </a:rPr>
              <a:t>Integer,Description</a:t>
            </a:r>
            <a:r>
              <a:rPr lang="en-US" sz="1000" dirty="0">
                <a:latin typeface="Courier New"/>
                <a:ea typeface="Courier New"/>
                <a:cs typeface="Courier New"/>
                <a:sym typeface="Courier New"/>
              </a:rPr>
              <a:t>="Haplotype Quality"&gt; </a:t>
            </a:r>
          </a:p>
          <a:p>
            <a:pPr marL="0" lvl="0" indent="0">
              <a:spcBef>
                <a:spcPts val="200"/>
              </a:spcBef>
              <a:buSzTx/>
              <a:buNone/>
              <a:defRPr sz="1800"/>
            </a:pPr>
            <a:r>
              <a:rPr lang="en-US" sz="1400" b="1" dirty="0">
                <a:latin typeface="Courier New"/>
                <a:ea typeface="Courier New"/>
                <a:cs typeface="Courier New"/>
                <a:sym typeface="Courier New"/>
              </a:rPr>
              <a:t>#FORMAT 		  	NA00001 			NA00002 			NA00003 </a:t>
            </a:r>
          </a:p>
          <a:p>
            <a:pPr marL="0" lvl="0" indent="0">
              <a:spcBef>
                <a:spcPts val="200"/>
              </a:spcBef>
              <a:buSzTx/>
              <a:buNone/>
              <a:defRPr sz="1800"/>
            </a:pPr>
            <a:r>
              <a:rPr lang="en-US" sz="1400" b="1" dirty="0">
                <a:latin typeface="Courier New"/>
                <a:ea typeface="Courier New"/>
                <a:cs typeface="Courier New"/>
                <a:sym typeface="Courier New"/>
              </a:rPr>
              <a:t>GT:GQ:DP:HQ 		0|0:48:1:51,51 	1|0:48:8:51,51 	1/1:43:5:.,. </a:t>
            </a:r>
          </a:p>
          <a:p>
            <a:pPr marL="0" lvl="0" indent="0">
              <a:spcBef>
                <a:spcPts val="200"/>
              </a:spcBef>
              <a:buSzTx/>
              <a:buNone/>
              <a:defRPr sz="1800"/>
            </a:pPr>
            <a:r>
              <a:rPr lang="en-US" sz="1400" b="1" dirty="0">
                <a:latin typeface="Courier New"/>
                <a:ea typeface="Courier New"/>
                <a:cs typeface="Courier New"/>
                <a:sym typeface="Courier New"/>
              </a:rPr>
              <a:t>GT:GQ:DP:HQ 		0|0:49:3:58,50 	0|1:3:5:65,3 	0/0:41:3 </a:t>
            </a:r>
          </a:p>
          <a:p>
            <a:pPr marL="0" lvl="0" indent="0">
              <a:spcBef>
                <a:spcPts val="200"/>
              </a:spcBef>
              <a:buSzTx/>
              <a:buNone/>
              <a:defRPr sz="1800"/>
            </a:pPr>
            <a:r>
              <a:rPr lang="en-US" sz="1400" b="1" dirty="0">
                <a:latin typeface="Courier New"/>
                <a:ea typeface="Courier New"/>
                <a:cs typeface="Courier New"/>
                <a:sym typeface="Courier New"/>
              </a:rPr>
              <a:t>GT:GQ:DP:HQ 		1|2:21:6:23,27 	2|1:2:0:18,2 	2/2:35:4 </a:t>
            </a:r>
          </a:p>
        </p:txBody>
      </p:sp>
      <p:sp>
        <p:nvSpPr>
          <p:cNvPr id="3" name="Title 2"/>
          <p:cNvSpPr>
            <a:spLocks noGrp="1"/>
          </p:cNvSpPr>
          <p:nvPr>
            <p:ph type="title"/>
          </p:nvPr>
        </p:nvSpPr>
        <p:spPr/>
        <p:txBody>
          <a:bodyPr/>
          <a:lstStyle/>
          <a:p>
            <a:r>
              <a:rPr lang="en-US" dirty="0"/>
              <a:t>VCF Files</a:t>
            </a:r>
          </a:p>
        </p:txBody>
      </p:sp>
    </p:spTree>
    <p:extLst>
      <p:ext uri="{BB962C8B-B14F-4D97-AF65-F5344CB8AC3E}">
        <p14:creationId xmlns:p14="http://schemas.microsoft.com/office/powerpoint/2010/main" val="386154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ubrik 2">
            <a:extLst>
              <a:ext uri="{FF2B5EF4-FFF2-40B4-BE49-F238E27FC236}">
                <a16:creationId xmlns:a16="http://schemas.microsoft.com/office/drawing/2014/main" id="{EE43E2FC-929F-3643-9F74-A87B31BEA396}"/>
              </a:ext>
            </a:extLst>
          </p:cNvPr>
          <p:cNvSpPr>
            <a:spLocks noGrp="1"/>
          </p:cNvSpPr>
          <p:nvPr>
            <p:ph type="title"/>
          </p:nvPr>
        </p:nvSpPr>
        <p:spPr>
          <a:xfrm>
            <a:off x="252000" y="630000"/>
            <a:ext cx="6727298" cy="745200"/>
          </a:xfrm>
        </p:spPr>
        <p:txBody>
          <a:bodyPr/>
          <a:lstStyle/>
          <a:p>
            <a:r>
              <a:rPr lang="en-US" dirty="0"/>
              <a:t>GATK Joint genotyping</a:t>
            </a:r>
            <a:endParaRPr lang="en-GB" dirty="0"/>
          </a:p>
        </p:txBody>
      </p:sp>
      <p:pic>
        <p:nvPicPr>
          <p:cNvPr id="4" name="Bildobjekt 3">
            <a:extLst>
              <a:ext uri="{FF2B5EF4-FFF2-40B4-BE49-F238E27FC236}">
                <a16:creationId xmlns:a16="http://schemas.microsoft.com/office/drawing/2014/main" id="{DA73C0F5-9623-DA48-9C1D-78568FC8112A}"/>
              </a:ext>
            </a:extLst>
          </p:cNvPr>
          <p:cNvPicPr>
            <a:picLocks noChangeAspect="1"/>
          </p:cNvPicPr>
          <p:nvPr/>
        </p:nvPicPr>
        <p:blipFill rotWithShape="1">
          <a:blip r:embed="rId2"/>
          <a:srcRect l="37960" r="32653"/>
          <a:stretch/>
        </p:blipFill>
        <p:spPr>
          <a:xfrm>
            <a:off x="2869163" y="1803894"/>
            <a:ext cx="3405673" cy="4772295"/>
          </a:xfrm>
          <a:prstGeom prst="rect">
            <a:avLst/>
          </a:prstGeom>
        </p:spPr>
      </p:pic>
    </p:spTree>
    <p:extLst>
      <p:ext uri="{BB962C8B-B14F-4D97-AF65-F5344CB8AC3E}">
        <p14:creationId xmlns:p14="http://schemas.microsoft.com/office/powerpoint/2010/main" val="7715100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gVCF</a:t>
            </a:r>
            <a:r>
              <a:rPr lang="en-US" dirty="0"/>
              <a:t> Files</a:t>
            </a:r>
          </a:p>
        </p:txBody>
      </p:sp>
      <p:sp>
        <p:nvSpPr>
          <p:cNvPr id="4" name="Shape 551"/>
          <p:cNvSpPr>
            <a:spLocks noGrp="1"/>
          </p:cNvSpPr>
          <p:nvPr>
            <p:ph idx="1"/>
          </p:nvPr>
        </p:nvSpPr>
        <p:spPr>
          <a:xfrm>
            <a:off x="252000" y="2256068"/>
            <a:ext cx="9140194" cy="4719497"/>
          </a:xfrm>
          <a:prstGeom prst="rect">
            <a:avLst/>
          </a:prstGeom>
        </p:spPr>
        <p:txBody>
          <a:bodyPr>
            <a:normAutofit/>
          </a:bodyPr>
          <a:lstStyle/>
          <a:p>
            <a:pPr marL="0" lvl="0" indent="0">
              <a:spcBef>
                <a:spcPts val="200"/>
              </a:spcBef>
              <a:buSzTx/>
              <a:buNone/>
              <a:defRPr sz="1800"/>
            </a:pPr>
            <a:r>
              <a:rPr lang="en-US" b="1" dirty="0" err="1">
                <a:cs typeface="Courier New"/>
              </a:rPr>
              <a:t>gVCF</a:t>
            </a:r>
            <a:r>
              <a:rPr lang="en-US" b="1" dirty="0">
                <a:cs typeface="Courier New"/>
              </a:rPr>
              <a:t>			       </a:t>
            </a:r>
            <a:endParaRPr lang="en-US" b="1" dirty="0">
              <a:latin typeface="Courier New"/>
              <a:cs typeface="Courier New"/>
            </a:endParaRPr>
          </a:p>
          <a:p>
            <a:pPr marL="0" lvl="0" indent="0">
              <a:spcBef>
                <a:spcPts val="200"/>
              </a:spcBef>
              <a:buSzTx/>
              <a:buNone/>
              <a:defRPr sz="1800"/>
            </a:pPr>
            <a:endParaRPr lang="en-US" b="1" dirty="0">
              <a:latin typeface="Courier New"/>
              <a:cs typeface="Courier New"/>
            </a:endParaRPr>
          </a:p>
          <a:p>
            <a:pPr marL="0" lvl="0" indent="0">
              <a:spcBef>
                <a:spcPts val="200"/>
              </a:spcBef>
              <a:buSzTx/>
              <a:buNone/>
              <a:defRPr sz="1800"/>
            </a:pPr>
            <a:endParaRPr lang="en-US" b="1" dirty="0">
              <a:latin typeface="Courier New"/>
              <a:cs typeface="Courier New"/>
            </a:endParaRPr>
          </a:p>
          <a:p>
            <a:pPr marL="0" lvl="0" indent="0">
              <a:spcBef>
                <a:spcPts val="200"/>
              </a:spcBef>
              <a:buSzTx/>
              <a:buNone/>
              <a:defRPr sz="1800"/>
            </a:pPr>
            <a:endParaRPr lang="en-US" b="1" dirty="0">
              <a:latin typeface="Courier New"/>
              <a:cs typeface="Courier New"/>
            </a:endParaRPr>
          </a:p>
          <a:p>
            <a:pPr marL="0" lvl="0" indent="0">
              <a:spcBef>
                <a:spcPts val="200"/>
              </a:spcBef>
              <a:buSzTx/>
              <a:buNone/>
              <a:defRPr sz="1800"/>
            </a:pPr>
            <a:endParaRPr lang="en-US" b="1" dirty="0">
              <a:latin typeface="Courier New"/>
              <a:cs typeface="Courier New"/>
            </a:endParaRPr>
          </a:p>
          <a:p>
            <a:pPr marL="0" lvl="0" indent="0">
              <a:spcBef>
                <a:spcPts val="200"/>
              </a:spcBef>
              <a:buSzTx/>
              <a:buNone/>
              <a:defRPr sz="1800"/>
            </a:pPr>
            <a:endParaRPr lang="en-US" b="1" dirty="0">
              <a:latin typeface="Courier New"/>
              <a:cs typeface="Courier New"/>
            </a:endParaRPr>
          </a:p>
          <a:p>
            <a:pPr marL="0" lvl="0" indent="0">
              <a:spcBef>
                <a:spcPts val="200"/>
              </a:spcBef>
              <a:buSzTx/>
              <a:buNone/>
              <a:defRPr sz="1800"/>
            </a:pPr>
            <a:endParaRPr lang="en-US" b="1" dirty="0">
              <a:latin typeface="Courier New"/>
              <a:cs typeface="Courier New"/>
            </a:endParaRPr>
          </a:p>
          <a:p>
            <a:pPr marL="0" lvl="0" indent="0">
              <a:spcBef>
                <a:spcPts val="200"/>
              </a:spcBef>
              <a:buSzTx/>
              <a:buNone/>
              <a:defRPr sz="1800"/>
            </a:pPr>
            <a:endParaRPr lang="en-US" b="1" dirty="0">
              <a:latin typeface="Courier New"/>
              <a:cs typeface="Courier New"/>
            </a:endParaRPr>
          </a:p>
          <a:p>
            <a:pPr marL="0" lvl="0" indent="0">
              <a:spcBef>
                <a:spcPts val="200"/>
              </a:spcBef>
              <a:buSzTx/>
              <a:buNone/>
              <a:defRPr sz="1800"/>
            </a:pPr>
            <a:endParaRPr lang="en-US" sz="1600" b="1" dirty="0">
              <a:latin typeface="Courier New"/>
              <a:cs typeface="Courier New"/>
            </a:endParaRPr>
          </a:p>
          <a:p>
            <a:pPr marL="0" lvl="0" indent="0">
              <a:spcBef>
                <a:spcPts val="200"/>
              </a:spcBef>
              <a:buSzTx/>
              <a:buNone/>
              <a:defRPr sz="1800"/>
            </a:pPr>
            <a:endParaRPr lang="en-US" sz="1600" b="1" dirty="0">
              <a:latin typeface="Courier New"/>
              <a:cs typeface="Courier New"/>
            </a:endParaRPr>
          </a:p>
          <a:p>
            <a:pPr marL="0" lvl="0" indent="0">
              <a:spcBef>
                <a:spcPts val="200"/>
              </a:spcBef>
              <a:buSzTx/>
              <a:buNone/>
              <a:defRPr sz="1800"/>
            </a:pPr>
            <a:endParaRPr lang="en-US" sz="1600" b="1" dirty="0">
              <a:latin typeface="Courier New"/>
              <a:cs typeface="Courier New"/>
            </a:endParaRPr>
          </a:p>
          <a:p>
            <a:pPr marL="0" lvl="0" indent="0">
              <a:spcBef>
                <a:spcPts val="200"/>
              </a:spcBef>
              <a:buSzTx/>
              <a:buNone/>
              <a:defRPr sz="1800"/>
            </a:pPr>
            <a:r>
              <a:rPr lang="en-US" sz="1600" dirty="0">
                <a:latin typeface="Courier New"/>
                <a:cs typeface="Courier New"/>
              </a:rPr>
              <a:t>##</a:t>
            </a:r>
            <a:r>
              <a:rPr lang="en-US" sz="1600" dirty="0" err="1">
                <a:latin typeface="Courier New"/>
                <a:cs typeface="Courier New"/>
              </a:rPr>
              <a:t>GVCFBlock</a:t>
            </a:r>
            <a:r>
              <a:rPr lang="en-US" sz="1600" dirty="0">
                <a:latin typeface="Courier New"/>
                <a:cs typeface="Courier New"/>
              </a:rPr>
              <a:t>=</a:t>
            </a:r>
            <a:r>
              <a:rPr lang="en-US" sz="1600" dirty="0" err="1">
                <a:latin typeface="Courier New"/>
                <a:cs typeface="Courier New"/>
              </a:rPr>
              <a:t>minGQ</a:t>
            </a:r>
            <a:r>
              <a:rPr lang="en-US" sz="1600" dirty="0">
                <a:latin typeface="Courier New"/>
                <a:cs typeface="Courier New"/>
              </a:rPr>
              <a:t>=0(inclusive),</a:t>
            </a:r>
            <a:r>
              <a:rPr lang="en-US" sz="1600" dirty="0" err="1">
                <a:latin typeface="Courier New"/>
                <a:cs typeface="Courier New"/>
              </a:rPr>
              <a:t>maxGQ</a:t>
            </a:r>
            <a:r>
              <a:rPr lang="en-US" sz="1600" dirty="0">
                <a:latin typeface="Courier New"/>
                <a:cs typeface="Courier New"/>
              </a:rPr>
              <a:t>=5(exclusive)</a:t>
            </a:r>
          </a:p>
          <a:p>
            <a:pPr marL="0" indent="0">
              <a:buNone/>
            </a:pPr>
            <a:r>
              <a:rPr lang="en-US" sz="1600" dirty="0">
                <a:latin typeface="Courier New"/>
                <a:cs typeface="Courier New"/>
              </a:rPr>
              <a:t>##</a:t>
            </a:r>
            <a:r>
              <a:rPr lang="en-US" sz="1600" dirty="0" err="1">
                <a:latin typeface="Courier New"/>
                <a:cs typeface="Courier New"/>
              </a:rPr>
              <a:t>GVCFBlock</a:t>
            </a:r>
            <a:r>
              <a:rPr lang="en-US" sz="1600" dirty="0">
                <a:latin typeface="Courier New"/>
                <a:cs typeface="Courier New"/>
              </a:rPr>
              <a:t>=</a:t>
            </a:r>
            <a:r>
              <a:rPr lang="en-US" sz="1600" dirty="0" err="1">
                <a:latin typeface="Courier New"/>
                <a:cs typeface="Courier New"/>
              </a:rPr>
              <a:t>minGQ</a:t>
            </a:r>
            <a:r>
              <a:rPr lang="en-US" sz="1600" dirty="0">
                <a:latin typeface="Courier New"/>
                <a:cs typeface="Courier New"/>
              </a:rPr>
              <a:t>=20(inclusive),</a:t>
            </a:r>
            <a:r>
              <a:rPr lang="en-US" sz="1600" dirty="0" err="1">
                <a:latin typeface="Courier New"/>
                <a:cs typeface="Courier New"/>
              </a:rPr>
              <a:t>maxGQ</a:t>
            </a:r>
            <a:r>
              <a:rPr lang="en-US" sz="1600" dirty="0">
                <a:latin typeface="Courier New"/>
                <a:cs typeface="Courier New"/>
              </a:rPr>
              <a:t>=60(exclusive)</a:t>
            </a:r>
          </a:p>
          <a:p>
            <a:pPr marL="0" indent="0">
              <a:buNone/>
            </a:pPr>
            <a:r>
              <a:rPr lang="en-US" sz="1600" dirty="0">
                <a:latin typeface="Courier New"/>
                <a:cs typeface="Courier New"/>
              </a:rPr>
              <a:t>##</a:t>
            </a:r>
            <a:r>
              <a:rPr lang="en-US" sz="1600" dirty="0" err="1">
                <a:latin typeface="Courier New"/>
                <a:cs typeface="Courier New"/>
              </a:rPr>
              <a:t>GVCFBlock</a:t>
            </a:r>
            <a:r>
              <a:rPr lang="en-US" sz="1600" dirty="0">
                <a:latin typeface="Courier New"/>
                <a:cs typeface="Courier New"/>
              </a:rPr>
              <a:t>=</a:t>
            </a:r>
            <a:r>
              <a:rPr lang="en-US" sz="1600" dirty="0" err="1">
                <a:latin typeface="Courier New"/>
                <a:cs typeface="Courier New"/>
              </a:rPr>
              <a:t>minGQ</a:t>
            </a:r>
            <a:r>
              <a:rPr lang="en-US" sz="1600" dirty="0">
                <a:latin typeface="Courier New"/>
                <a:cs typeface="Courier New"/>
              </a:rPr>
              <a:t>=5(inclusive),</a:t>
            </a:r>
            <a:r>
              <a:rPr lang="en-US" sz="1600" dirty="0" err="1">
                <a:latin typeface="Courier New"/>
                <a:cs typeface="Courier New"/>
              </a:rPr>
              <a:t>maxGQ</a:t>
            </a:r>
            <a:r>
              <a:rPr lang="en-US" sz="1600" dirty="0">
                <a:latin typeface="Courier New"/>
                <a:cs typeface="Courier New"/>
              </a:rPr>
              <a:t>=20(exclusive)</a:t>
            </a:r>
            <a:endParaRPr sz="1600" dirty="0">
              <a:latin typeface="Courier New"/>
              <a:ea typeface="Courier New"/>
              <a:cs typeface="Courier New"/>
              <a:sym typeface="Courier New"/>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102" r="51418"/>
          <a:stretch/>
        </p:blipFill>
        <p:spPr>
          <a:xfrm>
            <a:off x="252000" y="1861371"/>
            <a:ext cx="1980000" cy="3402960"/>
          </a:xfrm>
          <a:prstGeom prst="rect">
            <a:avLst/>
          </a:prstGeom>
        </p:spPr>
      </p:pic>
    </p:spTree>
    <p:extLst>
      <p:ext uri="{BB962C8B-B14F-4D97-AF65-F5344CB8AC3E}">
        <p14:creationId xmlns:p14="http://schemas.microsoft.com/office/powerpoint/2010/main" val="2114918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NGS workflow</a:t>
            </a:r>
          </a:p>
        </p:txBody>
      </p:sp>
      <p:graphicFrame>
        <p:nvGraphicFramePr>
          <p:cNvPr id="5" name="Content Placeholder 3">
            <a:extLst>
              <a:ext uri="{FF2B5EF4-FFF2-40B4-BE49-F238E27FC236}">
                <a16:creationId xmlns:a16="http://schemas.microsoft.com/office/drawing/2014/main" id="{FEFBFFE0-B450-A041-9783-3B0A911BAAB4}"/>
              </a:ext>
            </a:extLst>
          </p:cNvPr>
          <p:cNvGraphicFramePr>
            <a:graphicFrameLocks/>
          </p:cNvGraphicFramePr>
          <p:nvPr>
            <p:extLst>
              <p:ext uri="{D42A27DB-BD31-4B8C-83A1-F6EECF244321}">
                <p14:modId xmlns:p14="http://schemas.microsoft.com/office/powerpoint/2010/main" val="1770511439"/>
              </p:ext>
            </p:extLst>
          </p:nvPr>
        </p:nvGraphicFramePr>
        <p:xfrm>
          <a:off x="252000" y="1664176"/>
          <a:ext cx="8681862" cy="5042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5422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a:extLst>
              <a:ext uri="{FF2B5EF4-FFF2-40B4-BE49-F238E27FC236}">
                <a16:creationId xmlns:a16="http://schemas.microsoft.com/office/drawing/2014/main" id="{4D5653BF-59A3-E24E-AAE2-F304717265F9}"/>
              </a:ext>
            </a:extLst>
          </p:cNvPr>
          <p:cNvSpPr>
            <a:spLocks noGrp="1"/>
          </p:cNvSpPr>
          <p:nvPr>
            <p:ph idx="1"/>
          </p:nvPr>
        </p:nvSpPr>
        <p:spPr/>
        <p:txBody>
          <a:bodyPr/>
          <a:lstStyle/>
          <a:p>
            <a:r>
              <a:rPr lang="en-GB" dirty="0"/>
              <a:t>Remove low quality variants</a:t>
            </a:r>
          </a:p>
          <a:p>
            <a:r>
              <a:rPr lang="en-GB" dirty="0"/>
              <a:t>For large data sets: GATK has a machine learning algorithm that can be trained to recognise ”likely false” variants</a:t>
            </a:r>
          </a:p>
          <a:p>
            <a:r>
              <a:rPr lang="en-GB" dirty="0"/>
              <a:t>For smaller data sets: Hard filters on information in the VCF file</a:t>
            </a:r>
          </a:p>
          <a:p>
            <a:pPr marL="457200" lvl="1" indent="0">
              <a:buNone/>
            </a:pPr>
            <a:endParaRPr lang="en-GB" dirty="0"/>
          </a:p>
          <a:p>
            <a:pPr lvl="1"/>
            <a:endParaRPr lang="en-GB" dirty="0"/>
          </a:p>
        </p:txBody>
      </p:sp>
      <p:sp>
        <p:nvSpPr>
          <p:cNvPr id="3" name="Rubrik 2">
            <a:extLst>
              <a:ext uri="{FF2B5EF4-FFF2-40B4-BE49-F238E27FC236}">
                <a16:creationId xmlns:a16="http://schemas.microsoft.com/office/drawing/2014/main" id="{D494B9D8-CAE7-3247-B8B1-69BC034B061A}"/>
              </a:ext>
            </a:extLst>
          </p:cNvPr>
          <p:cNvSpPr>
            <a:spLocks noGrp="1"/>
          </p:cNvSpPr>
          <p:nvPr>
            <p:ph type="title"/>
          </p:nvPr>
        </p:nvSpPr>
        <p:spPr/>
        <p:txBody>
          <a:bodyPr/>
          <a:lstStyle/>
          <a:p>
            <a:r>
              <a:rPr lang="en-GB" dirty="0"/>
              <a:t>Filtering</a:t>
            </a:r>
          </a:p>
        </p:txBody>
      </p:sp>
    </p:spTree>
    <p:extLst>
      <p:ext uri="{BB962C8B-B14F-4D97-AF65-F5344CB8AC3E}">
        <p14:creationId xmlns:p14="http://schemas.microsoft.com/office/powerpoint/2010/main" val="10673051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Filtering</a:t>
            </a:r>
          </a:p>
        </p:txBody>
      </p:sp>
      <p:sp>
        <p:nvSpPr>
          <p:cNvPr id="6" name="Content Placeholder 1"/>
          <p:cNvSpPr>
            <a:spLocks noGrp="1"/>
          </p:cNvSpPr>
          <p:nvPr>
            <p:ph idx="1"/>
          </p:nvPr>
        </p:nvSpPr>
        <p:spPr>
          <a:xfrm>
            <a:off x="252000" y="1576800"/>
            <a:ext cx="8640000" cy="4629229"/>
          </a:xfrm>
        </p:spPr>
        <p:txBody>
          <a:bodyPr>
            <a:normAutofit/>
          </a:bodyPr>
          <a:lstStyle/>
          <a:p>
            <a:pPr marL="0" indent="0">
              <a:buNone/>
            </a:pPr>
            <a:r>
              <a:rPr lang="en-US" dirty="0">
                <a:latin typeface="Monaco" charset="0"/>
                <a:ea typeface="Monaco" charset="0"/>
                <a:cs typeface="Monaco" charset="0"/>
              </a:rPr>
              <a:t>module load GATK</a:t>
            </a:r>
          </a:p>
          <a:p>
            <a:pPr marL="0" indent="0">
              <a:buNone/>
            </a:pPr>
            <a:endParaRPr lang="en-US" dirty="0"/>
          </a:p>
          <a:p>
            <a:pPr marL="0" lvl="0" indent="0">
              <a:spcBef>
                <a:spcPts val="200"/>
              </a:spcBef>
              <a:buSzTx/>
              <a:buNone/>
              <a:defRPr sz="1800"/>
            </a:pPr>
            <a:r>
              <a:rPr lang="en-US" sz="1400" dirty="0">
                <a:latin typeface="Courier New"/>
                <a:ea typeface="Courier New"/>
                <a:cs typeface="Courier New"/>
                <a:sym typeface="Courier New"/>
              </a:rPr>
              <a:t>#CHROM POS ID REF ALT QUAL FILTER INFO FORMAT</a:t>
            </a:r>
          </a:p>
          <a:p>
            <a:pPr marL="0" lvl="0" indent="0">
              <a:spcBef>
                <a:spcPts val="200"/>
              </a:spcBef>
              <a:buSzTx/>
              <a:buNone/>
              <a:defRPr sz="1800"/>
            </a:pPr>
            <a:r>
              <a:rPr lang="en-US" sz="1400" dirty="0">
                <a:latin typeface="Courier New"/>
                <a:ea typeface="Courier New"/>
                <a:cs typeface="Courier New"/>
                <a:sym typeface="Courier New"/>
              </a:rPr>
              <a:t>20 14370 rs6054257 G A 29 PASS NS=3;DP=14;AF=0.5;DB;H2 GT:GQ:DP:HQ</a:t>
            </a:r>
            <a:endParaRPr lang="en-US" dirty="0"/>
          </a:p>
          <a:p>
            <a:pPr marL="0" indent="0">
              <a:buNone/>
            </a:pPr>
            <a:endParaRPr lang="en-US" dirty="0"/>
          </a:p>
          <a:p>
            <a:pPr marL="0" indent="0">
              <a:buNone/>
            </a:pPr>
            <a:r>
              <a:rPr lang="en-US" dirty="0" err="1"/>
              <a:t>VariantFiltration</a:t>
            </a:r>
            <a:endParaRPr lang="en-US" dirty="0"/>
          </a:p>
          <a:p>
            <a:pPr marL="0" indent="0">
              <a:buNone/>
            </a:pPr>
            <a:r>
              <a:rPr lang="en-US" dirty="0"/>
              <a:t>	--</a:t>
            </a:r>
            <a:r>
              <a:rPr lang="en-US" dirty="0" err="1"/>
              <a:t>filterExpression</a:t>
            </a:r>
            <a:r>
              <a:rPr lang="en-US" dirty="0"/>
              <a:t> ”QUAL &gt; 30”</a:t>
            </a:r>
          </a:p>
          <a:p>
            <a:pPr marL="0" indent="0">
              <a:buNone/>
            </a:pPr>
            <a:r>
              <a:rPr lang="en-US" dirty="0"/>
              <a:t>	--</a:t>
            </a:r>
            <a:r>
              <a:rPr lang="en-US" dirty="0" err="1"/>
              <a:t>filterName</a:t>
            </a:r>
            <a:r>
              <a:rPr lang="en-US" dirty="0"/>
              <a:t> </a:t>
            </a:r>
            <a:r>
              <a:rPr lang="en-US" dirty="0" err="1"/>
              <a:t>QUAL_filter</a:t>
            </a:r>
            <a:endParaRPr lang="en-US" dirty="0"/>
          </a:p>
          <a:p>
            <a:pPr marL="0" indent="0">
              <a:buNone/>
            </a:pPr>
            <a:r>
              <a:rPr lang="en-US" dirty="0"/>
              <a:t>	--</a:t>
            </a:r>
            <a:r>
              <a:rPr lang="en-US" dirty="0" err="1"/>
              <a:t>filterExpression</a:t>
            </a:r>
            <a:r>
              <a:rPr lang="en-US" dirty="0"/>
              <a:t>  "QUAL / DP &lt; 10.0"</a:t>
            </a:r>
          </a:p>
          <a:p>
            <a:pPr marL="0" indent="0">
              <a:buNone/>
            </a:pPr>
            <a:r>
              <a:rPr lang="en-US" dirty="0"/>
              <a:t>	--</a:t>
            </a:r>
            <a:r>
              <a:rPr lang="en-US" dirty="0" err="1"/>
              <a:t>filterName</a:t>
            </a:r>
            <a:r>
              <a:rPr lang="en-US" dirty="0"/>
              <a:t> </a:t>
            </a:r>
            <a:r>
              <a:rPr lang="en-US" dirty="0" err="1"/>
              <a:t>QUALDP_filter</a:t>
            </a:r>
            <a:endParaRPr lang="en-US"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890103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2000" y="1576798"/>
            <a:ext cx="8640000" cy="1401293"/>
          </a:xfrm>
        </p:spPr>
        <p:txBody>
          <a:bodyPr>
            <a:normAutofit/>
          </a:bodyPr>
          <a:lstStyle/>
          <a:p>
            <a:pPr marL="0" lvl="1" indent="0">
              <a:buNone/>
            </a:pPr>
            <a:r>
              <a:rPr lang="en-US" dirty="0"/>
              <a:t>A position where sample sequence does not agree with reference genome sequence</a:t>
            </a:r>
            <a:br>
              <a:rPr lang="en-US" dirty="0"/>
            </a:br>
            <a:br>
              <a:rPr lang="en-US" dirty="0"/>
            </a:br>
            <a:endParaRPr lang="en-US" dirty="0"/>
          </a:p>
        </p:txBody>
      </p:sp>
      <p:sp>
        <p:nvSpPr>
          <p:cNvPr id="3" name="Title 2"/>
          <p:cNvSpPr>
            <a:spLocks noGrp="1"/>
          </p:cNvSpPr>
          <p:nvPr>
            <p:ph type="title"/>
          </p:nvPr>
        </p:nvSpPr>
        <p:spPr/>
        <p:txBody>
          <a:bodyPr/>
          <a:lstStyle/>
          <a:p>
            <a:r>
              <a:rPr lang="en-US" dirty="0"/>
              <a:t>Variants</a:t>
            </a:r>
          </a:p>
        </p:txBody>
      </p:sp>
      <p:sp>
        <p:nvSpPr>
          <p:cNvPr id="6" name="Content Placeholder 1"/>
          <p:cNvSpPr txBox="1">
            <a:spLocks/>
          </p:cNvSpPr>
          <p:nvPr/>
        </p:nvSpPr>
        <p:spPr>
          <a:xfrm>
            <a:off x="252000" y="2978091"/>
            <a:ext cx="8640000" cy="3473043"/>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lgn="ctr">
              <a:buNone/>
            </a:pPr>
            <a:r>
              <a:rPr lang="en-US" dirty="0">
                <a:cs typeface="Courier"/>
              </a:rPr>
              <a:t>Reference:		...GTGCGTAGACTGCTAGATCGAAGA...</a:t>
            </a:r>
          </a:p>
          <a:p>
            <a:pPr marL="0" lvl="1" indent="0" algn="ctr">
              <a:buNone/>
            </a:pPr>
            <a:endParaRPr lang="en-US" dirty="0">
              <a:cs typeface="Courier"/>
            </a:endParaRPr>
          </a:p>
          <a:p>
            <a:pPr marL="0" lvl="1" indent="0" algn="ctr">
              <a:buNone/>
            </a:pPr>
            <a:endParaRPr lang="en-US" dirty="0">
              <a:cs typeface="Courier"/>
            </a:endParaRPr>
          </a:p>
          <a:p>
            <a:pPr marL="0" lvl="1" indent="0" algn="ctr">
              <a:buFont typeface="Arial"/>
              <a:buNone/>
            </a:pPr>
            <a:br>
              <a:rPr lang="en-US" dirty="0"/>
            </a:br>
            <a:br>
              <a:rPr lang="en-US" dirty="0"/>
            </a:br>
            <a:endParaRPr lang="en-US" dirty="0"/>
          </a:p>
        </p:txBody>
      </p:sp>
    </p:spTree>
    <p:extLst>
      <p:ext uri="{BB962C8B-B14F-4D97-AF65-F5344CB8AC3E}">
        <p14:creationId xmlns:p14="http://schemas.microsoft.com/office/powerpoint/2010/main" val="13480692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NGS workflow</a:t>
            </a:r>
          </a:p>
        </p:txBody>
      </p:sp>
      <p:graphicFrame>
        <p:nvGraphicFramePr>
          <p:cNvPr id="5" name="Content Placeholder 3">
            <a:extLst>
              <a:ext uri="{FF2B5EF4-FFF2-40B4-BE49-F238E27FC236}">
                <a16:creationId xmlns:a16="http://schemas.microsoft.com/office/drawing/2014/main" id="{FEFBFFE0-B450-A041-9783-3B0A911BAAB4}"/>
              </a:ext>
            </a:extLst>
          </p:cNvPr>
          <p:cNvGraphicFramePr>
            <a:graphicFrameLocks/>
          </p:cNvGraphicFramePr>
          <p:nvPr>
            <p:extLst>
              <p:ext uri="{D42A27DB-BD31-4B8C-83A1-F6EECF244321}">
                <p14:modId xmlns:p14="http://schemas.microsoft.com/office/powerpoint/2010/main" val="920474426"/>
              </p:ext>
            </p:extLst>
          </p:nvPr>
        </p:nvGraphicFramePr>
        <p:xfrm>
          <a:off x="252000" y="1664176"/>
          <a:ext cx="8681862" cy="5042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93734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Annotation</a:t>
            </a:r>
          </a:p>
        </p:txBody>
      </p:sp>
      <p:sp>
        <p:nvSpPr>
          <p:cNvPr id="4" name="Content Placeholder 1"/>
          <p:cNvSpPr>
            <a:spLocks noGrp="1"/>
          </p:cNvSpPr>
          <p:nvPr>
            <p:ph idx="1"/>
          </p:nvPr>
        </p:nvSpPr>
        <p:spPr/>
        <p:txBody>
          <a:bodyPr/>
          <a:lstStyle/>
          <a:p>
            <a:pPr marL="0" indent="0" defTabSz="914400">
              <a:spcBef>
                <a:spcPts val="0"/>
              </a:spcBef>
              <a:buNone/>
            </a:pPr>
            <a:r>
              <a:rPr lang="en-US" dirty="0">
                <a:latin typeface="Monaco" charset="0"/>
                <a:ea typeface="Monaco" charset="0"/>
                <a:cs typeface="Monaco" charset="0"/>
              </a:rPr>
              <a:t>module load </a:t>
            </a:r>
            <a:r>
              <a:rPr lang="en-US" dirty="0" err="1">
                <a:latin typeface="Monaco" charset="0"/>
                <a:ea typeface="Monaco" charset="0"/>
                <a:cs typeface="Monaco" charset="0"/>
              </a:rPr>
              <a:t>annovar</a:t>
            </a:r>
            <a:r>
              <a:rPr lang="en-US" dirty="0">
                <a:latin typeface="Monaco" charset="0"/>
                <a:ea typeface="Monaco" charset="0"/>
                <a:cs typeface="Monaco" charset="0"/>
              </a:rPr>
              <a:t> /</a:t>
            </a:r>
            <a:r>
              <a:rPr lang="en-US" dirty="0" err="1">
                <a:latin typeface="Monaco" charset="0"/>
                <a:ea typeface="Monaco" charset="0"/>
                <a:cs typeface="Monaco" charset="0"/>
              </a:rPr>
              <a:t>snpEff</a:t>
            </a:r>
            <a:r>
              <a:rPr lang="en-US" dirty="0">
                <a:latin typeface="Monaco" charset="0"/>
                <a:ea typeface="Monaco" charset="0"/>
                <a:cs typeface="Monaco" charset="0"/>
              </a:rPr>
              <a:t> / </a:t>
            </a:r>
            <a:r>
              <a:rPr lang="en-US" dirty="0" err="1">
                <a:latin typeface="Monaco" charset="0"/>
                <a:ea typeface="Monaco" charset="0"/>
                <a:cs typeface="Monaco" charset="0"/>
              </a:rPr>
              <a:t>vep</a:t>
            </a:r>
            <a:endParaRPr lang="en-US" dirty="0">
              <a:latin typeface="Monaco" charset="0"/>
              <a:ea typeface="Monaco" charset="0"/>
              <a:cs typeface="Monaco" charset="0"/>
            </a:endParaRPr>
          </a:p>
          <a:p>
            <a:pPr marL="0" indent="0" defTabSz="914400">
              <a:spcBef>
                <a:spcPts val="0"/>
              </a:spcBef>
              <a:buNone/>
            </a:pPr>
            <a:endParaRPr lang="en-US" dirty="0">
              <a:latin typeface="Monaco" charset="0"/>
              <a:ea typeface="Monaco" charset="0"/>
              <a:cs typeface="Monaco" charset="0"/>
            </a:endParaRPr>
          </a:p>
          <a:p>
            <a:pPr marL="0" lvl="0" indent="0">
              <a:spcBef>
                <a:spcPts val="200"/>
              </a:spcBef>
              <a:buSzTx/>
              <a:buNone/>
              <a:defRPr sz="1800"/>
            </a:pPr>
            <a:r>
              <a:rPr lang="en-US" sz="1400" dirty="0">
                <a:latin typeface="Courier New"/>
                <a:ea typeface="Courier New"/>
                <a:cs typeface="Courier New"/>
                <a:sym typeface="Courier New"/>
              </a:rPr>
              <a:t>#CHROM POS ID REF ALT QUAL</a:t>
            </a:r>
          </a:p>
          <a:p>
            <a:pPr marL="0" lvl="0" indent="0">
              <a:spcBef>
                <a:spcPts val="200"/>
              </a:spcBef>
              <a:buSzTx/>
              <a:buNone/>
              <a:defRPr sz="1800"/>
            </a:pPr>
            <a:r>
              <a:rPr lang="en-US" sz="1400" dirty="0">
                <a:latin typeface="Courier New"/>
                <a:ea typeface="Courier New"/>
                <a:cs typeface="Courier New"/>
                <a:sym typeface="Courier New"/>
              </a:rPr>
              <a:t>20 14370 rs6054257 G A 29</a:t>
            </a:r>
            <a:endParaRPr lang="en-US" sz="1400" dirty="0">
              <a:latin typeface="Monaco" charset="0"/>
              <a:ea typeface="Monaco" charset="0"/>
              <a:cs typeface="Monaco"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defTabSz="914400">
              <a:spcBef>
                <a:spcPts val="0"/>
              </a:spcBef>
            </a:pPr>
            <a:r>
              <a:rPr lang="en-US" dirty="0"/>
              <a:t>Gene-based</a:t>
            </a:r>
          </a:p>
          <a:p>
            <a:pPr lvl="1" defTabSz="914400">
              <a:spcBef>
                <a:spcPts val="0"/>
              </a:spcBef>
            </a:pPr>
            <a:r>
              <a:rPr lang="en-US" dirty="0"/>
              <a:t>Non-synonymous/synonymous</a:t>
            </a:r>
          </a:p>
          <a:p>
            <a:pPr defTabSz="914400">
              <a:spcBef>
                <a:spcPts val="0"/>
              </a:spcBef>
            </a:pPr>
            <a:r>
              <a:rPr lang="en-US" dirty="0"/>
              <a:t>Region-based</a:t>
            </a:r>
          </a:p>
          <a:p>
            <a:pPr lvl="1" defTabSz="914400">
              <a:spcBef>
                <a:spcPts val="0"/>
              </a:spcBef>
            </a:pPr>
            <a:r>
              <a:rPr lang="en-US" dirty="0" err="1"/>
              <a:t>CpG</a:t>
            </a:r>
            <a:r>
              <a:rPr lang="en-US" dirty="0"/>
              <a:t>-islands</a:t>
            </a:r>
          </a:p>
          <a:p>
            <a:pPr lvl="1" defTabSz="914400">
              <a:spcBef>
                <a:spcPts val="0"/>
              </a:spcBef>
            </a:pPr>
            <a:r>
              <a:rPr lang="en-US" dirty="0"/>
              <a:t>Conserved regions</a:t>
            </a:r>
          </a:p>
          <a:p>
            <a:pPr lvl="1" defTabSz="914400">
              <a:spcBef>
                <a:spcPts val="0"/>
              </a:spcBef>
            </a:pPr>
            <a:r>
              <a:rPr lang="en-US" dirty="0"/>
              <a:t>Predicted transcription factor binding sites</a:t>
            </a:r>
          </a:p>
          <a:p>
            <a:pPr defTabSz="914400">
              <a:spcBef>
                <a:spcPts val="0"/>
              </a:spcBef>
            </a:pPr>
            <a:r>
              <a:rPr lang="en-US" dirty="0"/>
              <a:t>Filter-based</a:t>
            </a:r>
          </a:p>
          <a:p>
            <a:pPr lvl="1" defTabSz="914400">
              <a:spcBef>
                <a:spcPts val="0"/>
              </a:spcBef>
            </a:pPr>
            <a:r>
              <a:rPr lang="en-US" dirty="0" err="1"/>
              <a:t>dbSNP</a:t>
            </a:r>
            <a:endParaRPr lang="en-US" dirty="0"/>
          </a:p>
          <a:p>
            <a:pPr lvl="1" defTabSz="914400">
              <a:spcBef>
                <a:spcPts val="0"/>
              </a:spcBef>
            </a:pPr>
            <a:r>
              <a:rPr lang="en-US" dirty="0"/>
              <a:t>1000G</a:t>
            </a:r>
          </a:p>
          <a:p>
            <a:pPr lvl="1" defTabSz="914400">
              <a:spcBef>
                <a:spcPts val="0"/>
              </a:spcBef>
            </a:pPr>
            <a:r>
              <a:rPr lang="en-US" dirty="0"/>
              <a:t>COSMIC</a:t>
            </a:r>
          </a:p>
        </p:txBody>
      </p:sp>
    </p:spTree>
    <p:extLst>
      <p:ext uri="{BB962C8B-B14F-4D97-AF65-F5344CB8AC3E}">
        <p14:creationId xmlns:p14="http://schemas.microsoft.com/office/powerpoint/2010/main" val="20467185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Annotation</a:t>
            </a:r>
          </a:p>
        </p:txBody>
      </p:sp>
      <p:sp>
        <p:nvSpPr>
          <p:cNvPr id="4" name="Content Placeholder 1"/>
          <p:cNvSpPr>
            <a:spLocks noGrp="1"/>
          </p:cNvSpPr>
          <p:nvPr>
            <p:ph idx="1"/>
          </p:nvPr>
        </p:nvSpPr>
        <p:spPr/>
        <p:txBody>
          <a:bodyPr/>
          <a:lstStyle/>
          <a:p>
            <a:pPr marL="0" indent="0" defTabSz="914400">
              <a:spcBef>
                <a:spcPts val="0"/>
              </a:spcBef>
              <a:buNone/>
            </a:pPr>
            <a:r>
              <a:rPr lang="en-US" dirty="0">
                <a:latin typeface="Monaco" charset="0"/>
                <a:ea typeface="Monaco" charset="0"/>
                <a:cs typeface="Monaco" charset="0"/>
              </a:rPr>
              <a:t>module load </a:t>
            </a:r>
            <a:r>
              <a:rPr lang="en-US" dirty="0" err="1">
                <a:latin typeface="Monaco" charset="0"/>
                <a:ea typeface="Monaco" charset="0"/>
                <a:cs typeface="Monaco" charset="0"/>
              </a:rPr>
              <a:t>annovar</a:t>
            </a:r>
            <a:r>
              <a:rPr lang="en-US" dirty="0">
                <a:latin typeface="Monaco" charset="0"/>
                <a:ea typeface="Monaco" charset="0"/>
                <a:cs typeface="Monaco" charset="0"/>
              </a:rPr>
              <a:t> /</a:t>
            </a:r>
            <a:r>
              <a:rPr lang="en-US" dirty="0" err="1">
                <a:latin typeface="Monaco" charset="0"/>
                <a:ea typeface="Monaco" charset="0"/>
                <a:cs typeface="Monaco" charset="0"/>
              </a:rPr>
              <a:t>snpEff</a:t>
            </a:r>
            <a:r>
              <a:rPr lang="en-US" dirty="0">
                <a:latin typeface="Monaco" charset="0"/>
                <a:ea typeface="Monaco" charset="0"/>
                <a:cs typeface="Monaco" charset="0"/>
              </a:rPr>
              <a:t> / </a:t>
            </a:r>
            <a:r>
              <a:rPr lang="en-US" dirty="0" err="1">
                <a:latin typeface="Monaco" charset="0"/>
                <a:ea typeface="Monaco" charset="0"/>
                <a:cs typeface="Monaco" charset="0"/>
              </a:rPr>
              <a:t>vep</a:t>
            </a:r>
            <a:endParaRPr lang="en-US" dirty="0">
              <a:latin typeface="Monaco" charset="0"/>
              <a:ea typeface="Monaco" charset="0"/>
              <a:cs typeface="Monaco" charset="0"/>
            </a:endParaRPr>
          </a:p>
          <a:p>
            <a:pPr marL="0" indent="0" defTabSz="914400">
              <a:spcBef>
                <a:spcPts val="0"/>
              </a:spcBef>
              <a:buNone/>
            </a:pPr>
            <a:endParaRPr lang="en-US" dirty="0">
              <a:latin typeface="Monaco" charset="0"/>
              <a:ea typeface="Monaco" charset="0"/>
              <a:cs typeface="Monaco" charset="0"/>
            </a:endParaRPr>
          </a:p>
          <a:p>
            <a:pPr marL="0" lvl="0" indent="0">
              <a:spcBef>
                <a:spcPts val="200"/>
              </a:spcBef>
              <a:buSzTx/>
              <a:buNone/>
              <a:defRPr sz="1800"/>
            </a:pPr>
            <a:r>
              <a:rPr lang="en-US" sz="1400" dirty="0">
                <a:latin typeface="Courier New"/>
                <a:ea typeface="Courier New"/>
                <a:cs typeface="Courier New"/>
                <a:sym typeface="Courier New"/>
              </a:rPr>
              <a:t>#CHROM POS ID REF ALT QUAL</a:t>
            </a:r>
          </a:p>
          <a:p>
            <a:pPr marL="0" lvl="0" indent="0">
              <a:spcBef>
                <a:spcPts val="200"/>
              </a:spcBef>
              <a:buSzTx/>
              <a:buNone/>
              <a:defRPr sz="1800"/>
            </a:pPr>
            <a:r>
              <a:rPr lang="en-US" sz="1400" dirty="0">
                <a:latin typeface="Courier New"/>
                <a:ea typeface="Courier New"/>
                <a:cs typeface="Courier New"/>
                <a:sym typeface="Courier New"/>
              </a:rPr>
              <a:t>20 14370 rs6054257 G A 29</a:t>
            </a:r>
            <a:endParaRPr lang="en-US" sz="1400" dirty="0">
              <a:latin typeface="Monaco" charset="0"/>
              <a:ea typeface="Monaco" charset="0"/>
              <a:cs typeface="Monaco"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defTabSz="914400">
              <a:spcBef>
                <a:spcPts val="0"/>
              </a:spcBef>
            </a:pPr>
            <a:r>
              <a:rPr lang="en-US" dirty="0"/>
              <a:t>Gene-based</a:t>
            </a:r>
          </a:p>
          <a:p>
            <a:pPr lvl="1" defTabSz="914400">
              <a:spcBef>
                <a:spcPts val="0"/>
              </a:spcBef>
            </a:pPr>
            <a:r>
              <a:rPr lang="en-US" dirty="0"/>
              <a:t>Non-synonymous/synonymous</a:t>
            </a:r>
          </a:p>
          <a:p>
            <a:pPr defTabSz="914400">
              <a:spcBef>
                <a:spcPts val="0"/>
              </a:spcBef>
            </a:pPr>
            <a:r>
              <a:rPr lang="en-US" dirty="0"/>
              <a:t>Region-based</a:t>
            </a:r>
          </a:p>
          <a:p>
            <a:pPr lvl="1" defTabSz="914400">
              <a:spcBef>
                <a:spcPts val="0"/>
              </a:spcBef>
            </a:pPr>
            <a:r>
              <a:rPr lang="en-US" dirty="0" err="1"/>
              <a:t>CpG</a:t>
            </a:r>
            <a:r>
              <a:rPr lang="en-US" dirty="0"/>
              <a:t>-islands</a:t>
            </a:r>
          </a:p>
          <a:p>
            <a:pPr lvl="1" defTabSz="914400">
              <a:spcBef>
                <a:spcPts val="0"/>
              </a:spcBef>
            </a:pPr>
            <a:r>
              <a:rPr lang="en-US" dirty="0"/>
              <a:t>Conserved regions</a:t>
            </a:r>
          </a:p>
          <a:p>
            <a:pPr lvl="1" defTabSz="914400">
              <a:spcBef>
                <a:spcPts val="0"/>
              </a:spcBef>
            </a:pPr>
            <a:r>
              <a:rPr lang="en-US" dirty="0"/>
              <a:t>Predicted transcription factor binding sites</a:t>
            </a:r>
          </a:p>
          <a:p>
            <a:pPr defTabSz="914400">
              <a:spcBef>
                <a:spcPts val="0"/>
              </a:spcBef>
            </a:pPr>
            <a:r>
              <a:rPr lang="en-US" dirty="0"/>
              <a:t>Filter-based</a:t>
            </a:r>
          </a:p>
          <a:p>
            <a:pPr lvl="1" defTabSz="914400">
              <a:spcBef>
                <a:spcPts val="0"/>
              </a:spcBef>
            </a:pPr>
            <a:r>
              <a:rPr lang="en-US" dirty="0" err="1"/>
              <a:t>dbSNP</a:t>
            </a:r>
            <a:endParaRPr lang="en-US" dirty="0"/>
          </a:p>
          <a:p>
            <a:pPr lvl="1" defTabSz="914400">
              <a:spcBef>
                <a:spcPts val="0"/>
              </a:spcBef>
            </a:pPr>
            <a:r>
              <a:rPr lang="en-US" dirty="0"/>
              <a:t>1000G</a:t>
            </a:r>
          </a:p>
          <a:p>
            <a:pPr lvl="1" defTabSz="914400">
              <a:spcBef>
                <a:spcPts val="0"/>
              </a:spcBef>
            </a:pPr>
            <a:r>
              <a:rPr lang="en-US" dirty="0"/>
              <a:t>COSMIC</a:t>
            </a:r>
          </a:p>
        </p:txBody>
      </p:sp>
      <p:sp>
        <p:nvSpPr>
          <p:cNvPr id="5" name="TextBox 4"/>
          <p:cNvSpPr txBox="1"/>
          <p:nvPr/>
        </p:nvSpPr>
        <p:spPr>
          <a:xfrm rot="19005030">
            <a:off x="4755466" y="4802035"/>
            <a:ext cx="4681434" cy="523220"/>
          </a:xfrm>
          <a:prstGeom prst="rect">
            <a:avLst/>
          </a:prstGeom>
          <a:noFill/>
          <a:ln>
            <a:noFill/>
          </a:ln>
        </p:spPr>
        <p:txBody>
          <a:bodyPr wrap="square" rtlCol="0">
            <a:spAutoFit/>
          </a:bodyPr>
          <a:lstStyle/>
          <a:p>
            <a:r>
              <a:rPr lang="en-US" sz="2800" dirty="0">
                <a:ln w="0">
                  <a:solidFill>
                    <a:srgbClr val="FF0000"/>
                  </a:solidFill>
                </a:ln>
                <a:solidFill>
                  <a:srgbClr val="FF0000"/>
                </a:solidFill>
                <a:effectLst>
                  <a:outerShdw blurRad="38100" dist="19050" dir="2700000" algn="tl" rotWithShape="0">
                    <a:schemeClr val="dk1">
                      <a:alpha val="40000"/>
                    </a:schemeClr>
                  </a:outerShdw>
                </a:effectLst>
              </a:rPr>
              <a:t>USE THE </a:t>
            </a:r>
            <a:r>
              <a:rPr lang="en-US" sz="2800">
                <a:ln w="0">
                  <a:solidFill>
                    <a:srgbClr val="FF0000"/>
                  </a:solidFill>
                </a:ln>
                <a:solidFill>
                  <a:srgbClr val="FF0000"/>
                </a:solidFill>
                <a:effectLst>
                  <a:outerShdw blurRad="38100" dist="19050" dir="2700000" algn="tl" rotWithShape="0">
                    <a:schemeClr val="dk1">
                      <a:alpha val="40000"/>
                    </a:schemeClr>
                  </a:outerShdw>
                </a:effectLst>
              </a:rPr>
              <a:t>SAME REFERENCE!</a:t>
            </a:r>
            <a:endParaRPr lang="en-US" sz="2800" dirty="0">
              <a:ln w="0">
                <a:solidFill>
                  <a:srgbClr val="FF0000"/>
                </a:solidFill>
              </a:ln>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7472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1999" y="284767"/>
            <a:ext cx="7355432" cy="745200"/>
          </a:xfrm>
        </p:spPr>
        <p:txBody>
          <a:bodyPr/>
          <a:lstStyle/>
          <a:p>
            <a:r>
              <a:rPr lang="en-US" sz="3600" dirty="0"/>
              <a:t>Workflow file naming conventions</a:t>
            </a:r>
          </a:p>
        </p:txBody>
      </p:sp>
      <p:sp>
        <p:nvSpPr>
          <p:cNvPr id="10" name="Shape 571"/>
          <p:cNvSpPr txBox="1">
            <a:spLocks/>
          </p:cNvSpPr>
          <p:nvPr/>
        </p:nvSpPr>
        <p:spPr>
          <a:xfrm>
            <a:off x="634482" y="2200686"/>
            <a:ext cx="7893697" cy="4405706"/>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sz="1800"/>
            </a:pPr>
            <a:r>
              <a:rPr lang="sv-SE" sz="2400" dirty="0" err="1"/>
              <a:t>Use</a:t>
            </a:r>
            <a:r>
              <a:rPr lang="sv-SE" sz="2400" dirty="0"/>
              <a:t> informative </a:t>
            </a:r>
            <a:r>
              <a:rPr lang="sv-SE" sz="2400" dirty="0" err="1"/>
              <a:t>file</a:t>
            </a:r>
            <a:r>
              <a:rPr lang="sv-SE" sz="2400" dirty="0"/>
              <a:t> </a:t>
            </a:r>
            <a:r>
              <a:rPr lang="sv-SE" sz="2400" dirty="0" err="1"/>
              <a:t>names</a:t>
            </a:r>
            <a:endParaRPr lang="sv-SE" sz="2400" dirty="0"/>
          </a:p>
          <a:p>
            <a:pPr>
              <a:defRPr sz="1800"/>
            </a:pPr>
            <a:endParaRPr lang="en-US" sz="2400" dirty="0"/>
          </a:p>
          <a:p>
            <a:pPr>
              <a:defRPr sz="1800"/>
            </a:pPr>
            <a:r>
              <a:rPr lang="en-US" sz="2400" dirty="0"/>
              <a:t>create a new output file in each process</a:t>
            </a:r>
          </a:p>
          <a:p>
            <a:pPr>
              <a:defRPr sz="1800"/>
            </a:pPr>
            <a:endParaRPr lang="en-US" sz="2400" dirty="0"/>
          </a:p>
          <a:p>
            <a:pPr>
              <a:defRPr sz="1800"/>
            </a:pPr>
            <a:r>
              <a:rPr lang="en-US" sz="2400" dirty="0"/>
              <a:t>I</a:t>
            </a:r>
            <a:r>
              <a:rPr lang="sv-SE" sz="2400" dirty="0" err="1"/>
              <a:t>nclude</a:t>
            </a:r>
            <a:r>
              <a:rPr lang="sv-SE" sz="2400" dirty="0"/>
              <a:t> </a:t>
            </a:r>
            <a:r>
              <a:rPr lang="sv-SE" sz="2400" dirty="0" err="1"/>
              <a:t>description</a:t>
            </a:r>
            <a:r>
              <a:rPr lang="sv-SE" sz="2400" dirty="0"/>
              <a:t> </a:t>
            </a:r>
            <a:r>
              <a:rPr lang="sv-SE" sz="2400" dirty="0" err="1"/>
              <a:t>of</a:t>
            </a:r>
            <a:r>
              <a:rPr lang="sv-SE" sz="2400" dirty="0"/>
              <a:t> process in output </a:t>
            </a:r>
            <a:r>
              <a:rPr lang="sv-SE" sz="2400" dirty="0" err="1"/>
              <a:t>file</a:t>
            </a:r>
            <a:r>
              <a:rPr lang="sv-SE" sz="2400" dirty="0"/>
              <a:t> </a:t>
            </a:r>
            <a:r>
              <a:rPr lang="sv-SE" sz="2400" dirty="0" err="1"/>
              <a:t>name</a:t>
            </a:r>
            <a:endParaRPr lang="sv-SE" sz="2400" dirty="0"/>
          </a:p>
          <a:p>
            <a:pPr marL="0" indent="0">
              <a:buFont typeface="Arial"/>
              <a:buNone/>
              <a:defRPr sz="1800"/>
            </a:pPr>
            <a:endParaRPr lang="sv-SE" sz="2800" dirty="0"/>
          </a:p>
        </p:txBody>
      </p:sp>
    </p:spTree>
    <p:extLst>
      <p:ext uri="{BB962C8B-B14F-4D97-AF65-F5344CB8AC3E}">
        <p14:creationId xmlns:p14="http://schemas.microsoft.com/office/powerpoint/2010/main" val="12220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Shape 570"/>
          <p:cNvSpPr>
            <a:spLocks noGrp="1"/>
          </p:cNvSpPr>
          <p:nvPr>
            <p:ph type="title"/>
          </p:nvPr>
        </p:nvSpPr>
        <p:spPr>
          <a:xfrm>
            <a:off x="203200" y="400652"/>
            <a:ext cx="9144000" cy="1143001"/>
          </a:xfrm>
          <a:prstGeom prst="rect">
            <a:avLst/>
          </a:prstGeom>
        </p:spPr>
        <p:txBody>
          <a:bodyPr/>
          <a:lstStyle>
            <a:lvl1pPr defTabSz="448055">
              <a:defRPr sz="4312">
                <a:solidFill>
                  <a:srgbClr val="FF6600"/>
                </a:solidFill>
              </a:defRPr>
            </a:lvl1pPr>
          </a:lstStyle>
          <a:p>
            <a:pPr lvl="0">
              <a:defRPr sz="1800">
                <a:solidFill>
                  <a:srgbClr val="000000"/>
                </a:solidFill>
              </a:defRPr>
            </a:pPr>
            <a:r>
              <a:rPr lang="sv-SE" sz="4000" dirty="0" err="1"/>
              <a:t>Example</a:t>
            </a:r>
            <a:endParaRPr sz="4000" dirty="0"/>
          </a:p>
        </p:txBody>
      </p:sp>
      <p:graphicFrame>
        <p:nvGraphicFramePr>
          <p:cNvPr id="6" name="Content Placeholder 3">
            <a:extLst>
              <a:ext uri="{FF2B5EF4-FFF2-40B4-BE49-F238E27FC236}">
                <a16:creationId xmlns:a16="http://schemas.microsoft.com/office/drawing/2014/main" id="{2D9FCB30-01AB-9C40-AA0B-824FFF090050}"/>
              </a:ext>
            </a:extLst>
          </p:cNvPr>
          <p:cNvGraphicFramePr>
            <a:graphicFrameLocks/>
          </p:cNvGraphicFramePr>
          <p:nvPr>
            <p:extLst>
              <p:ext uri="{D42A27DB-BD31-4B8C-83A1-F6EECF244321}">
                <p14:modId xmlns:p14="http://schemas.microsoft.com/office/powerpoint/2010/main" val="139821428"/>
              </p:ext>
            </p:extLst>
          </p:nvPr>
        </p:nvGraphicFramePr>
        <p:xfrm>
          <a:off x="1989056" y="1543653"/>
          <a:ext cx="4572000" cy="5042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22638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Indices</a:t>
            </a:r>
          </a:p>
        </p:txBody>
      </p:sp>
      <p:sp>
        <p:nvSpPr>
          <p:cNvPr id="4" name="Slide Number Placeholder 3"/>
          <p:cNvSpPr>
            <a:spLocks noGrp="1"/>
          </p:cNvSpPr>
          <p:nvPr>
            <p:ph type="sldNum" sz="quarter" idx="12"/>
          </p:nvPr>
        </p:nvSpPr>
        <p:spPr/>
        <p:txBody>
          <a:bodyPr/>
          <a:lstStyle/>
          <a:p>
            <a:fld id="{97DED537-10C4-8C40-8E87-51060FF45365}" type="slidenum">
              <a:rPr lang="sv-SE" smtClean="0"/>
              <a:pPr/>
              <a:t>55</a:t>
            </a:fld>
            <a:endParaRPr lang="sv-SE"/>
          </a:p>
        </p:txBody>
      </p:sp>
      <p:sp>
        <p:nvSpPr>
          <p:cNvPr id="5" name="Content Placeholder 2"/>
          <p:cNvSpPr>
            <a:spLocks noGrp="1"/>
          </p:cNvSpPr>
          <p:nvPr>
            <p:ph idx="1"/>
          </p:nvPr>
        </p:nvSpPr>
        <p:spPr>
          <a:xfrm>
            <a:off x="307884" y="1586619"/>
            <a:ext cx="8543861" cy="4952293"/>
          </a:xfrm>
        </p:spPr>
        <p:txBody>
          <a:bodyPr/>
          <a:lstStyle/>
          <a:p>
            <a:r>
              <a:rPr lang="en-US" dirty="0"/>
              <a:t>Most large files we work with need an index</a:t>
            </a:r>
          </a:p>
          <a:p>
            <a:endParaRPr lang="en-US" dirty="0"/>
          </a:p>
          <a:p>
            <a:r>
              <a:rPr lang="en-US" dirty="0"/>
              <a:t>Different index for different file-types</a:t>
            </a:r>
          </a:p>
          <a:p>
            <a:endParaRPr lang="en-US" dirty="0"/>
          </a:p>
          <a:p>
            <a:r>
              <a:rPr lang="en-US" dirty="0" err="1"/>
              <a:t>Bwa</a:t>
            </a:r>
            <a:r>
              <a:rPr lang="en-US" dirty="0"/>
              <a:t> index creates one set of index for the reference that it needs for performing alignment</a:t>
            </a:r>
          </a:p>
          <a:p>
            <a:endParaRPr lang="en-US" dirty="0"/>
          </a:p>
          <a:p>
            <a:r>
              <a:rPr lang="en-US" dirty="0"/>
              <a:t>Other programs like </a:t>
            </a:r>
            <a:r>
              <a:rPr lang="en-US" dirty="0" err="1"/>
              <a:t>samtools</a:t>
            </a:r>
            <a:r>
              <a:rPr lang="en-US" dirty="0"/>
              <a:t> produce other types of index for .</a:t>
            </a:r>
            <a:r>
              <a:rPr lang="en-US" dirty="0" err="1"/>
              <a:t>fasta</a:t>
            </a:r>
            <a:r>
              <a:rPr lang="en-US" dirty="0"/>
              <a:t> and .bam files needed by other programs</a:t>
            </a:r>
          </a:p>
        </p:txBody>
      </p:sp>
    </p:spTree>
    <p:extLst>
      <p:ext uri="{BB962C8B-B14F-4D97-AF65-F5344CB8AC3E}">
        <p14:creationId xmlns:p14="http://schemas.microsoft.com/office/powerpoint/2010/main" val="281587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66219"/>
            <a:ext cx="7886700" cy="1325563"/>
          </a:xfrm>
        </p:spPr>
        <p:txBody>
          <a:bodyPr/>
          <a:lstStyle/>
          <a:p>
            <a:r>
              <a:rPr lang="en-US" dirty="0"/>
              <a:t>Todays exercise</a:t>
            </a:r>
            <a:br>
              <a:rPr lang="en-US" dirty="0"/>
            </a:br>
            <a:endParaRPr lang="en-US" dirty="0"/>
          </a:p>
        </p:txBody>
      </p:sp>
    </p:spTree>
    <p:extLst>
      <p:ext uri="{BB962C8B-B14F-4D97-AF65-F5344CB8AC3E}">
        <p14:creationId xmlns:p14="http://schemas.microsoft.com/office/powerpoint/2010/main" val="801017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2C951E5-DEC6-A348-B50C-9306DA7695D7}"/>
              </a:ext>
            </a:extLst>
          </p:cNvPr>
          <p:cNvSpPr>
            <a:spLocks noGrp="1"/>
          </p:cNvSpPr>
          <p:nvPr>
            <p:ph type="title"/>
          </p:nvPr>
        </p:nvSpPr>
        <p:spPr>
          <a:xfrm>
            <a:off x="300069" y="487202"/>
            <a:ext cx="8543861" cy="635149"/>
          </a:xfrm>
        </p:spPr>
        <p:txBody>
          <a:bodyPr/>
          <a:lstStyle/>
          <a:p>
            <a:r>
              <a:rPr lang="en-GB" dirty="0"/>
              <a:t>1000 Genomes data</a:t>
            </a:r>
          </a:p>
        </p:txBody>
      </p:sp>
      <p:pic>
        <p:nvPicPr>
          <p:cNvPr id="9" name="Bildobjekt 8">
            <a:extLst>
              <a:ext uri="{FF2B5EF4-FFF2-40B4-BE49-F238E27FC236}">
                <a16:creationId xmlns:a16="http://schemas.microsoft.com/office/drawing/2014/main" id="{16AE5205-B983-E84C-9646-963C41E2F430}"/>
              </a:ext>
            </a:extLst>
          </p:cNvPr>
          <p:cNvPicPr>
            <a:picLocks noChangeAspect="1"/>
          </p:cNvPicPr>
          <p:nvPr/>
        </p:nvPicPr>
        <p:blipFill>
          <a:blip r:embed="rId3"/>
          <a:stretch>
            <a:fillRect/>
          </a:stretch>
        </p:blipFill>
        <p:spPr>
          <a:xfrm>
            <a:off x="127936" y="2091931"/>
            <a:ext cx="3061089" cy="3962323"/>
          </a:xfrm>
          <a:prstGeom prst="rect">
            <a:avLst/>
          </a:prstGeom>
        </p:spPr>
      </p:pic>
      <p:sp>
        <p:nvSpPr>
          <p:cNvPr id="10" name="textruta 9">
            <a:extLst>
              <a:ext uri="{FF2B5EF4-FFF2-40B4-BE49-F238E27FC236}">
                <a16:creationId xmlns:a16="http://schemas.microsoft.com/office/drawing/2014/main" id="{47438BE1-86E0-9744-9A0A-574A33F2E456}"/>
              </a:ext>
            </a:extLst>
          </p:cNvPr>
          <p:cNvSpPr txBox="1"/>
          <p:nvPr/>
        </p:nvSpPr>
        <p:spPr>
          <a:xfrm>
            <a:off x="3271100" y="2200467"/>
            <a:ext cx="5872900" cy="3693319"/>
          </a:xfrm>
          <a:prstGeom prst="rect">
            <a:avLst/>
          </a:prstGeom>
          <a:noFill/>
        </p:spPr>
        <p:txBody>
          <a:bodyPr wrap="square" rtlCol="0">
            <a:spAutoFit/>
          </a:bodyPr>
          <a:lstStyle/>
          <a:p>
            <a:pPr marL="342900" indent="-342900">
              <a:buFont typeface="Arial" panose="020B0604020202020204" pitchFamily="34" charset="0"/>
              <a:buChar char="•"/>
            </a:pPr>
            <a:r>
              <a:rPr lang="en-GB" sz="2400" dirty="0"/>
              <a:t>Variant calling workflow in 3 samples</a:t>
            </a:r>
          </a:p>
          <a:p>
            <a:pPr marL="342900" indent="-342900">
              <a:buFont typeface="Arial" panose="020B0604020202020204" pitchFamily="34" charset="0"/>
              <a:buChar char="•"/>
            </a:pPr>
            <a:r>
              <a:rPr lang="en-GB" sz="2400" dirty="0"/>
              <a:t>Low coverage WGS data </a:t>
            </a:r>
          </a:p>
          <a:p>
            <a:pPr marL="342900" indent="-342900">
              <a:buFont typeface="Arial" panose="020B0604020202020204" pitchFamily="34" charset="0"/>
              <a:buChar char="•"/>
            </a:pPr>
            <a:r>
              <a:rPr lang="en-GB" sz="2400" dirty="0" err="1"/>
              <a:t>Fastq</a:t>
            </a:r>
            <a:r>
              <a:rPr lang="en-GB" sz="2400" dirty="0"/>
              <a:t> files to annotated </a:t>
            </a:r>
            <a:r>
              <a:rPr lang="en-GB" sz="2400" dirty="0" err="1"/>
              <a:t>vcf</a:t>
            </a:r>
            <a:endParaRPr lang="en-GB" sz="2400" dirty="0"/>
          </a:p>
          <a:p>
            <a:pPr marL="342900" indent="-342900">
              <a:buFont typeface="Arial" panose="020B0604020202020204" pitchFamily="34" charset="0"/>
              <a:buChar char="•"/>
            </a:pPr>
            <a:r>
              <a:rPr lang="en-GB" sz="2400" dirty="0"/>
              <a:t>Small region on chromosome 2</a:t>
            </a:r>
          </a:p>
          <a:p>
            <a:pPr marL="285750" indent="-285750">
              <a:buFont typeface="Arial" panose="020B0604020202020204" pitchFamily="34" charset="0"/>
              <a:buChar char="•"/>
            </a:pPr>
            <a:endParaRPr lang="en-GB" sz="2400" dirty="0"/>
          </a:p>
          <a:p>
            <a:r>
              <a:rPr lang="en-GB" sz="2400" dirty="0"/>
              <a:t>About the samples: </a:t>
            </a:r>
          </a:p>
          <a:p>
            <a:r>
              <a:rPr lang="en-GB" sz="2400" dirty="0"/>
              <a:t>https://</a:t>
            </a:r>
            <a:r>
              <a:rPr lang="en-GB" sz="2400" dirty="0" err="1"/>
              <a:t>www.internationalgenome.org</a:t>
            </a:r>
            <a:r>
              <a:rPr lang="en-GB" sz="2400" dirty="0"/>
              <a:t>/data-portal/sample</a:t>
            </a:r>
          </a:p>
          <a:p>
            <a:endParaRPr lang="en-GB" dirty="0"/>
          </a:p>
        </p:txBody>
      </p:sp>
    </p:spTree>
    <p:extLst>
      <p:ext uri="{BB962C8B-B14F-4D97-AF65-F5344CB8AC3E}">
        <p14:creationId xmlns:p14="http://schemas.microsoft.com/office/powerpoint/2010/main" val="22999127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6F4704D-5358-1447-BE4E-27AA153F4B0E}"/>
              </a:ext>
            </a:extLst>
          </p:cNvPr>
          <p:cNvSpPr>
            <a:spLocks noGrp="1"/>
          </p:cNvSpPr>
          <p:nvPr>
            <p:ph type="title"/>
          </p:nvPr>
        </p:nvSpPr>
        <p:spPr>
          <a:xfrm>
            <a:off x="300069" y="365205"/>
            <a:ext cx="8543861" cy="635149"/>
          </a:xfrm>
        </p:spPr>
        <p:txBody>
          <a:bodyPr/>
          <a:lstStyle/>
          <a:p>
            <a:r>
              <a:rPr lang="en-US" dirty="0"/>
              <a:t>Lactose and Lactase</a:t>
            </a:r>
            <a:endParaRPr lang="en-GB" dirty="0"/>
          </a:p>
        </p:txBody>
      </p:sp>
      <p:sp>
        <p:nvSpPr>
          <p:cNvPr id="4" name="Platshållare för bildnummer 3">
            <a:extLst>
              <a:ext uri="{FF2B5EF4-FFF2-40B4-BE49-F238E27FC236}">
                <a16:creationId xmlns:a16="http://schemas.microsoft.com/office/drawing/2014/main" id="{B3553327-4612-9D4E-8638-923DD485FBCB}"/>
              </a:ext>
            </a:extLst>
          </p:cNvPr>
          <p:cNvSpPr>
            <a:spLocks noGrp="1"/>
          </p:cNvSpPr>
          <p:nvPr>
            <p:ph type="sldNum" sz="quarter" idx="12"/>
          </p:nvPr>
        </p:nvSpPr>
        <p:spPr/>
        <p:txBody>
          <a:bodyPr/>
          <a:lstStyle/>
          <a:p>
            <a:fld id="{97DED537-10C4-8C40-8E87-51060FF45365}" type="slidenum">
              <a:rPr lang="sv-SE" smtClean="0"/>
              <a:pPr/>
              <a:t>58</a:t>
            </a:fld>
            <a:endParaRPr lang="sv-SE"/>
          </a:p>
        </p:txBody>
      </p:sp>
      <p:pic>
        <p:nvPicPr>
          <p:cNvPr id="5" name="Picture 3" descr="lactase.png">
            <a:extLst>
              <a:ext uri="{FF2B5EF4-FFF2-40B4-BE49-F238E27FC236}">
                <a16:creationId xmlns:a16="http://schemas.microsoft.com/office/drawing/2014/main" id="{9C4F5BCD-36AC-5741-AA09-BB656D048A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810" y="2013161"/>
            <a:ext cx="8079801" cy="3012808"/>
          </a:xfrm>
          <a:prstGeom prst="rect">
            <a:avLst/>
          </a:prstGeom>
        </p:spPr>
      </p:pic>
      <p:sp>
        <p:nvSpPr>
          <p:cNvPr id="6" name="TextBox 4">
            <a:extLst>
              <a:ext uri="{FF2B5EF4-FFF2-40B4-BE49-F238E27FC236}">
                <a16:creationId xmlns:a16="http://schemas.microsoft.com/office/drawing/2014/main" id="{D0B7ED97-C8AF-C34C-9A49-346E0DFC14DA}"/>
              </a:ext>
            </a:extLst>
          </p:cNvPr>
          <p:cNvSpPr txBox="1"/>
          <p:nvPr/>
        </p:nvSpPr>
        <p:spPr>
          <a:xfrm>
            <a:off x="3544612" y="5763498"/>
            <a:ext cx="4669868" cy="291170"/>
          </a:xfrm>
          <a:prstGeom prst="rect">
            <a:avLst/>
          </a:prstGeom>
          <a:noFill/>
        </p:spPr>
        <p:txBody>
          <a:bodyPr wrap="none" rtlCol="0">
            <a:spAutoFit/>
          </a:bodyPr>
          <a:lstStyle/>
          <a:p>
            <a:r>
              <a:rPr lang="en-US" sz="1292" dirty="0"/>
              <a:t>http://</a:t>
            </a:r>
            <a:r>
              <a:rPr lang="en-US" sz="1292" dirty="0" err="1"/>
              <a:t>www.yogurtinnutrition.com</a:t>
            </a:r>
            <a:r>
              <a:rPr lang="en-US" sz="1292" dirty="0"/>
              <a:t>/lactose-as-a-nutrient/</a:t>
            </a:r>
          </a:p>
        </p:txBody>
      </p:sp>
    </p:spTree>
    <p:extLst>
      <p:ext uri="{BB962C8B-B14F-4D97-AF65-F5344CB8AC3E}">
        <p14:creationId xmlns:p14="http://schemas.microsoft.com/office/powerpoint/2010/main" val="28511923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D397A0C-9964-B647-8B9B-6C8485AD0562}"/>
              </a:ext>
            </a:extLst>
          </p:cNvPr>
          <p:cNvSpPr>
            <a:spLocks noGrp="1"/>
          </p:cNvSpPr>
          <p:nvPr>
            <p:ph type="title"/>
          </p:nvPr>
        </p:nvSpPr>
        <p:spPr>
          <a:xfrm>
            <a:off x="307885" y="207284"/>
            <a:ext cx="4693323" cy="635149"/>
          </a:xfrm>
        </p:spPr>
        <p:txBody>
          <a:bodyPr/>
          <a:lstStyle/>
          <a:p>
            <a:r>
              <a:rPr lang="en-GB" sz="3600" dirty="0"/>
              <a:t>Prevalence of lactose intolerance</a:t>
            </a:r>
          </a:p>
        </p:txBody>
      </p:sp>
      <p:sp>
        <p:nvSpPr>
          <p:cNvPr id="4" name="Platshållare för bildnummer 3">
            <a:extLst>
              <a:ext uri="{FF2B5EF4-FFF2-40B4-BE49-F238E27FC236}">
                <a16:creationId xmlns:a16="http://schemas.microsoft.com/office/drawing/2014/main" id="{27456E3C-035F-C24C-B528-3B41EBBE6D4C}"/>
              </a:ext>
            </a:extLst>
          </p:cNvPr>
          <p:cNvSpPr>
            <a:spLocks noGrp="1"/>
          </p:cNvSpPr>
          <p:nvPr>
            <p:ph type="sldNum" sz="quarter" idx="12"/>
          </p:nvPr>
        </p:nvSpPr>
        <p:spPr/>
        <p:txBody>
          <a:bodyPr/>
          <a:lstStyle/>
          <a:p>
            <a:fld id="{97DED537-10C4-8C40-8E87-51060FF45365}" type="slidenum">
              <a:rPr lang="sv-SE" smtClean="0"/>
              <a:pPr/>
              <a:t>59</a:t>
            </a:fld>
            <a:endParaRPr lang="sv-SE"/>
          </a:p>
        </p:txBody>
      </p:sp>
      <p:pic>
        <p:nvPicPr>
          <p:cNvPr id="5" name="Picture 3" descr="1200px-Worldwide_prevalence_of_lactose_intolerance_in_recent_populations.jpg">
            <a:extLst>
              <a:ext uri="{FF2B5EF4-FFF2-40B4-BE49-F238E27FC236}">
                <a16:creationId xmlns:a16="http://schemas.microsoft.com/office/drawing/2014/main" id="{8275C451-F0B7-7B41-97D9-50B57E0E67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4002" y="1779588"/>
            <a:ext cx="6311626" cy="4349762"/>
          </a:xfrm>
          <a:prstGeom prst="rect">
            <a:avLst/>
          </a:prstGeom>
        </p:spPr>
      </p:pic>
    </p:spTree>
    <p:extLst>
      <p:ext uri="{BB962C8B-B14F-4D97-AF65-F5344CB8AC3E}">
        <p14:creationId xmlns:p14="http://schemas.microsoft.com/office/powerpoint/2010/main" val="2408082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2000" y="1576798"/>
            <a:ext cx="8640000" cy="1401293"/>
          </a:xfrm>
        </p:spPr>
        <p:txBody>
          <a:bodyPr>
            <a:normAutofit/>
          </a:bodyPr>
          <a:lstStyle/>
          <a:p>
            <a:pPr marL="0" lvl="1" indent="0">
              <a:buNone/>
            </a:pPr>
            <a:r>
              <a:rPr lang="en-US" dirty="0"/>
              <a:t>A position where sample sequence does not agree with reference genome sequence</a:t>
            </a:r>
            <a:br>
              <a:rPr lang="en-US" dirty="0"/>
            </a:br>
            <a:br>
              <a:rPr lang="en-US" dirty="0"/>
            </a:br>
            <a:endParaRPr lang="en-US" dirty="0"/>
          </a:p>
        </p:txBody>
      </p:sp>
      <p:sp>
        <p:nvSpPr>
          <p:cNvPr id="3" name="Title 2"/>
          <p:cNvSpPr>
            <a:spLocks noGrp="1"/>
          </p:cNvSpPr>
          <p:nvPr>
            <p:ph type="title"/>
          </p:nvPr>
        </p:nvSpPr>
        <p:spPr/>
        <p:txBody>
          <a:bodyPr/>
          <a:lstStyle/>
          <a:p>
            <a:r>
              <a:rPr lang="en-US" dirty="0"/>
              <a:t>Variants</a:t>
            </a:r>
          </a:p>
        </p:txBody>
      </p:sp>
      <p:sp>
        <p:nvSpPr>
          <p:cNvPr id="6" name="Content Placeholder 1"/>
          <p:cNvSpPr txBox="1">
            <a:spLocks/>
          </p:cNvSpPr>
          <p:nvPr/>
        </p:nvSpPr>
        <p:spPr>
          <a:xfrm>
            <a:off x="252000" y="2978091"/>
            <a:ext cx="8640000" cy="3473043"/>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lgn="ctr">
              <a:buNone/>
            </a:pPr>
            <a:r>
              <a:rPr lang="en-US" dirty="0">
                <a:cs typeface="Courier"/>
              </a:rPr>
              <a:t>Reference:		...GTGCGTAGACTGCTAGATCGAAGA...</a:t>
            </a:r>
          </a:p>
          <a:p>
            <a:pPr marL="0" lvl="1" indent="0" algn="ctr">
              <a:buNone/>
            </a:pPr>
            <a:r>
              <a:rPr lang="en-US" dirty="0">
                <a:cs typeface="Courier"/>
              </a:rPr>
              <a:t>Sample:		...GTGCGTAGACTG</a:t>
            </a:r>
            <a:r>
              <a:rPr lang="en-US" dirty="0">
                <a:solidFill>
                  <a:srgbClr val="FF0000"/>
                </a:solidFill>
                <a:cs typeface="Courier"/>
              </a:rPr>
              <a:t>A</a:t>
            </a:r>
            <a:r>
              <a:rPr lang="en-US" dirty="0">
                <a:cs typeface="Courier"/>
              </a:rPr>
              <a:t>TAGATCGAAGA...</a:t>
            </a:r>
          </a:p>
          <a:p>
            <a:pPr marL="0" lvl="1" indent="0" algn="ctr">
              <a:buNone/>
            </a:pPr>
            <a:endParaRPr lang="en-US" dirty="0">
              <a:cs typeface="Courier"/>
            </a:endParaRPr>
          </a:p>
          <a:p>
            <a:pPr marL="0" lvl="1" indent="0" algn="ctr">
              <a:buNone/>
            </a:pPr>
            <a:endParaRPr lang="en-US" dirty="0">
              <a:cs typeface="Courier"/>
            </a:endParaRPr>
          </a:p>
          <a:p>
            <a:pPr marL="0" lvl="1" indent="0" algn="ctr">
              <a:buFont typeface="Arial"/>
              <a:buNone/>
            </a:pPr>
            <a:br>
              <a:rPr lang="en-US" dirty="0"/>
            </a:br>
            <a:br>
              <a:rPr lang="en-US" dirty="0"/>
            </a:br>
            <a:endParaRPr lang="en-US" dirty="0"/>
          </a:p>
        </p:txBody>
      </p:sp>
    </p:spTree>
    <p:extLst>
      <p:ext uri="{BB962C8B-B14F-4D97-AF65-F5344CB8AC3E}">
        <p14:creationId xmlns:p14="http://schemas.microsoft.com/office/powerpoint/2010/main" val="8987031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Rectangle 55"/>
          <p:cNvSpPr/>
          <p:nvPr/>
        </p:nvSpPr>
        <p:spPr>
          <a:xfrm>
            <a:off x="3621515" y="4918334"/>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GenotypeGVCFs</a:t>
            </a:r>
            <a:endParaRPr lang="en-US" sz="1000" dirty="0">
              <a:solidFill>
                <a:srgbClr val="000000"/>
              </a:solidFill>
            </a:endParaRPr>
          </a:p>
        </p:txBody>
      </p:sp>
      <p:sp>
        <p:nvSpPr>
          <p:cNvPr id="60" name="Data 59"/>
          <p:cNvSpPr/>
          <p:nvPr/>
        </p:nvSpPr>
        <p:spPr>
          <a:xfrm>
            <a:off x="3664887" y="5223456"/>
            <a:ext cx="2073256" cy="216000"/>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err="1">
                <a:solidFill>
                  <a:srgbClr val="000000"/>
                </a:solidFill>
              </a:rPr>
              <a:t>raw_variants.vcf</a:t>
            </a:r>
            <a:endParaRPr lang="en-US" sz="1000" dirty="0">
              <a:solidFill>
                <a:srgbClr val="000000"/>
              </a:solidFill>
            </a:endParaRPr>
          </a:p>
        </p:txBody>
      </p:sp>
      <p:sp>
        <p:nvSpPr>
          <p:cNvPr id="62" name="Rectangle 61"/>
          <p:cNvSpPr/>
          <p:nvPr/>
        </p:nvSpPr>
        <p:spPr>
          <a:xfrm>
            <a:off x="2868865" y="5535561"/>
            <a:ext cx="1606336" cy="23256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SelectVariants</a:t>
            </a:r>
            <a:r>
              <a:rPr lang="en-US" sz="1000" dirty="0">
                <a:solidFill>
                  <a:srgbClr val="000000"/>
                </a:solidFill>
              </a:rPr>
              <a:t> (SNPs)</a:t>
            </a:r>
          </a:p>
        </p:txBody>
      </p:sp>
      <p:cxnSp>
        <p:nvCxnSpPr>
          <p:cNvPr id="72" name="Elbow Connector 71"/>
          <p:cNvCxnSpPr/>
          <p:nvPr/>
        </p:nvCxnSpPr>
        <p:spPr>
          <a:xfrm rot="16200000" flipH="1">
            <a:off x="3492844" y="4115734"/>
            <a:ext cx="288000" cy="1368000"/>
          </a:xfrm>
          <a:prstGeom prst="bentConnector3">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250038" y="647471"/>
            <a:ext cx="1348446" cy="246221"/>
          </a:xfrm>
          <a:prstGeom prst="rect">
            <a:avLst/>
          </a:prstGeom>
          <a:noFill/>
        </p:spPr>
        <p:txBody>
          <a:bodyPr wrap="none" rtlCol="0">
            <a:spAutoFit/>
          </a:bodyPr>
          <a:lstStyle/>
          <a:p>
            <a:r>
              <a:rPr lang="en-US" sz="1000" dirty="0">
                <a:solidFill>
                  <a:srgbClr val="000000"/>
                </a:solidFill>
              </a:rPr>
              <a:t>Sample1: HG00097</a:t>
            </a:r>
          </a:p>
        </p:txBody>
      </p:sp>
      <p:sp>
        <p:nvSpPr>
          <p:cNvPr id="36" name="Rectangle 35"/>
          <p:cNvSpPr/>
          <p:nvPr/>
        </p:nvSpPr>
        <p:spPr>
          <a:xfrm>
            <a:off x="1885420" y="1787034"/>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AddOrReplaceReadGroups</a:t>
            </a:r>
            <a:endParaRPr lang="en-US" sz="1000" dirty="0">
              <a:solidFill>
                <a:srgbClr val="000000"/>
              </a:solidFill>
            </a:endParaRPr>
          </a:p>
        </p:txBody>
      </p:sp>
      <p:sp>
        <p:nvSpPr>
          <p:cNvPr id="40" name="Rectangle 39"/>
          <p:cNvSpPr/>
          <p:nvPr/>
        </p:nvSpPr>
        <p:spPr>
          <a:xfrm>
            <a:off x="1885420" y="2454423"/>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MarkDuplicates</a:t>
            </a:r>
            <a:endParaRPr lang="en-US" sz="1000" dirty="0">
              <a:solidFill>
                <a:srgbClr val="000000"/>
              </a:solidFill>
            </a:endParaRPr>
          </a:p>
        </p:txBody>
      </p:sp>
      <p:sp>
        <p:nvSpPr>
          <p:cNvPr id="41" name="Rectangle 40"/>
          <p:cNvSpPr/>
          <p:nvPr/>
        </p:nvSpPr>
        <p:spPr>
          <a:xfrm>
            <a:off x="1885420" y="2758897"/>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BuildBamIndex</a:t>
            </a:r>
            <a:endParaRPr lang="en-US" sz="1000" dirty="0">
              <a:solidFill>
                <a:srgbClr val="000000"/>
              </a:solidFill>
            </a:endParaRPr>
          </a:p>
        </p:txBody>
      </p:sp>
      <p:sp>
        <p:nvSpPr>
          <p:cNvPr id="42" name="Rectangle 41"/>
          <p:cNvSpPr/>
          <p:nvPr/>
        </p:nvSpPr>
        <p:spPr>
          <a:xfrm>
            <a:off x="1885420" y="2119501"/>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BuildBamIndex</a:t>
            </a:r>
            <a:endParaRPr lang="en-US" sz="1000" dirty="0">
              <a:solidFill>
                <a:srgbClr val="000000"/>
              </a:solidFill>
            </a:endParaRPr>
          </a:p>
        </p:txBody>
      </p:sp>
      <p:sp>
        <p:nvSpPr>
          <p:cNvPr id="43" name="Rectangle 42"/>
          <p:cNvSpPr/>
          <p:nvPr/>
        </p:nvSpPr>
        <p:spPr>
          <a:xfrm>
            <a:off x="1885420" y="3063371"/>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BaseRecalibrator</a:t>
            </a:r>
            <a:endParaRPr lang="en-US" sz="1000" dirty="0">
              <a:solidFill>
                <a:srgbClr val="000000"/>
              </a:solidFill>
            </a:endParaRPr>
          </a:p>
        </p:txBody>
      </p:sp>
      <p:sp>
        <p:nvSpPr>
          <p:cNvPr id="44" name="Rectangle 43"/>
          <p:cNvSpPr/>
          <p:nvPr/>
        </p:nvSpPr>
        <p:spPr>
          <a:xfrm>
            <a:off x="1885420" y="3367842"/>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PrintReads</a:t>
            </a:r>
            <a:endParaRPr lang="en-US" sz="1000" dirty="0">
              <a:solidFill>
                <a:srgbClr val="000000"/>
              </a:solidFill>
            </a:endParaRPr>
          </a:p>
        </p:txBody>
      </p:sp>
      <p:sp>
        <p:nvSpPr>
          <p:cNvPr id="49" name="Data 48"/>
          <p:cNvSpPr/>
          <p:nvPr/>
        </p:nvSpPr>
        <p:spPr>
          <a:xfrm>
            <a:off x="1362154" y="3733950"/>
            <a:ext cx="3124115" cy="200157"/>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HG00097.dedup.recal.bam</a:t>
            </a:r>
          </a:p>
        </p:txBody>
      </p:sp>
      <p:sp>
        <p:nvSpPr>
          <p:cNvPr id="52" name="Rectangle 51"/>
          <p:cNvSpPr/>
          <p:nvPr/>
        </p:nvSpPr>
        <p:spPr>
          <a:xfrm>
            <a:off x="1885420" y="4095203"/>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HaplotypeCaller</a:t>
            </a:r>
            <a:endParaRPr lang="en-US" sz="1000" dirty="0">
              <a:solidFill>
                <a:srgbClr val="000000"/>
              </a:solidFill>
            </a:endParaRPr>
          </a:p>
        </p:txBody>
      </p:sp>
      <p:sp>
        <p:nvSpPr>
          <p:cNvPr id="54" name="Data 53"/>
          <p:cNvSpPr/>
          <p:nvPr/>
        </p:nvSpPr>
        <p:spPr>
          <a:xfrm>
            <a:off x="2010439" y="4433221"/>
            <a:ext cx="2073256" cy="216000"/>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HG00097.g.vcf</a:t>
            </a:r>
          </a:p>
        </p:txBody>
      </p:sp>
      <p:grpSp>
        <p:nvGrpSpPr>
          <p:cNvPr id="86" name="Group 85"/>
          <p:cNvGrpSpPr/>
          <p:nvPr/>
        </p:nvGrpSpPr>
        <p:grpSpPr>
          <a:xfrm>
            <a:off x="1885420" y="1314937"/>
            <a:ext cx="2160000" cy="383623"/>
            <a:chOff x="1839517" y="1329148"/>
            <a:chExt cx="2160000" cy="383623"/>
          </a:xfrm>
        </p:grpSpPr>
        <p:sp>
          <p:nvSpPr>
            <p:cNvPr id="33" name="Rectangle 32"/>
            <p:cNvSpPr/>
            <p:nvPr/>
          </p:nvSpPr>
          <p:spPr>
            <a:xfrm>
              <a:off x="1839517" y="1496771"/>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Bwa</a:t>
              </a:r>
              <a:r>
                <a:rPr lang="en-US" sz="1000" dirty="0">
                  <a:solidFill>
                    <a:srgbClr val="000000"/>
                  </a:solidFill>
                </a:rPr>
                <a:t> </a:t>
              </a:r>
              <a:r>
                <a:rPr lang="en-US" sz="1000" dirty="0" err="1">
                  <a:solidFill>
                    <a:srgbClr val="000000"/>
                  </a:solidFill>
                </a:rPr>
                <a:t>mem</a:t>
              </a:r>
              <a:endParaRPr lang="en-US" sz="1000" dirty="0">
                <a:solidFill>
                  <a:srgbClr val="000000"/>
                </a:solidFill>
              </a:endParaRPr>
            </a:p>
          </p:txBody>
        </p:sp>
        <p:cxnSp>
          <p:nvCxnSpPr>
            <p:cNvPr id="507" name="Straight Arrow Connector 506"/>
            <p:cNvCxnSpPr/>
            <p:nvPr/>
          </p:nvCxnSpPr>
          <p:spPr>
            <a:xfrm>
              <a:off x="2341956" y="1344646"/>
              <a:ext cx="0" cy="144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509" name="Straight Arrow Connector 508"/>
            <p:cNvCxnSpPr/>
            <p:nvPr/>
          </p:nvCxnSpPr>
          <p:spPr>
            <a:xfrm>
              <a:off x="3472227" y="1329148"/>
              <a:ext cx="0" cy="144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grpSp>
      <p:sp>
        <p:nvSpPr>
          <p:cNvPr id="4" name="Data 3"/>
          <p:cNvSpPr/>
          <p:nvPr/>
        </p:nvSpPr>
        <p:spPr>
          <a:xfrm>
            <a:off x="2924218" y="1067391"/>
            <a:ext cx="1296000" cy="216000"/>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read2.fq</a:t>
            </a:r>
          </a:p>
        </p:txBody>
      </p:sp>
      <p:sp>
        <p:nvSpPr>
          <p:cNvPr id="29" name="Data 28"/>
          <p:cNvSpPr/>
          <p:nvPr/>
        </p:nvSpPr>
        <p:spPr>
          <a:xfrm>
            <a:off x="1739858" y="1087120"/>
            <a:ext cx="1296000" cy="216000"/>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read1.fq</a:t>
            </a:r>
          </a:p>
        </p:txBody>
      </p:sp>
      <p:cxnSp>
        <p:nvCxnSpPr>
          <p:cNvPr id="98" name="Straight Arrow Connector 97"/>
          <p:cNvCxnSpPr/>
          <p:nvPr/>
        </p:nvCxnSpPr>
        <p:spPr>
          <a:xfrm>
            <a:off x="2924218" y="1673178"/>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2924217" y="2003034"/>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2924216" y="2307508"/>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2924214" y="2650897"/>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2924213" y="2955371"/>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2924212" y="3259842"/>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a:cxnSpLocks/>
          </p:cNvCxnSpPr>
          <p:nvPr/>
        </p:nvCxnSpPr>
        <p:spPr>
          <a:xfrm>
            <a:off x="2925863" y="3577454"/>
            <a:ext cx="0" cy="13613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2925863" y="3967927"/>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2924212" y="4291927"/>
            <a:ext cx="1" cy="141294"/>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4698573" y="5134334"/>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sp>
        <p:nvSpPr>
          <p:cNvPr id="195" name="Data 194"/>
          <p:cNvSpPr/>
          <p:nvPr/>
        </p:nvSpPr>
        <p:spPr>
          <a:xfrm>
            <a:off x="7336307" y="4423409"/>
            <a:ext cx="2073256" cy="216000"/>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Sample3.g.vcf</a:t>
            </a:r>
          </a:p>
        </p:txBody>
      </p:sp>
      <p:cxnSp>
        <p:nvCxnSpPr>
          <p:cNvPr id="90" name="Elbow Connector 89"/>
          <p:cNvCxnSpPr/>
          <p:nvPr/>
        </p:nvCxnSpPr>
        <p:spPr>
          <a:xfrm rot="5400000">
            <a:off x="4865180" y="4340919"/>
            <a:ext cx="288000" cy="900000"/>
          </a:xfrm>
          <a:prstGeom prst="bentConnector3">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92" name="Elbow Connector 91"/>
          <p:cNvCxnSpPr/>
          <p:nvPr/>
        </p:nvCxnSpPr>
        <p:spPr>
          <a:xfrm rot="5400000">
            <a:off x="6481389" y="3709170"/>
            <a:ext cx="288000" cy="2160000"/>
          </a:xfrm>
          <a:prstGeom prst="bentConnector3">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cxnSpLocks/>
            <a:endCxn id="154" idx="2"/>
          </p:cNvCxnSpPr>
          <p:nvPr/>
        </p:nvCxnSpPr>
        <p:spPr>
          <a:xfrm>
            <a:off x="5223526" y="6459304"/>
            <a:ext cx="472725" cy="9537"/>
          </a:xfrm>
          <a:prstGeom prst="straightConnector1">
            <a:avLst/>
          </a:prstGeom>
          <a:ln>
            <a:solidFill>
              <a:srgbClr val="000000"/>
            </a:solidFill>
            <a:tailEnd type="triangle" w="lg" len="sm"/>
          </a:ln>
        </p:spPr>
        <p:style>
          <a:lnRef idx="2">
            <a:schemeClr val="accent1"/>
          </a:lnRef>
          <a:fillRef idx="0">
            <a:schemeClr val="accent1"/>
          </a:fillRef>
          <a:effectRef idx="1">
            <a:schemeClr val="accent1"/>
          </a:effectRef>
          <a:fontRef idx="minor">
            <a:schemeClr val="tx1"/>
          </a:fontRef>
        </p:style>
      </p:cxnSp>
      <p:sp>
        <p:nvSpPr>
          <p:cNvPr id="203" name="TextBox 202"/>
          <p:cNvSpPr txBox="1"/>
          <p:nvPr/>
        </p:nvSpPr>
        <p:spPr>
          <a:xfrm>
            <a:off x="8002839" y="680891"/>
            <a:ext cx="723989" cy="246221"/>
          </a:xfrm>
          <a:prstGeom prst="rect">
            <a:avLst/>
          </a:prstGeom>
          <a:noFill/>
        </p:spPr>
        <p:txBody>
          <a:bodyPr wrap="none" rtlCol="0">
            <a:spAutoFit/>
          </a:bodyPr>
          <a:lstStyle/>
          <a:p>
            <a:r>
              <a:rPr lang="en-US" sz="1000" dirty="0">
                <a:solidFill>
                  <a:srgbClr val="000000"/>
                </a:solidFill>
              </a:rPr>
              <a:t>Sample3</a:t>
            </a:r>
          </a:p>
        </p:txBody>
      </p:sp>
      <p:sp>
        <p:nvSpPr>
          <p:cNvPr id="94" name="Rectangle 93"/>
          <p:cNvSpPr/>
          <p:nvPr/>
        </p:nvSpPr>
        <p:spPr>
          <a:xfrm>
            <a:off x="173598" y="536758"/>
            <a:ext cx="1672266" cy="35693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a:solidFill>
                  <a:srgbClr val="000000"/>
                </a:solidFill>
              </a:rPr>
              <a:t>Index reference genome</a:t>
            </a:r>
          </a:p>
        </p:txBody>
      </p:sp>
      <p:sp>
        <p:nvSpPr>
          <p:cNvPr id="9" name="TextBox 8"/>
          <p:cNvSpPr txBox="1"/>
          <p:nvPr/>
        </p:nvSpPr>
        <p:spPr>
          <a:xfrm>
            <a:off x="161839" y="1494164"/>
            <a:ext cx="757677" cy="246221"/>
          </a:xfrm>
          <a:prstGeom prst="rect">
            <a:avLst/>
          </a:prstGeom>
          <a:noFill/>
        </p:spPr>
        <p:txBody>
          <a:bodyPr wrap="none" rtlCol="0">
            <a:spAutoFit/>
          </a:bodyPr>
          <a:lstStyle/>
          <a:p>
            <a:r>
              <a:rPr lang="en-US" sz="1000" dirty="0"/>
              <a:t>mapping</a:t>
            </a:r>
          </a:p>
        </p:txBody>
      </p:sp>
      <p:sp>
        <p:nvSpPr>
          <p:cNvPr id="97" name="TextBox 96"/>
          <p:cNvSpPr txBox="1"/>
          <p:nvPr/>
        </p:nvSpPr>
        <p:spPr>
          <a:xfrm>
            <a:off x="161839" y="2592456"/>
            <a:ext cx="850225" cy="246221"/>
          </a:xfrm>
          <a:prstGeom prst="rect">
            <a:avLst/>
          </a:prstGeom>
          <a:noFill/>
        </p:spPr>
        <p:txBody>
          <a:bodyPr wrap="none" rtlCol="0">
            <a:spAutoFit/>
          </a:bodyPr>
          <a:lstStyle/>
          <a:p>
            <a:r>
              <a:rPr lang="en-US" sz="1000" dirty="0"/>
              <a:t>processing</a:t>
            </a:r>
          </a:p>
        </p:txBody>
      </p:sp>
      <p:sp>
        <p:nvSpPr>
          <p:cNvPr id="99" name="TextBox 98"/>
          <p:cNvSpPr txBox="1"/>
          <p:nvPr/>
        </p:nvSpPr>
        <p:spPr>
          <a:xfrm>
            <a:off x="229175" y="4099176"/>
            <a:ext cx="1070075" cy="246221"/>
          </a:xfrm>
          <a:prstGeom prst="rect">
            <a:avLst/>
          </a:prstGeom>
          <a:noFill/>
        </p:spPr>
        <p:txBody>
          <a:bodyPr wrap="none" rtlCol="0">
            <a:spAutoFit/>
          </a:bodyPr>
          <a:lstStyle/>
          <a:p>
            <a:r>
              <a:rPr lang="en-US" sz="1000" dirty="0"/>
              <a:t>Variant calling</a:t>
            </a:r>
          </a:p>
        </p:txBody>
      </p:sp>
      <p:sp>
        <p:nvSpPr>
          <p:cNvPr id="100" name="TextBox 99"/>
          <p:cNvSpPr txBox="1"/>
          <p:nvPr/>
        </p:nvSpPr>
        <p:spPr>
          <a:xfrm>
            <a:off x="237628" y="4918334"/>
            <a:ext cx="1393055" cy="246221"/>
          </a:xfrm>
          <a:prstGeom prst="rect">
            <a:avLst/>
          </a:prstGeom>
          <a:noFill/>
        </p:spPr>
        <p:txBody>
          <a:bodyPr wrap="none" rtlCol="0">
            <a:spAutoFit/>
          </a:bodyPr>
          <a:lstStyle/>
          <a:p>
            <a:r>
              <a:rPr lang="en-US" sz="1000" dirty="0"/>
              <a:t>Joint variant calling</a:t>
            </a:r>
          </a:p>
        </p:txBody>
      </p:sp>
      <p:sp>
        <p:nvSpPr>
          <p:cNvPr id="101" name="TextBox 100"/>
          <p:cNvSpPr txBox="1"/>
          <p:nvPr/>
        </p:nvSpPr>
        <p:spPr>
          <a:xfrm>
            <a:off x="246460" y="5748494"/>
            <a:ext cx="1150538" cy="246221"/>
          </a:xfrm>
          <a:prstGeom prst="rect">
            <a:avLst/>
          </a:prstGeom>
          <a:noFill/>
        </p:spPr>
        <p:txBody>
          <a:bodyPr wrap="none" rtlCol="0">
            <a:spAutoFit/>
          </a:bodyPr>
          <a:lstStyle/>
          <a:p>
            <a:r>
              <a:rPr lang="en-US" sz="1000" dirty="0"/>
              <a:t>Variant filtration</a:t>
            </a:r>
          </a:p>
        </p:txBody>
      </p:sp>
      <p:sp>
        <p:nvSpPr>
          <p:cNvPr id="5" name="TextBox 4"/>
          <p:cNvSpPr txBox="1"/>
          <p:nvPr/>
        </p:nvSpPr>
        <p:spPr>
          <a:xfrm>
            <a:off x="92441" y="108983"/>
            <a:ext cx="1792979" cy="338554"/>
          </a:xfrm>
          <a:prstGeom prst="rect">
            <a:avLst/>
          </a:prstGeom>
          <a:noFill/>
        </p:spPr>
        <p:txBody>
          <a:bodyPr wrap="none" rtlCol="0">
            <a:spAutoFit/>
          </a:bodyPr>
          <a:lstStyle/>
          <a:p>
            <a:r>
              <a:rPr lang="en-US" sz="1600" dirty="0"/>
              <a:t>Flowchart of lab</a:t>
            </a:r>
          </a:p>
        </p:txBody>
      </p:sp>
      <p:grpSp>
        <p:nvGrpSpPr>
          <p:cNvPr id="87" name="Grupp 86">
            <a:extLst>
              <a:ext uri="{FF2B5EF4-FFF2-40B4-BE49-F238E27FC236}">
                <a16:creationId xmlns:a16="http://schemas.microsoft.com/office/drawing/2014/main" id="{45150334-6E3D-D947-A89D-21C390A8CBF8}"/>
              </a:ext>
            </a:extLst>
          </p:cNvPr>
          <p:cNvGrpSpPr/>
          <p:nvPr/>
        </p:nvGrpSpPr>
        <p:grpSpPr>
          <a:xfrm>
            <a:off x="4392562" y="628264"/>
            <a:ext cx="3124115" cy="4001750"/>
            <a:chOff x="1362154" y="647471"/>
            <a:chExt cx="3124115" cy="4001750"/>
          </a:xfrm>
        </p:grpSpPr>
        <p:sp>
          <p:nvSpPr>
            <p:cNvPr id="88" name="TextBox 1">
              <a:extLst>
                <a:ext uri="{FF2B5EF4-FFF2-40B4-BE49-F238E27FC236}">
                  <a16:creationId xmlns:a16="http://schemas.microsoft.com/office/drawing/2014/main" id="{75EAF917-D883-004D-8225-21B37F21741F}"/>
                </a:ext>
              </a:extLst>
            </p:cNvPr>
            <p:cNvSpPr txBox="1"/>
            <p:nvPr/>
          </p:nvSpPr>
          <p:spPr>
            <a:xfrm>
              <a:off x="2250038" y="647471"/>
              <a:ext cx="1348446" cy="246221"/>
            </a:xfrm>
            <a:prstGeom prst="rect">
              <a:avLst/>
            </a:prstGeom>
            <a:noFill/>
          </p:spPr>
          <p:txBody>
            <a:bodyPr wrap="none" rtlCol="0">
              <a:spAutoFit/>
            </a:bodyPr>
            <a:lstStyle/>
            <a:p>
              <a:r>
                <a:rPr lang="en-US" sz="1000" dirty="0">
                  <a:solidFill>
                    <a:srgbClr val="000000"/>
                  </a:solidFill>
                </a:rPr>
                <a:t>Sample2: HG00100</a:t>
              </a:r>
            </a:p>
          </p:txBody>
        </p:sp>
        <p:sp>
          <p:nvSpPr>
            <p:cNvPr id="89" name="Rectangle 35">
              <a:extLst>
                <a:ext uri="{FF2B5EF4-FFF2-40B4-BE49-F238E27FC236}">
                  <a16:creationId xmlns:a16="http://schemas.microsoft.com/office/drawing/2014/main" id="{FDAC1A91-091D-854D-8BC4-8785500B64A6}"/>
                </a:ext>
              </a:extLst>
            </p:cNvPr>
            <p:cNvSpPr/>
            <p:nvPr/>
          </p:nvSpPr>
          <p:spPr>
            <a:xfrm>
              <a:off x="1885420" y="1787034"/>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AddOrReplaceReadGroups</a:t>
              </a:r>
              <a:endParaRPr lang="en-US" sz="1000" dirty="0">
                <a:solidFill>
                  <a:srgbClr val="000000"/>
                </a:solidFill>
              </a:endParaRPr>
            </a:p>
          </p:txBody>
        </p:sp>
        <p:sp>
          <p:nvSpPr>
            <p:cNvPr id="91" name="Rectangle 39">
              <a:extLst>
                <a:ext uri="{FF2B5EF4-FFF2-40B4-BE49-F238E27FC236}">
                  <a16:creationId xmlns:a16="http://schemas.microsoft.com/office/drawing/2014/main" id="{F60FBB57-E888-1D43-8AD6-ACACB5F56BBC}"/>
                </a:ext>
              </a:extLst>
            </p:cNvPr>
            <p:cNvSpPr/>
            <p:nvPr/>
          </p:nvSpPr>
          <p:spPr>
            <a:xfrm>
              <a:off x="1885420" y="2454423"/>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MarkDuplicates</a:t>
              </a:r>
              <a:endParaRPr lang="en-US" sz="1000" dirty="0">
                <a:solidFill>
                  <a:srgbClr val="000000"/>
                </a:solidFill>
              </a:endParaRPr>
            </a:p>
          </p:txBody>
        </p:sp>
        <p:sp>
          <p:nvSpPr>
            <p:cNvPr id="96" name="Rectangle 40">
              <a:extLst>
                <a:ext uri="{FF2B5EF4-FFF2-40B4-BE49-F238E27FC236}">
                  <a16:creationId xmlns:a16="http://schemas.microsoft.com/office/drawing/2014/main" id="{DE860AB2-4348-3749-B6B8-5C7C77E65A9E}"/>
                </a:ext>
              </a:extLst>
            </p:cNvPr>
            <p:cNvSpPr/>
            <p:nvPr/>
          </p:nvSpPr>
          <p:spPr>
            <a:xfrm>
              <a:off x="1885420" y="2758897"/>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BuildBamIndex</a:t>
              </a:r>
              <a:endParaRPr lang="en-US" sz="1000" dirty="0">
                <a:solidFill>
                  <a:srgbClr val="000000"/>
                </a:solidFill>
              </a:endParaRPr>
            </a:p>
          </p:txBody>
        </p:sp>
        <p:sp>
          <p:nvSpPr>
            <p:cNvPr id="102" name="Rectangle 41">
              <a:extLst>
                <a:ext uri="{FF2B5EF4-FFF2-40B4-BE49-F238E27FC236}">
                  <a16:creationId xmlns:a16="http://schemas.microsoft.com/office/drawing/2014/main" id="{192CBBC5-9169-B043-9910-BD3F5A4B5BED}"/>
                </a:ext>
              </a:extLst>
            </p:cNvPr>
            <p:cNvSpPr/>
            <p:nvPr/>
          </p:nvSpPr>
          <p:spPr>
            <a:xfrm>
              <a:off x="1885420" y="2119501"/>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BuildBamIndex</a:t>
              </a:r>
              <a:endParaRPr lang="en-US" sz="1000" dirty="0">
                <a:solidFill>
                  <a:srgbClr val="000000"/>
                </a:solidFill>
              </a:endParaRPr>
            </a:p>
          </p:txBody>
        </p:sp>
        <p:sp>
          <p:nvSpPr>
            <p:cNvPr id="103" name="Rectangle 42">
              <a:extLst>
                <a:ext uri="{FF2B5EF4-FFF2-40B4-BE49-F238E27FC236}">
                  <a16:creationId xmlns:a16="http://schemas.microsoft.com/office/drawing/2014/main" id="{9B38ECD2-C269-C04B-A655-19BC46282C12}"/>
                </a:ext>
              </a:extLst>
            </p:cNvPr>
            <p:cNvSpPr/>
            <p:nvPr/>
          </p:nvSpPr>
          <p:spPr>
            <a:xfrm>
              <a:off x="1885420" y="3063371"/>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BaseRecalibrator</a:t>
              </a:r>
              <a:endParaRPr lang="en-US" sz="1000" dirty="0">
                <a:solidFill>
                  <a:srgbClr val="000000"/>
                </a:solidFill>
              </a:endParaRPr>
            </a:p>
          </p:txBody>
        </p:sp>
        <p:sp>
          <p:nvSpPr>
            <p:cNvPr id="104" name="Rectangle 43">
              <a:extLst>
                <a:ext uri="{FF2B5EF4-FFF2-40B4-BE49-F238E27FC236}">
                  <a16:creationId xmlns:a16="http://schemas.microsoft.com/office/drawing/2014/main" id="{654660B8-BA0A-124A-84FF-FA1E02D89C04}"/>
                </a:ext>
              </a:extLst>
            </p:cNvPr>
            <p:cNvSpPr/>
            <p:nvPr/>
          </p:nvSpPr>
          <p:spPr>
            <a:xfrm>
              <a:off x="1885420" y="3367842"/>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PrintReads</a:t>
              </a:r>
              <a:endParaRPr lang="en-US" sz="1000" dirty="0">
                <a:solidFill>
                  <a:srgbClr val="000000"/>
                </a:solidFill>
              </a:endParaRPr>
            </a:p>
          </p:txBody>
        </p:sp>
        <p:sp>
          <p:nvSpPr>
            <p:cNvPr id="105" name="Data 104">
              <a:extLst>
                <a:ext uri="{FF2B5EF4-FFF2-40B4-BE49-F238E27FC236}">
                  <a16:creationId xmlns:a16="http://schemas.microsoft.com/office/drawing/2014/main" id="{0DDA2DB4-0607-C043-AF79-672473AD388E}"/>
                </a:ext>
              </a:extLst>
            </p:cNvPr>
            <p:cNvSpPr/>
            <p:nvPr/>
          </p:nvSpPr>
          <p:spPr>
            <a:xfrm>
              <a:off x="1362154" y="3733950"/>
              <a:ext cx="3124115" cy="200157"/>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HG00100.dedup.recal.bam</a:t>
              </a:r>
            </a:p>
          </p:txBody>
        </p:sp>
        <p:sp>
          <p:nvSpPr>
            <p:cNvPr id="106" name="Rectangle 51">
              <a:extLst>
                <a:ext uri="{FF2B5EF4-FFF2-40B4-BE49-F238E27FC236}">
                  <a16:creationId xmlns:a16="http://schemas.microsoft.com/office/drawing/2014/main" id="{F413F9E4-0F4D-7746-8A1F-DEC02008ED9D}"/>
                </a:ext>
              </a:extLst>
            </p:cNvPr>
            <p:cNvSpPr/>
            <p:nvPr/>
          </p:nvSpPr>
          <p:spPr>
            <a:xfrm>
              <a:off x="1885420" y="4095203"/>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HaplotypeCaller</a:t>
              </a:r>
              <a:endParaRPr lang="en-US" sz="1000" dirty="0">
                <a:solidFill>
                  <a:srgbClr val="000000"/>
                </a:solidFill>
              </a:endParaRPr>
            </a:p>
          </p:txBody>
        </p:sp>
        <p:sp>
          <p:nvSpPr>
            <p:cNvPr id="107" name="Data 106">
              <a:extLst>
                <a:ext uri="{FF2B5EF4-FFF2-40B4-BE49-F238E27FC236}">
                  <a16:creationId xmlns:a16="http://schemas.microsoft.com/office/drawing/2014/main" id="{69750D1C-412A-1249-AA65-C2FCC87BC010}"/>
                </a:ext>
              </a:extLst>
            </p:cNvPr>
            <p:cNvSpPr/>
            <p:nvPr/>
          </p:nvSpPr>
          <p:spPr>
            <a:xfrm>
              <a:off x="2010439" y="4433221"/>
              <a:ext cx="2073256" cy="216000"/>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HG00100.g.vcf</a:t>
              </a:r>
            </a:p>
          </p:txBody>
        </p:sp>
        <p:grpSp>
          <p:nvGrpSpPr>
            <p:cNvPr id="108" name="Group 85">
              <a:extLst>
                <a:ext uri="{FF2B5EF4-FFF2-40B4-BE49-F238E27FC236}">
                  <a16:creationId xmlns:a16="http://schemas.microsoft.com/office/drawing/2014/main" id="{CCE3235A-37AE-F645-84CB-9CEB38EE6E34}"/>
                </a:ext>
              </a:extLst>
            </p:cNvPr>
            <p:cNvGrpSpPr/>
            <p:nvPr/>
          </p:nvGrpSpPr>
          <p:grpSpPr>
            <a:xfrm>
              <a:off x="1885420" y="1314937"/>
              <a:ext cx="2160000" cy="383623"/>
              <a:chOff x="1839517" y="1329148"/>
              <a:chExt cx="2160000" cy="383623"/>
            </a:xfrm>
          </p:grpSpPr>
          <p:sp>
            <p:nvSpPr>
              <p:cNvPr id="120" name="Rectangle 32">
                <a:extLst>
                  <a:ext uri="{FF2B5EF4-FFF2-40B4-BE49-F238E27FC236}">
                    <a16:creationId xmlns:a16="http://schemas.microsoft.com/office/drawing/2014/main" id="{FC1F5ADE-F7C2-6848-9E04-2E5AA40F5F4A}"/>
                  </a:ext>
                </a:extLst>
              </p:cNvPr>
              <p:cNvSpPr/>
              <p:nvPr/>
            </p:nvSpPr>
            <p:spPr>
              <a:xfrm>
                <a:off x="1839517" y="1496771"/>
                <a:ext cx="2160000" cy="2160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Bwa</a:t>
                </a:r>
                <a:r>
                  <a:rPr lang="en-US" sz="1000" dirty="0">
                    <a:solidFill>
                      <a:srgbClr val="000000"/>
                    </a:solidFill>
                  </a:rPr>
                  <a:t> </a:t>
                </a:r>
                <a:r>
                  <a:rPr lang="en-US" sz="1000" dirty="0" err="1">
                    <a:solidFill>
                      <a:srgbClr val="000000"/>
                    </a:solidFill>
                  </a:rPr>
                  <a:t>mem</a:t>
                </a:r>
                <a:endParaRPr lang="en-US" sz="1000" dirty="0">
                  <a:solidFill>
                    <a:srgbClr val="000000"/>
                  </a:solidFill>
                </a:endParaRPr>
              </a:p>
            </p:txBody>
          </p:sp>
          <p:cxnSp>
            <p:nvCxnSpPr>
              <p:cNvPr id="121" name="Straight Arrow Connector 506">
                <a:extLst>
                  <a:ext uri="{FF2B5EF4-FFF2-40B4-BE49-F238E27FC236}">
                    <a16:creationId xmlns:a16="http://schemas.microsoft.com/office/drawing/2014/main" id="{8D59CB48-ADDC-9241-BB2B-0AE4D60473C5}"/>
                  </a:ext>
                </a:extLst>
              </p:cNvPr>
              <p:cNvCxnSpPr/>
              <p:nvPr/>
            </p:nvCxnSpPr>
            <p:spPr>
              <a:xfrm>
                <a:off x="2341956" y="1344646"/>
                <a:ext cx="0" cy="144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22" name="Straight Arrow Connector 508">
                <a:extLst>
                  <a:ext uri="{FF2B5EF4-FFF2-40B4-BE49-F238E27FC236}">
                    <a16:creationId xmlns:a16="http://schemas.microsoft.com/office/drawing/2014/main" id="{281AE316-36AC-8447-A4F6-2BA8A1E0CA55}"/>
                  </a:ext>
                </a:extLst>
              </p:cNvPr>
              <p:cNvCxnSpPr/>
              <p:nvPr/>
            </p:nvCxnSpPr>
            <p:spPr>
              <a:xfrm>
                <a:off x="3472227" y="1329148"/>
                <a:ext cx="0" cy="144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grpSp>
        <p:sp>
          <p:nvSpPr>
            <p:cNvPr id="109" name="Data 108">
              <a:extLst>
                <a:ext uri="{FF2B5EF4-FFF2-40B4-BE49-F238E27FC236}">
                  <a16:creationId xmlns:a16="http://schemas.microsoft.com/office/drawing/2014/main" id="{5E9C9811-4D78-D24E-846C-93382631E07C}"/>
                </a:ext>
              </a:extLst>
            </p:cNvPr>
            <p:cNvSpPr/>
            <p:nvPr/>
          </p:nvSpPr>
          <p:spPr>
            <a:xfrm>
              <a:off x="2924218" y="1067391"/>
              <a:ext cx="1296000" cy="216000"/>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read2.fq</a:t>
              </a:r>
            </a:p>
          </p:txBody>
        </p:sp>
        <p:sp>
          <p:nvSpPr>
            <p:cNvPr id="110" name="Data 109">
              <a:extLst>
                <a:ext uri="{FF2B5EF4-FFF2-40B4-BE49-F238E27FC236}">
                  <a16:creationId xmlns:a16="http://schemas.microsoft.com/office/drawing/2014/main" id="{B168B85F-9E09-224F-B0B8-BD84F101A079}"/>
                </a:ext>
              </a:extLst>
            </p:cNvPr>
            <p:cNvSpPr/>
            <p:nvPr/>
          </p:nvSpPr>
          <p:spPr>
            <a:xfrm>
              <a:off x="1739858" y="1087120"/>
              <a:ext cx="1296000" cy="216000"/>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0000"/>
                  </a:solidFill>
                </a:rPr>
                <a:t>read1.fq</a:t>
              </a:r>
            </a:p>
          </p:txBody>
        </p:sp>
        <p:cxnSp>
          <p:nvCxnSpPr>
            <p:cNvPr id="111" name="Straight Arrow Connector 97">
              <a:extLst>
                <a:ext uri="{FF2B5EF4-FFF2-40B4-BE49-F238E27FC236}">
                  <a16:creationId xmlns:a16="http://schemas.microsoft.com/office/drawing/2014/main" id="{829886C9-7FB6-AE42-BF96-70EAC15ED85F}"/>
                </a:ext>
              </a:extLst>
            </p:cNvPr>
            <p:cNvCxnSpPr/>
            <p:nvPr/>
          </p:nvCxnSpPr>
          <p:spPr>
            <a:xfrm>
              <a:off x="2924218" y="1673178"/>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12" name="Straight Arrow Connector 124">
              <a:extLst>
                <a:ext uri="{FF2B5EF4-FFF2-40B4-BE49-F238E27FC236}">
                  <a16:creationId xmlns:a16="http://schemas.microsoft.com/office/drawing/2014/main" id="{893D46A6-EBF3-C342-9EAE-8B4804DCB747}"/>
                </a:ext>
              </a:extLst>
            </p:cNvPr>
            <p:cNvCxnSpPr/>
            <p:nvPr/>
          </p:nvCxnSpPr>
          <p:spPr>
            <a:xfrm>
              <a:off x="2924217" y="2003034"/>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13" name="Straight Arrow Connector 125">
              <a:extLst>
                <a:ext uri="{FF2B5EF4-FFF2-40B4-BE49-F238E27FC236}">
                  <a16:creationId xmlns:a16="http://schemas.microsoft.com/office/drawing/2014/main" id="{CA15FE10-54B9-F741-BC81-1D41C68B2FEF}"/>
                </a:ext>
              </a:extLst>
            </p:cNvPr>
            <p:cNvCxnSpPr/>
            <p:nvPr/>
          </p:nvCxnSpPr>
          <p:spPr>
            <a:xfrm>
              <a:off x="2924216" y="2307508"/>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14" name="Straight Arrow Connector 128">
              <a:extLst>
                <a:ext uri="{FF2B5EF4-FFF2-40B4-BE49-F238E27FC236}">
                  <a16:creationId xmlns:a16="http://schemas.microsoft.com/office/drawing/2014/main" id="{32831B5C-63A5-5C4D-8DC1-878E5EDCB9B8}"/>
                </a:ext>
              </a:extLst>
            </p:cNvPr>
            <p:cNvCxnSpPr/>
            <p:nvPr/>
          </p:nvCxnSpPr>
          <p:spPr>
            <a:xfrm>
              <a:off x="2924214" y="2650897"/>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15" name="Straight Arrow Connector 129">
              <a:extLst>
                <a:ext uri="{FF2B5EF4-FFF2-40B4-BE49-F238E27FC236}">
                  <a16:creationId xmlns:a16="http://schemas.microsoft.com/office/drawing/2014/main" id="{8E3A1FFD-3BD5-EB4A-B3B5-6DF2A6C6E883}"/>
                </a:ext>
              </a:extLst>
            </p:cNvPr>
            <p:cNvCxnSpPr/>
            <p:nvPr/>
          </p:nvCxnSpPr>
          <p:spPr>
            <a:xfrm>
              <a:off x="2924213" y="2955371"/>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16" name="Straight Arrow Connector 130">
              <a:extLst>
                <a:ext uri="{FF2B5EF4-FFF2-40B4-BE49-F238E27FC236}">
                  <a16:creationId xmlns:a16="http://schemas.microsoft.com/office/drawing/2014/main" id="{E202F9E0-51B6-9244-B3CB-9999633830EE}"/>
                </a:ext>
              </a:extLst>
            </p:cNvPr>
            <p:cNvCxnSpPr/>
            <p:nvPr/>
          </p:nvCxnSpPr>
          <p:spPr>
            <a:xfrm>
              <a:off x="2924212" y="3259842"/>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17" name="Straight Arrow Connector 133">
              <a:extLst>
                <a:ext uri="{FF2B5EF4-FFF2-40B4-BE49-F238E27FC236}">
                  <a16:creationId xmlns:a16="http://schemas.microsoft.com/office/drawing/2014/main" id="{8475CE0D-7D40-B947-B059-F470217D24C3}"/>
                </a:ext>
              </a:extLst>
            </p:cNvPr>
            <p:cNvCxnSpPr>
              <a:cxnSpLocks/>
            </p:cNvCxnSpPr>
            <p:nvPr/>
          </p:nvCxnSpPr>
          <p:spPr>
            <a:xfrm>
              <a:off x="2925863" y="3577454"/>
              <a:ext cx="0" cy="13613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18" name="Straight Arrow Connector 140">
              <a:extLst>
                <a:ext uri="{FF2B5EF4-FFF2-40B4-BE49-F238E27FC236}">
                  <a16:creationId xmlns:a16="http://schemas.microsoft.com/office/drawing/2014/main" id="{744A6CC8-F647-0747-8553-C6FBF4D91453}"/>
                </a:ext>
              </a:extLst>
            </p:cNvPr>
            <p:cNvCxnSpPr/>
            <p:nvPr/>
          </p:nvCxnSpPr>
          <p:spPr>
            <a:xfrm>
              <a:off x="2925863" y="3967927"/>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19" name="Straight Arrow Connector 141">
              <a:extLst>
                <a:ext uri="{FF2B5EF4-FFF2-40B4-BE49-F238E27FC236}">
                  <a16:creationId xmlns:a16="http://schemas.microsoft.com/office/drawing/2014/main" id="{441523B3-26F8-9243-952A-17AF06B373BD}"/>
                </a:ext>
              </a:extLst>
            </p:cNvPr>
            <p:cNvCxnSpPr/>
            <p:nvPr/>
          </p:nvCxnSpPr>
          <p:spPr>
            <a:xfrm>
              <a:off x="2924212" y="4291927"/>
              <a:ext cx="1" cy="141294"/>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grpSp>
      <p:sp>
        <p:nvSpPr>
          <p:cNvPr id="123" name="Rectangle 61">
            <a:extLst>
              <a:ext uri="{FF2B5EF4-FFF2-40B4-BE49-F238E27FC236}">
                <a16:creationId xmlns:a16="http://schemas.microsoft.com/office/drawing/2014/main" id="{B9D99981-D031-D641-A393-01C8BBBE13EB}"/>
              </a:ext>
            </a:extLst>
          </p:cNvPr>
          <p:cNvSpPr/>
          <p:nvPr/>
        </p:nvSpPr>
        <p:spPr>
          <a:xfrm>
            <a:off x="2874422" y="5868292"/>
            <a:ext cx="1606336" cy="23256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VariantFiltration</a:t>
            </a:r>
            <a:r>
              <a:rPr lang="en-US" sz="1000" dirty="0">
                <a:solidFill>
                  <a:srgbClr val="000000"/>
                </a:solidFill>
              </a:rPr>
              <a:t> (SNPs)</a:t>
            </a:r>
          </a:p>
        </p:txBody>
      </p:sp>
      <p:sp>
        <p:nvSpPr>
          <p:cNvPr id="124" name="Rectangle 61">
            <a:extLst>
              <a:ext uri="{FF2B5EF4-FFF2-40B4-BE49-F238E27FC236}">
                <a16:creationId xmlns:a16="http://schemas.microsoft.com/office/drawing/2014/main" id="{2E9DE55D-11A1-E54E-A827-733E14F5009A}"/>
              </a:ext>
            </a:extLst>
          </p:cNvPr>
          <p:cNvSpPr/>
          <p:nvPr/>
        </p:nvSpPr>
        <p:spPr>
          <a:xfrm>
            <a:off x="4682407" y="5529531"/>
            <a:ext cx="1681069" cy="23256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SelectVariants</a:t>
            </a:r>
            <a:r>
              <a:rPr lang="en-US" sz="1000" dirty="0">
                <a:solidFill>
                  <a:srgbClr val="000000"/>
                </a:solidFill>
              </a:rPr>
              <a:t> (INDELs)</a:t>
            </a:r>
          </a:p>
        </p:txBody>
      </p:sp>
      <p:sp>
        <p:nvSpPr>
          <p:cNvPr id="132" name="Rectangle 61">
            <a:extLst>
              <a:ext uri="{FF2B5EF4-FFF2-40B4-BE49-F238E27FC236}">
                <a16:creationId xmlns:a16="http://schemas.microsoft.com/office/drawing/2014/main" id="{0E99C461-7CDA-6D48-801A-E45E09784C3B}"/>
              </a:ext>
            </a:extLst>
          </p:cNvPr>
          <p:cNvSpPr/>
          <p:nvPr/>
        </p:nvSpPr>
        <p:spPr>
          <a:xfrm>
            <a:off x="4687964" y="5862262"/>
            <a:ext cx="1675513" cy="23256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err="1">
                <a:solidFill>
                  <a:srgbClr val="000000"/>
                </a:solidFill>
              </a:rPr>
              <a:t>VariantFiltration</a:t>
            </a:r>
            <a:r>
              <a:rPr lang="en-US" sz="1000" dirty="0">
                <a:solidFill>
                  <a:srgbClr val="000000"/>
                </a:solidFill>
              </a:rPr>
              <a:t> (INDELs)</a:t>
            </a:r>
          </a:p>
        </p:txBody>
      </p:sp>
      <p:cxnSp>
        <p:nvCxnSpPr>
          <p:cNvPr id="147" name="Straight Arrow Connector 146"/>
          <p:cNvCxnSpPr>
            <a:cxnSpLocks/>
          </p:cNvCxnSpPr>
          <p:nvPr/>
        </p:nvCxnSpPr>
        <p:spPr>
          <a:xfrm>
            <a:off x="3667976" y="5769636"/>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cxnSpLocks/>
          </p:cNvCxnSpPr>
          <p:nvPr/>
        </p:nvCxnSpPr>
        <p:spPr>
          <a:xfrm>
            <a:off x="4070307" y="5439456"/>
            <a:ext cx="1" cy="108000"/>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pic>
        <p:nvPicPr>
          <p:cNvPr id="15" name="Bildobjekt 14">
            <a:extLst>
              <a:ext uri="{FF2B5EF4-FFF2-40B4-BE49-F238E27FC236}">
                <a16:creationId xmlns:a16="http://schemas.microsoft.com/office/drawing/2014/main" id="{D83DFFED-821F-DE43-9DCA-63618FD15426}"/>
              </a:ext>
            </a:extLst>
          </p:cNvPr>
          <p:cNvPicPr>
            <a:picLocks noChangeAspect="1"/>
          </p:cNvPicPr>
          <p:nvPr/>
        </p:nvPicPr>
        <p:blipFill>
          <a:blip r:embed="rId3"/>
          <a:stretch>
            <a:fillRect/>
          </a:stretch>
        </p:blipFill>
        <p:spPr>
          <a:xfrm>
            <a:off x="4966218" y="5437538"/>
            <a:ext cx="228600" cy="266700"/>
          </a:xfrm>
          <a:prstGeom prst="rect">
            <a:avLst/>
          </a:prstGeom>
        </p:spPr>
      </p:pic>
      <p:cxnSp>
        <p:nvCxnSpPr>
          <p:cNvPr id="140" name="Straight Arrow Connector 146">
            <a:extLst>
              <a:ext uri="{FF2B5EF4-FFF2-40B4-BE49-F238E27FC236}">
                <a16:creationId xmlns:a16="http://schemas.microsoft.com/office/drawing/2014/main" id="{0E31ECC9-FEF8-1942-BC38-FB2A1186150D}"/>
              </a:ext>
            </a:extLst>
          </p:cNvPr>
          <p:cNvCxnSpPr>
            <a:cxnSpLocks/>
          </p:cNvCxnSpPr>
          <p:nvPr/>
        </p:nvCxnSpPr>
        <p:spPr>
          <a:xfrm>
            <a:off x="3722882" y="6071576"/>
            <a:ext cx="214168" cy="249524"/>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sp>
        <p:nvSpPr>
          <p:cNvPr id="144" name="TextBox 92">
            <a:extLst>
              <a:ext uri="{FF2B5EF4-FFF2-40B4-BE49-F238E27FC236}">
                <a16:creationId xmlns:a16="http://schemas.microsoft.com/office/drawing/2014/main" id="{6686F053-6AAD-8040-878C-CC07652B6AA2}"/>
              </a:ext>
            </a:extLst>
          </p:cNvPr>
          <p:cNvSpPr txBox="1"/>
          <p:nvPr/>
        </p:nvSpPr>
        <p:spPr>
          <a:xfrm>
            <a:off x="3937050" y="6336194"/>
            <a:ext cx="1269899" cy="24622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dirty="0" err="1"/>
              <a:t>CombineVariants</a:t>
            </a:r>
            <a:endParaRPr lang="en-US" sz="1000" dirty="0"/>
          </a:p>
        </p:txBody>
      </p:sp>
      <p:pic>
        <p:nvPicPr>
          <p:cNvPr id="151" name="Bildobjekt 150">
            <a:extLst>
              <a:ext uri="{FF2B5EF4-FFF2-40B4-BE49-F238E27FC236}">
                <a16:creationId xmlns:a16="http://schemas.microsoft.com/office/drawing/2014/main" id="{54D42FC8-2885-0D45-96D5-1FB1A7F782AF}"/>
              </a:ext>
            </a:extLst>
          </p:cNvPr>
          <p:cNvPicPr>
            <a:picLocks noChangeAspect="1"/>
          </p:cNvPicPr>
          <p:nvPr/>
        </p:nvPicPr>
        <p:blipFill>
          <a:blip r:embed="rId3"/>
          <a:stretch>
            <a:fillRect/>
          </a:stretch>
        </p:blipFill>
        <p:spPr>
          <a:xfrm>
            <a:off x="4966218" y="5748494"/>
            <a:ext cx="228600" cy="266700"/>
          </a:xfrm>
          <a:prstGeom prst="rect">
            <a:avLst/>
          </a:prstGeom>
        </p:spPr>
      </p:pic>
      <p:cxnSp>
        <p:nvCxnSpPr>
          <p:cNvPr id="153" name="Straight Arrow Connector 146">
            <a:extLst>
              <a:ext uri="{FF2B5EF4-FFF2-40B4-BE49-F238E27FC236}">
                <a16:creationId xmlns:a16="http://schemas.microsoft.com/office/drawing/2014/main" id="{0E233EE0-3C5E-0546-AFB5-6A45AB5EA7B8}"/>
              </a:ext>
            </a:extLst>
          </p:cNvPr>
          <p:cNvCxnSpPr>
            <a:cxnSpLocks/>
          </p:cNvCxnSpPr>
          <p:nvPr/>
        </p:nvCxnSpPr>
        <p:spPr>
          <a:xfrm flipH="1">
            <a:off x="5204129" y="6109925"/>
            <a:ext cx="350571" cy="257674"/>
          </a:xfrm>
          <a:prstGeom prst="straightConnector1">
            <a:avLst/>
          </a:prstGeom>
          <a:ln>
            <a:solidFill>
              <a:schemeClr val="tx1"/>
            </a:solidFill>
            <a:tailEnd type="triangle" w="lg" len="sm"/>
          </a:ln>
        </p:spPr>
        <p:style>
          <a:lnRef idx="2">
            <a:schemeClr val="accent1"/>
          </a:lnRef>
          <a:fillRef idx="0">
            <a:schemeClr val="accent1"/>
          </a:fillRef>
          <a:effectRef idx="1">
            <a:schemeClr val="accent1"/>
          </a:effectRef>
          <a:fontRef idx="minor">
            <a:schemeClr val="tx1"/>
          </a:fontRef>
        </p:style>
      </p:cxnSp>
      <p:sp>
        <p:nvSpPr>
          <p:cNvPr id="154" name="Data 153">
            <a:extLst>
              <a:ext uri="{FF2B5EF4-FFF2-40B4-BE49-F238E27FC236}">
                <a16:creationId xmlns:a16="http://schemas.microsoft.com/office/drawing/2014/main" id="{F70623EA-EFD6-FF43-A957-2C383A881E38}"/>
              </a:ext>
            </a:extLst>
          </p:cNvPr>
          <p:cNvSpPr/>
          <p:nvPr/>
        </p:nvSpPr>
        <p:spPr>
          <a:xfrm>
            <a:off x="5459180" y="6345730"/>
            <a:ext cx="2370706" cy="246221"/>
          </a:xfrm>
          <a:prstGeom prst="flowChartInputOutp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err="1">
                <a:solidFill>
                  <a:srgbClr val="000000"/>
                </a:solidFill>
              </a:rPr>
              <a:t>filtered_variants.vcf</a:t>
            </a:r>
            <a:endParaRPr lang="en-US" sz="1000" dirty="0">
              <a:solidFill>
                <a:srgbClr val="000000"/>
              </a:solidFill>
            </a:endParaRPr>
          </a:p>
        </p:txBody>
      </p:sp>
      <p:sp>
        <p:nvSpPr>
          <p:cNvPr id="156" name="TextBox 92">
            <a:extLst>
              <a:ext uri="{FF2B5EF4-FFF2-40B4-BE49-F238E27FC236}">
                <a16:creationId xmlns:a16="http://schemas.microsoft.com/office/drawing/2014/main" id="{F43DE4F5-E8D3-F845-9C92-3A4F09BB3814}"/>
              </a:ext>
            </a:extLst>
          </p:cNvPr>
          <p:cNvSpPr txBox="1"/>
          <p:nvPr/>
        </p:nvSpPr>
        <p:spPr>
          <a:xfrm>
            <a:off x="7992969" y="5971720"/>
            <a:ext cx="415498" cy="24622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dirty="0"/>
              <a:t>IGV</a:t>
            </a:r>
          </a:p>
        </p:txBody>
      </p:sp>
      <p:cxnSp>
        <p:nvCxnSpPr>
          <p:cNvPr id="157" name="Straight Arrow Connector 94">
            <a:extLst>
              <a:ext uri="{FF2B5EF4-FFF2-40B4-BE49-F238E27FC236}">
                <a16:creationId xmlns:a16="http://schemas.microsoft.com/office/drawing/2014/main" id="{EEA98E3E-D85C-2A44-8F3C-10D1CF876E92}"/>
              </a:ext>
            </a:extLst>
          </p:cNvPr>
          <p:cNvCxnSpPr>
            <a:cxnSpLocks/>
            <a:endCxn id="156" idx="1"/>
          </p:cNvCxnSpPr>
          <p:nvPr/>
        </p:nvCxnSpPr>
        <p:spPr>
          <a:xfrm flipV="1">
            <a:off x="7516677" y="6094831"/>
            <a:ext cx="476292" cy="241363"/>
          </a:xfrm>
          <a:prstGeom prst="straightConnector1">
            <a:avLst/>
          </a:prstGeom>
          <a:ln>
            <a:solidFill>
              <a:srgbClr val="000000"/>
            </a:solidFill>
            <a:tailEnd type="triangle" w="lg" len="sm"/>
          </a:ln>
        </p:spPr>
        <p:style>
          <a:lnRef idx="2">
            <a:schemeClr val="accent1"/>
          </a:lnRef>
          <a:fillRef idx="0">
            <a:schemeClr val="accent1"/>
          </a:fillRef>
          <a:effectRef idx="1">
            <a:schemeClr val="accent1"/>
          </a:effectRef>
          <a:fontRef idx="minor">
            <a:schemeClr val="tx1"/>
          </a:fontRef>
        </p:style>
      </p:cxnSp>
      <p:sp>
        <p:nvSpPr>
          <p:cNvPr id="168" name="TextBox 92">
            <a:extLst>
              <a:ext uri="{FF2B5EF4-FFF2-40B4-BE49-F238E27FC236}">
                <a16:creationId xmlns:a16="http://schemas.microsoft.com/office/drawing/2014/main" id="{9C23B9C5-EEA3-1F4B-8DDF-8F8CB16080CF}"/>
              </a:ext>
            </a:extLst>
          </p:cNvPr>
          <p:cNvSpPr txBox="1"/>
          <p:nvPr/>
        </p:nvSpPr>
        <p:spPr>
          <a:xfrm>
            <a:off x="8157084" y="6340315"/>
            <a:ext cx="716863" cy="24622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dirty="0" err="1"/>
              <a:t>Annovar</a:t>
            </a:r>
            <a:endParaRPr lang="en-US" sz="1000" dirty="0"/>
          </a:p>
        </p:txBody>
      </p:sp>
      <p:cxnSp>
        <p:nvCxnSpPr>
          <p:cNvPr id="169" name="Straight Arrow Connector 94">
            <a:extLst>
              <a:ext uri="{FF2B5EF4-FFF2-40B4-BE49-F238E27FC236}">
                <a16:creationId xmlns:a16="http://schemas.microsoft.com/office/drawing/2014/main" id="{AD1B9DC4-B7DE-6A43-B00B-3A56574D66A1}"/>
              </a:ext>
            </a:extLst>
          </p:cNvPr>
          <p:cNvCxnSpPr>
            <a:cxnSpLocks/>
            <a:stCxn id="154" idx="5"/>
            <a:endCxn id="168" idx="1"/>
          </p:cNvCxnSpPr>
          <p:nvPr/>
        </p:nvCxnSpPr>
        <p:spPr>
          <a:xfrm flipV="1">
            <a:off x="7592815" y="6463426"/>
            <a:ext cx="564269" cy="5415"/>
          </a:xfrm>
          <a:prstGeom prst="straightConnector1">
            <a:avLst/>
          </a:prstGeom>
          <a:ln>
            <a:solidFill>
              <a:srgbClr val="000000"/>
            </a:solidFill>
            <a:tailEnd type="triangle" w="lg" len="s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571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4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9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0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0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7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4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0"/>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01"/>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14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4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2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15"/>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24"/>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5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3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40"/>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53"/>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44"/>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95"/>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54"/>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157"/>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56"/>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68"/>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60" grpId="0" animBg="1"/>
      <p:bldP spid="62" grpId="0" animBg="1"/>
      <p:bldP spid="2" grpId="0"/>
      <p:bldP spid="36" grpId="0" animBg="1"/>
      <p:bldP spid="40" grpId="0" animBg="1"/>
      <p:bldP spid="41" grpId="0" animBg="1"/>
      <p:bldP spid="42" grpId="0" animBg="1"/>
      <p:bldP spid="43" grpId="0" animBg="1"/>
      <p:bldP spid="44" grpId="0" animBg="1"/>
      <p:bldP spid="49" grpId="0" animBg="1"/>
      <p:bldP spid="52" grpId="0" animBg="1"/>
      <p:bldP spid="54" grpId="0" animBg="1"/>
      <p:bldP spid="4" grpId="0" animBg="1"/>
      <p:bldP spid="29" grpId="0" animBg="1"/>
      <p:bldP spid="195" grpId="0" animBg="1"/>
      <p:bldP spid="203" grpId="0"/>
      <p:bldP spid="94" grpId="0" animBg="1"/>
      <p:bldP spid="9" grpId="0"/>
      <p:bldP spid="97" grpId="0"/>
      <p:bldP spid="99" grpId="0"/>
      <p:bldP spid="100" grpId="0"/>
      <p:bldP spid="101" grpId="0"/>
      <p:bldP spid="123" grpId="0" animBg="1"/>
      <p:bldP spid="124" grpId="0" animBg="1"/>
      <p:bldP spid="132" grpId="0" animBg="1"/>
      <p:bldP spid="144" grpId="0" animBg="1"/>
      <p:bldP spid="154" grpId="0" animBg="1"/>
      <p:bldP spid="156" grpId="0" animBg="1"/>
      <p:bldP spid="16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66219"/>
            <a:ext cx="7886700" cy="1325563"/>
          </a:xfrm>
        </p:spPr>
        <p:txBody>
          <a:bodyPr/>
          <a:lstStyle/>
          <a:p>
            <a:r>
              <a:rPr lang="en-US" dirty="0"/>
              <a:t>Questions?</a:t>
            </a:r>
          </a:p>
        </p:txBody>
      </p:sp>
    </p:spTree>
    <p:extLst>
      <p:ext uri="{BB962C8B-B14F-4D97-AF65-F5344CB8AC3E}">
        <p14:creationId xmlns:p14="http://schemas.microsoft.com/office/powerpoint/2010/main" val="2334989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66219"/>
            <a:ext cx="7886700" cy="1325563"/>
          </a:xfrm>
        </p:spPr>
        <p:txBody>
          <a:bodyPr/>
          <a:lstStyle/>
          <a:p>
            <a:r>
              <a:rPr lang="en-US" dirty="0"/>
              <a:t>Questions?</a:t>
            </a:r>
          </a:p>
        </p:txBody>
      </p:sp>
      <p:sp>
        <p:nvSpPr>
          <p:cNvPr id="3" name="TextBox 2"/>
          <p:cNvSpPr txBox="1"/>
          <p:nvPr/>
        </p:nvSpPr>
        <p:spPr>
          <a:xfrm>
            <a:off x="1456509" y="5094514"/>
            <a:ext cx="6537960" cy="369332"/>
          </a:xfrm>
          <a:prstGeom prst="rect">
            <a:avLst/>
          </a:prstGeom>
          <a:noFill/>
        </p:spPr>
        <p:txBody>
          <a:bodyPr wrap="square" rtlCol="0">
            <a:spAutoFit/>
          </a:bodyPr>
          <a:lstStyle/>
          <a:p>
            <a:r>
              <a:rPr lang="en-US" dirty="0">
                <a:solidFill>
                  <a:schemeClr val="bg1"/>
                </a:solidFill>
              </a:rPr>
              <a:t>Work like a professional </a:t>
            </a:r>
            <a:r>
              <a:rPr lang="en-US" dirty="0" err="1">
                <a:solidFill>
                  <a:schemeClr val="bg1"/>
                </a:solidFill>
              </a:rPr>
              <a:t>bioinformatician</a:t>
            </a:r>
            <a:r>
              <a:rPr lang="en-US" dirty="0">
                <a:solidFill>
                  <a:schemeClr val="bg1"/>
                </a:solidFill>
              </a:rPr>
              <a:t> – Google errors!</a:t>
            </a:r>
          </a:p>
        </p:txBody>
      </p:sp>
    </p:spTree>
    <p:extLst>
      <p:ext uri="{BB962C8B-B14F-4D97-AF65-F5344CB8AC3E}">
        <p14:creationId xmlns:p14="http://schemas.microsoft.com/office/powerpoint/2010/main" val="49343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Population based variant projects</a:t>
            </a:r>
          </a:p>
        </p:txBody>
      </p:sp>
      <p:sp>
        <p:nvSpPr>
          <p:cNvPr id="3" name="Title 2"/>
          <p:cNvSpPr>
            <a:spLocks noGrp="1"/>
          </p:cNvSpPr>
          <p:nvPr>
            <p:ph type="title"/>
          </p:nvPr>
        </p:nvSpPr>
        <p:spPr/>
        <p:txBody>
          <a:bodyPr/>
          <a:lstStyle/>
          <a:p>
            <a:r>
              <a:rPr lang="en-US" dirty="0"/>
              <a:t>Variants</a:t>
            </a:r>
          </a:p>
        </p:txBody>
      </p:sp>
      <p:pic>
        <p:nvPicPr>
          <p:cNvPr id="4" name="Picture 3" descr="100624-uk10k.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3719" y="4176737"/>
            <a:ext cx="2963748" cy="2190210"/>
          </a:xfrm>
          <a:prstGeom prst="rect">
            <a:avLst/>
          </a:prstGeom>
        </p:spPr>
      </p:pic>
      <p:pic>
        <p:nvPicPr>
          <p:cNvPr id="5" name="Picture 4" descr="pr31oct12_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5706" y="2530365"/>
            <a:ext cx="2654504" cy="3756123"/>
          </a:xfrm>
          <a:prstGeom prst="rect">
            <a:avLst/>
          </a:prstGeom>
        </p:spPr>
      </p:pic>
      <p:pic>
        <p:nvPicPr>
          <p:cNvPr id="9" name="Bildobjekt 8">
            <a:extLst>
              <a:ext uri="{FF2B5EF4-FFF2-40B4-BE49-F238E27FC236}">
                <a16:creationId xmlns:a16="http://schemas.microsoft.com/office/drawing/2014/main" id="{01DDEA14-D3DD-F744-BE7E-63EC234B99E7}"/>
              </a:ext>
            </a:extLst>
          </p:cNvPr>
          <p:cNvPicPr>
            <a:picLocks noChangeAspect="1"/>
          </p:cNvPicPr>
          <p:nvPr/>
        </p:nvPicPr>
        <p:blipFill>
          <a:blip r:embed="rId5"/>
          <a:stretch>
            <a:fillRect/>
          </a:stretch>
        </p:blipFill>
        <p:spPr>
          <a:xfrm>
            <a:off x="5606113" y="1778400"/>
            <a:ext cx="1498960" cy="2398337"/>
          </a:xfrm>
          <a:prstGeom prst="rect">
            <a:avLst/>
          </a:prstGeom>
        </p:spPr>
      </p:pic>
    </p:spTree>
    <p:extLst>
      <p:ext uri="{BB962C8B-B14F-4D97-AF65-F5344CB8AC3E}">
        <p14:creationId xmlns:p14="http://schemas.microsoft.com/office/powerpoint/2010/main" val="1168633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2000" y="0"/>
            <a:ext cx="6242400" cy="745200"/>
          </a:xfrm>
        </p:spPr>
        <p:txBody>
          <a:bodyPr/>
          <a:lstStyle/>
          <a:p>
            <a:r>
              <a:rPr lang="en-US"/>
              <a:t>Paired-end sequencing</a:t>
            </a:r>
            <a:endParaRPr lang="en-US" dirty="0"/>
          </a:p>
        </p:txBody>
      </p:sp>
      <p:pic>
        <p:nvPicPr>
          <p:cNvPr id="9" name="Picture 8" descr="01-10.png"/>
          <p:cNvPicPr>
            <a:picLocks noChangeAspect="1"/>
          </p:cNvPicPr>
          <p:nvPr/>
        </p:nvPicPr>
        <p:blipFill rotWithShape="1">
          <a:blip r:embed="rId3">
            <a:extLst>
              <a:ext uri="{28A0092B-C50C-407E-A947-70E740481C1C}">
                <a14:useLocalDpi xmlns:a14="http://schemas.microsoft.com/office/drawing/2010/main" val="0"/>
              </a:ext>
            </a:extLst>
          </a:blip>
          <a:srcRect b="3956"/>
          <a:stretch/>
        </p:blipFill>
        <p:spPr>
          <a:xfrm>
            <a:off x="2853056" y="1468073"/>
            <a:ext cx="3822951" cy="5160058"/>
          </a:xfrm>
          <a:prstGeom prst="rect">
            <a:avLst/>
          </a:prstGeom>
        </p:spPr>
      </p:pic>
    </p:spTree>
    <p:extLst>
      <p:ext uri="{BB962C8B-B14F-4D97-AF65-F5344CB8AC3E}">
        <p14:creationId xmlns:p14="http://schemas.microsoft.com/office/powerpoint/2010/main" val="177153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4205" y="3079985"/>
            <a:ext cx="5155590" cy="2121190"/>
          </a:xfrm>
        </p:spPr>
      </p:pic>
      <p:sp>
        <p:nvSpPr>
          <p:cNvPr id="3" name="Title 2"/>
          <p:cNvSpPr>
            <a:spLocks noGrp="1"/>
          </p:cNvSpPr>
          <p:nvPr>
            <p:ph type="title"/>
          </p:nvPr>
        </p:nvSpPr>
        <p:spPr/>
        <p:txBody>
          <a:bodyPr/>
          <a:lstStyle/>
          <a:p>
            <a:r>
              <a:rPr lang="en-US" dirty="0"/>
              <a:t>Paired-end data</a:t>
            </a:r>
          </a:p>
        </p:txBody>
      </p:sp>
    </p:spTree>
    <p:extLst>
      <p:ext uri="{BB962C8B-B14F-4D97-AF65-F5344CB8AC3E}">
        <p14:creationId xmlns:p14="http://schemas.microsoft.com/office/powerpoint/2010/main" val="1206114906"/>
      </p:ext>
    </p:extLst>
  </p:cSld>
  <p:clrMapOvr>
    <a:masterClrMapping/>
  </p:clrMapOvr>
</p:sld>
</file>

<file path=ppt/theme/theme1.xml><?xml version="1.0" encoding="utf-8"?>
<a:theme xmlns:a="http://schemas.openxmlformats.org/drawingml/2006/main" name="NBIS_theme_Sebastian">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BIS_theme_Sebastian" id="{7F9A542D-32B8-4342-B340-222972DEAC78}" vid="{1201A6DB-2E78-3749-A345-8D28DA270191}"/>
    </a:ext>
  </a:extLst>
</a:theme>
</file>

<file path=ppt/theme/theme10.xml><?xml version="1.0" encoding="utf-8"?>
<a:theme xmlns:a="http://schemas.openxmlformats.org/drawingml/2006/main" name="11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Theme">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BIS" id="{ED816BF9-4692-5849-B4E3-83F633D9221A}" vid="{1B991425-03EB-574A-AD4A-6E6D12C35D03}"/>
    </a:ext>
  </a:extLst>
</a:theme>
</file>

<file path=ppt/theme/theme4.xml><?xml version="1.0" encoding="utf-8"?>
<a:theme xmlns:a="http://schemas.openxmlformats.org/drawingml/2006/main" name="5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BIS" id="{ED816BF9-4692-5849-B4E3-83F633D9221A}" vid="{1B991425-03EB-574A-AD4A-6E6D12C35D03}"/>
    </a:ext>
  </a:extLst>
</a:theme>
</file>

<file path=ppt/theme/theme5.xml><?xml version="1.0" encoding="utf-8"?>
<a:theme xmlns:a="http://schemas.openxmlformats.org/drawingml/2006/main" name="6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BIS" id="{ED816BF9-4692-5849-B4E3-83F633D9221A}" vid="{1B991425-03EB-574A-AD4A-6E6D12C35D03}"/>
    </a:ext>
  </a:extLst>
</a:theme>
</file>

<file path=ppt/theme/theme6.xml><?xml version="1.0" encoding="utf-8"?>
<a:theme xmlns:a="http://schemas.openxmlformats.org/drawingml/2006/main" name="7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BIS" id="{ED816BF9-4692-5849-B4E3-83F633D9221A}" vid="{1B991425-03EB-574A-AD4A-6E6D12C35D03}"/>
    </a:ext>
  </a:extLst>
</a:theme>
</file>

<file path=ppt/theme/theme7.xml><?xml version="1.0" encoding="utf-8"?>
<a:theme xmlns:a="http://schemas.openxmlformats.org/drawingml/2006/main" name="8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BIS" id="{ED816BF9-4692-5849-B4E3-83F633D9221A}" vid="{1B991425-03EB-574A-AD4A-6E6D12C35D03}"/>
    </a:ext>
  </a:extLst>
</a:theme>
</file>

<file path=ppt/theme/theme8.xml><?xml version="1.0" encoding="utf-8"?>
<a:theme xmlns:a="http://schemas.openxmlformats.org/drawingml/2006/main" name="9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BIS" id="{ED816BF9-4692-5849-B4E3-83F633D9221A}" vid="{1B991425-03EB-574A-AD4A-6E6D12C35D03}"/>
    </a:ext>
  </a:extLst>
</a:theme>
</file>

<file path=ppt/theme/theme9.xml><?xml version="1.0" encoding="utf-8"?>
<a:theme xmlns:a="http://schemas.openxmlformats.org/drawingml/2006/main" name="10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BIS" id="{ED816BF9-4692-5849-B4E3-83F633D9221A}" vid="{01240306-97BB-EB43-839B-8CB94783852B}"/>
    </a:ext>
  </a:extLst>
</a:theme>
</file>

<file path=docProps/app.xml><?xml version="1.0" encoding="utf-8"?>
<Properties xmlns="http://schemas.openxmlformats.org/officeDocument/2006/extended-properties" xmlns:vt="http://schemas.openxmlformats.org/officeDocument/2006/docPropsVTypes">
  <Template>NBIS_themes</Template>
  <TotalTime>33177</TotalTime>
  <Words>9455</Words>
  <Application>Microsoft Macintosh PowerPoint</Application>
  <PresentationFormat>Bildspel på skärmen (4:3)</PresentationFormat>
  <Paragraphs>804</Paragraphs>
  <Slides>62</Slides>
  <Notes>56</Notes>
  <HiddenSlides>0</HiddenSlides>
  <MMClips>0</MMClips>
  <ScaleCrop>false</ScaleCrop>
  <HeadingPairs>
    <vt:vector size="6" baseType="variant">
      <vt:variant>
        <vt:lpstr>Använt teckensnitt</vt:lpstr>
      </vt:variant>
      <vt:variant>
        <vt:i4>11</vt:i4>
      </vt:variant>
      <vt:variant>
        <vt:lpstr>Tema</vt:lpstr>
      </vt:variant>
      <vt:variant>
        <vt:i4>10</vt:i4>
      </vt:variant>
      <vt:variant>
        <vt:lpstr>Bildrubriker</vt:lpstr>
      </vt:variant>
      <vt:variant>
        <vt:i4>62</vt:i4>
      </vt:variant>
    </vt:vector>
  </HeadingPairs>
  <TitlesOfParts>
    <vt:vector size="83" baseType="lpstr">
      <vt:lpstr>Arial</vt:lpstr>
      <vt:lpstr>ArialMT</vt:lpstr>
      <vt:lpstr>Calibri</vt:lpstr>
      <vt:lpstr>Cambria Math</vt:lpstr>
      <vt:lpstr>Century Gothic</vt:lpstr>
      <vt:lpstr>Courier</vt:lpstr>
      <vt:lpstr>Courier New</vt:lpstr>
      <vt:lpstr>Helvetica</vt:lpstr>
      <vt:lpstr>Mangal</vt:lpstr>
      <vt:lpstr>Monaco</vt:lpstr>
      <vt:lpstr>Wingdings</vt:lpstr>
      <vt:lpstr>NBIS_theme_Sebastian</vt:lpstr>
      <vt:lpstr>1_Default Theme</vt:lpstr>
      <vt:lpstr>3_Office-tema</vt:lpstr>
      <vt:lpstr>5_Office-tema</vt:lpstr>
      <vt:lpstr>6_Office-tema</vt:lpstr>
      <vt:lpstr>7_Office-tema</vt:lpstr>
      <vt:lpstr>8_Office-tema</vt:lpstr>
      <vt:lpstr>9_Office-tema</vt:lpstr>
      <vt:lpstr>10_Office-tema</vt:lpstr>
      <vt:lpstr>11_Office-tema</vt:lpstr>
      <vt:lpstr>From raw reads to variants</vt:lpstr>
      <vt:lpstr>Talk Overview</vt:lpstr>
      <vt:lpstr>Reference genome</vt:lpstr>
      <vt:lpstr>Reference genome</vt:lpstr>
      <vt:lpstr>Variants</vt:lpstr>
      <vt:lpstr>Variants</vt:lpstr>
      <vt:lpstr>Variants</vt:lpstr>
      <vt:lpstr>Paired-end sequencing</vt:lpstr>
      <vt:lpstr>Paired-end data</vt:lpstr>
      <vt:lpstr>Illumina sequencing</vt:lpstr>
      <vt:lpstr>Paired-end data</vt:lpstr>
      <vt:lpstr>Paired-end data</vt:lpstr>
      <vt:lpstr>GATK Best Practices</vt:lpstr>
      <vt:lpstr>NGS workflow</vt:lpstr>
      <vt:lpstr>NGS workflow</vt:lpstr>
      <vt:lpstr>Quality control</vt:lpstr>
      <vt:lpstr>Quality control</vt:lpstr>
      <vt:lpstr>NGS workflow</vt:lpstr>
      <vt:lpstr>Alignment</vt:lpstr>
      <vt:lpstr>Alignment</vt:lpstr>
      <vt:lpstr>Alignment</vt:lpstr>
      <vt:lpstr>Alignment</vt:lpstr>
      <vt:lpstr>Paired-end data &amp; Alignment</vt:lpstr>
      <vt:lpstr>Output from mapping - Sam format</vt:lpstr>
      <vt:lpstr>Read groups</vt:lpstr>
      <vt:lpstr>Convert to Bam </vt:lpstr>
      <vt:lpstr>NGS workflow</vt:lpstr>
      <vt:lpstr>PCR duplicates &amp; removal</vt:lpstr>
      <vt:lpstr>NGS workflow</vt:lpstr>
      <vt:lpstr>Base Quality Score Recalibration</vt:lpstr>
      <vt:lpstr>NGS workflow</vt:lpstr>
      <vt:lpstr>Variant calling</vt:lpstr>
      <vt:lpstr>Variant calling</vt:lpstr>
      <vt:lpstr>Variant calling</vt:lpstr>
      <vt:lpstr>Variant Calling HaplotypeCaller</vt:lpstr>
      <vt:lpstr>VCF Files</vt:lpstr>
      <vt:lpstr>VCF Files</vt:lpstr>
      <vt:lpstr>VCF Files</vt:lpstr>
      <vt:lpstr>VCF Files</vt:lpstr>
      <vt:lpstr>VCF Files</vt:lpstr>
      <vt:lpstr>VCF Files</vt:lpstr>
      <vt:lpstr>VCF Files</vt:lpstr>
      <vt:lpstr>VCF Files</vt:lpstr>
      <vt:lpstr>VCF Files</vt:lpstr>
      <vt:lpstr>GATK Joint genotyping</vt:lpstr>
      <vt:lpstr>gVCF Files</vt:lpstr>
      <vt:lpstr>NGS workflow</vt:lpstr>
      <vt:lpstr>Filtering</vt:lpstr>
      <vt:lpstr>Filtering</vt:lpstr>
      <vt:lpstr>NGS workflow</vt:lpstr>
      <vt:lpstr>Annotation</vt:lpstr>
      <vt:lpstr>Annotation</vt:lpstr>
      <vt:lpstr>Workflow file naming conventions</vt:lpstr>
      <vt:lpstr>Example</vt:lpstr>
      <vt:lpstr>Indices</vt:lpstr>
      <vt:lpstr>Todays exercise </vt:lpstr>
      <vt:lpstr>1000 Genomes data</vt:lpstr>
      <vt:lpstr>Lactose and Lactase</vt:lpstr>
      <vt:lpstr>Prevalence of lactose intolerance</vt:lpstr>
      <vt:lpstr>PowerPoint-presentation</vt:lpstr>
      <vt:lpstr>Questions?</vt:lpstr>
      <vt:lpstr>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DiLorenzo</dc:creator>
  <cp:lastModifiedBy>Malin Larsson</cp:lastModifiedBy>
  <cp:revision>310</cp:revision>
  <cp:lastPrinted>2017-05-17T06:27:05Z</cp:lastPrinted>
  <dcterms:created xsi:type="dcterms:W3CDTF">2017-01-13T10:12:06Z</dcterms:created>
  <dcterms:modified xsi:type="dcterms:W3CDTF">2020-01-27T12:27:59Z</dcterms:modified>
</cp:coreProperties>
</file>