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19" r:id="rId5"/>
    <p:sldMasterId id="2147483769" r:id="rId6"/>
  </p:sldMasterIdLst>
  <p:notesMasterIdLst>
    <p:notesMasterId r:id="rId33"/>
  </p:notesMasterIdLst>
  <p:handoutMasterIdLst>
    <p:handoutMasterId r:id="rId34"/>
  </p:handoutMasterIdLst>
  <p:sldIdLst>
    <p:sldId id="403" r:id="rId7"/>
    <p:sldId id="384" r:id="rId8"/>
    <p:sldId id="406" r:id="rId9"/>
    <p:sldId id="407" r:id="rId10"/>
    <p:sldId id="408" r:id="rId11"/>
    <p:sldId id="423" r:id="rId12"/>
    <p:sldId id="448" r:id="rId13"/>
    <p:sldId id="409" r:id="rId14"/>
    <p:sldId id="424" r:id="rId15"/>
    <p:sldId id="425" r:id="rId16"/>
    <p:sldId id="426" r:id="rId17"/>
    <p:sldId id="427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9" r:id="rId28"/>
    <p:sldId id="460" r:id="rId29"/>
    <p:sldId id="461" r:id="rId30"/>
    <p:sldId id="387" r:id="rId31"/>
    <p:sldId id="3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" id="{CF09B140-F5D8-7741-BE42-FFB0971C9067}">
          <p14:sldIdLst>
            <p14:sldId id="403"/>
            <p14:sldId id="384"/>
            <p14:sldId id="406"/>
            <p14:sldId id="407"/>
            <p14:sldId id="408"/>
            <p14:sldId id="423"/>
            <p14:sldId id="448"/>
            <p14:sldId id="409"/>
            <p14:sldId id="424"/>
            <p14:sldId id="425"/>
            <p14:sldId id="426"/>
            <p14:sldId id="427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9"/>
            <p14:sldId id="460"/>
            <p14:sldId id="461"/>
            <p14:sldId id="387"/>
            <p14:sldId id="377"/>
          </p14:sldIdLst>
        </p14:section>
        <p14:section name="Type Styles" id="{A4FE114E-FA87-CF49-BA14-0A45F5E33DFF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pos="6864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orient="horz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664"/>
    <a:srgbClr val="6E599F"/>
    <a:srgbClr val="6E843C"/>
    <a:srgbClr val="C8532F"/>
    <a:srgbClr val="C8394F"/>
    <a:srgbClr val="CBD3B2"/>
    <a:srgbClr val="B1BE8E"/>
    <a:srgbClr val="99A86C"/>
    <a:srgbClr val="CBC3DF"/>
    <a:srgbClr val="B1A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82"/>
  </p:normalViewPr>
  <p:slideViewPr>
    <p:cSldViewPr snapToGrid="0" snapToObjects="1" showGuides="1">
      <p:cViewPr>
        <p:scale>
          <a:sx n="122" d="100"/>
          <a:sy n="122" d="100"/>
        </p:scale>
        <p:origin x="-126" y="90"/>
      </p:cViewPr>
      <p:guideLst>
        <p:guide orient="horz" pos="3820"/>
        <p:guide orient="horz" pos="2160"/>
        <p:guide orient="horz" pos="3904"/>
        <p:guide orient="horz" pos="416"/>
        <p:guide orient="horz" pos="723"/>
        <p:guide orient="horz" pos="801"/>
        <p:guide orient="horz" pos="1114"/>
        <p:guide orient="horz" pos="1192"/>
        <p:guide orient="horz" pos="1499"/>
        <p:guide orient="horz" pos="1583"/>
        <p:guide orient="horz" pos="1884"/>
        <p:guide orient="horz" pos="1968"/>
        <p:guide orient="horz" pos="2275"/>
        <p:guide orient="horz" pos="2353"/>
        <p:guide orient="horz" pos="2658"/>
        <p:guide orient="horz" pos="2738"/>
        <p:guide orient="horz" pos="3044"/>
        <p:guide orient="horz" pos="3123"/>
        <p:guide orient="horz" pos="3429"/>
        <p:guide orient="horz" pos="3508"/>
        <p:guide pos="3875"/>
        <p:guide pos="6891"/>
        <p:guide pos="2716"/>
        <p:guide pos="2635"/>
        <p:guide pos="3794"/>
        <p:guide pos="5421"/>
        <p:guide pos="5344"/>
        <p:guide pos="2325"/>
        <p:guide pos="7354"/>
        <p:guide pos="3485"/>
        <p:guide pos="1088"/>
        <p:guide pos="6581"/>
        <p:guide pos="3024"/>
        <p:guide pos="4644"/>
        <p:guide pos="4184"/>
        <p:guide pos="6500"/>
        <p:guide pos="3106"/>
        <p:guide pos="3407"/>
        <p:guide pos="4262"/>
        <p:guide pos="4568"/>
        <p:guide pos="2243"/>
        <p:guide pos="1942"/>
        <p:guide pos="1858"/>
        <p:guide pos="1479"/>
        <p:guide pos="1557"/>
        <p:guide pos="1166"/>
        <p:guide pos="779"/>
        <p:guide pos="4959"/>
        <p:guide pos="5036"/>
        <p:guide pos="5730"/>
        <p:guide pos="5811"/>
        <p:guide pos="6109"/>
        <p:guide pos="6190"/>
        <p:guide pos="701"/>
        <p:guide pos="400"/>
        <p:guide pos="310"/>
        <p:guide pos="6969"/>
        <p:guide pos="72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220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34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Apache</a:t>
            </a:r>
            <a:r>
              <a:rPr lang="ru-RU" dirty="0"/>
              <a:t> </a:t>
            </a:r>
            <a:r>
              <a:rPr lang="ru-RU" dirty="0" err="1"/>
              <a:t>JServ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(AJP) — это бинарный протокол, который может проводить входящие запросы с веб-сервера до сервера приложений, который находится позади веб-сервера. Также он поддерживает некоторое наблюдение за состоянием сервера, в том числе позволяет проводить </a:t>
            </a:r>
            <a:r>
              <a:rPr lang="ru-RU" dirty="0" err="1"/>
              <a:t>ping</a:t>
            </a:r>
            <a:r>
              <a:rPr lang="ru-RU" dirty="0"/>
              <a:t> сервера </a:t>
            </a:r>
            <a:r>
              <a:rPr lang="ru-RU" dirty="0" err="1"/>
              <a:t>приложенией</a:t>
            </a:r>
            <a:r>
              <a:rPr lang="ru-RU" dirty="0"/>
              <a:t>. AJP обычно используется в системах со сбалансированной нагрузкой, где один или более </a:t>
            </a:r>
            <a:r>
              <a:rPr lang="ru-RU" dirty="0" err="1"/>
              <a:t>front-end’ов</a:t>
            </a:r>
            <a:r>
              <a:rPr lang="ru-RU" dirty="0"/>
              <a:t> рассылают запросы в один или более серверов приложений. Сессии направляются к нужному серверу приложений, используя механизм </a:t>
            </a:r>
            <a:r>
              <a:rPr lang="ru-RU" dirty="0" err="1"/>
              <a:t>роутинга</a:t>
            </a:r>
            <a:r>
              <a:rPr lang="ru-RU" dirty="0"/>
              <a:t>, где каждый сервер приложений получает свое имя.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1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Apache</a:t>
            </a:r>
            <a:r>
              <a:rPr lang="ru-RU" dirty="0"/>
              <a:t> </a:t>
            </a:r>
            <a:r>
              <a:rPr lang="ru-RU" dirty="0" err="1"/>
              <a:t>JServ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(AJP) — это бинарный протокол, который может проводить входящие запросы с веб-сервера до сервера приложений, который находится позади веб-сервера. Также он поддерживает некоторое наблюдение за состоянием сервера, в том числе позволяет проводить </a:t>
            </a:r>
            <a:r>
              <a:rPr lang="ru-RU" dirty="0" err="1"/>
              <a:t>ping</a:t>
            </a:r>
            <a:r>
              <a:rPr lang="ru-RU" dirty="0"/>
              <a:t> сервера </a:t>
            </a:r>
            <a:r>
              <a:rPr lang="ru-RU" dirty="0" err="1"/>
              <a:t>приложенией</a:t>
            </a:r>
            <a:r>
              <a:rPr lang="ru-RU" dirty="0"/>
              <a:t>. AJP обычно используется в системах со сбалансированной нагрузкой, где один или более </a:t>
            </a:r>
            <a:r>
              <a:rPr lang="ru-RU" dirty="0" err="1"/>
              <a:t>front-end’ов</a:t>
            </a:r>
            <a:r>
              <a:rPr lang="ru-RU" dirty="0"/>
              <a:t> рассылают запросы в один или более серверов приложений. Сессии направляются к нужному серверу приложений, используя механизм </a:t>
            </a:r>
            <a:r>
              <a:rPr lang="ru-RU" dirty="0" err="1"/>
              <a:t>роутинга</a:t>
            </a:r>
            <a:r>
              <a:rPr lang="ru-RU" dirty="0"/>
              <a:t>, где каждый сервер приложений получает свое имя.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1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28196"/>
            <a:ext cx="2935224" cy="4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630183"/>
            <a:ext cx="9702033" cy="5434068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2" spcCol="13716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1" spcCol="13716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2" spcCol="137160"/>
          <a:lstStyle>
            <a:lvl1pPr marL="285750" indent="-285750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1pPr>
            <a:lvl2pPr marL="744538" indent="-287338">
              <a:lnSpc>
                <a:spcPct val="100000"/>
              </a:lnSpc>
              <a:buFont typeface="+mj-lt"/>
              <a:buAutoNum type="alphaUcPeriod"/>
              <a:defRPr>
                <a:solidFill>
                  <a:srgbClr val="FFFFFF"/>
                </a:solidFill>
              </a:defRPr>
            </a:lvl2pPr>
            <a:lvl3pPr marL="1146175" indent="-231775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3pPr>
            <a:lvl4pPr marL="1604963" indent="-233363">
              <a:lnSpc>
                <a:spcPct val="100000"/>
              </a:lnSpc>
              <a:buFont typeface="+mj-lt"/>
              <a:buAutoNum type="alphaLcPeriod"/>
              <a:defRPr>
                <a:solidFill>
                  <a:srgbClr val="FFFFFF"/>
                </a:solidFill>
              </a:defRPr>
            </a:lvl4pPr>
            <a:lvl5pPr marL="2052638" indent="-223838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1" spcCol="137160"/>
          <a:lstStyle>
            <a:lvl1pPr marL="285750" indent="-285750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1pPr>
            <a:lvl2pPr marL="744538" indent="-287338">
              <a:lnSpc>
                <a:spcPct val="100000"/>
              </a:lnSpc>
              <a:buFont typeface="+mj-lt"/>
              <a:buAutoNum type="alphaUcPeriod"/>
              <a:defRPr>
                <a:solidFill>
                  <a:srgbClr val="FFFFFF"/>
                </a:solidFill>
              </a:defRPr>
            </a:lvl2pPr>
            <a:lvl3pPr marL="1146175" indent="-231775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3pPr>
            <a:lvl4pPr marL="1604963" indent="-233363">
              <a:lnSpc>
                <a:spcPct val="100000"/>
              </a:lnSpc>
              <a:buFont typeface="+mj-lt"/>
              <a:buAutoNum type="alphaLcPeriod"/>
              <a:defRPr>
                <a:solidFill>
                  <a:srgbClr val="FFFFFF"/>
                </a:solidFill>
              </a:defRPr>
            </a:lvl4pPr>
            <a:lvl5pPr marL="2052638" indent="-223838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19"/>
            <a:ext cx="9702033" cy="4361131"/>
          </a:xfrm>
        </p:spPr>
        <p:txBody>
          <a:bodyPr lIns="0" tIns="0" rIns="0" bIns="0" numCol="2" spcCol="137160"/>
          <a:lstStyle>
            <a:lvl1pPr marL="171450" indent="-171450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1pPr>
            <a:lvl2pPr marL="630238" indent="-17303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2pPr>
            <a:lvl3pPr marL="10890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3pPr>
            <a:lvl4pPr marL="15462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4pPr>
            <a:lvl5pPr marL="1995488" indent="-16668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20"/>
            <a:ext cx="9702033" cy="4361130"/>
          </a:xfrm>
        </p:spPr>
        <p:txBody>
          <a:bodyPr lIns="0" tIns="0" rIns="0" bIns="0" numCol="2" spcCol="137160"/>
          <a:lstStyle>
            <a:lvl1pPr marL="285750" indent="-28575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744538" indent="-287338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1146175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604963" indent="-233363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2052638" indent="-223838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4781573" cy="4842079"/>
          </a:xfrm>
        </p:spPr>
        <p:txBody>
          <a:bodyPr lIns="0" tIns="0" rIns="0" bIns="0" numCol="1" spcCol="137160"/>
          <a:lstStyle>
            <a:lvl1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4781572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19"/>
            <a:ext cx="4781573" cy="4361131"/>
          </a:xfrm>
        </p:spPr>
        <p:txBody>
          <a:bodyPr lIns="0" tIns="0" rIns="0" bIns="0" numCol="1" spcCol="137160"/>
          <a:lstStyle>
            <a:lvl1pPr marL="171450" indent="-171450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1pPr>
            <a:lvl2pPr marL="630238" indent="-17303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2pPr>
            <a:lvl3pPr marL="10890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3pPr>
            <a:lvl4pPr marL="15462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4pPr>
            <a:lvl5pPr marL="1995488" indent="-16668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4781583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4781573" cy="4842079"/>
          </a:xfrm>
        </p:spPr>
        <p:txBody>
          <a:bodyPr lIns="0" tIns="0" rIns="0" bIns="0" numCol="1" spcCol="137160"/>
          <a:lstStyle>
            <a:lvl1pPr marL="285750" indent="-28575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744538" indent="-287338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1146175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604963" indent="-233363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2052638" indent="-223838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4781572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28196"/>
            <a:ext cx="2935224" cy="468387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20"/>
            <a:ext cx="4781573" cy="4361130"/>
          </a:xfrm>
        </p:spPr>
        <p:txBody>
          <a:bodyPr lIns="0" tIns="0" rIns="0" bIns="0" numCol="1" spcCol="137160"/>
          <a:lstStyle>
            <a:lvl1pPr marL="285750" indent="-28575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744538" indent="-287338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1146175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604963" indent="-233363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2052638" indent="-223838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47815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693571"/>
            <a:ext cx="9702033" cy="1917992"/>
          </a:xfrm>
        </p:spPr>
        <p:txBody>
          <a:bodyPr lIns="0" tIns="0" rIns="0" bIns="0" numCol="2" spcCol="137160"/>
          <a:lstStyle>
            <a:lvl1pPr marL="171450" indent="-171450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1pPr>
            <a:lvl2pPr marL="630238" indent="-17303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2pPr>
            <a:lvl3pPr marL="10890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3pPr>
            <a:lvl4pPr marL="15462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4pPr>
            <a:lvl5pPr marL="1995488" indent="-16668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1241402" y="4214300"/>
            <a:ext cx="9702033" cy="1849950"/>
          </a:xfrm>
        </p:spPr>
        <p:txBody>
          <a:bodyPr lIns="0" tIns="0" rIns="0" bIns="0" numCol="2" spcCol="137160"/>
          <a:lstStyle>
            <a:lvl1pPr marL="171450" indent="-171450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1pPr>
            <a:lvl2pPr marL="630238" indent="-17303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2pPr>
            <a:lvl3pPr marL="10890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3pPr>
            <a:lvl4pPr marL="15462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4pPr>
            <a:lvl5pPr marL="1995488" indent="-16668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41425" y="3772078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193452"/>
            <a:ext cx="9702033" cy="500414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654902"/>
            <a:ext cx="4786312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2468244"/>
            <a:ext cx="4786312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654902"/>
            <a:ext cx="4791871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1563" y="2468244"/>
            <a:ext cx="4791871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4" y="3219980"/>
            <a:ext cx="2946397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4380275"/>
            <a:ext cx="2946397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649" y="3219980"/>
            <a:ext cx="2932113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4380275"/>
            <a:ext cx="2932113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81875" y="3219980"/>
            <a:ext cx="293687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4380275"/>
            <a:ext cx="293687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892300"/>
            <a:ext cx="29463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892300"/>
            <a:ext cx="2932113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892300"/>
            <a:ext cx="293687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3108163"/>
            <a:ext cx="232409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951395"/>
            <a:ext cx="232409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709988" y="3108163"/>
            <a:ext cx="231298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9988" y="3951395"/>
            <a:ext cx="231298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9501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59501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4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709988" y="1772495"/>
            <a:ext cx="231298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9501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5" y="3219980"/>
            <a:ext cx="171291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4380275"/>
            <a:ext cx="1712910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5625" y="3219980"/>
            <a:ext cx="170497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5625" y="4380275"/>
            <a:ext cx="170497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30775" y="3219980"/>
            <a:ext cx="171132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930775" y="4380275"/>
            <a:ext cx="171132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4" y="1892300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095625" y="1892300"/>
            <a:ext cx="170497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4930775" y="1892300"/>
            <a:ext cx="171132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6772275" y="3219980"/>
            <a:ext cx="171132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6772275" y="4380275"/>
            <a:ext cx="171132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772275" y="1892300"/>
            <a:ext cx="171132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8607425" y="3219980"/>
            <a:ext cx="171132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27"/>
          </p:nvPr>
        </p:nvSpPr>
        <p:spPr>
          <a:xfrm>
            <a:off x="8607425" y="4380275"/>
            <a:ext cx="171132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8607425" y="1892300"/>
            <a:ext cx="171132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EEDE8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5978546"/>
            <a:ext cx="2935224" cy="468387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513013"/>
            <a:ext cx="6013450" cy="355123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6100" y="2513013"/>
            <a:ext cx="17144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217751"/>
            <a:ext cx="7242197" cy="889410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2469052"/>
            <a:ext cx="1709293" cy="3595198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2503488"/>
            <a:ext cx="7242197" cy="3561993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2503488"/>
            <a:ext cx="6002360" cy="35604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5978546"/>
            <a:ext cx="2935224" cy="4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9850824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© Netcracker 2016</a:t>
            </a:r>
            <a:endParaRPr lang="en-US" dirty="0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rgbClr val="EEEDE8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 descr="NTC_Logo_Horiz_Whit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27" y="4975149"/>
            <a:ext cx="2935236" cy="46838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2" name="Picture 1" descr="NTC_Logo_Horiz_Whit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91" y="2255450"/>
            <a:ext cx="4837176" cy="7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in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TC_Presentation-baselinegrid-1.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26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8875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0"/>
            <a:ext cx="6013450" cy="540385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7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28647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8793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44801" y="467862"/>
            <a:ext cx="6276524" cy="55963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032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975151"/>
            <a:ext cx="2935224" cy="468387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5837" y="2423837"/>
            <a:ext cx="2337597" cy="364041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8420" y="2433362"/>
            <a:ext cx="2323994" cy="36312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1pPr>
            <a:lvl2pPr marL="4572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2pPr>
            <a:lvl3pPr marL="9144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3pPr>
            <a:lvl4pPr marL="13716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4pPr>
            <a:lvl5pPr marL="18288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36663" y="660400"/>
            <a:ext cx="3432918" cy="54041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6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24963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4963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48420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420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1236663" y="660400"/>
            <a:ext cx="3432918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975151"/>
            <a:ext cx="2935224" cy="4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 descr="NTC_Brand-Graphics-2.0-1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" b="18653"/>
          <a:stretch/>
        </p:blipFill>
        <p:spPr>
          <a:xfrm>
            <a:off x="0" y="-1"/>
            <a:ext cx="12192000" cy="557826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1650" y="1052239"/>
            <a:ext cx="6627813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8082367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311650" y="2608294"/>
            <a:ext cx="6627813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50" y="5978546"/>
            <a:ext cx="2935224" cy="468387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7621235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0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 descr="NTC_Brand-Graphics-2.0-1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" b="18653"/>
          <a:stretch/>
        </p:blipFill>
        <p:spPr>
          <a:xfrm>
            <a:off x="0" y="-1"/>
            <a:ext cx="12192000" cy="557826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1650" y="1052239"/>
            <a:ext cx="6627813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311650" y="2608294"/>
            <a:ext cx="6627813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39" y="5978546"/>
            <a:ext cx="2935224" cy="4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6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7412" y="-27408"/>
            <a:ext cx="12246866" cy="692200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54790" y="1681140"/>
            <a:ext cx="6028809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4790" y="3214239"/>
            <a:ext cx="6028809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7" name="Picture 6" descr="NTC_Logo_Horiz_Whit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27" y="4975149"/>
            <a:ext cx="2935236" cy="4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Netcracker 2016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79" r:id="rId3"/>
    <p:sldLayoutId id="2147483783" r:id="rId4"/>
    <p:sldLayoutId id="2147483711" r:id="rId5"/>
    <p:sldLayoutId id="2147483713" r:id="rId6"/>
    <p:sldLayoutId id="2147483780" r:id="rId7"/>
    <p:sldLayoutId id="2147483781" r:id="rId8"/>
    <p:sldLayoutId id="2147483670" r:id="rId9"/>
    <p:sldLayoutId id="2147483704" r:id="rId10"/>
    <p:sldLayoutId id="2147483705" r:id="rId11"/>
    <p:sldLayoutId id="2147483784" r:id="rId12"/>
    <p:sldLayoutId id="2147483706" r:id="rId13"/>
    <p:sldLayoutId id="2147483785" r:id="rId14"/>
    <p:sldLayoutId id="2147483708" r:id="rId15"/>
    <p:sldLayoutId id="2147483707" r:id="rId16"/>
    <p:sldLayoutId id="2147483717" r:id="rId17"/>
    <p:sldLayoutId id="2147483715" r:id="rId18"/>
    <p:sldLayoutId id="2147483718" r:id="rId19"/>
    <p:sldLayoutId id="2147483716" r:id="rId20"/>
    <p:sldLayoutId id="2147483709" r:id="rId21"/>
    <p:sldLayoutId id="2147483654" r:id="rId22"/>
    <p:sldLayoutId id="2147483693" r:id="rId23"/>
    <p:sldLayoutId id="2147483650" r:id="rId24"/>
    <p:sldLayoutId id="2147483653" r:id="rId25"/>
    <p:sldLayoutId id="2147483669" r:id="rId26"/>
    <p:sldLayoutId id="2147483702" r:id="rId27"/>
    <p:sldLayoutId id="2147483703" r:id="rId28"/>
    <p:sldLayoutId id="2147483777" r:id="rId29"/>
    <p:sldLayoutId id="2147483662" r:id="rId30"/>
    <p:sldLayoutId id="2147483695" r:id="rId31"/>
    <p:sldLayoutId id="2147483700" r:id="rId32"/>
    <p:sldLayoutId id="2147483657" r:id="rId33"/>
    <p:sldLayoutId id="2147483681" r:id="rId34"/>
    <p:sldLayoutId id="2147483673" r:id="rId35"/>
    <p:sldLayoutId id="2147483689" r:id="rId36"/>
    <p:sldLayoutId id="2147483697" r:id="rId37"/>
    <p:sldLayoutId id="2147483692" r:id="rId38"/>
    <p:sldLayoutId id="2147483686" r:id="rId39"/>
    <p:sldLayoutId id="2147483687" r:id="rId40"/>
    <p:sldLayoutId id="2147483655" r:id="rId41"/>
    <p:sldLayoutId id="2147483714" r:id="rId42"/>
    <p:sldLayoutId id="2147483710" r:id="rId43"/>
    <p:sldLayoutId id="2147483690" r:id="rId44"/>
    <p:sldLayoutId id="2147483668" r:id="rId4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rgbClr val="61707E"/>
          </a:solidFill>
          <a:latin typeface="+mn-lt"/>
          <a:ea typeface="+mn-ea"/>
          <a:cs typeface="Gibson"/>
        </a:defRPr>
      </a:lvl1pPr>
      <a:lvl2pPr marL="685800" indent="-228600" algn="l" defTabSz="914400" rtl="0" eaLnBrk="1" latinLnBrk="0" hangingPunct="1">
        <a:lnSpc>
          <a:spcPct val="115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2pPr>
      <a:lvl3pPr marL="1143000" indent="-228600" algn="l" defTabSz="914400" rtl="0" eaLnBrk="1" latinLnBrk="0" hangingPunct="1">
        <a:lnSpc>
          <a:spcPct val="115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3pPr>
      <a:lvl4pPr marL="1600200" indent="-228600" algn="l" defTabSz="914400" rtl="0" eaLnBrk="1" latinLnBrk="0" hangingPunct="1">
        <a:lnSpc>
          <a:spcPct val="115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4pPr>
      <a:lvl5pPr marL="2057400" indent="-228600" algn="l" defTabSz="914400" rtl="0" eaLnBrk="1" latinLnBrk="0" hangingPunct="1">
        <a:lnSpc>
          <a:spcPct val="115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Netcracker 2016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6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4" r:id="rId2"/>
    <p:sldLayoutId id="2147483755" r:id="rId3"/>
    <p:sldLayoutId id="214748375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ibson"/>
        </a:defRPr>
      </a:lvl1pPr>
      <a:lvl2pPr marL="68580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2pPr>
      <a:lvl3pPr marL="114300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3pPr>
      <a:lvl4pPr marL="160020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4pPr>
      <a:lvl5pPr marL="205740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Netcracker 2016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6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ibson"/>
        </a:defRPr>
      </a:lvl1pPr>
      <a:lvl2pPr marL="68580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2pPr>
      <a:lvl3pPr marL="114300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3pPr>
      <a:lvl4pPr marL="160020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4pPr>
      <a:lvl5pPr marL="205740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420" y="1677833"/>
            <a:ext cx="5597979" cy="1450671"/>
          </a:xfrm>
        </p:spPr>
        <p:txBody>
          <a:bodyPr/>
          <a:lstStyle/>
          <a:p>
            <a:r>
              <a:rPr lang="en-US" sz="3200" dirty="0" smtClean="0"/>
              <a:t>Performance Testing </a:t>
            </a:r>
            <a:br>
              <a:rPr lang="en-US" sz="3200" dirty="0" smtClean="0"/>
            </a:br>
            <a:r>
              <a:rPr lang="en-US" sz="3200" dirty="0" smtClean="0"/>
              <a:t>with </a:t>
            </a:r>
            <a:r>
              <a:rPr lang="en-US" sz="3200" dirty="0"/>
              <a:t>Apache </a:t>
            </a:r>
            <a:r>
              <a:rPr lang="en-US" sz="3200" dirty="0" err="1"/>
              <a:t>Jmeter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02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049" y="591653"/>
            <a:ext cx="9702032" cy="443332"/>
          </a:xfrm>
        </p:spPr>
        <p:txBody>
          <a:bodyPr/>
          <a:lstStyle/>
          <a:p>
            <a:r>
              <a:rPr lang="en-US" b="1" dirty="0"/>
              <a:t>Building a basic Test Plan…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960049" y="1172308"/>
            <a:ext cx="10552012" cy="4994029"/>
          </a:xfrm>
        </p:spPr>
        <p:txBody>
          <a:bodyPr/>
          <a:lstStyle/>
          <a:p>
            <a:r>
              <a:rPr lang="ru-RU" sz="2400" b="1" dirty="0" smtClean="0"/>
              <a:t>5 пользователей «</a:t>
            </a:r>
            <a:r>
              <a:rPr lang="ru-RU" sz="2400" b="1" dirty="0" err="1" smtClean="0"/>
              <a:t>навигируются</a:t>
            </a:r>
            <a:r>
              <a:rPr lang="ru-RU" sz="2400" b="1" dirty="0" smtClean="0"/>
              <a:t>» на 2 разные страницы сайта.</a:t>
            </a:r>
            <a:endParaRPr lang="en-US" sz="2400" b="1" dirty="0" smtClean="0"/>
          </a:p>
          <a:p>
            <a:r>
              <a:rPr lang="ru-RU" sz="2400" b="1" dirty="0" smtClean="0"/>
              <a:t>Тест запускается 2 раза</a:t>
            </a:r>
          </a:p>
          <a:p>
            <a:r>
              <a:rPr lang="ru-RU" sz="2400" dirty="0" smtClean="0"/>
              <a:t>Каждая навигация – </a:t>
            </a:r>
            <a:r>
              <a:rPr lang="en-US" sz="2400" dirty="0" smtClean="0"/>
              <a:t>HTTP </a:t>
            </a:r>
            <a:r>
              <a:rPr lang="ru-RU" sz="2400" dirty="0" smtClean="0"/>
              <a:t>запрос.</a:t>
            </a:r>
            <a:endParaRPr lang="en-US" sz="2400" dirty="0" smtClean="0"/>
          </a:p>
          <a:p>
            <a:r>
              <a:rPr lang="ru-RU" sz="2400" dirty="0" smtClean="0"/>
              <a:t>Общее количество HTTP запросов в тесте </a:t>
            </a:r>
            <a:r>
              <a:rPr lang="en-US" sz="2400" dirty="0" smtClean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b="1" dirty="0" smtClean="0"/>
              <a:t> 5 </a:t>
            </a:r>
            <a:r>
              <a:rPr lang="ru-RU" sz="2400" b="1" dirty="0" smtClean="0"/>
              <a:t>пользователей</a:t>
            </a:r>
            <a:r>
              <a:rPr lang="ru-RU" sz="2400" b="1" dirty="0"/>
              <a:t> </a:t>
            </a:r>
            <a:r>
              <a:rPr lang="ru-RU" sz="2400" b="1" dirty="0" smtClean="0"/>
              <a:t>* </a:t>
            </a:r>
            <a:r>
              <a:rPr lang="en-US" sz="2400" b="1" dirty="0" smtClean="0"/>
              <a:t>2 </a:t>
            </a:r>
            <a:r>
              <a:rPr lang="ru-RU" sz="2400" b="1" dirty="0" smtClean="0"/>
              <a:t>запроса *</a:t>
            </a:r>
            <a:r>
              <a:rPr lang="en-US" sz="2400" b="1" dirty="0" smtClean="0"/>
              <a:t> </a:t>
            </a:r>
            <a:r>
              <a:rPr lang="ru-RU" sz="2400" b="1" dirty="0" smtClean="0"/>
              <a:t>повтор</a:t>
            </a:r>
            <a:r>
              <a:rPr lang="en-US" sz="2400" b="1" dirty="0" smtClean="0"/>
              <a:t> 2 </a:t>
            </a:r>
            <a:r>
              <a:rPr lang="ru-RU" sz="2400" b="1" dirty="0" smtClean="0"/>
              <a:t>раза = 20</a:t>
            </a:r>
            <a:endParaRPr lang="en-US" sz="2400" b="1" dirty="0" smtClean="0"/>
          </a:p>
          <a:p>
            <a:r>
              <a:rPr lang="en-US" sz="2400" dirty="0" smtClean="0"/>
              <a:t> </a:t>
            </a:r>
            <a:r>
              <a:rPr lang="ru-RU" sz="2400" dirty="0" smtClean="0"/>
              <a:t>Использоваться будут элементы</a:t>
            </a:r>
            <a:r>
              <a:rPr lang="en-US" sz="2400" dirty="0" smtClean="0"/>
              <a:t>: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</a:t>
            </a:r>
            <a:r>
              <a:rPr lang="en-US" sz="2400" dirty="0" smtClean="0"/>
              <a:t>Thread Group, HTTP Request, HTTP Request Defaults. </a:t>
            </a:r>
          </a:p>
          <a:p>
            <a:pPr marL="0" indent="0">
              <a:buNone/>
            </a:pPr>
            <a:endParaRPr lang="ru-RU" sz="2400" i="1" dirty="0" smtClean="0"/>
          </a:p>
          <a:p>
            <a:pPr marL="0" indent="0">
              <a:buNone/>
            </a:pPr>
            <a:endParaRPr lang="ru-RU" sz="1800" i="1" dirty="0"/>
          </a:p>
          <a:p>
            <a:pPr marL="0" indent="0">
              <a:buNone/>
            </a:pPr>
            <a:r>
              <a:rPr lang="en-US" sz="1800" i="1" dirty="0" smtClean="0"/>
              <a:t>*</a:t>
            </a:r>
            <a:r>
              <a:rPr lang="en-US" sz="1800" i="1" dirty="0"/>
              <a:t>Another Elements of a test plan: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jmeter.apache.org/usermanual/index.html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049" y="591653"/>
            <a:ext cx="9702032" cy="443332"/>
          </a:xfrm>
        </p:spPr>
        <p:txBody>
          <a:bodyPr/>
          <a:lstStyle/>
          <a:p>
            <a:r>
              <a:rPr lang="en-US" b="1" dirty="0"/>
              <a:t>Thread Group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55784" y="1172308"/>
            <a:ext cx="10750061" cy="4994029"/>
          </a:xfrm>
        </p:spPr>
        <p:txBody>
          <a:bodyPr/>
          <a:lstStyle/>
          <a:p>
            <a:endParaRPr lang="en-US" sz="2400" dirty="0" smtClean="0"/>
          </a:p>
          <a:p>
            <a:r>
              <a:rPr lang="ru-RU" sz="2400" dirty="0" smtClean="0"/>
              <a:t>Добавляем </a:t>
            </a:r>
            <a:r>
              <a:rPr lang="en-US" sz="2400" dirty="0"/>
              <a:t>Thread Group</a:t>
            </a:r>
            <a:r>
              <a:rPr lang="ru-RU" sz="2400" dirty="0"/>
              <a:t>: </a:t>
            </a:r>
            <a:r>
              <a:rPr lang="en-US" sz="2400" b="1" dirty="0" smtClean="0"/>
              <a:t>Add </a:t>
            </a:r>
            <a:r>
              <a:rPr lang="en-US" sz="2400" b="1" dirty="0" smtClean="0">
                <a:sym typeface="Wingdings" panose="05000000000000000000" pitchFamily="2" charset="2"/>
              </a:rPr>
              <a:t> </a:t>
            </a:r>
            <a:r>
              <a:rPr lang="en-US" sz="2400" b="1" dirty="0" smtClean="0"/>
              <a:t>Thread </a:t>
            </a:r>
            <a:r>
              <a:rPr lang="en-US" sz="2400" b="1" dirty="0"/>
              <a:t>Group</a:t>
            </a:r>
          </a:p>
          <a:p>
            <a:r>
              <a:rPr lang="ru-RU" sz="2400" dirty="0"/>
              <a:t>Устанавливаем количество </a:t>
            </a:r>
            <a:r>
              <a:rPr lang="ru-RU" sz="2400" dirty="0" smtClean="0"/>
              <a:t>пользователей </a:t>
            </a:r>
            <a:r>
              <a:rPr lang="en-US" sz="2400" dirty="0" smtClean="0"/>
              <a:t>(</a:t>
            </a:r>
            <a:r>
              <a:rPr lang="en-US" sz="2400" b="1" dirty="0" smtClean="0"/>
              <a:t>Threads</a:t>
            </a:r>
            <a:r>
              <a:rPr lang="en-US" sz="2400" dirty="0"/>
              <a:t>): 5</a:t>
            </a:r>
          </a:p>
          <a:p>
            <a:pPr algn="just"/>
            <a:r>
              <a:rPr lang="en-US" sz="2400" b="1" dirty="0"/>
              <a:t>Ramp-Up Period</a:t>
            </a:r>
            <a:r>
              <a:rPr lang="en-US" sz="2400" dirty="0"/>
              <a:t>: </a:t>
            </a:r>
            <a:r>
              <a:rPr lang="ru-RU" sz="2400" dirty="0"/>
              <a:t>задает </a:t>
            </a:r>
            <a:r>
              <a:rPr lang="ru-RU" sz="2400" dirty="0" err="1"/>
              <a:t>Jmeter</a:t>
            </a:r>
            <a:r>
              <a:rPr lang="ru-RU" sz="2400" dirty="0"/>
              <a:t> задержку между стартом каждого пользователя</a:t>
            </a:r>
          </a:p>
          <a:p>
            <a:pPr lvl="1"/>
            <a:r>
              <a:rPr lang="ru-RU" dirty="0"/>
              <a:t>Если имеется</a:t>
            </a:r>
            <a:r>
              <a:rPr lang="en-US" dirty="0"/>
              <a:t> 5 </a:t>
            </a:r>
            <a:r>
              <a:rPr lang="ru-RU" dirty="0"/>
              <a:t>пользователей и</a:t>
            </a:r>
            <a:r>
              <a:rPr lang="en-US" dirty="0"/>
              <a:t> 5 </a:t>
            </a:r>
            <a:r>
              <a:rPr lang="ru-RU" dirty="0"/>
              <a:t>секунд</a:t>
            </a:r>
            <a:r>
              <a:rPr lang="en-US" dirty="0"/>
              <a:t> Ramp-Up Period, </a:t>
            </a:r>
            <a:r>
              <a:rPr lang="ru-RU" dirty="0" smtClean="0"/>
              <a:t>то </a:t>
            </a:r>
            <a:r>
              <a:rPr lang="ru-RU" dirty="0"/>
              <a:t>задержка между пользователями составит 1 секунда </a:t>
            </a:r>
            <a:r>
              <a:rPr lang="en-US" i="1" dirty="0" smtClean="0"/>
              <a:t>(5 </a:t>
            </a:r>
            <a:r>
              <a:rPr lang="en-US" i="1" dirty="0"/>
              <a:t>users/5 seconds=1 user per second)</a:t>
            </a:r>
          </a:p>
          <a:p>
            <a:pPr algn="just"/>
            <a:r>
              <a:rPr lang="en-US" sz="2400" b="1" dirty="0"/>
              <a:t>Loop </a:t>
            </a:r>
            <a:r>
              <a:rPr lang="en-US" sz="2400" b="1" dirty="0" smtClean="0"/>
              <a:t>Count </a:t>
            </a:r>
            <a:r>
              <a:rPr lang="en-US" sz="2400" dirty="0" smtClean="0"/>
              <a:t>(</a:t>
            </a:r>
            <a:r>
              <a:rPr lang="ru-RU" sz="2400" dirty="0"/>
              <a:t>сколько раз повторять тест</a:t>
            </a:r>
            <a:r>
              <a:rPr lang="en-US" sz="2400" dirty="0"/>
              <a:t>): </a:t>
            </a:r>
            <a:r>
              <a:rPr lang="ru-RU" sz="2400" dirty="0"/>
              <a:t>устанавливаем </a:t>
            </a:r>
            <a:r>
              <a:rPr lang="ru-RU" sz="2400" dirty="0" smtClean="0"/>
              <a:t>значение</a:t>
            </a:r>
            <a:r>
              <a:rPr lang="en-US" sz="2400" dirty="0" smtClean="0"/>
              <a:t> 2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>
                <a:solidFill>
                  <a:schemeClr val="bg1"/>
                </a:solidFill>
              </a:rPr>
              <a:t>LDAP, Java, and Junit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003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049" y="591653"/>
            <a:ext cx="9702032" cy="443332"/>
          </a:xfrm>
        </p:spPr>
        <p:txBody>
          <a:bodyPr/>
          <a:lstStyle/>
          <a:p>
            <a:r>
              <a:rPr lang="en-US" b="1" dirty="0"/>
              <a:t>Example: Thread Group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55784" y="1172308"/>
            <a:ext cx="10750061" cy="4994029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all </a:t>
            </a:r>
            <a:r>
              <a:rPr lang="en-US" sz="2800" dirty="0">
                <a:solidFill>
                  <a:schemeClr val="bg1"/>
                </a:solidFill>
              </a:rPr>
              <a:t>to run of tests (Web (HTTP/HTTPS), FTP, JDBC, LDAP, Java, and Junit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26" name="Picture 2" descr="D:\NC EDU\Presentation\Pictures for Presentation\JmeterThreadGroup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49" y="1172308"/>
            <a:ext cx="10435046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NC EDU\Presentation\Pictures for Presentation\Jmeter_ThreadGroup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49" y="3332119"/>
            <a:ext cx="10435047" cy="208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1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049" y="591653"/>
            <a:ext cx="9702032" cy="443332"/>
          </a:xfrm>
        </p:spPr>
        <p:txBody>
          <a:bodyPr/>
          <a:lstStyle/>
          <a:p>
            <a:r>
              <a:rPr lang="en-US" b="1" dirty="0" smtClean="0"/>
              <a:t>Recording Controller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55784" y="1172308"/>
            <a:ext cx="10750061" cy="4994029"/>
          </a:xfrm>
        </p:spPr>
        <p:txBody>
          <a:bodyPr/>
          <a:lstStyle/>
          <a:p>
            <a:r>
              <a:rPr lang="ru-RU" sz="2400" dirty="0" smtClean="0"/>
              <a:t>Добавляем </a:t>
            </a:r>
            <a:r>
              <a:rPr lang="en-US" sz="2400" dirty="0"/>
              <a:t>Thread Group</a:t>
            </a:r>
            <a:r>
              <a:rPr lang="ru-RU" sz="2400" dirty="0"/>
              <a:t>: </a:t>
            </a:r>
            <a:r>
              <a:rPr lang="en-US" sz="2400" b="1" dirty="0"/>
              <a:t>Add menu, </a:t>
            </a:r>
            <a:r>
              <a:rPr lang="ru-RU" sz="2400" b="1" dirty="0"/>
              <a:t>выбираем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Add </a:t>
            </a:r>
            <a:r>
              <a:rPr lang="en-US" sz="2400" b="1" dirty="0" smtClean="0">
                <a:sym typeface="Wingdings" panose="05000000000000000000" pitchFamily="2" charset="2"/>
              </a:rPr>
              <a:t></a:t>
            </a:r>
            <a:r>
              <a:rPr lang="en-US" sz="2400" b="1" dirty="0" smtClean="0"/>
              <a:t> Logic Controllers </a:t>
            </a:r>
            <a:r>
              <a:rPr lang="en-US" sz="2400" b="1" dirty="0" smtClean="0">
                <a:sym typeface="Wingdings" panose="05000000000000000000" pitchFamily="2" charset="2"/>
              </a:rPr>
              <a:t> Recording Controller</a:t>
            </a:r>
            <a:endParaRPr lang="ru-RU" sz="24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ru-RU" sz="2400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ru-RU" sz="2400" dirty="0" smtClean="0">
                <a:sym typeface="Wingdings" panose="05000000000000000000" pitchFamily="2" charset="2"/>
              </a:rPr>
              <a:t>Необходим в качестве семпла для записи сценария с использованием </a:t>
            </a:r>
            <a:r>
              <a:rPr lang="en-US" sz="2400" b="1" dirty="0">
                <a:sym typeface="Wingdings" panose="05000000000000000000" pitchFamily="2" charset="2"/>
              </a:rPr>
              <a:t>HTTP(S) Test Script Recorder</a:t>
            </a:r>
            <a:endParaRPr lang="ru-RU" sz="24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2050" name="Picture 2" descr="D:\NC EDU\Presentation\Pictures for Presentation\recording control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84" y="3960811"/>
            <a:ext cx="10820234" cy="19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58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049" y="591653"/>
            <a:ext cx="9702032" cy="443332"/>
          </a:xfrm>
        </p:spPr>
        <p:txBody>
          <a:bodyPr/>
          <a:lstStyle/>
          <a:p>
            <a:r>
              <a:rPr lang="en-US" b="1" dirty="0"/>
              <a:t>HTTP(S) Test Script Recorder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55784" y="1172308"/>
            <a:ext cx="10750061" cy="4994029"/>
          </a:xfrm>
        </p:spPr>
        <p:txBody>
          <a:bodyPr/>
          <a:lstStyle/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 algn="just"/>
            <a:r>
              <a:rPr lang="ru-RU" sz="2400" dirty="0" smtClean="0"/>
              <a:t>Данный </a:t>
            </a:r>
            <a:r>
              <a:rPr lang="ru-RU" sz="2400" dirty="0"/>
              <a:t>элемент позволяет </a:t>
            </a:r>
            <a:r>
              <a:rPr lang="en-US" sz="2400" dirty="0" err="1"/>
              <a:t>Jmeter</a:t>
            </a:r>
            <a:r>
              <a:rPr lang="en-US" sz="2400" dirty="0"/>
              <a:t> </a:t>
            </a:r>
            <a:r>
              <a:rPr lang="ru-RU" sz="2400" dirty="0"/>
              <a:t>записывать действия </a:t>
            </a:r>
            <a:r>
              <a:rPr lang="ru-RU" sz="2400" dirty="0" smtClean="0"/>
              <a:t>пользователя</a:t>
            </a:r>
            <a:r>
              <a:rPr lang="en-US" sz="2400" dirty="0" smtClean="0"/>
              <a:t> (</a:t>
            </a:r>
            <a:r>
              <a:rPr lang="ru-RU" sz="2400" dirty="0" err="1" smtClean="0"/>
              <a:t>реквесты</a:t>
            </a:r>
            <a:r>
              <a:rPr lang="ru-RU" sz="2400" dirty="0" smtClean="0"/>
              <a:t>) </a:t>
            </a:r>
            <a:r>
              <a:rPr lang="ru-RU" sz="2400" dirty="0"/>
              <a:t>во время навигации по веб-страницам</a:t>
            </a:r>
            <a:endParaRPr lang="en-US" sz="2400" dirty="0"/>
          </a:p>
          <a:p>
            <a:pPr lvl="1"/>
            <a:r>
              <a:rPr lang="ru-RU" sz="2400" dirty="0"/>
              <a:t>Добавляется </a:t>
            </a:r>
            <a:r>
              <a:rPr lang="en-US" sz="2400" dirty="0"/>
              <a:t>HTTP Proxy Server </a:t>
            </a:r>
            <a:r>
              <a:rPr lang="ru-RU" sz="2400" dirty="0"/>
              <a:t>элемент на панели</a:t>
            </a:r>
            <a:r>
              <a:rPr lang="en-US" sz="2400" dirty="0"/>
              <a:t> </a:t>
            </a:r>
            <a:r>
              <a:rPr lang="en-US" sz="2400" b="1" dirty="0" smtClean="0"/>
              <a:t>Workbench</a:t>
            </a:r>
            <a:endParaRPr lang="en-US" sz="2400" b="1" dirty="0"/>
          </a:p>
          <a:p>
            <a:pPr marL="228600" lvl="1" indent="0">
              <a:buNone/>
            </a:pPr>
            <a:r>
              <a:rPr lang="en-US" sz="2400" dirty="0"/>
              <a:t>     </a:t>
            </a:r>
            <a:r>
              <a:rPr lang="en-US" sz="2400" b="1" dirty="0" smtClean="0"/>
              <a:t>Add </a:t>
            </a:r>
            <a:r>
              <a:rPr lang="en-US" sz="2400" b="1" dirty="0" smtClean="0">
                <a:sym typeface="Wingdings" panose="05000000000000000000" pitchFamily="2" charset="2"/>
              </a:rPr>
              <a:t></a:t>
            </a:r>
            <a:r>
              <a:rPr lang="en-US" sz="2400" b="1" dirty="0" smtClean="0"/>
              <a:t> </a:t>
            </a:r>
            <a:r>
              <a:rPr lang="en-US" sz="2400" b="1" dirty="0"/>
              <a:t>Non-Test </a:t>
            </a:r>
            <a:r>
              <a:rPr lang="en-US" sz="2400" b="1" dirty="0" smtClean="0"/>
              <a:t>Elements </a:t>
            </a:r>
            <a:r>
              <a:rPr lang="en-US" sz="2400" b="1" dirty="0" smtClean="0">
                <a:sym typeface="Wingdings" panose="05000000000000000000" pitchFamily="2" charset="2"/>
              </a:rPr>
              <a:t> </a:t>
            </a:r>
            <a:r>
              <a:rPr lang="en-US" sz="2400" b="1" dirty="0" smtClean="0"/>
              <a:t>HTTP(S</a:t>
            </a:r>
            <a:r>
              <a:rPr lang="en-US" sz="2400" b="1" dirty="0"/>
              <a:t>) Test Script </a:t>
            </a:r>
            <a:r>
              <a:rPr lang="en-US" sz="2400" b="1" dirty="0" smtClean="0"/>
              <a:t>Recorder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141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049" y="591653"/>
            <a:ext cx="9702032" cy="443332"/>
          </a:xfrm>
        </p:spPr>
        <p:txBody>
          <a:bodyPr/>
          <a:lstStyle/>
          <a:p>
            <a:r>
              <a:rPr lang="en-US" b="1" dirty="0"/>
              <a:t>HTTP(S) Test Script Recorder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55784" y="1172308"/>
            <a:ext cx="10750061" cy="4994029"/>
          </a:xfrm>
        </p:spPr>
        <p:txBody>
          <a:bodyPr/>
          <a:lstStyle/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Настройка </a:t>
            </a:r>
            <a:r>
              <a:rPr lang="en-US" sz="2800" b="1" dirty="0"/>
              <a:t>HTTP(S) Test Script </a:t>
            </a:r>
            <a:r>
              <a:rPr lang="en-US" sz="2800" b="1" dirty="0" smtClean="0"/>
              <a:t>Recorder: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Указать Порт для </a:t>
            </a:r>
            <a:r>
              <a:rPr lang="en-US" sz="2400" dirty="0" smtClean="0"/>
              <a:t>Proxy Server (</a:t>
            </a:r>
            <a:r>
              <a:rPr lang="ru-RU" sz="2400" dirty="0" smtClean="0"/>
              <a:t>по умолчанию </a:t>
            </a:r>
            <a:r>
              <a:rPr lang="en-US" sz="2400" dirty="0" smtClean="0"/>
              <a:t>8888)</a:t>
            </a:r>
            <a:endParaRPr lang="ru-RU" sz="2400" dirty="0" smtClean="0"/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Указать в какой контроллер добавлять записанные </a:t>
            </a:r>
            <a:r>
              <a:rPr lang="ru-RU" sz="2400" dirty="0" err="1" smtClean="0"/>
              <a:t>реквесты</a:t>
            </a:r>
            <a:r>
              <a:rPr lang="ru-RU" sz="2400" dirty="0" smtClean="0"/>
              <a:t> (по умолчанию </a:t>
            </a:r>
            <a:r>
              <a:rPr lang="en-US" sz="2400" dirty="0" smtClean="0"/>
              <a:t>Recording Controller</a:t>
            </a:r>
            <a:r>
              <a:rPr lang="ru-RU" sz="2400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Указать шаблон для исключения определенных типов файлов (</a:t>
            </a:r>
            <a:r>
              <a:rPr lang="en-US" sz="2400" dirty="0" err="1" smtClean="0"/>
              <a:t>png</a:t>
            </a:r>
            <a:r>
              <a:rPr lang="en-US" sz="2400" dirty="0" smtClean="0"/>
              <a:t>, </a:t>
            </a:r>
            <a:r>
              <a:rPr lang="en-US" sz="2400" dirty="0" err="1" smtClean="0"/>
              <a:t>js</a:t>
            </a:r>
            <a:r>
              <a:rPr lang="en-US" sz="2400" dirty="0" smtClean="0"/>
              <a:t>, </a:t>
            </a:r>
            <a:r>
              <a:rPr lang="en-US" sz="2400" dirty="0" err="1" smtClean="0"/>
              <a:t>css</a:t>
            </a:r>
            <a:r>
              <a:rPr lang="en-US" sz="2400" dirty="0" smtClean="0"/>
              <a:t> </a:t>
            </a:r>
            <a:r>
              <a:rPr lang="ru-RU" sz="2400" dirty="0" smtClean="0"/>
              <a:t>и т.д.)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65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049" y="591653"/>
            <a:ext cx="9702032" cy="443332"/>
          </a:xfrm>
        </p:spPr>
        <p:txBody>
          <a:bodyPr/>
          <a:lstStyle/>
          <a:p>
            <a:r>
              <a:rPr lang="en-US" b="1" dirty="0" smtClean="0"/>
              <a:t>Example: HTTP(S</a:t>
            </a:r>
            <a:r>
              <a:rPr lang="en-US" b="1" dirty="0"/>
              <a:t>) Test Script Recorder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74" y="1194161"/>
            <a:ext cx="7503668" cy="1674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58" y="2925770"/>
            <a:ext cx="7511483" cy="313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0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3618" y="591653"/>
            <a:ext cx="9702032" cy="443332"/>
          </a:xfrm>
        </p:spPr>
        <p:txBody>
          <a:bodyPr/>
          <a:lstStyle/>
          <a:p>
            <a:r>
              <a:rPr lang="en-US" b="1" dirty="0" smtClean="0"/>
              <a:t>View Result Tree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55784" y="1172308"/>
            <a:ext cx="10750061" cy="499402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View </a:t>
            </a:r>
            <a:r>
              <a:rPr lang="en-US" sz="2400" b="1" dirty="0"/>
              <a:t>Result </a:t>
            </a:r>
            <a:r>
              <a:rPr lang="en-US" sz="2400" b="1" dirty="0" smtClean="0"/>
              <a:t>Tree</a:t>
            </a:r>
            <a:r>
              <a:rPr lang="ru-RU" sz="2400" b="1" dirty="0" smtClean="0"/>
              <a:t> </a:t>
            </a:r>
            <a:r>
              <a:rPr lang="ru-RU" sz="2400" dirty="0" smtClean="0"/>
              <a:t>показывает </a:t>
            </a:r>
            <a:r>
              <a:rPr lang="ru-RU" sz="2400" dirty="0"/>
              <a:t>дерево всех </a:t>
            </a:r>
            <a:r>
              <a:rPr lang="ru-RU" sz="2400" dirty="0" smtClean="0"/>
              <a:t>ответов</a:t>
            </a:r>
            <a:r>
              <a:rPr lang="ru-RU" sz="2400" dirty="0"/>
              <a:t>, позволяя </a:t>
            </a:r>
            <a:r>
              <a:rPr lang="ru-RU" sz="2400" dirty="0" smtClean="0"/>
              <a:t>просмотреть </a:t>
            </a:r>
            <a:r>
              <a:rPr lang="ru-RU" sz="2400" dirty="0"/>
              <a:t>ответ для любого </a:t>
            </a:r>
            <a:r>
              <a:rPr lang="ru-RU" sz="2400" dirty="0" smtClean="0"/>
              <a:t>семпла. </a:t>
            </a:r>
          </a:p>
          <a:p>
            <a:pPr marL="0" indent="0" algn="just">
              <a:buNone/>
            </a:pPr>
            <a:r>
              <a:rPr lang="ru-RU" sz="2400" dirty="0" smtClean="0"/>
              <a:t>В </a:t>
            </a:r>
            <a:r>
              <a:rPr lang="ru-RU" sz="2400" dirty="0"/>
              <a:t>дополнение к отображению ответа </a:t>
            </a:r>
            <a:r>
              <a:rPr lang="ru-RU" sz="2400" dirty="0" smtClean="0"/>
              <a:t>можно определить время</a:t>
            </a:r>
            <a:r>
              <a:rPr lang="ru-RU" sz="2400" dirty="0"/>
              <a:t>, </a:t>
            </a:r>
            <a:r>
              <a:rPr lang="ru-RU" sz="2400" dirty="0" smtClean="0"/>
              <a:t>затраченное </a:t>
            </a:r>
            <a:r>
              <a:rPr lang="ru-RU" sz="2400" dirty="0"/>
              <a:t>для получения ответа, и некоторые коды ответов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Используется для отладки Сценария.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Чтобы добавить </a:t>
            </a:r>
            <a:r>
              <a:rPr lang="en-US" sz="2400" dirty="0" smtClean="0"/>
              <a:t>View Result Tree</a:t>
            </a:r>
            <a:r>
              <a:rPr lang="ru-RU" sz="2400" dirty="0" smtClean="0"/>
              <a:t>, необходимо выполнить</a:t>
            </a:r>
          </a:p>
          <a:p>
            <a:pPr marL="0" indent="0">
              <a:buNone/>
            </a:pPr>
            <a:r>
              <a:rPr lang="en-US" sz="2400" b="1" dirty="0" smtClean="0"/>
              <a:t>Add 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en-US" sz="2400" b="1" dirty="0"/>
              <a:t> </a:t>
            </a:r>
            <a:r>
              <a:rPr lang="en-US" sz="2400" b="1" dirty="0" smtClean="0"/>
              <a:t>Listener</a:t>
            </a:r>
            <a:r>
              <a:rPr lang="en-US" sz="2400" b="1" dirty="0" smtClean="0">
                <a:sym typeface="Wingdings" panose="05000000000000000000" pitchFamily="2" charset="2"/>
              </a:rPr>
              <a:t> View Result Tree</a:t>
            </a:r>
            <a:endParaRPr lang="ru-RU" sz="24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58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5784" y="591653"/>
            <a:ext cx="9702032" cy="443332"/>
          </a:xfrm>
        </p:spPr>
        <p:txBody>
          <a:bodyPr/>
          <a:lstStyle/>
          <a:p>
            <a:r>
              <a:rPr lang="en-US" b="1" dirty="0" smtClean="0"/>
              <a:t>Example: View Result Tree</a:t>
            </a:r>
            <a:endParaRPr lang="en-US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84" y="1171575"/>
            <a:ext cx="10078776" cy="4994275"/>
          </a:xfrm>
        </p:spPr>
      </p:pic>
    </p:spTree>
    <p:extLst>
      <p:ext uri="{BB962C8B-B14F-4D97-AF65-F5344CB8AC3E}">
        <p14:creationId xmlns:p14="http://schemas.microsoft.com/office/powerpoint/2010/main" val="41640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3618" y="591653"/>
            <a:ext cx="9702032" cy="443332"/>
          </a:xfrm>
        </p:spPr>
        <p:txBody>
          <a:bodyPr/>
          <a:lstStyle/>
          <a:p>
            <a:r>
              <a:rPr lang="en-US" b="1" dirty="0" smtClean="0"/>
              <a:t>HTTP Request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55784" y="1172308"/>
            <a:ext cx="10750061" cy="499402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HTTP Request </a:t>
            </a:r>
            <a:r>
              <a:rPr lang="ru-RU" sz="2400" dirty="0" smtClean="0"/>
              <a:t>позволяет </a:t>
            </a:r>
            <a:r>
              <a:rPr lang="ru-RU" sz="2400" dirty="0"/>
              <a:t>отправлять HTTP / HTTPS-запрос на </a:t>
            </a:r>
            <a:r>
              <a:rPr lang="ru-RU" sz="2400" dirty="0" smtClean="0"/>
              <a:t>веб-сервер,</a:t>
            </a:r>
            <a:r>
              <a:rPr lang="en-US" sz="2400" dirty="0" smtClean="0"/>
              <a:t> </a:t>
            </a:r>
            <a:r>
              <a:rPr lang="ru-RU" sz="2400" dirty="0" smtClean="0"/>
              <a:t>имитиру</a:t>
            </a:r>
            <a:r>
              <a:rPr lang="ru-RU" sz="2400" dirty="0"/>
              <a:t>я</a:t>
            </a:r>
            <a:r>
              <a:rPr lang="ru-RU" sz="2400" dirty="0" smtClean="0"/>
              <a:t> </a:t>
            </a:r>
            <a:r>
              <a:rPr lang="ru-RU" sz="2400" dirty="0"/>
              <a:t>запрос пользователя на страницу с целевого сервера. </a:t>
            </a:r>
            <a:endParaRPr lang="ru-RU" sz="2400" dirty="0" smtClean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Также позволяет контролировать</a:t>
            </a:r>
            <a:r>
              <a:rPr lang="ru-RU" sz="2400" dirty="0"/>
              <a:t>, обрабатывает ли </a:t>
            </a:r>
            <a:r>
              <a:rPr lang="ru-RU" sz="2400" dirty="0" err="1"/>
              <a:t>JMeter</a:t>
            </a:r>
            <a:r>
              <a:rPr lang="ru-RU" sz="2400" dirty="0"/>
              <a:t> файлы HTML </a:t>
            </a:r>
            <a:r>
              <a:rPr lang="ru-RU" sz="2400" dirty="0" smtClean="0"/>
              <a:t>и </a:t>
            </a:r>
            <a:r>
              <a:rPr lang="ru-RU" sz="2400" dirty="0"/>
              <a:t>отправляет HTTP-запросы для их получения. </a:t>
            </a:r>
            <a:endParaRPr lang="ru-RU" sz="2400" b="1" dirty="0">
              <a:sym typeface="Wingdings" panose="05000000000000000000" pitchFamily="2" charset="2"/>
            </a:endParaRPr>
          </a:p>
        </p:txBody>
      </p:sp>
      <p:pic>
        <p:nvPicPr>
          <p:cNvPr id="7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95" y="3819373"/>
            <a:ext cx="10750550" cy="21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049" y="591653"/>
            <a:ext cx="9702032" cy="443332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797169" y="1187573"/>
            <a:ext cx="11031416" cy="4967042"/>
          </a:xfrm>
        </p:spPr>
        <p:txBody>
          <a:bodyPr/>
          <a:lstStyle/>
          <a:p>
            <a:pPr marL="228600" lvl="1" indent="0">
              <a:buNone/>
            </a:pPr>
            <a:r>
              <a:rPr lang="ru-RU" sz="2250" b="1" dirty="0" smtClean="0"/>
              <a:t>Автоматизированное </a:t>
            </a:r>
            <a:r>
              <a:rPr lang="ru-RU" sz="2250" b="1" dirty="0"/>
              <a:t>тестирование:</a:t>
            </a:r>
            <a:endParaRPr lang="en-US" sz="2250" b="1" dirty="0"/>
          </a:p>
          <a:p>
            <a:pPr lvl="1"/>
            <a:r>
              <a:rPr lang="ru-RU" sz="2250" dirty="0" smtClean="0"/>
              <a:t>Замена </a:t>
            </a:r>
            <a:r>
              <a:rPr lang="ru-RU" sz="2250" dirty="0"/>
              <a:t>ручного процесса </a:t>
            </a:r>
            <a:r>
              <a:rPr lang="ru-RU" sz="2250" dirty="0" smtClean="0"/>
              <a:t>средствами </a:t>
            </a:r>
            <a:r>
              <a:rPr lang="ru-RU" sz="2250" dirty="0"/>
              <a:t>автоматизации для тестирования ПО</a:t>
            </a:r>
            <a:endParaRPr lang="en-US" sz="2250" dirty="0" smtClean="0"/>
          </a:p>
          <a:p>
            <a:pPr lvl="1"/>
            <a:r>
              <a:rPr lang="ru-RU" sz="2250" dirty="0" smtClean="0"/>
              <a:t>Позволяет повторно запустить сценарии (регрессия)</a:t>
            </a:r>
            <a:endParaRPr lang="en-US" sz="2250" dirty="0" smtClean="0"/>
          </a:p>
          <a:p>
            <a:pPr lvl="1"/>
            <a:r>
              <a:rPr lang="ru-RU" sz="2250" dirty="0" smtClean="0"/>
              <a:t>Также </a:t>
            </a:r>
            <a:r>
              <a:rPr lang="ru-RU" sz="2250" dirty="0"/>
              <a:t>применяется для тестирования производительности, тестирования под нагрузкой, стресс-тестирования</a:t>
            </a:r>
            <a:endParaRPr lang="en-US" sz="2250" dirty="0"/>
          </a:p>
          <a:p>
            <a:pPr marL="228600" lvl="1" indent="0">
              <a:buNone/>
            </a:pPr>
            <a:endParaRPr lang="ru-RU" sz="2250" b="1" dirty="0" smtClean="0"/>
          </a:p>
          <a:p>
            <a:pPr marL="228600" lvl="1" indent="0">
              <a:buNone/>
            </a:pPr>
            <a:r>
              <a:rPr lang="ru-RU" sz="2250" b="1" dirty="0" smtClean="0"/>
              <a:t>Достоинства</a:t>
            </a:r>
            <a:r>
              <a:rPr lang="ru-RU" sz="2250" b="1" dirty="0"/>
              <a:t>:</a:t>
            </a:r>
            <a:endParaRPr lang="en-US" sz="2250" b="1" dirty="0"/>
          </a:p>
          <a:p>
            <a:pPr lvl="1"/>
            <a:r>
              <a:rPr lang="ru-RU" sz="2250" dirty="0"/>
              <a:t>Увеличение тестового покрытия</a:t>
            </a:r>
            <a:endParaRPr lang="en-US" sz="2250" dirty="0"/>
          </a:p>
          <a:p>
            <a:pPr lvl="1"/>
            <a:r>
              <a:rPr lang="ru-RU" sz="2250" dirty="0"/>
              <a:t>Повышение точности</a:t>
            </a:r>
            <a:endParaRPr lang="en-US" sz="2250" dirty="0"/>
          </a:p>
          <a:p>
            <a:pPr lvl="1"/>
            <a:r>
              <a:rPr lang="ru-RU" sz="2250" dirty="0"/>
              <a:t>Экономия времени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3618" y="591653"/>
            <a:ext cx="9702032" cy="443332"/>
          </a:xfrm>
        </p:spPr>
        <p:txBody>
          <a:bodyPr/>
          <a:lstStyle/>
          <a:p>
            <a:r>
              <a:rPr lang="en-US" b="1" dirty="0" smtClean="0"/>
              <a:t>Test plan is ready! Run!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7" y="1073106"/>
            <a:ext cx="9386277" cy="507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3618" y="591653"/>
            <a:ext cx="9702032" cy="443332"/>
          </a:xfrm>
        </p:spPr>
        <p:txBody>
          <a:bodyPr/>
          <a:lstStyle/>
          <a:p>
            <a:r>
              <a:rPr lang="ru-RU" b="1" dirty="0" smtClean="0"/>
              <a:t>* Переменные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55784" y="1172308"/>
            <a:ext cx="10750061" cy="4994029"/>
          </a:xfrm>
        </p:spPr>
        <p:txBody>
          <a:bodyPr/>
          <a:lstStyle/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В </a:t>
            </a:r>
            <a:r>
              <a:rPr lang="ru-RU" sz="2400" dirty="0" err="1"/>
              <a:t>JMeter</a:t>
            </a:r>
            <a:r>
              <a:rPr lang="ru-RU" sz="2400" dirty="0"/>
              <a:t> существует возможность указать параметры запросов через переменные, определяемые самим пользователем. Для этих целей чаще всего применяется элемент «</a:t>
            </a:r>
            <a:r>
              <a:rPr lang="ru-RU" sz="2400" dirty="0" err="1"/>
              <a:t>User</a:t>
            </a:r>
            <a:r>
              <a:rPr lang="ru-RU" sz="2400" dirty="0"/>
              <a:t> </a:t>
            </a:r>
            <a:r>
              <a:rPr lang="ru-RU" sz="2400" dirty="0" err="1"/>
              <a:t>Defined</a:t>
            </a:r>
            <a:r>
              <a:rPr lang="ru-RU" sz="2400" dirty="0"/>
              <a:t> </a:t>
            </a:r>
            <a:r>
              <a:rPr lang="ru-RU" sz="2400" dirty="0" err="1"/>
              <a:t>Variables</a:t>
            </a:r>
            <a:r>
              <a:rPr lang="ru-RU" sz="2400" dirty="0" smtClean="0"/>
              <a:t>» (либо в корне </a:t>
            </a:r>
            <a:r>
              <a:rPr lang="en-US" sz="2400" dirty="0" smtClean="0"/>
              <a:t>       </a:t>
            </a:r>
            <a:r>
              <a:rPr lang="ru-RU" sz="2400" dirty="0" smtClean="0"/>
              <a:t>«</a:t>
            </a:r>
            <a:r>
              <a:rPr lang="en-US" sz="2400" dirty="0" smtClean="0"/>
              <a:t>Test Plan</a:t>
            </a:r>
            <a:r>
              <a:rPr lang="ru-RU" sz="2400" dirty="0" smtClean="0"/>
              <a:t>», но это плохой путь) </a:t>
            </a:r>
            <a:endParaRPr lang="en-US" sz="2400" dirty="0" smtClean="0"/>
          </a:p>
          <a:p>
            <a:pPr marL="0" indent="0" algn="just">
              <a:buNone/>
            </a:pPr>
            <a:r>
              <a:rPr lang="ru-RU" sz="2400" b="1" dirty="0" smtClean="0"/>
              <a:t>Синтаксис</a:t>
            </a:r>
            <a:r>
              <a:rPr lang="en-US" sz="2400" b="1" dirty="0"/>
              <a:t>:</a:t>
            </a:r>
            <a:r>
              <a:rPr lang="ru-RU" sz="2400" b="1" dirty="0" smtClean="0"/>
              <a:t> </a:t>
            </a:r>
            <a:r>
              <a:rPr lang="en-US" sz="2400" i="1" dirty="0" smtClean="0"/>
              <a:t>${</a:t>
            </a:r>
            <a:r>
              <a:rPr lang="en-US" sz="2400" i="1" dirty="0" err="1" smtClean="0"/>
              <a:t>variable_name</a:t>
            </a:r>
            <a:r>
              <a:rPr lang="en-US" sz="2400" i="1" dirty="0" smtClean="0"/>
              <a:t>}</a:t>
            </a:r>
            <a:endParaRPr lang="ru-RU" sz="2400" i="1" dirty="0" smtClean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400" dirty="0" smtClean="0"/>
              <a:t>Также можно определить значение переменной с помощью регулярного выражения </a:t>
            </a:r>
            <a:r>
              <a:rPr lang="en-US" sz="2400" dirty="0" smtClean="0"/>
              <a:t>(Regular Expression)</a:t>
            </a:r>
            <a:endParaRPr lang="ru-RU" sz="24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17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3618" y="591653"/>
            <a:ext cx="9702032" cy="443332"/>
          </a:xfrm>
        </p:spPr>
        <p:txBody>
          <a:bodyPr/>
          <a:lstStyle/>
          <a:p>
            <a:r>
              <a:rPr lang="ru-RU" b="1" dirty="0" smtClean="0"/>
              <a:t>* Чтение из файла и запись в файл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55784" y="1172308"/>
            <a:ext cx="10750061" cy="4994029"/>
          </a:xfrm>
        </p:spPr>
        <p:txBody>
          <a:bodyPr/>
          <a:lstStyle/>
          <a:p>
            <a:pPr marL="0" indent="0" algn="just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sz="2400" dirty="0" err="1" smtClean="0">
                <a:sym typeface="Wingdings" panose="05000000000000000000" pitchFamily="2" charset="2"/>
              </a:rPr>
              <a:t>Jmeter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ru-RU" sz="2400" dirty="0" smtClean="0">
                <a:sym typeface="Wingdings" panose="05000000000000000000" pitchFamily="2" charset="2"/>
              </a:rPr>
              <a:t>позволяет выполнять тест с использованием заранее подготовленного прериквизита в виде </a:t>
            </a:r>
            <a:r>
              <a:rPr lang="en-US" sz="2400" dirty="0" smtClean="0">
                <a:sym typeface="Wingdings" panose="05000000000000000000" pitchFamily="2" charset="2"/>
              </a:rPr>
              <a:t>csv</a:t>
            </a:r>
            <a:r>
              <a:rPr lang="ru-RU" sz="2400" dirty="0" smtClean="0">
                <a:sym typeface="Wingdings" panose="05000000000000000000" pitchFamily="2" charset="2"/>
              </a:rPr>
              <a:t>-файлов </a:t>
            </a:r>
          </a:p>
          <a:p>
            <a:pPr marL="0" indent="0" algn="just">
              <a:buNone/>
            </a:pPr>
            <a:r>
              <a:rPr lang="ru-RU" sz="2400" dirty="0" smtClean="0">
                <a:sym typeface="Wingdings" panose="05000000000000000000" pitchFamily="2" charset="2"/>
              </a:rPr>
              <a:t>Чтение файла происходит построчно с </a:t>
            </a:r>
            <a:r>
              <a:rPr lang="ru-RU" sz="2400" dirty="0" smtClean="0"/>
              <a:t>разбиением </a:t>
            </a:r>
            <a:r>
              <a:rPr lang="ru-RU" sz="2400" dirty="0"/>
              <a:t>их на </a:t>
            </a:r>
            <a:r>
              <a:rPr lang="ru-RU" sz="2400" dirty="0" smtClean="0"/>
              <a:t>переменные с помощью </a:t>
            </a:r>
            <a:r>
              <a:rPr lang="en-US" sz="2400" b="1" dirty="0" smtClean="0">
                <a:sym typeface="Wingdings" panose="05000000000000000000" pitchFamily="2" charset="2"/>
              </a:rPr>
              <a:t>CSV </a:t>
            </a:r>
            <a:r>
              <a:rPr lang="en-US" sz="2400" b="1" dirty="0">
                <a:sym typeface="Wingdings" panose="05000000000000000000" pitchFamily="2" charset="2"/>
              </a:rPr>
              <a:t>Data Set </a:t>
            </a:r>
            <a:r>
              <a:rPr lang="en-US" sz="2400" b="1" dirty="0" smtClean="0">
                <a:sym typeface="Wingdings" panose="05000000000000000000" pitchFamily="2" charset="2"/>
              </a:rPr>
              <a:t>Config</a:t>
            </a:r>
            <a:endParaRPr lang="ru-RU" sz="2400" b="1" dirty="0" smtClean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ru-RU" sz="2400" dirty="0" smtClean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ru-RU" sz="2400" dirty="0" smtClean="0">
                <a:sym typeface="Wingdings" panose="05000000000000000000" pitchFamily="2" charset="2"/>
              </a:rPr>
              <a:t>Запись в файл производится с помощью </a:t>
            </a:r>
            <a:r>
              <a:rPr lang="en-US" sz="2400" dirty="0" err="1" smtClean="0">
                <a:sym typeface="Wingdings" panose="05000000000000000000" pitchFamily="2" charset="2"/>
              </a:rPr>
              <a:t>BeanShell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ru-RU" sz="2400" dirty="0" smtClean="0">
                <a:sym typeface="Wingdings" panose="05000000000000000000" pitchFamily="2" charset="2"/>
              </a:rPr>
              <a:t>кода с помощью </a:t>
            </a:r>
            <a:r>
              <a:rPr lang="en-US" sz="2400" b="1" dirty="0" err="1">
                <a:sym typeface="Wingdings" panose="05000000000000000000" pitchFamily="2" charset="2"/>
              </a:rPr>
              <a:t>BeanShell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sym typeface="Wingdings" panose="05000000000000000000" pitchFamily="2" charset="2"/>
              </a:rPr>
              <a:t>Sampler</a:t>
            </a:r>
            <a:endParaRPr lang="ru-RU" sz="2400" b="1" dirty="0" smtClean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ru-RU" sz="2400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ru-RU" sz="2400" b="1" dirty="0" smtClean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r>
              <a:rPr lang="ru-RU" b="1" dirty="0" smtClean="0">
                <a:sym typeface="Wingdings" panose="05000000000000000000" pitchFamily="2" charset="2"/>
              </a:rPr>
              <a:t>*</a:t>
            </a:r>
            <a:r>
              <a:rPr lang="ru-RU" dirty="0" smtClean="0"/>
              <a:t>советую </a:t>
            </a:r>
            <a:r>
              <a:rPr lang="ru-RU" dirty="0"/>
              <a:t>создавать </a:t>
            </a:r>
            <a:r>
              <a:rPr lang="ru-RU" dirty="0" err="1" smtClean="0"/>
              <a:t>csv</a:t>
            </a:r>
            <a:r>
              <a:rPr lang="ru-RU" dirty="0" smtClean="0"/>
              <a:t>-файл </a:t>
            </a:r>
            <a:r>
              <a:rPr lang="ru-RU" dirty="0"/>
              <a:t>в </a:t>
            </a:r>
            <a:r>
              <a:rPr lang="ru-RU" dirty="0" smtClean="0"/>
              <a:t>блокноте, а не в </a:t>
            </a:r>
            <a:r>
              <a:rPr lang="en-US" dirty="0" smtClean="0"/>
              <a:t>Excel</a:t>
            </a:r>
            <a:endParaRPr lang="ru-RU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ru-RU" sz="24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498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3618" y="591653"/>
            <a:ext cx="9702032" cy="443332"/>
          </a:xfrm>
        </p:spPr>
        <p:txBody>
          <a:bodyPr/>
          <a:lstStyle/>
          <a:p>
            <a:r>
              <a:rPr lang="ru-RU" b="1" dirty="0" smtClean="0"/>
              <a:t>* </a:t>
            </a:r>
            <a:r>
              <a:rPr lang="ru-RU" b="1" dirty="0" smtClean="0"/>
              <a:t>Регулярные выражения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55784" y="1172308"/>
            <a:ext cx="10750061" cy="4994029"/>
          </a:xfrm>
        </p:spPr>
        <p:txBody>
          <a:bodyPr/>
          <a:lstStyle/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Регулярные выражения </a:t>
            </a:r>
            <a:r>
              <a:rPr lang="ru-RU" dirty="0"/>
              <a:t>используются для поиска и работы с текстом, на основе шаблонов. </a:t>
            </a:r>
            <a:r>
              <a:rPr lang="ru-RU" dirty="0" smtClean="0"/>
              <a:t>J</a:t>
            </a:r>
            <a:r>
              <a:rPr lang="en-US" dirty="0" smtClean="0"/>
              <a:t>m</a:t>
            </a:r>
            <a:r>
              <a:rPr lang="ru-RU" dirty="0" err="1" smtClean="0"/>
              <a:t>eter</a:t>
            </a:r>
            <a:r>
              <a:rPr lang="ru-RU" dirty="0" smtClean="0"/>
              <a:t> </a:t>
            </a:r>
            <a:r>
              <a:rPr lang="ru-RU" dirty="0"/>
              <a:t>интерпретирует формы регулярных выражений или шаблонов </a:t>
            </a:r>
            <a:r>
              <a:rPr lang="ru-RU" dirty="0" smtClean="0"/>
              <a:t>и использует их </a:t>
            </a:r>
            <a:r>
              <a:rPr lang="ru-RU" dirty="0"/>
              <a:t>на протяжении </a:t>
            </a:r>
            <a:r>
              <a:rPr lang="ru-RU" dirty="0" smtClean="0"/>
              <a:t>тест</a:t>
            </a:r>
            <a:r>
              <a:rPr lang="en-US" dirty="0" smtClean="0"/>
              <a:t>-</a:t>
            </a:r>
            <a:r>
              <a:rPr lang="ru-RU" dirty="0"/>
              <a:t> плана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Для того, чтобы использовать регулярные выражения в тест-плане, </a:t>
            </a:r>
            <a:r>
              <a:rPr lang="ru-RU" dirty="0"/>
              <a:t>необходимо </a:t>
            </a:r>
            <a:r>
              <a:rPr lang="ru-RU" dirty="0" smtClean="0"/>
              <a:t>использовать</a:t>
            </a:r>
            <a:r>
              <a:rPr lang="en-US" dirty="0" smtClean="0"/>
              <a:t> </a:t>
            </a:r>
            <a:r>
              <a:rPr lang="ru-RU" dirty="0" smtClean="0"/>
              <a:t>постпроцессор </a:t>
            </a:r>
            <a:r>
              <a:rPr lang="en-US" dirty="0" err="1" smtClean="0"/>
              <a:t>Regural</a:t>
            </a:r>
            <a:r>
              <a:rPr lang="en-US" dirty="0" smtClean="0"/>
              <a:t> Expression Extractor</a:t>
            </a:r>
            <a:r>
              <a:rPr lang="ru-RU" dirty="0" smtClean="0"/>
              <a:t>. Разместить </a:t>
            </a:r>
            <a:r>
              <a:rPr lang="ru-RU" dirty="0"/>
              <a:t>регулярные выражения </a:t>
            </a:r>
            <a:r>
              <a:rPr lang="ru-RU" dirty="0" smtClean="0"/>
              <a:t>можно в </a:t>
            </a:r>
            <a:r>
              <a:rPr lang="ru-RU" dirty="0"/>
              <a:t>любом компоненте в </a:t>
            </a:r>
            <a:r>
              <a:rPr lang="ru-RU" dirty="0" smtClean="0"/>
              <a:t>плане </a:t>
            </a:r>
            <a:r>
              <a:rPr lang="ru-RU" dirty="0"/>
              <a:t>тестирования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79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3618" y="591653"/>
            <a:ext cx="9702032" cy="443332"/>
          </a:xfrm>
        </p:spPr>
        <p:txBody>
          <a:bodyPr/>
          <a:lstStyle/>
          <a:p>
            <a:r>
              <a:rPr lang="ru-RU" b="1" dirty="0" smtClean="0"/>
              <a:t>* </a:t>
            </a:r>
            <a:r>
              <a:rPr lang="en-US" b="1" dirty="0" smtClean="0"/>
              <a:t>Example: </a:t>
            </a:r>
            <a:r>
              <a:rPr lang="ru-RU" b="1" dirty="0" smtClean="0"/>
              <a:t>Регулярные выражения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55784" y="1172308"/>
            <a:ext cx="10750061" cy="4994029"/>
          </a:xfrm>
        </p:spPr>
        <p:txBody>
          <a:bodyPr/>
          <a:lstStyle/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Необходимо получить </a:t>
            </a:r>
            <a:r>
              <a:rPr lang="en-US" sz="1800" dirty="0" smtClean="0"/>
              <a:t>ID </a:t>
            </a:r>
            <a:r>
              <a:rPr lang="ru-RU" sz="1800" dirty="0" smtClean="0"/>
              <a:t>продукта</a:t>
            </a:r>
            <a:r>
              <a:rPr lang="en-US" sz="1800" dirty="0" smtClean="0"/>
              <a:t> </a:t>
            </a:r>
            <a:r>
              <a:rPr lang="ru-RU" sz="1800" dirty="0" smtClean="0"/>
              <a:t>из ответа от сервера в виде </a:t>
            </a:r>
            <a:r>
              <a:rPr lang="en-US" sz="1800" dirty="0" smtClean="0"/>
              <a:t>html</a:t>
            </a:r>
            <a:r>
              <a:rPr lang="ru-RU" sz="1800" dirty="0" smtClean="0"/>
              <a:t>-страницы</a:t>
            </a:r>
          </a:p>
          <a:p>
            <a:pPr marL="0" indent="0" algn="just">
              <a:buNone/>
            </a:pPr>
            <a:r>
              <a:rPr lang="ru-RU" sz="1800" i="1" dirty="0"/>
              <a:t>	</a:t>
            </a:r>
            <a:endParaRPr lang="en-US" sz="1800" i="1" dirty="0" smtClean="0"/>
          </a:p>
          <a:p>
            <a:pPr marL="0" indent="0" algn="just">
              <a:buNone/>
            </a:pP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name=“Product_1” value=“100500”</a:t>
            </a:r>
          </a:p>
          <a:p>
            <a:pPr marL="0" indent="0" algn="just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/>
              <a:t>RegExp</a:t>
            </a:r>
            <a:r>
              <a:rPr lang="en-US" sz="1800" dirty="0"/>
              <a:t>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=“(\d+)”</a:t>
            </a:r>
          </a:p>
          <a:p>
            <a:pPr marL="0" indent="0" algn="just">
              <a:buNone/>
            </a:pPr>
            <a:r>
              <a:rPr lang="ru-RU" sz="1200" dirty="0" smtClean="0"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cs typeface="Courier New" panose="02070309020205020404" pitchFamily="49" charset="0"/>
              </a:rPr>
              <a:t>* </a:t>
            </a:r>
            <a:r>
              <a:rPr lang="ru-RU" sz="1200" dirty="0" smtClean="0">
                <a:cs typeface="Courier New" panose="02070309020205020404" pitchFamily="49" charset="0"/>
              </a:rPr>
              <a:t>(</a:t>
            </a:r>
            <a:r>
              <a:rPr lang="en-US" sz="1200" dirty="0" smtClean="0">
                <a:cs typeface="Courier New" panose="02070309020205020404" pitchFamily="49" charset="0"/>
              </a:rPr>
              <a:t>\d+</a:t>
            </a:r>
            <a:r>
              <a:rPr lang="ru-RU" sz="1200" dirty="0" smtClean="0">
                <a:cs typeface="Courier New" panose="02070309020205020404" pitchFamily="49" charset="0"/>
              </a:rPr>
              <a:t>)</a:t>
            </a:r>
            <a:r>
              <a:rPr lang="en-US" sz="1200" dirty="0" smtClean="0">
                <a:cs typeface="Courier New" panose="02070309020205020404" pitchFamily="49" charset="0"/>
              </a:rPr>
              <a:t> - </a:t>
            </a:r>
            <a:r>
              <a:rPr lang="ru-RU" sz="1200" dirty="0" smtClean="0">
                <a:cs typeface="Courier New" panose="02070309020205020404" pitchFamily="49" charset="0"/>
              </a:rPr>
              <a:t>числовые значения</a:t>
            </a:r>
            <a:endParaRPr lang="en-US" sz="1200" dirty="0"/>
          </a:p>
          <a:p>
            <a:pPr marL="0" indent="0" algn="just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4" y="3226943"/>
            <a:ext cx="11042787" cy="17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2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049" y="591653"/>
            <a:ext cx="9702032" cy="443332"/>
          </a:xfrm>
        </p:spPr>
        <p:txBody>
          <a:bodyPr/>
          <a:lstStyle/>
          <a:p>
            <a:r>
              <a:rPr lang="en-US" b="1" dirty="0"/>
              <a:t>What to Automate?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959281" y="1243477"/>
            <a:ext cx="6641669" cy="44143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Критически важные места </a:t>
            </a:r>
            <a:r>
              <a:rPr lang="ru-RU" dirty="0"/>
              <a:t>в </a:t>
            </a:r>
            <a:r>
              <a:rPr lang="ru-RU" dirty="0" smtClean="0"/>
              <a:t>системе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Часто используемая </a:t>
            </a:r>
            <a:r>
              <a:rPr lang="ru-RU" dirty="0" smtClean="0"/>
              <a:t>функциональность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Рутинные операции</a:t>
            </a:r>
          </a:p>
          <a:p>
            <a:pPr>
              <a:lnSpc>
                <a:spcPct val="150000"/>
              </a:lnSpc>
            </a:pPr>
            <a:r>
              <a:rPr lang="ru-RU" dirty="0" err="1" smtClean="0"/>
              <a:t>Валидационные</a:t>
            </a:r>
            <a:r>
              <a:rPr lang="ru-RU" dirty="0" smtClean="0"/>
              <a:t> </a:t>
            </a:r>
            <a:r>
              <a:rPr lang="ru-RU" dirty="0"/>
              <a:t>сообщения 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Длинные </a:t>
            </a:r>
            <a:r>
              <a:rPr lang="ru-RU" dirty="0" err="1"/>
              <a:t>end-to-end</a:t>
            </a:r>
            <a:r>
              <a:rPr lang="ru-RU" dirty="0"/>
              <a:t> сценарии</a:t>
            </a:r>
          </a:p>
          <a:p>
            <a:pPr>
              <a:lnSpc>
                <a:spcPct val="150000"/>
              </a:lnSpc>
            </a:pPr>
            <a:r>
              <a:rPr lang="ru-RU" dirty="0"/>
              <a:t>Проверка данных, требующих точных математических расчетов</a:t>
            </a:r>
          </a:p>
          <a:p>
            <a:pPr>
              <a:lnSpc>
                <a:spcPct val="150000"/>
              </a:lnSpc>
            </a:pPr>
            <a:r>
              <a:rPr lang="ru-RU" dirty="0"/>
              <a:t>Проверка правильности поиска данных</a:t>
            </a:r>
          </a:p>
          <a:p>
            <a:pPr marL="457200" lvl="1" indent="0">
              <a:buNone/>
            </a:pPr>
            <a:endParaRPr lang="ru-RU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43477"/>
            <a:ext cx="5611585" cy="433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9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049" y="591653"/>
            <a:ext cx="9702032" cy="443332"/>
          </a:xfrm>
        </p:spPr>
        <p:txBody>
          <a:bodyPr/>
          <a:lstStyle/>
          <a:p>
            <a:r>
              <a:rPr lang="en-US" b="1" dirty="0"/>
              <a:t>When to Automate?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959280" y="1339972"/>
            <a:ext cx="10470719" cy="4360862"/>
          </a:xfrm>
        </p:spPr>
        <p:txBody>
          <a:bodyPr/>
          <a:lstStyle/>
          <a:p>
            <a:endParaRPr lang="ru-RU" sz="2600" dirty="0" smtClean="0"/>
          </a:p>
          <a:p>
            <a:pPr algn="just"/>
            <a:r>
              <a:rPr lang="ru-RU" sz="2600" dirty="0" smtClean="0"/>
              <a:t>Длинные </a:t>
            </a:r>
            <a:r>
              <a:rPr lang="ru-RU" sz="2600" dirty="0"/>
              <a:t>и </a:t>
            </a:r>
            <a:r>
              <a:rPr lang="ru-RU" sz="2600" dirty="0" smtClean="0"/>
              <a:t>критические проекты</a:t>
            </a:r>
            <a:endParaRPr lang="en-US" sz="2600" dirty="0"/>
          </a:p>
          <a:p>
            <a:pPr algn="just"/>
            <a:r>
              <a:rPr lang="ru-RU" sz="2600" dirty="0"/>
              <a:t>Проекты, требующие тестирования одних и тех же областей</a:t>
            </a:r>
            <a:endParaRPr lang="en-US" sz="2600" dirty="0"/>
          </a:p>
          <a:p>
            <a:pPr algn="just"/>
            <a:r>
              <a:rPr lang="ru-RU" sz="2600" dirty="0"/>
              <a:t>Приложение использует много </a:t>
            </a:r>
            <a:r>
              <a:rPr lang="ru-RU" sz="2600" dirty="0" smtClean="0"/>
              <a:t>пользователей</a:t>
            </a:r>
            <a:endParaRPr lang="en-US" sz="2600" dirty="0"/>
          </a:p>
          <a:p>
            <a:pPr algn="just"/>
            <a:r>
              <a:rPr lang="ru-RU" sz="2600" dirty="0"/>
              <a:t>ПО, используемое для автоматического тестирования,  является стабильным по отношению к ручному тестированию</a:t>
            </a:r>
            <a:endParaRPr lang="en-US" sz="2600" dirty="0"/>
          </a:p>
          <a:p>
            <a:pPr algn="just"/>
            <a:r>
              <a:rPr lang="ru-RU" sz="2600" dirty="0" smtClean="0"/>
              <a:t>Сжатые сроки тестирования</a:t>
            </a:r>
            <a:endParaRPr lang="en-US" sz="2600" dirty="0"/>
          </a:p>
          <a:p>
            <a:pPr marL="457200" lvl="1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7801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049" y="591653"/>
            <a:ext cx="9702032" cy="443332"/>
          </a:xfrm>
        </p:spPr>
        <p:txBody>
          <a:bodyPr/>
          <a:lstStyle/>
          <a:p>
            <a:r>
              <a:rPr lang="en-US" b="1" dirty="0"/>
              <a:t>How to Automate?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959281" y="1339972"/>
            <a:ext cx="9702800" cy="1256271"/>
          </a:xfrm>
        </p:spPr>
        <p:txBody>
          <a:bodyPr numCol="1"/>
          <a:lstStyle/>
          <a:p>
            <a:pPr marL="0" indent="0">
              <a:buNone/>
            </a:pPr>
            <a:r>
              <a:rPr lang="ru-RU" sz="2600" dirty="0"/>
              <a:t>Существует много </a:t>
            </a:r>
            <a:r>
              <a:rPr lang="ru-RU" sz="2600" dirty="0" smtClean="0"/>
              <a:t>доступных</a:t>
            </a:r>
            <a:r>
              <a:rPr lang="en-US" sz="2600" dirty="0" smtClean="0"/>
              <a:t> </a:t>
            </a:r>
            <a:r>
              <a:rPr lang="ru-RU" sz="2600" dirty="0" smtClean="0"/>
              <a:t>инструментов </a:t>
            </a:r>
            <a:r>
              <a:rPr lang="ru-RU" sz="2600" dirty="0"/>
              <a:t>для тестирования</a:t>
            </a:r>
            <a:r>
              <a:rPr lang="en-US" sz="2600" dirty="0"/>
              <a:t>: 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960049" y="2277835"/>
            <a:ext cx="9702800" cy="2228851"/>
          </a:xfrm>
          <a:prstGeom prst="rect">
            <a:avLst/>
          </a:prstGeom>
        </p:spPr>
        <p:txBody>
          <a:bodyPr vert="horz" lIns="0" tIns="0" rIns="0" bIns="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1pPr>
            <a:lvl2pPr marL="6858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11430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6002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205740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 err="1">
                <a:solidFill>
                  <a:srgbClr val="00B0F0"/>
                </a:solidFill>
              </a:rPr>
              <a:t>Jmeter</a:t>
            </a:r>
            <a:r>
              <a:rPr lang="en-US" sz="2600" b="1" dirty="0">
                <a:solidFill>
                  <a:srgbClr val="00B0F0"/>
                </a:solidFill>
              </a:rPr>
              <a:t> </a:t>
            </a:r>
            <a:endParaRPr lang="ru-RU" sz="2600" b="1" dirty="0" smtClean="0">
              <a:solidFill>
                <a:srgbClr val="00B0F0"/>
              </a:solidFill>
            </a:endParaRPr>
          </a:p>
          <a:p>
            <a:r>
              <a:rPr lang="en-US" sz="2600" dirty="0" smtClean="0"/>
              <a:t>Selenium</a:t>
            </a:r>
            <a:endParaRPr lang="ru-RU" sz="2600" dirty="0" smtClean="0"/>
          </a:p>
          <a:p>
            <a:r>
              <a:rPr lang="en-US" sz="2600" dirty="0" err="1" smtClean="0"/>
              <a:t>TestComplete</a:t>
            </a:r>
            <a:endParaRPr lang="ru-RU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Load Runner</a:t>
            </a:r>
          </a:p>
          <a:p>
            <a:r>
              <a:rPr lang="en-US" sz="2600" dirty="0" smtClean="0"/>
              <a:t>WATIR </a:t>
            </a:r>
          </a:p>
          <a:p>
            <a:r>
              <a:rPr lang="en-US" sz="2600" dirty="0" smtClean="0"/>
              <a:t>Visual Studio Test Professional</a:t>
            </a:r>
          </a:p>
          <a:p>
            <a:pPr marL="457200" lvl="1" indent="0">
              <a:buFont typeface="Arial"/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421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049" y="591653"/>
            <a:ext cx="9702032" cy="443332"/>
          </a:xfrm>
        </p:spPr>
        <p:txBody>
          <a:bodyPr/>
          <a:lstStyle/>
          <a:p>
            <a:r>
              <a:rPr lang="en-US" b="1" dirty="0"/>
              <a:t>Introduction </a:t>
            </a:r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19372" y="1160585"/>
            <a:ext cx="10739582" cy="4970584"/>
          </a:xfrm>
        </p:spPr>
        <p:txBody>
          <a:bodyPr/>
          <a:lstStyle/>
          <a:p>
            <a:pPr lvl="1"/>
            <a:r>
              <a:rPr lang="ru-RU" sz="2400" dirty="0"/>
              <a:t>М</a:t>
            </a:r>
            <a:r>
              <a:rPr lang="ru-RU" sz="2400" dirty="0" smtClean="0"/>
              <a:t>ожет </a:t>
            </a:r>
            <a:r>
              <a:rPr lang="ru-RU" sz="2400" dirty="0"/>
              <a:t>проводить загрузку и тест производительности для различных типов серверов - </a:t>
            </a:r>
            <a:r>
              <a:rPr lang="ru-RU" sz="2400" dirty="0" err="1"/>
              <a:t>Web</a:t>
            </a:r>
            <a:r>
              <a:rPr lang="ru-RU" sz="2400" dirty="0"/>
              <a:t> - HTTP, HTTPS, </a:t>
            </a:r>
            <a:r>
              <a:rPr lang="ru-RU" sz="2400" dirty="0" smtClean="0"/>
              <a:t>SOAP и т.д.</a:t>
            </a:r>
          </a:p>
          <a:p>
            <a:pPr lvl="1"/>
            <a:r>
              <a:rPr lang="ru-RU" sz="2200" dirty="0" smtClean="0"/>
              <a:t>Также </a:t>
            </a:r>
            <a:r>
              <a:rPr lang="ru-RU" sz="2200" dirty="0"/>
              <a:t>используется для тестирования производительности </a:t>
            </a:r>
            <a:r>
              <a:rPr lang="ru-RU" sz="2200" dirty="0" err="1"/>
              <a:t>Java</a:t>
            </a:r>
            <a:r>
              <a:rPr lang="ru-RU" sz="2200" dirty="0"/>
              <a:t>-приложений, скриптов CGI, </a:t>
            </a:r>
            <a:r>
              <a:rPr lang="ru-RU" sz="2200" dirty="0" err="1"/>
              <a:t>Java</a:t>
            </a:r>
            <a:r>
              <a:rPr lang="ru-RU" sz="2200" dirty="0"/>
              <a:t> объектов, баз </a:t>
            </a:r>
            <a:r>
              <a:rPr lang="ru-RU" sz="2200" dirty="0" smtClean="0"/>
              <a:t>данных</a:t>
            </a:r>
          </a:p>
          <a:p>
            <a:pPr lvl="1"/>
            <a:r>
              <a:rPr lang="ru-RU" sz="2200" dirty="0" err="1" smtClean="0"/>
              <a:t>Jmeter</a:t>
            </a:r>
            <a:r>
              <a:rPr lang="ru-RU" sz="2200" dirty="0" smtClean="0"/>
              <a:t> </a:t>
            </a:r>
            <a:r>
              <a:rPr lang="ru-RU" sz="2200" dirty="0"/>
              <a:t>может быть использован для имитации большой нагрузки на сервере, сети или объекте для испытания его на прочность, либо для анализа</a:t>
            </a:r>
          </a:p>
          <a:p>
            <a:pPr lvl="1"/>
            <a:r>
              <a:rPr lang="ru-RU" sz="2200" dirty="0" err="1"/>
              <a:t>Jmeter</a:t>
            </a:r>
            <a:r>
              <a:rPr lang="ru-RU" sz="2200" dirty="0"/>
              <a:t> позволяет создавать тестовые скрипты с </a:t>
            </a:r>
            <a:r>
              <a:rPr lang="ru-RU" sz="2200" dirty="0" err="1"/>
              <a:t>валидацией</a:t>
            </a:r>
            <a:r>
              <a:rPr lang="ru-RU" sz="2200" dirty="0"/>
              <a:t> правильности возврата ожидаемого результата (с помощью регулярных выражений).</a:t>
            </a:r>
            <a:r>
              <a:rPr lang="en-US" sz="2200" b="1" dirty="0"/>
              <a:t>     </a:t>
            </a:r>
            <a:endParaRPr lang="ru-RU" sz="2200" b="1" dirty="0"/>
          </a:p>
          <a:p>
            <a:pPr marL="228600" lvl="1" indent="0">
              <a:buNone/>
            </a:pPr>
            <a:r>
              <a:rPr lang="ru-RU" sz="2400" b="1" dirty="0"/>
              <a:t>                                      </a:t>
            </a:r>
            <a:endParaRPr lang="en-US" sz="2400" b="1" dirty="0" smtClean="0"/>
          </a:p>
          <a:p>
            <a:pPr marL="228600" lvl="1" indent="0">
              <a:buNone/>
            </a:pPr>
            <a:r>
              <a:rPr lang="ru-RU" sz="2400" b="1" dirty="0" smtClean="0"/>
              <a:t> </a:t>
            </a:r>
            <a:r>
              <a:rPr lang="en-US" sz="2300" b="1" dirty="0"/>
              <a:t>** </a:t>
            </a:r>
            <a:r>
              <a:rPr lang="en-US" sz="2300" b="1" dirty="0" err="1">
                <a:solidFill>
                  <a:srgbClr val="FF0000"/>
                </a:solidFill>
              </a:rPr>
              <a:t>Jmeter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ru-RU" sz="2300" b="1" dirty="0" smtClean="0">
                <a:solidFill>
                  <a:srgbClr val="FF0000"/>
                </a:solidFill>
              </a:rPr>
              <a:t>не является браузером!!!</a:t>
            </a:r>
            <a:endParaRPr lang="en-US" sz="23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ru-RU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469" y="518883"/>
            <a:ext cx="1511177" cy="49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1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049" y="591653"/>
            <a:ext cx="9702032" cy="443332"/>
          </a:xfrm>
        </p:spPr>
        <p:txBody>
          <a:bodyPr/>
          <a:lstStyle/>
          <a:p>
            <a:r>
              <a:rPr lang="en-US" b="1" dirty="0" smtClean="0"/>
              <a:t>Example</a:t>
            </a:r>
            <a:r>
              <a:rPr lang="ru-RU" b="1" dirty="0" smtClean="0"/>
              <a:t> </a:t>
            </a:r>
            <a:r>
              <a:rPr lang="en-US" b="1" dirty="0" smtClean="0"/>
              <a:t>-</a:t>
            </a:r>
            <a:endParaRPr lang="en-US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049" y="1160463"/>
            <a:ext cx="8849846" cy="497046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00" y="516649"/>
            <a:ext cx="1511177" cy="49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9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049" y="591653"/>
            <a:ext cx="9702032" cy="443332"/>
          </a:xfrm>
        </p:spPr>
        <p:txBody>
          <a:bodyPr/>
          <a:lstStyle/>
          <a:p>
            <a:r>
              <a:rPr lang="en-US" b="1" dirty="0"/>
              <a:t>Work start…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959281" y="1152192"/>
            <a:ext cx="9702800" cy="4848557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…с чего начать?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ru-RU" sz="2800" dirty="0" smtClean="0"/>
              <a:t>Скачайте последнюю версию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  <a:hlinkClick r:id="rId3"/>
              </a:rPr>
              <a:t>http://jmeter.apache.org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ru-RU" sz="2800" dirty="0"/>
              <a:t>Разархивируйте </a:t>
            </a:r>
            <a:r>
              <a:rPr lang="en-US" sz="2800" dirty="0"/>
              <a:t>ZIP </a:t>
            </a:r>
            <a:r>
              <a:rPr lang="ru-RU" sz="2800" dirty="0"/>
              <a:t>архив в любом удобном месте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3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049" y="591653"/>
            <a:ext cx="9702032" cy="443332"/>
          </a:xfrm>
        </p:spPr>
        <p:txBody>
          <a:bodyPr/>
          <a:lstStyle/>
          <a:p>
            <a:r>
              <a:rPr lang="en-US" b="1" dirty="0" err="1"/>
              <a:t>Jmeter</a:t>
            </a:r>
            <a:r>
              <a:rPr lang="en-US" b="1" dirty="0"/>
              <a:t> running…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959280" y="1330779"/>
            <a:ext cx="10552781" cy="4835558"/>
          </a:xfrm>
        </p:spPr>
        <p:txBody>
          <a:bodyPr/>
          <a:lstStyle/>
          <a:p>
            <a:pPr marL="0" indent="0">
              <a:buNone/>
            </a:pPr>
            <a:r>
              <a:rPr lang="ru-RU" sz="2300" dirty="0"/>
              <a:t>Для запуска</a:t>
            </a:r>
            <a:r>
              <a:rPr lang="en-US" sz="2300" dirty="0"/>
              <a:t> </a:t>
            </a:r>
            <a:r>
              <a:rPr lang="en-US" sz="2300" dirty="0" err="1"/>
              <a:t>Jmeter</a:t>
            </a:r>
            <a:r>
              <a:rPr lang="ru-RU" sz="2300" dirty="0"/>
              <a:t> </a:t>
            </a:r>
            <a:r>
              <a:rPr lang="ru-RU" sz="2300" dirty="0" smtClean="0"/>
              <a:t>необходимо запустить:</a:t>
            </a:r>
          </a:p>
          <a:p>
            <a:r>
              <a:rPr lang="en-US" sz="2300" dirty="0" smtClean="0"/>
              <a:t>jmeter.bat (Windows)</a:t>
            </a:r>
            <a:endParaRPr lang="ru-RU" sz="2300" dirty="0" smtClean="0"/>
          </a:p>
          <a:p>
            <a:r>
              <a:rPr lang="en-US" sz="2300" dirty="0" smtClean="0"/>
              <a:t>jmeter.sh (Unix)</a:t>
            </a:r>
            <a:endParaRPr lang="en-US" sz="2300" dirty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contains </a:t>
            </a:r>
            <a:r>
              <a:rPr lang="en-US" sz="2800" dirty="0">
                <a:solidFill>
                  <a:schemeClr val="bg1"/>
                </a:solidFill>
              </a:rPr>
              <a:t>all to run of tests (Web (HTTP/HTTPS), FTP, JDBC, LDAP, Java, and Junit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49" y="2889737"/>
            <a:ext cx="4371975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31" y="2717184"/>
            <a:ext cx="4687589" cy="34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_9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 – Right column headers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 – Middle Column headers">
  <a:themeElements>
    <a:clrScheme name="Custom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DA2F48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668F01-448C-4214-B9AE-79BC8EA702D1}">
  <ds:schemaRefs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Lecture_9</Template>
  <TotalTime>5246</TotalTime>
  <Words>1055</Words>
  <Application>Microsoft Office PowerPoint</Application>
  <PresentationFormat>Custom</PresentationFormat>
  <Paragraphs>167</Paragraphs>
  <Slides>26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Lecture_9</vt:lpstr>
      <vt:lpstr>2 – Right column headers</vt:lpstr>
      <vt:lpstr>3 – Middle Column headers</vt:lpstr>
      <vt:lpstr>Performance Testing  with Apache Jmeter</vt:lpstr>
      <vt:lpstr>Introduction</vt:lpstr>
      <vt:lpstr>What to Automate?</vt:lpstr>
      <vt:lpstr>When to Automate?</vt:lpstr>
      <vt:lpstr>How to Automate?</vt:lpstr>
      <vt:lpstr>Introduction -</vt:lpstr>
      <vt:lpstr>Example -</vt:lpstr>
      <vt:lpstr>Work start…</vt:lpstr>
      <vt:lpstr>Jmeter running…</vt:lpstr>
      <vt:lpstr>Building a basic Test Plan…</vt:lpstr>
      <vt:lpstr>Thread Group </vt:lpstr>
      <vt:lpstr>Example: Thread Group</vt:lpstr>
      <vt:lpstr>Recording Controller</vt:lpstr>
      <vt:lpstr>HTTP(S) Test Script Recorder</vt:lpstr>
      <vt:lpstr>HTTP(S) Test Script Recorder</vt:lpstr>
      <vt:lpstr>Example: HTTP(S) Test Script Recorder</vt:lpstr>
      <vt:lpstr>View Result Tree</vt:lpstr>
      <vt:lpstr>Example: View Result Tree</vt:lpstr>
      <vt:lpstr>HTTP Request</vt:lpstr>
      <vt:lpstr>Test plan is ready! Run!</vt:lpstr>
      <vt:lpstr>* Переменные</vt:lpstr>
      <vt:lpstr>* Чтение из файла и запись в файл</vt:lpstr>
      <vt:lpstr>* Регулярные выражения</vt:lpstr>
      <vt:lpstr>* Example: Регулярные выражения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</dc:title>
  <dc:creator>Valerii Shutylev</dc:creator>
  <cp:lastModifiedBy>Valerii Shutylev</cp:lastModifiedBy>
  <cp:revision>99</cp:revision>
  <dcterms:created xsi:type="dcterms:W3CDTF">2016-11-09T05:18:32Z</dcterms:created>
  <dcterms:modified xsi:type="dcterms:W3CDTF">2017-07-12T12:38:19Z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