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00200"/>
            <a:ext cx="9143998" cy="5257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372650"/>
            <a:ext cx="9143998" cy="267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2637" y="-84268"/>
            <a:ext cx="681872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028" y="1794585"/>
            <a:ext cx="7433943" cy="330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358153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3328" y="1"/>
            <a:ext cx="26789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6266" y="1"/>
            <a:ext cx="1597732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80" y="4841209"/>
            <a:ext cx="6035038" cy="340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176"/>
            <a:ext cx="9143998" cy="6854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5" y="5016730"/>
            <a:ext cx="9106592" cy="129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54" y="5055577"/>
            <a:ext cx="8976995" cy="1169670"/>
          </a:xfrm>
          <a:custGeom>
            <a:avLst/>
            <a:gdLst/>
            <a:ahLst/>
            <a:cxnLst/>
            <a:rect l="l" t="t" r="r" b="b"/>
            <a:pathLst>
              <a:path w="8976995" h="1169670">
                <a:moveTo>
                  <a:pt x="0" y="0"/>
                </a:moveTo>
                <a:lnTo>
                  <a:pt x="8976944" y="0"/>
                </a:lnTo>
                <a:lnTo>
                  <a:pt x="8976944" y="1169376"/>
                </a:lnTo>
                <a:lnTo>
                  <a:pt x="0" y="1169376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954" y="5055577"/>
            <a:ext cx="8976995" cy="1169670"/>
          </a:xfrm>
          <a:custGeom>
            <a:avLst/>
            <a:gdLst/>
            <a:ahLst/>
            <a:cxnLst/>
            <a:rect l="l" t="t" r="r" b="b"/>
            <a:pathLst>
              <a:path w="8976995" h="1169670">
                <a:moveTo>
                  <a:pt x="0" y="0"/>
                </a:moveTo>
                <a:lnTo>
                  <a:pt x="8976943" y="0"/>
                </a:lnTo>
                <a:lnTo>
                  <a:pt x="8976943" y="1169376"/>
                </a:lnTo>
                <a:lnTo>
                  <a:pt x="0" y="116937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2679" y="5045200"/>
            <a:ext cx="75622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5" dirty="0">
                <a:solidFill>
                  <a:srgbClr val="FF0000"/>
                </a:solidFill>
                <a:latin typeface="Bernard MT Condensed"/>
                <a:cs typeface="Bernard MT Condensed"/>
              </a:rPr>
              <a:t>Manajemen Seni </a:t>
            </a:r>
            <a:r>
              <a:rPr sz="6500" dirty="0">
                <a:solidFill>
                  <a:srgbClr val="FF0000"/>
                </a:solidFill>
                <a:latin typeface="Bernard MT Condensed"/>
                <a:cs typeface="Bernard MT Condensed"/>
              </a:rPr>
              <a:t>&amp;</a:t>
            </a:r>
            <a:r>
              <a:rPr sz="6500" spc="-45" dirty="0">
                <a:solidFill>
                  <a:srgbClr val="FF0000"/>
                </a:solidFill>
                <a:latin typeface="Bernard MT Condensed"/>
                <a:cs typeface="Bernard MT Condensed"/>
              </a:rPr>
              <a:t> </a:t>
            </a:r>
            <a:r>
              <a:rPr sz="6500" dirty="0">
                <a:solidFill>
                  <a:srgbClr val="FF0000"/>
                </a:solidFill>
                <a:latin typeface="Bernard MT Condensed"/>
                <a:cs typeface="Bernard MT Condensed"/>
              </a:rPr>
              <a:t>Ilmu</a:t>
            </a:r>
            <a:endParaRPr sz="6500">
              <a:latin typeface="Bernard MT Condensed"/>
              <a:cs typeface="Bernard MT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77060" marR="5080" indent="-1737360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Manajemen suatu ilmu  dan seni…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957" y="1728544"/>
            <a:ext cx="8430895" cy="45110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290195" indent="-342900">
              <a:lnSpc>
                <a:spcPct val="78500"/>
              </a:lnSpc>
              <a:spcBef>
                <a:spcPts val="77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Ilmu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=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kumpulan dari ilmu pengetahuan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tersusun  secara sistematis, disusun atas kebenaran ilmiah setelah  melalui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proses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penelitian ilmiah dan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teruji</a:t>
            </a:r>
            <a:r>
              <a:rPr sz="2600" spc="2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dilapangan.</a:t>
            </a:r>
            <a:endParaRPr sz="2600">
              <a:latin typeface="Candara"/>
              <a:cs typeface="Candara"/>
            </a:endParaRPr>
          </a:p>
          <a:p>
            <a:pPr marL="355600" marR="436245" indent="-342900">
              <a:lnSpc>
                <a:spcPts val="2500"/>
              </a:lnSpc>
              <a:spcBef>
                <a:spcPts val="2380"/>
              </a:spcBef>
              <a:buClr>
                <a:srgbClr val="BAABE3"/>
              </a:buClr>
              <a:buChar char="•"/>
              <a:tabLst>
                <a:tab pos="355600" algn="l"/>
                <a:tab pos="1325245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Seni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 =	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mengunakan seperangkat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prosedur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dan prinsip-  prinsip kemampuan, pengalaman, kebijaksanaan, dan  keahlian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sudah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teruji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untuk mencapai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hasil yang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diinginkan</a:t>
            </a:r>
            <a:endParaRPr sz="2600">
              <a:latin typeface="Candara"/>
              <a:cs typeface="Candara"/>
            </a:endParaRPr>
          </a:p>
          <a:p>
            <a:pPr marL="355600" marR="5080" indent="-342900">
              <a:lnSpc>
                <a:spcPts val="25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“manajemen memiliki dua sisi seperti koin, satu sisi adalah  sebagai ilmu dan sisi yang lain sebagai seni. Manajemen  memiliki prinsip saintiﬁk dimana merupakan elemen ilmu  dan kemampuan, serta pelakunya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menggunakan  “seni” dalam kegiatan</a:t>
            </a:r>
            <a:r>
              <a:rPr sz="2600" spc="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manajerial.”</a:t>
            </a:r>
            <a:endParaRPr sz="26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600" y="0"/>
            <a:ext cx="6283325" cy="1610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04569" marR="5080" indent="-992505">
              <a:lnSpc>
                <a:spcPts val="6000"/>
              </a:lnSpc>
              <a:spcBef>
                <a:spcPts val="700"/>
              </a:spcBef>
              <a:tabLst>
                <a:tab pos="766445" algn="l"/>
              </a:tabLst>
            </a:pPr>
            <a:r>
              <a:rPr spc="-5" dirty="0"/>
              <a:t>14	prinsip</a:t>
            </a:r>
            <a:r>
              <a:rPr spc="-80" dirty="0"/>
              <a:t> </a:t>
            </a:r>
            <a:r>
              <a:rPr spc="-5" dirty="0"/>
              <a:t>manajemen  (Hendry</a:t>
            </a:r>
            <a:r>
              <a:rPr spc="-10" dirty="0"/>
              <a:t> </a:t>
            </a:r>
            <a:r>
              <a:rPr spc="-5" dirty="0"/>
              <a:t>Fayol)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2884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2F1F58"/>
                </a:solidFill>
                <a:latin typeface="Candara"/>
                <a:cs typeface="Candara"/>
              </a:rPr>
              <a:t>Division of</a:t>
            </a:r>
            <a:r>
              <a:rPr sz="2800" spc="-1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Labor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200" y="2269666"/>
            <a:ext cx="6197598" cy="412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737" y="1573037"/>
            <a:ext cx="7106560" cy="528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73" y="1577806"/>
            <a:ext cx="8356038" cy="493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572" y="1590633"/>
            <a:ext cx="6980694" cy="5015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504" y="1577806"/>
            <a:ext cx="8065074" cy="490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735" y="1552150"/>
            <a:ext cx="8278075" cy="515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438" y="1603461"/>
            <a:ext cx="8787988" cy="506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657" y="1452283"/>
            <a:ext cx="8442671" cy="521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754" y="1616288"/>
            <a:ext cx="8736672" cy="486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715" y="296731"/>
            <a:ext cx="2148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5" dirty="0"/>
              <a:t>e</a:t>
            </a:r>
            <a:r>
              <a:rPr dirty="0"/>
              <a:t>ﬁnisi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0205" marR="436245" indent="-342900">
              <a:lnSpc>
                <a:spcPct val="99700"/>
              </a:lnSpc>
              <a:spcBef>
                <a:spcPts val="110"/>
              </a:spcBef>
              <a:buClr>
                <a:srgbClr val="BAABE3"/>
              </a:buClr>
              <a:buChar char="•"/>
              <a:tabLst>
                <a:tab pos="371475" algn="l"/>
              </a:tabLst>
            </a:pPr>
            <a:r>
              <a:rPr spc="-5" dirty="0"/>
              <a:t>Manajemen </a:t>
            </a:r>
            <a:r>
              <a:rPr dirty="0"/>
              <a:t>&gt; proses </a:t>
            </a:r>
            <a:r>
              <a:rPr spc="-5" dirty="0"/>
              <a:t>untuk mencapai </a:t>
            </a:r>
            <a:r>
              <a:rPr dirty="0"/>
              <a:t>tujuan  organisasi </a:t>
            </a:r>
            <a:r>
              <a:rPr spc="-5" dirty="0"/>
              <a:t>secara </a:t>
            </a:r>
            <a:r>
              <a:rPr dirty="0"/>
              <a:t>efektif </a:t>
            </a:r>
            <a:r>
              <a:rPr spc="-5" dirty="0"/>
              <a:t>dan eﬁsien secara  bersama-sama</a:t>
            </a:r>
          </a:p>
          <a:p>
            <a:pPr marL="370205" marR="5080" indent="-342900">
              <a:lnSpc>
                <a:spcPct val="100200"/>
              </a:lnSpc>
              <a:spcBef>
                <a:spcPts val="2330"/>
              </a:spcBef>
              <a:buClr>
                <a:srgbClr val="BAABE3"/>
              </a:buClr>
              <a:buChar char="•"/>
              <a:tabLst>
                <a:tab pos="371475" algn="l"/>
              </a:tabLst>
            </a:pPr>
            <a:r>
              <a:rPr spc="-5" dirty="0"/>
              <a:t>Manajemen </a:t>
            </a:r>
            <a:r>
              <a:rPr spc="-15" dirty="0"/>
              <a:t>&gt;&gt; </a:t>
            </a:r>
            <a:r>
              <a:rPr dirty="0"/>
              <a:t>proses </a:t>
            </a:r>
            <a:r>
              <a:rPr spc="-5" dirty="0"/>
              <a:t>mendesain dan  memelihara lingkungan dimana </a:t>
            </a:r>
            <a:r>
              <a:rPr dirty="0"/>
              <a:t>individu-  individu </a:t>
            </a:r>
            <a:r>
              <a:rPr spc="-5" dirty="0"/>
              <a:t>bekerja </a:t>
            </a:r>
            <a:r>
              <a:rPr dirty="0"/>
              <a:t>dlm </a:t>
            </a:r>
            <a:r>
              <a:rPr spc="-5" dirty="0"/>
              <a:t>kelompok untuk  menyelesaikan </a:t>
            </a:r>
            <a:r>
              <a:rPr dirty="0"/>
              <a:t>tujuan </a:t>
            </a:r>
            <a:r>
              <a:rPr spc="-5" dirty="0"/>
              <a:t>secara eﬁsien dan</a:t>
            </a:r>
            <a:r>
              <a:rPr spc="-15" dirty="0"/>
              <a:t> </a:t>
            </a:r>
            <a:r>
              <a:rPr dirty="0"/>
              <a:t>efektif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45" y="1564977"/>
            <a:ext cx="7939209" cy="502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96" y="1552150"/>
            <a:ext cx="8026346" cy="502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34" y="1603460"/>
            <a:ext cx="7706841" cy="487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642" y="1577806"/>
            <a:ext cx="8655674" cy="496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03" y="1616288"/>
            <a:ext cx="8006982" cy="502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41"/>
            <a:ext cx="9143998" cy="665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48715" marR="5080" indent="-975360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Management </a:t>
            </a:r>
            <a:r>
              <a:rPr dirty="0"/>
              <a:t>as an</a:t>
            </a:r>
            <a:r>
              <a:rPr spc="-70" dirty="0"/>
              <a:t> </a:t>
            </a:r>
            <a:r>
              <a:rPr spc="-5" dirty="0"/>
              <a:t>art  and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science…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7309484" cy="42824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4965" marR="208279" indent="-342900">
              <a:lnSpc>
                <a:spcPts val="3100"/>
              </a:lnSpc>
              <a:spcBef>
                <a:spcPts val="219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As 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science management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is 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discipline that  attempts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aid managerial decision making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by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applying scientiﬁc approach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managerial  problems that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ivolve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quantitative factors (began 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in 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1940-1950 –after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WW2)</a:t>
            </a:r>
            <a:endParaRPr sz="2600" dirty="0">
              <a:latin typeface="Candara"/>
              <a:cs typeface="Candara"/>
            </a:endParaRPr>
          </a:p>
          <a:p>
            <a:pPr marL="354965" marR="5080" indent="-342900">
              <a:lnSpc>
                <a:spcPct val="100200"/>
              </a:lnSpc>
              <a:spcBef>
                <a:spcPts val="227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 art management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using personalized  application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of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general theoretical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principles for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achieving best possible results (based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on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practical 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knowledge,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personal skills, creativity,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perfection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through practice, goal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oriented, work</a:t>
            </a:r>
            <a:r>
              <a:rPr sz="2600" spc="4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eﬀectively)</a:t>
            </a:r>
            <a:endParaRPr sz="26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22755" marR="5080" indent="-1697355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The steps</a:t>
            </a:r>
            <a:r>
              <a:rPr spc="-65" dirty="0"/>
              <a:t> </a:t>
            </a:r>
            <a:r>
              <a:rPr spc="-5" dirty="0"/>
              <a:t>management  </a:t>
            </a:r>
            <a:r>
              <a:rPr dirty="0"/>
              <a:t>as a</a:t>
            </a:r>
            <a:r>
              <a:rPr spc="-15" dirty="0"/>
              <a:t> </a:t>
            </a:r>
            <a:r>
              <a:rPr spc="-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262" y="1761564"/>
            <a:ext cx="8221345" cy="479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Deﬁne the problem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and gather</a:t>
            </a:r>
            <a:r>
              <a:rPr sz="26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data</a:t>
            </a:r>
            <a:endParaRPr sz="26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08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Formulate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represent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</a:t>
            </a:r>
            <a:r>
              <a:rPr sz="2600" spc="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problem</a:t>
            </a:r>
            <a:endParaRPr sz="2600">
              <a:latin typeface="Candara"/>
              <a:cs typeface="Candara"/>
            </a:endParaRPr>
          </a:p>
          <a:p>
            <a:pPr marL="354965" marR="1099820" indent="-342900">
              <a:lnSpc>
                <a:spcPts val="28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Develop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computer base procedure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for deriving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solutions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the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problem</a:t>
            </a:r>
            <a:endParaRPr sz="26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40" dirty="0">
                <a:solidFill>
                  <a:srgbClr val="2F1F58"/>
                </a:solidFill>
                <a:latin typeface="Candara"/>
                <a:cs typeface="Candara"/>
              </a:rPr>
              <a:t>Test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and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reﬁne it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</a:t>
            </a:r>
            <a:r>
              <a:rPr sz="2600" spc="3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needed</a:t>
            </a:r>
            <a:endParaRPr sz="2600">
              <a:latin typeface="Candara"/>
              <a:cs typeface="Candara"/>
            </a:endParaRPr>
          </a:p>
          <a:p>
            <a:pPr marL="354965" marR="497840" indent="-342900">
              <a:lnSpc>
                <a:spcPts val="28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Apply 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analyse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problem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and develop  recommendation for</a:t>
            </a:r>
            <a:r>
              <a:rPr sz="26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management</a:t>
            </a:r>
            <a:endParaRPr sz="2600">
              <a:latin typeface="Candara"/>
              <a:cs typeface="Candara"/>
            </a:endParaRPr>
          </a:p>
          <a:p>
            <a:pPr marL="354965" marR="5080" indent="-342900">
              <a:lnSpc>
                <a:spcPts val="28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Help 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implement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teams recommendations that are  adopted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by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management</a:t>
            </a:r>
            <a:endParaRPr sz="26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621" y="296731"/>
            <a:ext cx="5471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Fungsi</a:t>
            </a:r>
            <a:r>
              <a:rPr spc="-60" dirty="0"/>
              <a:t> </a:t>
            </a:r>
            <a:r>
              <a:rPr spc="-5" dirty="0"/>
              <a:t>Manajemen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2032000" cy="263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Planning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Organizing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Activating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Controlling</a:t>
            </a:r>
            <a:endParaRPr sz="28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767" y="296731"/>
            <a:ext cx="6137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Implikasi</a:t>
            </a:r>
            <a:r>
              <a:rPr spc="-50" dirty="0"/>
              <a:t> </a:t>
            </a:r>
            <a:r>
              <a:rPr spc="-5" dirty="0"/>
              <a:t>Manajemen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469" y="1733624"/>
            <a:ext cx="7918450" cy="4239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170180" indent="-342900">
              <a:lnSpc>
                <a:spcPct val="79900"/>
              </a:lnSpc>
              <a:spcBef>
                <a:spcPts val="675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Manajemen berkontribusi secara terus-menerus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terhadap  bentuk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dan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perubahan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organisasi, serta berkontribusi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terhadap</a:t>
            </a:r>
            <a:r>
              <a:rPr sz="2400" spc="-1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pertumbuhannya;</a:t>
            </a:r>
            <a:endParaRPr sz="2400">
              <a:latin typeface="Candara"/>
              <a:cs typeface="Candara"/>
            </a:endParaRPr>
          </a:p>
          <a:p>
            <a:pPr marL="354965" marR="5080" indent="-342900">
              <a:lnSpc>
                <a:spcPct val="799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Fungsi manajemen adalah perencanaan, pengorganisasian,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perencanaan &amp;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pendistribusian SDM, kepemimpinan, dan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pengawasan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Fungsi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tsb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dilakukan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oleh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setiap</a:t>
            </a:r>
            <a:r>
              <a:rPr sz="24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organisasi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Digunakan manajer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pada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semua lini</a:t>
            </a:r>
            <a:r>
              <a:rPr sz="2400" spc="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hierarki</a:t>
            </a:r>
            <a:endParaRPr sz="2400">
              <a:latin typeface="Candara"/>
              <a:cs typeface="Candara"/>
            </a:endParaRPr>
          </a:p>
          <a:p>
            <a:pPr marL="354965" marR="367665" indent="-342900">
              <a:lnSpc>
                <a:spcPct val="799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2F1F58"/>
                </a:solidFill>
                <a:latin typeface="Candara"/>
                <a:cs typeface="Candara"/>
              </a:rPr>
              <a:t>Tujuan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dari manajer adalah meningkatkan produktivitas,  eﬁsiensi, dan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efektiﬁtas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85289" marR="5080" indent="-829944">
              <a:lnSpc>
                <a:spcPts val="6000"/>
              </a:lnSpc>
              <a:spcBef>
                <a:spcPts val="700"/>
              </a:spcBef>
            </a:pPr>
            <a:r>
              <a:rPr dirty="0"/>
              <a:t>Proses yang</a:t>
            </a:r>
            <a:r>
              <a:rPr spc="-110" dirty="0"/>
              <a:t> </a:t>
            </a:r>
            <a:r>
              <a:rPr dirty="0"/>
              <a:t>terus  </a:t>
            </a:r>
            <a:r>
              <a:rPr spc="-5" dirty="0"/>
              <a:t>berlanjut….</a:t>
            </a:r>
          </a:p>
        </p:txBody>
      </p:sp>
      <p:sp>
        <p:nvSpPr>
          <p:cNvPr id="3" name="object 3"/>
          <p:cNvSpPr/>
          <p:nvPr/>
        </p:nvSpPr>
        <p:spPr>
          <a:xfrm>
            <a:off x="2474942" y="1826258"/>
            <a:ext cx="4105435" cy="434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907" y="296731"/>
            <a:ext cx="4762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5435" algn="l"/>
              </a:tabLst>
            </a:pPr>
            <a:r>
              <a:rPr dirty="0"/>
              <a:t>Eﬁsien</a:t>
            </a:r>
            <a:r>
              <a:rPr spc="-10" dirty="0"/>
              <a:t> </a:t>
            </a:r>
            <a:r>
              <a:rPr spc="-80" dirty="0"/>
              <a:t>Vs	</a:t>
            </a:r>
            <a:r>
              <a:rPr spc="-5" dirty="0"/>
              <a:t>Efektif</a:t>
            </a:r>
          </a:p>
        </p:txBody>
      </p:sp>
      <p:sp>
        <p:nvSpPr>
          <p:cNvPr id="3" name="object 3"/>
          <p:cNvSpPr/>
          <p:nvPr/>
        </p:nvSpPr>
        <p:spPr>
          <a:xfrm>
            <a:off x="179608" y="1629116"/>
            <a:ext cx="8813644" cy="474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2" y="1761566"/>
            <a:ext cx="8531405" cy="4549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285</Words>
  <Application>Microsoft Macintosh PowerPoint</Application>
  <PresentationFormat>On-screen Show (4:3)</PresentationFormat>
  <Paragraphs>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Manajemen Seni &amp; Ilmu</vt:lpstr>
      <vt:lpstr>Deﬁnisi</vt:lpstr>
      <vt:lpstr>Management as an art  and a science…</vt:lpstr>
      <vt:lpstr>The steps management  as a science</vt:lpstr>
      <vt:lpstr>Fungsi Manajemen</vt:lpstr>
      <vt:lpstr>Implikasi Manajemen</vt:lpstr>
      <vt:lpstr>Proses yang terus  berlanjut….</vt:lpstr>
      <vt:lpstr>Eﬁsien Vs Efektif</vt:lpstr>
      <vt:lpstr>Slide 9</vt:lpstr>
      <vt:lpstr>Manajemen suatu ilmu  dan seni…</vt:lpstr>
      <vt:lpstr>14 prinsip manajemen  (Hendry Fayol)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Seni &amp; Ilmu</dc:title>
  <cp:lastModifiedBy>A304</cp:lastModifiedBy>
  <cp:revision>1</cp:revision>
  <dcterms:created xsi:type="dcterms:W3CDTF">2020-01-26T15:00:45Z</dcterms:created>
  <dcterms:modified xsi:type="dcterms:W3CDTF">2020-01-27T11:15:15Z</dcterms:modified>
</cp:coreProperties>
</file>