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647950"/>
            <a:ext cx="3571875" cy="4210050"/>
          </a:xfrm>
          <a:custGeom>
            <a:avLst/>
            <a:gdLst/>
            <a:ahLst/>
            <a:cxnLst/>
            <a:rect l="l" t="t" r="r" b="b"/>
            <a:pathLst>
              <a:path w="3571875" h="4210050">
                <a:moveTo>
                  <a:pt x="0" y="0"/>
                </a:moveTo>
                <a:lnTo>
                  <a:pt x="0" y="4210049"/>
                </a:lnTo>
                <a:lnTo>
                  <a:pt x="3571873" y="4210049"/>
                </a:lnTo>
                <a:lnTo>
                  <a:pt x="0" y="0"/>
                </a:lnTo>
                <a:close/>
              </a:path>
            </a:pathLst>
          </a:custGeom>
          <a:solidFill>
            <a:srgbClr val="FC80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-1588" y="0"/>
            <a:ext cx="9145905" cy="6859905"/>
          </a:xfrm>
          <a:custGeom>
            <a:avLst/>
            <a:gdLst/>
            <a:ahLst/>
            <a:cxnLst/>
            <a:rect l="l" t="t" r="r" b="b"/>
            <a:pathLst>
              <a:path w="9145905" h="6859905">
                <a:moveTo>
                  <a:pt x="7737481" y="0"/>
                </a:moveTo>
                <a:lnTo>
                  <a:pt x="0" y="6859586"/>
                </a:lnTo>
                <a:lnTo>
                  <a:pt x="9145586" y="6859586"/>
                </a:lnTo>
                <a:lnTo>
                  <a:pt x="9145586" y="924"/>
                </a:lnTo>
                <a:lnTo>
                  <a:pt x="7737481" y="0"/>
                </a:lnTo>
                <a:close/>
              </a:path>
            </a:pathLst>
          </a:custGeom>
          <a:solidFill>
            <a:srgbClr val="00B1E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733901" y="3073741"/>
            <a:ext cx="2705100" cy="2463800"/>
          </a:xfrm>
          <a:custGeom>
            <a:avLst/>
            <a:gdLst/>
            <a:ahLst/>
            <a:cxnLst/>
            <a:rect l="l" t="t" r="r" b="b"/>
            <a:pathLst>
              <a:path w="2705100" h="2463800">
                <a:moveTo>
                  <a:pt x="204082" y="2133600"/>
                </a:moveTo>
                <a:lnTo>
                  <a:pt x="132209" y="2133600"/>
                </a:lnTo>
                <a:lnTo>
                  <a:pt x="112799" y="2146300"/>
                </a:lnTo>
                <a:lnTo>
                  <a:pt x="93065" y="2159000"/>
                </a:lnTo>
                <a:lnTo>
                  <a:pt x="0" y="2247900"/>
                </a:lnTo>
                <a:lnTo>
                  <a:pt x="203443" y="2463800"/>
                </a:lnTo>
                <a:lnTo>
                  <a:pt x="244313" y="2438400"/>
                </a:lnTo>
                <a:lnTo>
                  <a:pt x="163790" y="2349500"/>
                </a:lnTo>
                <a:lnTo>
                  <a:pt x="206396" y="2311400"/>
                </a:lnTo>
                <a:lnTo>
                  <a:pt x="132374" y="2311400"/>
                </a:lnTo>
                <a:lnTo>
                  <a:pt x="71371" y="2235200"/>
                </a:lnTo>
                <a:lnTo>
                  <a:pt x="116222" y="2197100"/>
                </a:lnTo>
                <a:lnTo>
                  <a:pt x="127935" y="2197100"/>
                </a:lnTo>
                <a:lnTo>
                  <a:pt x="138901" y="2184400"/>
                </a:lnTo>
                <a:lnTo>
                  <a:pt x="251772" y="2184400"/>
                </a:lnTo>
                <a:lnTo>
                  <a:pt x="243714" y="2171700"/>
                </a:lnTo>
                <a:lnTo>
                  <a:pt x="231730" y="2159000"/>
                </a:lnTo>
                <a:lnTo>
                  <a:pt x="218702" y="2146300"/>
                </a:lnTo>
                <a:lnTo>
                  <a:pt x="204082" y="2133600"/>
                </a:lnTo>
                <a:close/>
              </a:path>
              <a:path w="2705100" h="2463800">
                <a:moveTo>
                  <a:pt x="251772" y="2184400"/>
                </a:moveTo>
                <a:lnTo>
                  <a:pt x="182710" y="2184400"/>
                </a:lnTo>
                <a:lnTo>
                  <a:pt x="189327" y="2197100"/>
                </a:lnTo>
                <a:lnTo>
                  <a:pt x="195293" y="2209800"/>
                </a:lnTo>
                <a:lnTo>
                  <a:pt x="199319" y="2209800"/>
                </a:lnTo>
                <a:lnTo>
                  <a:pt x="201403" y="2222500"/>
                </a:lnTo>
                <a:lnTo>
                  <a:pt x="201547" y="2235200"/>
                </a:lnTo>
                <a:lnTo>
                  <a:pt x="199637" y="2235200"/>
                </a:lnTo>
                <a:lnTo>
                  <a:pt x="195557" y="2247900"/>
                </a:lnTo>
                <a:lnTo>
                  <a:pt x="189308" y="2260600"/>
                </a:lnTo>
                <a:lnTo>
                  <a:pt x="180891" y="2260600"/>
                </a:lnTo>
                <a:lnTo>
                  <a:pt x="132374" y="2311400"/>
                </a:lnTo>
                <a:lnTo>
                  <a:pt x="206396" y="2311400"/>
                </a:lnTo>
                <a:lnTo>
                  <a:pt x="220599" y="2298700"/>
                </a:lnTo>
                <a:lnTo>
                  <a:pt x="234813" y="2273300"/>
                </a:lnTo>
                <a:lnTo>
                  <a:pt x="245470" y="2260600"/>
                </a:lnTo>
                <a:lnTo>
                  <a:pt x="252567" y="2247900"/>
                </a:lnTo>
                <a:lnTo>
                  <a:pt x="256106" y="2222500"/>
                </a:lnTo>
                <a:lnTo>
                  <a:pt x="255902" y="2209800"/>
                </a:lnTo>
                <a:lnTo>
                  <a:pt x="251772" y="2184400"/>
                </a:lnTo>
                <a:close/>
              </a:path>
              <a:path w="2705100" h="2463800">
                <a:moveTo>
                  <a:pt x="350164" y="1930400"/>
                </a:moveTo>
                <a:lnTo>
                  <a:pt x="204052" y="2057400"/>
                </a:lnTo>
                <a:lnTo>
                  <a:pt x="407496" y="2286000"/>
                </a:lnTo>
                <a:lnTo>
                  <a:pt x="495980" y="2209800"/>
                </a:lnTo>
                <a:lnTo>
                  <a:pt x="416949" y="2209800"/>
                </a:lnTo>
                <a:lnTo>
                  <a:pt x="359912" y="2146300"/>
                </a:lnTo>
                <a:lnTo>
                  <a:pt x="388067" y="2120900"/>
                </a:lnTo>
                <a:lnTo>
                  <a:pt x="330325" y="2120900"/>
                </a:lnTo>
                <a:lnTo>
                  <a:pt x="275118" y="2057400"/>
                </a:lnTo>
                <a:lnTo>
                  <a:pt x="380359" y="1968500"/>
                </a:lnTo>
                <a:lnTo>
                  <a:pt x="350164" y="1930400"/>
                </a:lnTo>
                <a:close/>
              </a:path>
              <a:path w="2705100" h="2463800">
                <a:moveTo>
                  <a:pt x="523553" y="2120900"/>
                </a:moveTo>
                <a:lnTo>
                  <a:pt x="416949" y="2209800"/>
                </a:lnTo>
                <a:lnTo>
                  <a:pt x="495980" y="2209800"/>
                </a:lnTo>
                <a:lnTo>
                  <a:pt x="554969" y="2159000"/>
                </a:lnTo>
                <a:lnTo>
                  <a:pt x="523553" y="2120900"/>
                </a:lnTo>
                <a:close/>
              </a:path>
              <a:path w="2705100" h="2463800">
                <a:moveTo>
                  <a:pt x="170061" y="2120900"/>
                </a:moveTo>
                <a:lnTo>
                  <a:pt x="151297" y="2133600"/>
                </a:lnTo>
                <a:lnTo>
                  <a:pt x="187868" y="2133600"/>
                </a:lnTo>
                <a:lnTo>
                  <a:pt x="170061" y="2120900"/>
                </a:lnTo>
                <a:close/>
              </a:path>
              <a:path w="2705100" h="2463800">
                <a:moveTo>
                  <a:pt x="414792" y="2044700"/>
                </a:moveTo>
                <a:lnTo>
                  <a:pt x="330325" y="2120900"/>
                </a:lnTo>
                <a:lnTo>
                  <a:pt x="388067" y="2120900"/>
                </a:lnTo>
                <a:lnTo>
                  <a:pt x="444378" y="2070100"/>
                </a:lnTo>
                <a:lnTo>
                  <a:pt x="414792" y="2044700"/>
                </a:lnTo>
                <a:close/>
              </a:path>
              <a:path w="2705100" h="2463800">
                <a:moveTo>
                  <a:pt x="595813" y="1778000"/>
                </a:moveTo>
                <a:lnTo>
                  <a:pt x="525067" y="1778000"/>
                </a:lnTo>
                <a:lnTo>
                  <a:pt x="505496" y="1790700"/>
                </a:lnTo>
                <a:lnTo>
                  <a:pt x="485279" y="1803400"/>
                </a:lnTo>
                <a:lnTo>
                  <a:pt x="386817" y="1892300"/>
                </a:lnTo>
                <a:lnTo>
                  <a:pt x="590261" y="2120900"/>
                </a:lnTo>
                <a:lnTo>
                  <a:pt x="631131" y="2082800"/>
                </a:lnTo>
                <a:lnTo>
                  <a:pt x="547557" y="1993900"/>
                </a:lnTo>
                <a:lnTo>
                  <a:pt x="590728" y="1955800"/>
                </a:lnTo>
                <a:lnTo>
                  <a:pt x="518276" y="1955800"/>
                </a:lnTo>
                <a:lnTo>
                  <a:pt x="456970" y="1892300"/>
                </a:lnTo>
                <a:lnTo>
                  <a:pt x="511218" y="1841500"/>
                </a:lnTo>
                <a:lnTo>
                  <a:pt x="520773" y="1841500"/>
                </a:lnTo>
                <a:lnTo>
                  <a:pt x="530302" y="1828800"/>
                </a:lnTo>
                <a:lnTo>
                  <a:pt x="640108" y="1828800"/>
                </a:lnTo>
                <a:lnTo>
                  <a:pt x="624584" y="1803400"/>
                </a:lnTo>
                <a:lnTo>
                  <a:pt x="610794" y="1790700"/>
                </a:lnTo>
                <a:lnTo>
                  <a:pt x="595813" y="1778000"/>
                </a:lnTo>
                <a:close/>
              </a:path>
              <a:path w="2705100" h="2463800">
                <a:moveTo>
                  <a:pt x="715495" y="1943100"/>
                </a:moveTo>
                <a:lnTo>
                  <a:pt x="605118" y="1943100"/>
                </a:lnTo>
                <a:lnTo>
                  <a:pt x="724112" y="2006600"/>
                </a:lnTo>
                <a:lnTo>
                  <a:pt x="767367" y="1968500"/>
                </a:lnTo>
                <a:lnTo>
                  <a:pt x="715495" y="1943100"/>
                </a:lnTo>
                <a:close/>
              </a:path>
              <a:path w="2705100" h="2463800">
                <a:moveTo>
                  <a:pt x="640108" y="1828800"/>
                </a:moveTo>
                <a:lnTo>
                  <a:pt x="574578" y="1828800"/>
                </a:lnTo>
                <a:lnTo>
                  <a:pt x="581634" y="1841500"/>
                </a:lnTo>
                <a:lnTo>
                  <a:pt x="587875" y="1854200"/>
                </a:lnTo>
                <a:lnTo>
                  <a:pt x="591981" y="1854200"/>
                </a:lnTo>
                <a:lnTo>
                  <a:pt x="593953" y="1866900"/>
                </a:lnTo>
                <a:lnTo>
                  <a:pt x="593789" y="1879600"/>
                </a:lnTo>
                <a:lnTo>
                  <a:pt x="591328" y="1892300"/>
                </a:lnTo>
                <a:lnTo>
                  <a:pt x="586409" y="1892300"/>
                </a:lnTo>
                <a:lnTo>
                  <a:pt x="579031" y="1905000"/>
                </a:lnTo>
                <a:lnTo>
                  <a:pt x="569194" y="1917700"/>
                </a:lnTo>
                <a:lnTo>
                  <a:pt x="518276" y="1955800"/>
                </a:lnTo>
                <a:lnTo>
                  <a:pt x="590728" y="1955800"/>
                </a:lnTo>
                <a:lnTo>
                  <a:pt x="605118" y="1943100"/>
                </a:lnTo>
                <a:lnTo>
                  <a:pt x="715495" y="1943100"/>
                </a:lnTo>
                <a:lnTo>
                  <a:pt x="637687" y="1905000"/>
                </a:lnTo>
                <a:lnTo>
                  <a:pt x="646659" y="1879600"/>
                </a:lnTo>
                <a:lnTo>
                  <a:pt x="647466" y="1854200"/>
                </a:lnTo>
                <a:lnTo>
                  <a:pt x="640108" y="1828800"/>
                </a:lnTo>
                <a:close/>
              </a:path>
              <a:path w="2705100" h="2463800">
                <a:moveTo>
                  <a:pt x="646541" y="1663700"/>
                </a:moveTo>
                <a:lnTo>
                  <a:pt x="605671" y="1701800"/>
                </a:lnTo>
                <a:lnTo>
                  <a:pt x="809114" y="1930400"/>
                </a:lnTo>
                <a:lnTo>
                  <a:pt x="849985" y="1892300"/>
                </a:lnTo>
                <a:lnTo>
                  <a:pt x="798605" y="1828800"/>
                </a:lnTo>
                <a:lnTo>
                  <a:pt x="793932" y="1778000"/>
                </a:lnTo>
                <a:lnTo>
                  <a:pt x="751599" y="1778000"/>
                </a:lnTo>
                <a:lnTo>
                  <a:pt x="751465" y="1776397"/>
                </a:lnTo>
                <a:lnTo>
                  <a:pt x="646541" y="1663700"/>
                </a:lnTo>
                <a:close/>
              </a:path>
              <a:path w="2705100" h="2463800">
                <a:moveTo>
                  <a:pt x="930364" y="1739900"/>
                </a:moveTo>
                <a:lnTo>
                  <a:pt x="790427" y="1739900"/>
                </a:lnTo>
                <a:lnTo>
                  <a:pt x="941837" y="1803400"/>
                </a:lnTo>
                <a:lnTo>
                  <a:pt x="987582" y="1765300"/>
                </a:lnTo>
                <a:lnTo>
                  <a:pt x="930364" y="1739900"/>
                </a:lnTo>
                <a:close/>
              </a:path>
              <a:path w="2705100" h="2463800">
                <a:moveTo>
                  <a:pt x="751465" y="1776397"/>
                </a:moveTo>
                <a:lnTo>
                  <a:pt x="751599" y="1778000"/>
                </a:lnTo>
                <a:lnTo>
                  <a:pt x="752957" y="1778000"/>
                </a:lnTo>
                <a:lnTo>
                  <a:pt x="751465" y="1776397"/>
                </a:lnTo>
                <a:close/>
              </a:path>
              <a:path w="2705100" h="2463800">
                <a:moveTo>
                  <a:pt x="774602" y="1549400"/>
                </a:moveTo>
                <a:lnTo>
                  <a:pt x="733263" y="1587500"/>
                </a:lnTo>
                <a:lnTo>
                  <a:pt x="749288" y="1752600"/>
                </a:lnTo>
                <a:lnTo>
                  <a:pt x="749765" y="1765300"/>
                </a:lnTo>
                <a:lnTo>
                  <a:pt x="750535" y="1765300"/>
                </a:lnTo>
                <a:lnTo>
                  <a:pt x="751465" y="1776397"/>
                </a:lnTo>
                <a:lnTo>
                  <a:pt x="752957" y="1778000"/>
                </a:lnTo>
                <a:lnTo>
                  <a:pt x="793932" y="1778000"/>
                </a:lnTo>
                <a:lnTo>
                  <a:pt x="790427" y="1739900"/>
                </a:lnTo>
                <a:lnTo>
                  <a:pt x="930364" y="1739900"/>
                </a:lnTo>
                <a:lnTo>
                  <a:pt x="787318" y="1676400"/>
                </a:lnTo>
                <a:lnTo>
                  <a:pt x="774602" y="1549400"/>
                </a:lnTo>
                <a:close/>
              </a:path>
              <a:path w="2705100" h="2463800">
                <a:moveTo>
                  <a:pt x="960823" y="1384300"/>
                </a:moveTo>
                <a:lnTo>
                  <a:pt x="814712" y="1511300"/>
                </a:lnTo>
                <a:lnTo>
                  <a:pt x="1018156" y="1739900"/>
                </a:lnTo>
                <a:lnTo>
                  <a:pt x="1106640" y="1663700"/>
                </a:lnTo>
                <a:lnTo>
                  <a:pt x="1027610" y="1663700"/>
                </a:lnTo>
                <a:lnTo>
                  <a:pt x="970573" y="1600200"/>
                </a:lnTo>
                <a:lnTo>
                  <a:pt x="998728" y="1574800"/>
                </a:lnTo>
                <a:lnTo>
                  <a:pt x="940986" y="1574800"/>
                </a:lnTo>
                <a:lnTo>
                  <a:pt x="885779" y="1511300"/>
                </a:lnTo>
                <a:lnTo>
                  <a:pt x="991020" y="1422400"/>
                </a:lnTo>
                <a:lnTo>
                  <a:pt x="960823" y="1384300"/>
                </a:lnTo>
                <a:close/>
              </a:path>
              <a:path w="2705100" h="2463800">
                <a:moveTo>
                  <a:pt x="1134214" y="1574800"/>
                </a:moveTo>
                <a:lnTo>
                  <a:pt x="1027610" y="1663700"/>
                </a:lnTo>
                <a:lnTo>
                  <a:pt x="1106640" y="1663700"/>
                </a:lnTo>
                <a:lnTo>
                  <a:pt x="1165630" y="1612900"/>
                </a:lnTo>
                <a:lnTo>
                  <a:pt x="1134214" y="1574800"/>
                </a:lnTo>
                <a:close/>
              </a:path>
              <a:path w="2705100" h="2463800">
                <a:moveTo>
                  <a:pt x="1025452" y="1498600"/>
                </a:moveTo>
                <a:lnTo>
                  <a:pt x="940986" y="1574800"/>
                </a:lnTo>
                <a:lnTo>
                  <a:pt x="998728" y="1574800"/>
                </a:lnTo>
                <a:lnTo>
                  <a:pt x="1055038" y="1524000"/>
                </a:lnTo>
                <a:lnTo>
                  <a:pt x="1025452" y="1498600"/>
                </a:lnTo>
                <a:close/>
              </a:path>
              <a:path w="2705100" h="2463800">
                <a:moveTo>
                  <a:pt x="1061460" y="1295400"/>
                </a:moveTo>
                <a:lnTo>
                  <a:pt x="997478" y="1346200"/>
                </a:lnTo>
                <a:lnTo>
                  <a:pt x="1200922" y="1574800"/>
                </a:lnTo>
                <a:lnTo>
                  <a:pt x="1234299" y="1549400"/>
                </a:lnTo>
                <a:lnTo>
                  <a:pt x="1056257" y="1346200"/>
                </a:lnTo>
                <a:lnTo>
                  <a:pt x="1150789" y="1346200"/>
                </a:lnTo>
                <a:lnTo>
                  <a:pt x="1061460" y="1295400"/>
                </a:lnTo>
                <a:close/>
              </a:path>
              <a:path w="2705100" h="2463800">
                <a:moveTo>
                  <a:pt x="1150789" y="1346200"/>
                </a:moveTo>
                <a:lnTo>
                  <a:pt x="1056257" y="1346200"/>
                </a:lnTo>
                <a:lnTo>
                  <a:pt x="1297525" y="1485900"/>
                </a:lnTo>
                <a:lnTo>
                  <a:pt x="1318977" y="1473200"/>
                </a:lnTo>
                <a:lnTo>
                  <a:pt x="1284352" y="1397000"/>
                </a:lnTo>
                <a:lnTo>
                  <a:pt x="1240118" y="1397000"/>
                </a:lnTo>
                <a:lnTo>
                  <a:pt x="1150789" y="1346200"/>
                </a:lnTo>
                <a:close/>
              </a:path>
              <a:path w="2705100" h="2463800">
                <a:moveTo>
                  <a:pt x="1280058" y="1219200"/>
                </a:moveTo>
                <a:lnTo>
                  <a:pt x="1203559" y="1219200"/>
                </a:lnTo>
                <a:lnTo>
                  <a:pt x="1381772" y="1409700"/>
                </a:lnTo>
                <a:lnTo>
                  <a:pt x="1423664" y="1371600"/>
                </a:lnTo>
                <a:lnTo>
                  <a:pt x="1280058" y="1219200"/>
                </a:lnTo>
                <a:close/>
              </a:path>
              <a:path w="2705100" h="2463800">
                <a:moveTo>
                  <a:pt x="1220222" y="1155700"/>
                </a:moveTo>
                <a:lnTo>
                  <a:pt x="1155542" y="1206500"/>
                </a:lnTo>
                <a:lnTo>
                  <a:pt x="1240118" y="1397000"/>
                </a:lnTo>
                <a:lnTo>
                  <a:pt x="1284352" y="1397000"/>
                </a:lnTo>
                <a:lnTo>
                  <a:pt x="1203559" y="1219200"/>
                </a:lnTo>
                <a:lnTo>
                  <a:pt x="1280058" y="1219200"/>
                </a:lnTo>
                <a:lnTo>
                  <a:pt x="1220222" y="1155700"/>
                </a:lnTo>
                <a:close/>
              </a:path>
              <a:path w="2705100" h="2463800">
                <a:moveTo>
                  <a:pt x="1465651" y="1003300"/>
                </a:moveTo>
                <a:lnTo>
                  <a:pt x="1380251" y="1003300"/>
                </a:lnTo>
                <a:lnTo>
                  <a:pt x="1369678" y="1016000"/>
                </a:lnTo>
                <a:lnTo>
                  <a:pt x="1358670" y="1028700"/>
                </a:lnTo>
                <a:lnTo>
                  <a:pt x="1270213" y="1104900"/>
                </a:lnTo>
                <a:lnTo>
                  <a:pt x="1473657" y="1333500"/>
                </a:lnTo>
                <a:lnTo>
                  <a:pt x="1544492" y="1270000"/>
                </a:lnTo>
                <a:lnTo>
                  <a:pt x="1481983" y="1270000"/>
                </a:lnTo>
                <a:lnTo>
                  <a:pt x="1423419" y="1193800"/>
                </a:lnTo>
                <a:lnTo>
                  <a:pt x="1458688" y="1168400"/>
                </a:lnTo>
                <a:lnTo>
                  <a:pt x="1394443" y="1168400"/>
                </a:lnTo>
                <a:lnTo>
                  <a:pt x="1338016" y="1104900"/>
                </a:lnTo>
                <a:lnTo>
                  <a:pt x="1386944" y="1054100"/>
                </a:lnTo>
                <a:lnTo>
                  <a:pt x="1401335" y="1054100"/>
                </a:lnTo>
                <a:lnTo>
                  <a:pt x="1409123" y="1041400"/>
                </a:lnTo>
                <a:lnTo>
                  <a:pt x="1498062" y="1041400"/>
                </a:lnTo>
                <a:lnTo>
                  <a:pt x="1492531" y="1028700"/>
                </a:lnTo>
                <a:lnTo>
                  <a:pt x="1485075" y="1016000"/>
                </a:lnTo>
                <a:lnTo>
                  <a:pt x="1475750" y="1016000"/>
                </a:lnTo>
                <a:lnTo>
                  <a:pt x="1465651" y="1003300"/>
                </a:lnTo>
                <a:close/>
              </a:path>
              <a:path w="2705100" h="2463800">
                <a:moveTo>
                  <a:pt x="1604694" y="1143000"/>
                </a:moveTo>
                <a:lnTo>
                  <a:pt x="1534842" y="1143000"/>
                </a:lnTo>
                <a:lnTo>
                  <a:pt x="1541594" y="1155700"/>
                </a:lnTo>
                <a:lnTo>
                  <a:pt x="1547364" y="1155700"/>
                </a:lnTo>
                <a:lnTo>
                  <a:pt x="1551231" y="1168400"/>
                </a:lnTo>
                <a:lnTo>
                  <a:pt x="1553195" y="1181100"/>
                </a:lnTo>
                <a:lnTo>
                  <a:pt x="1551428" y="1193800"/>
                </a:lnTo>
                <a:lnTo>
                  <a:pt x="1547730" y="1206500"/>
                </a:lnTo>
                <a:lnTo>
                  <a:pt x="1542160" y="1206500"/>
                </a:lnTo>
                <a:lnTo>
                  <a:pt x="1534720" y="1219200"/>
                </a:lnTo>
                <a:lnTo>
                  <a:pt x="1481983" y="1270000"/>
                </a:lnTo>
                <a:lnTo>
                  <a:pt x="1544492" y="1270000"/>
                </a:lnTo>
                <a:lnTo>
                  <a:pt x="1572826" y="1244600"/>
                </a:lnTo>
                <a:lnTo>
                  <a:pt x="1588526" y="1231900"/>
                </a:lnTo>
                <a:lnTo>
                  <a:pt x="1599906" y="1206500"/>
                </a:lnTo>
                <a:lnTo>
                  <a:pt x="1606967" y="1193800"/>
                </a:lnTo>
                <a:lnTo>
                  <a:pt x="1609709" y="1181100"/>
                </a:lnTo>
                <a:lnTo>
                  <a:pt x="1608747" y="1168400"/>
                </a:lnTo>
                <a:lnTo>
                  <a:pt x="1604694" y="1143000"/>
                </a:lnTo>
                <a:close/>
              </a:path>
              <a:path w="2705100" h="2463800">
                <a:moveTo>
                  <a:pt x="1577475" y="1104900"/>
                </a:moveTo>
                <a:lnTo>
                  <a:pt x="1455810" y="1104900"/>
                </a:lnTo>
                <a:lnTo>
                  <a:pt x="1450918" y="1117600"/>
                </a:lnTo>
                <a:lnTo>
                  <a:pt x="1444202" y="1117600"/>
                </a:lnTo>
                <a:lnTo>
                  <a:pt x="1394443" y="1168400"/>
                </a:lnTo>
                <a:lnTo>
                  <a:pt x="1458688" y="1168400"/>
                </a:lnTo>
                <a:lnTo>
                  <a:pt x="1476322" y="1155700"/>
                </a:lnTo>
                <a:lnTo>
                  <a:pt x="1484563" y="1143000"/>
                </a:lnTo>
                <a:lnTo>
                  <a:pt x="1604694" y="1143000"/>
                </a:lnTo>
                <a:lnTo>
                  <a:pt x="1597552" y="1130300"/>
                </a:lnTo>
                <a:lnTo>
                  <a:pt x="1587320" y="1117600"/>
                </a:lnTo>
                <a:lnTo>
                  <a:pt x="1577475" y="1104900"/>
                </a:lnTo>
                <a:close/>
              </a:path>
              <a:path w="2705100" h="2463800">
                <a:moveTo>
                  <a:pt x="1579184" y="825500"/>
                </a:moveTo>
                <a:lnTo>
                  <a:pt x="1528319" y="876300"/>
                </a:lnTo>
                <a:lnTo>
                  <a:pt x="1656610" y="1168400"/>
                </a:lnTo>
                <a:lnTo>
                  <a:pt x="1691483" y="1143000"/>
                </a:lnTo>
                <a:lnTo>
                  <a:pt x="1660563" y="1066800"/>
                </a:lnTo>
                <a:lnTo>
                  <a:pt x="1704576" y="1028700"/>
                </a:lnTo>
                <a:lnTo>
                  <a:pt x="1641889" y="1028700"/>
                </a:lnTo>
                <a:lnTo>
                  <a:pt x="1583974" y="889000"/>
                </a:lnTo>
                <a:lnTo>
                  <a:pt x="1686708" y="889000"/>
                </a:lnTo>
                <a:lnTo>
                  <a:pt x="1579184" y="825500"/>
                </a:lnTo>
                <a:close/>
              </a:path>
              <a:path w="2705100" h="2463800">
                <a:moveTo>
                  <a:pt x="1500441" y="1079500"/>
                </a:moveTo>
                <a:lnTo>
                  <a:pt x="1459617" y="1079500"/>
                </a:lnTo>
                <a:lnTo>
                  <a:pt x="1460120" y="1092200"/>
                </a:lnTo>
                <a:lnTo>
                  <a:pt x="1458877" y="1104900"/>
                </a:lnTo>
                <a:lnTo>
                  <a:pt x="1488857" y="1104900"/>
                </a:lnTo>
                <a:lnTo>
                  <a:pt x="1495734" y="1092200"/>
                </a:lnTo>
                <a:lnTo>
                  <a:pt x="1500441" y="1079500"/>
                </a:lnTo>
                <a:close/>
              </a:path>
              <a:path w="2705100" h="2463800">
                <a:moveTo>
                  <a:pt x="1555076" y="1092200"/>
                </a:moveTo>
                <a:lnTo>
                  <a:pt x="1516100" y="1092200"/>
                </a:lnTo>
                <a:lnTo>
                  <a:pt x="1502581" y="1104900"/>
                </a:lnTo>
                <a:lnTo>
                  <a:pt x="1566727" y="1104900"/>
                </a:lnTo>
                <a:lnTo>
                  <a:pt x="1555076" y="1092200"/>
                </a:lnTo>
                <a:close/>
              </a:path>
              <a:path w="2705100" h="2463800">
                <a:moveTo>
                  <a:pt x="1498062" y="1041400"/>
                </a:moveTo>
                <a:lnTo>
                  <a:pt x="1425515" y="1041400"/>
                </a:lnTo>
                <a:lnTo>
                  <a:pt x="1433384" y="1054100"/>
                </a:lnTo>
                <a:lnTo>
                  <a:pt x="1448097" y="1054100"/>
                </a:lnTo>
                <a:lnTo>
                  <a:pt x="1453605" y="1066800"/>
                </a:lnTo>
                <a:lnTo>
                  <a:pt x="1457445" y="1079500"/>
                </a:lnTo>
                <a:lnTo>
                  <a:pt x="1502978" y="1079500"/>
                </a:lnTo>
                <a:lnTo>
                  <a:pt x="1503347" y="1066800"/>
                </a:lnTo>
                <a:lnTo>
                  <a:pt x="1501667" y="1054100"/>
                </a:lnTo>
                <a:lnTo>
                  <a:pt x="1498062" y="1041400"/>
                </a:lnTo>
                <a:close/>
              </a:path>
              <a:path w="2705100" h="2463800">
                <a:moveTo>
                  <a:pt x="1686708" y="889000"/>
                </a:moveTo>
                <a:lnTo>
                  <a:pt x="1583974" y="889000"/>
                </a:lnTo>
                <a:lnTo>
                  <a:pt x="1708452" y="965200"/>
                </a:lnTo>
                <a:lnTo>
                  <a:pt x="1641889" y="1028700"/>
                </a:lnTo>
                <a:lnTo>
                  <a:pt x="1704576" y="1028700"/>
                </a:lnTo>
                <a:lnTo>
                  <a:pt x="1748589" y="990600"/>
                </a:lnTo>
                <a:lnTo>
                  <a:pt x="1858747" y="990600"/>
                </a:lnTo>
                <a:lnTo>
                  <a:pt x="1686708" y="889000"/>
                </a:lnTo>
                <a:close/>
              </a:path>
              <a:path w="2705100" h="2463800">
                <a:moveTo>
                  <a:pt x="1858747" y="990600"/>
                </a:moveTo>
                <a:lnTo>
                  <a:pt x="1748589" y="990600"/>
                </a:lnTo>
                <a:lnTo>
                  <a:pt x="1815057" y="1028700"/>
                </a:lnTo>
                <a:lnTo>
                  <a:pt x="1858747" y="990600"/>
                </a:lnTo>
                <a:close/>
              </a:path>
              <a:path w="2705100" h="2463800">
                <a:moveTo>
                  <a:pt x="1443130" y="990600"/>
                </a:moveTo>
                <a:lnTo>
                  <a:pt x="1409894" y="990600"/>
                </a:lnTo>
                <a:lnTo>
                  <a:pt x="1400091" y="1003300"/>
                </a:lnTo>
                <a:lnTo>
                  <a:pt x="1454777" y="1003300"/>
                </a:lnTo>
                <a:lnTo>
                  <a:pt x="1443130" y="990600"/>
                </a:lnTo>
                <a:close/>
              </a:path>
              <a:path w="2705100" h="2463800">
                <a:moveTo>
                  <a:pt x="1728162" y="698500"/>
                </a:moveTo>
                <a:lnTo>
                  <a:pt x="1682475" y="736600"/>
                </a:lnTo>
                <a:lnTo>
                  <a:pt x="1885919" y="965200"/>
                </a:lnTo>
                <a:lnTo>
                  <a:pt x="1919297" y="939800"/>
                </a:lnTo>
                <a:lnTo>
                  <a:pt x="1770369" y="762000"/>
                </a:lnTo>
                <a:lnTo>
                  <a:pt x="1924195" y="762000"/>
                </a:lnTo>
                <a:lnTo>
                  <a:pt x="1728162" y="698500"/>
                </a:lnTo>
                <a:close/>
              </a:path>
              <a:path w="2705100" h="2463800">
                <a:moveTo>
                  <a:pt x="1924195" y="762000"/>
                </a:moveTo>
                <a:lnTo>
                  <a:pt x="1770369" y="762000"/>
                </a:lnTo>
                <a:lnTo>
                  <a:pt x="2017736" y="850900"/>
                </a:lnTo>
                <a:lnTo>
                  <a:pt x="2057575" y="812800"/>
                </a:lnTo>
                <a:lnTo>
                  <a:pt x="2023667" y="774700"/>
                </a:lnTo>
                <a:lnTo>
                  <a:pt x="1963402" y="774700"/>
                </a:lnTo>
                <a:lnTo>
                  <a:pt x="1924195" y="762000"/>
                </a:lnTo>
                <a:close/>
              </a:path>
              <a:path w="2705100" h="2463800">
                <a:moveTo>
                  <a:pt x="1854131" y="584200"/>
                </a:moveTo>
                <a:lnTo>
                  <a:pt x="1821775" y="609600"/>
                </a:lnTo>
                <a:lnTo>
                  <a:pt x="1963402" y="774700"/>
                </a:lnTo>
                <a:lnTo>
                  <a:pt x="2023667" y="774700"/>
                </a:lnTo>
                <a:lnTo>
                  <a:pt x="1854131" y="584200"/>
                </a:lnTo>
                <a:close/>
              </a:path>
              <a:path w="2705100" h="2463800">
                <a:moveTo>
                  <a:pt x="2098154" y="431800"/>
                </a:moveTo>
                <a:lnTo>
                  <a:pt x="2021753" y="431800"/>
                </a:lnTo>
                <a:lnTo>
                  <a:pt x="2003579" y="444500"/>
                </a:lnTo>
                <a:lnTo>
                  <a:pt x="1966343" y="482600"/>
                </a:lnTo>
                <a:lnTo>
                  <a:pt x="1945873" y="533400"/>
                </a:lnTo>
                <a:lnTo>
                  <a:pt x="1945166" y="558800"/>
                </a:lnTo>
                <a:lnTo>
                  <a:pt x="1950073" y="584200"/>
                </a:lnTo>
                <a:lnTo>
                  <a:pt x="1974511" y="635000"/>
                </a:lnTo>
                <a:lnTo>
                  <a:pt x="2015620" y="685800"/>
                </a:lnTo>
                <a:lnTo>
                  <a:pt x="2063601" y="711200"/>
                </a:lnTo>
                <a:lnTo>
                  <a:pt x="2090004" y="723900"/>
                </a:lnTo>
                <a:lnTo>
                  <a:pt x="2142400" y="723900"/>
                </a:lnTo>
                <a:lnTo>
                  <a:pt x="2167084" y="711200"/>
                </a:lnTo>
                <a:lnTo>
                  <a:pt x="2190760" y="698500"/>
                </a:lnTo>
                <a:lnTo>
                  <a:pt x="2208261" y="673100"/>
                </a:lnTo>
                <a:lnTo>
                  <a:pt x="2105710" y="673100"/>
                </a:lnTo>
                <a:lnTo>
                  <a:pt x="2071570" y="660400"/>
                </a:lnTo>
                <a:lnTo>
                  <a:pt x="2034541" y="622300"/>
                </a:lnTo>
                <a:lnTo>
                  <a:pt x="2018442" y="596900"/>
                </a:lnTo>
                <a:lnTo>
                  <a:pt x="2006613" y="584200"/>
                </a:lnTo>
                <a:lnTo>
                  <a:pt x="1999053" y="558800"/>
                </a:lnTo>
                <a:lnTo>
                  <a:pt x="1995763" y="546100"/>
                </a:lnTo>
                <a:lnTo>
                  <a:pt x="1996262" y="533400"/>
                </a:lnTo>
                <a:lnTo>
                  <a:pt x="2017623" y="495300"/>
                </a:lnTo>
                <a:lnTo>
                  <a:pt x="2057807" y="469900"/>
                </a:lnTo>
                <a:lnTo>
                  <a:pt x="2122427" y="469900"/>
                </a:lnTo>
                <a:lnTo>
                  <a:pt x="2132303" y="457200"/>
                </a:lnTo>
                <a:lnTo>
                  <a:pt x="2115704" y="444500"/>
                </a:lnTo>
                <a:lnTo>
                  <a:pt x="2098154" y="431800"/>
                </a:lnTo>
                <a:close/>
              </a:path>
              <a:path w="2705100" h="2463800">
                <a:moveTo>
                  <a:pt x="2233377" y="558800"/>
                </a:moveTo>
                <a:lnTo>
                  <a:pt x="2166694" y="558800"/>
                </a:lnTo>
                <a:lnTo>
                  <a:pt x="2175913" y="571500"/>
                </a:lnTo>
                <a:lnTo>
                  <a:pt x="2182382" y="584200"/>
                </a:lnTo>
                <a:lnTo>
                  <a:pt x="2186101" y="596900"/>
                </a:lnTo>
                <a:lnTo>
                  <a:pt x="2187069" y="609600"/>
                </a:lnTo>
                <a:lnTo>
                  <a:pt x="2185404" y="622300"/>
                </a:lnTo>
                <a:lnTo>
                  <a:pt x="2181224" y="635000"/>
                </a:lnTo>
                <a:lnTo>
                  <a:pt x="2174529" y="647700"/>
                </a:lnTo>
                <a:lnTo>
                  <a:pt x="2165319" y="660400"/>
                </a:lnTo>
                <a:lnTo>
                  <a:pt x="2136959" y="673100"/>
                </a:lnTo>
                <a:lnTo>
                  <a:pt x="2208261" y="673100"/>
                </a:lnTo>
                <a:lnTo>
                  <a:pt x="2219234" y="660400"/>
                </a:lnTo>
                <a:lnTo>
                  <a:pt x="2223681" y="635000"/>
                </a:lnTo>
                <a:lnTo>
                  <a:pt x="2221600" y="609600"/>
                </a:lnTo>
                <a:lnTo>
                  <a:pt x="2279604" y="609600"/>
                </a:lnTo>
                <a:lnTo>
                  <a:pt x="2233377" y="558800"/>
                </a:lnTo>
                <a:close/>
              </a:path>
              <a:path w="2705100" h="2463800">
                <a:moveTo>
                  <a:pt x="2279604" y="609600"/>
                </a:moveTo>
                <a:lnTo>
                  <a:pt x="2221600" y="609600"/>
                </a:lnTo>
                <a:lnTo>
                  <a:pt x="2261472" y="622300"/>
                </a:lnTo>
                <a:lnTo>
                  <a:pt x="2279604" y="609600"/>
                </a:lnTo>
                <a:close/>
              </a:path>
              <a:path w="2705100" h="2463800">
                <a:moveTo>
                  <a:pt x="2175593" y="495300"/>
                </a:moveTo>
                <a:lnTo>
                  <a:pt x="2090256" y="571500"/>
                </a:lnTo>
                <a:lnTo>
                  <a:pt x="2119842" y="609600"/>
                </a:lnTo>
                <a:lnTo>
                  <a:pt x="2166694" y="558800"/>
                </a:lnTo>
                <a:lnTo>
                  <a:pt x="2233377" y="558800"/>
                </a:lnTo>
                <a:lnTo>
                  <a:pt x="2175593" y="495300"/>
                </a:lnTo>
                <a:close/>
              </a:path>
              <a:path w="2705100" h="2463800">
                <a:moveTo>
                  <a:pt x="2226264" y="254000"/>
                </a:moveTo>
                <a:lnTo>
                  <a:pt x="2175399" y="292100"/>
                </a:lnTo>
                <a:lnTo>
                  <a:pt x="2303691" y="584200"/>
                </a:lnTo>
                <a:lnTo>
                  <a:pt x="2338564" y="558800"/>
                </a:lnTo>
                <a:lnTo>
                  <a:pt x="2307644" y="482600"/>
                </a:lnTo>
                <a:lnTo>
                  <a:pt x="2351657" y="444500"/>
                </a:lnTo>
                <a:lnTo>
                  <a:pt x="2288969" y="444500"/>
                </a:lnTo>
                <a:lnTo>
                  <a:pt x="2231054" y="317500"/>
                </a:lnTo>
                <a:lnTo>
                  <a:pt x="2342749" y="317500"/>
                </a:lnTo>
                <a:lnTo>
                  <a:pt x="2226264" y="254000"/>
                </a:lnTo>
                <a:close/>
              </a:path>
              <a:path w="2705100" h="2463800">
                <a:moveTo>
                  <a:pt x="2122427" y="469900"/>
                </a:moveTo>
                <a:lnTo>
                  <a:pt x="2057807" y="469900"/>
                </a:lnTo>
                <a:lnTo>
                  <a:pt x="2079656" y="482600"/>
                </a:lnTo>
                <a:lnTo>
                  <a:pt x="2102676" y="495300"/>
                </a:lnTo>
                <a:lnTo>
                  <a:pt x="2122427" y="469900"/>
                </a:lnTo>
                <a:close/>
              </a:path>
              <a:path w="2705100" h="2463800">
                <a:moveTo>
                  <a:pt x="2342749" y="317500"/>
                </a:moveTo>
                <a:lnTo>
                  <a:pt x="2231054" y="317500"/>
                </a:lnTo>
                <a:lnTo>
                  <a:pt x="2355532" y="381000"/>
                </a:lnTo>
                <a:lnTo>
                  <a:pt x="2288969" y="444500"/>
                </a:lnTo>
                <a:lnTo>
                  <a:pt x="2351657" y="444500"/>
                </a:lnTo>
                <a:lnTo>
                  <a:pt x="2395669" y="406400"/>
                </a:lnTo>
                <a:lnTo>
                  <a:pt x="2505828" y="406400"/>
                </a:lnTo>
                <a:lnTo>
                  <a:pt x="2342749" y="317500"/>
                </a:lnTo>
                <a:close/>
              </a:path>
              <a:path w="2705100" h="2463800">
                <a:moveTo>
                  <a:pt x="2505828" y="406400"/>
                </a:moveTo>
                <a:lnTo>
                  <a:pt x="2395669" y="406400"/>
                </a:lnTo>
                <a:lnTo>
                  <a:pt x="2462137" y="444500"/>
                </a:lnTo>
                <a:lnTo>
                  <a:pt x="2505828" y="406400"/>
                </a:lnTo>
                <a:close/>
              </a:path>
              <a:path w="2705100" h="2463800">
                <a:moveTo>
                  <a:pt x="2375242" y="114300"/>
                </a:moveTo>
                <a:lnTo>
                  <a:pt x="2329555" y="152400"/>
                </a:lnTo>
                <a:lnTo>
                  <a:pt x="2532999" y="381000"/>
                </a:lnTo>
                <a:lnTo>
                  <a:pt x="2566377" y="355600"/>
                </a:lnTo>
                <a:lnTo>
                  <a:pt x="2417450" y="190500"/>
                </a:lnTo>
                <a:lnTo>
                  <a:pt x="2610482" y="190500"/>
                </a:lnTo>
                <a:lnTo>
                  <a:pt x="2375242" y="114300"/>
                </a:lnTo>
                <a:close/>
              </a:path>
              <a:path w="2705100" h="2463800">
                <a:moveTo>
                  <a:pt x="2501211" y="0"/>
                </a:moveTo>
                <a:lnTo>
                  <a:pt x="2468855" y="38100"/>
                </a:lnTo>
                <a:lnTo>
                  <a:pt x="2610482" y="190500"/>
                </a:lnTo>
                <a:lnTo>
                  <a:pt x="2417450" y="190500"/>
                </a:lnTo>
                <a:lnTo>
                  <a:pt x="2664816" y="266700"/>
                </a:lnTo>
                <a:lnTo>
                  <a:pt x="2704655" y="228600"/>
                </a:lnTo>
                <a:lnTo>
                  <a:pt x="2501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5345088" y="1367097"/>
            <a:ext cx="2007870" cy="1778000"/>
          </a:xfrm>
          <a:custGeom>
            <a:avLst/>
            <a:gdLst/>
            <a:ahLst/>
            <a:cxnLst/>
            <a:rect l="l" t="t" r="r" b="b"/>
            <a:pathLst>
              <a:path w="2007870" h="1778000">
                <a:moveTo>
                  <a:pt x="170041" y="1587500"/>
                </a:moveTo>
                <a:lnTo>
                  <a:pt x="91700" y="1587500"/>
                </a:lnTo>
                <a:lnTo>
                  <a:pt x="263728" y="1778000"/>
                </a:lnTo>
                <a:lnTo>
                  <a:pt x="307663" y="1739900"/>
                </a:lnTo>
                <a:lnTo>
                  <a:pt x="170041" y="1587500"/>
                </a:lnTo>
                <a:close/>
              </a:path>
              <a:path w="2007870" h="1778000">
                <a:moveTo>
                  <a:pt x="335614" y="1308100"/>
                </a:moveTo>
                <a:lnTo>
                  <a:pt x="189501" y="1447800"/>
                </a:lnTo>
                <a:lnTo>
                  <a:pt x="392945" y="1663700"/>
                </a:lnTo>
                <a:lnTo>
                  <a:pt x="466682" y="1600200"/>
                </a:lnTo>
                <a:lnTo>
                  <a:pt x="402399" y="1600200"/>
                </a:lnTo>
                <a:lnTo>
                  <a:pt x="345362" y="1536700"/>
                </a:lnTo>
                <a:lnTo>
                  <a:pt x="387595" y="1498600"/>
                </a:lnTo>
                <a:lnTo>
                  <a:pt x="315776" y="1498600"/>
                </a:lnTo>
                <a:lnTo>
                  <a:pt x="260568" y="1435100"/>
                </a:lnTo>
                <a:lnTo>
                  <a:pt x="365809" y="1346200"/>
                </a:lnTo>
                <a:lnTo>
                  <a:pt x="335614" y="1308100"/>
                </a:lnTo>
                <a:close/>
              </a:path>
              <a:path w="2007870" h="1778000">
                <a:moveTo>
                  <a:pt x="164503" y="1460500"/>
                </a:moveTo>
                <a:lnTo>
                  <a:pt x="0" y="1612900"/>
                </a:lnTo>
                <a:lnTo>
                  <a:pt x="31417" y="1651000"/>
                </a:lnTo>
                <a:lnTo>
                  <a:pt x="91700" y="1587500"/>
                </a:lnTo>
                <a:lnTo>
                  <a:pt x="170041" y="1587500"/>
                </a:lnTo>
                <a:lnTo>
                  <a:pt x="135635" y="1549400"/>
                </a:lnTo>
                <a:lnTo>
                  <a:pt x="195920" y="1498600"/>
                </a:lnTo>
                <a:lnTo>
                  <a:pt x="164503" y="1460500"/>
                </a:lnTo>
                <a:close/>
              </a:path>
              <a:path w="2007870" h="1778000">
                <a:moveTo>
                  <a:pt x="509003" y="1498600"/>
                </a:moveTo>
                <a:lnTo>
                  <a:pt x="402399" y="1600200"/>
                </a:lnTo>
                <a:lnTo>
                  <a:pt x="466682" y="1600200"/>
                </a:lnTo>
                <a:lnTo>
                  <a:pt x="540419" y="1536700"/>
                </a:lnTo>
                <a:lnTo>
                  <a:pt x="509003" y="1498600"/>
                </a:lnTo>
                <a:close/>
              </a:path>
              <a:path w="2007870" h="1778000">
                <a:moveTo>
                  <a:pt x="400241" y="1422400"/>
                </a:moveTo>
                <a:lnTo>
                  <a:pt x="315776" y="1498600"/>
                </a:lnTo>
                <a:lnTo>
                  <a:pt x="387595" y="1498600"/>
                </a:lnTo>
                <a:lnTo>
                  <a:pt x="429827" y="1460500"/>
                </a:lnTo>
                <a:lnTo>
                  <a:pt x="400241" y="1422400"/>
                </a:lnTo>
                <a:close/>
              </a:path>
              <a:path w="2007870" h="1778000">
                <a:moveTo>
                  <a:pt x="554572" y="1168400"/>
                </a:moveTo>
                <a:lnTo>
                  <a:pt x="501841" y="1168400"/>
                </a:lnTo>
                <a:lnTo>
                  <a:pt x="477598" y="1181100"/>
                </a:lnTo>
                <a:lnTo>
                  <a:pt x="435749" y="1219200"/>
                </a:lnTo>
                <a:lnTo>
                  <a:pt x="415332" y="1270000"/>
                </a:lnTo>
                <a:lnTo>
                  <a:pt x="413936" y="1295400"/>
                </a:lnTo>
                <a:lnTo>
                  <a:pt x="418058" y="1320800"/>
                </a:lnTo>
                <a:lnTo>
                  <a:pt x="441788" y="1371600"/>
                </a:lnTo>
                <a:lnTo>
                  <a:pt x="484418" y="1422400"/>
                </a:lnTo>
                <a:lnTo>
                  <a:pt x="534549" y="1460500"/>
                </a:lnTo>
                <a:lnTo>
                  <a:pt x="614656" y="1460500"/>
                </a:lnTo>
                <a:lnTo>
                  <a:pt x="639215" y="1447800"/>
                </a:lnTo>
                <a:lnTo>
                  <a:pt x="662481" y="1435100"/>
                </a:lnTo>
                <a:lnTo>
                  <a:pt x="681624" y="1409700"/>
                </a:lnTo>
                <a:lnTo>
                  <a:pt x="559328" y="1409700"/>
                </a:lnTo>
                <a:lnTo>
                  <a:pt x="542377" y="1397000"/>
                </a:lnTo>
                <a:lnTo>
                  <a:pt x="524889" y="1384300"/>
                </a:lnTo>
                <a:lnTo>
                  <a:pt x="506864" y="1358900"/>
                </a:lnTo>
                <a:lnTo>
                  <a:pt x="477165" y="1320800"/>
                </a:lnTo>
                <a:lnTo>
                  <a:pt x="463468" y="1282700"/>
                </a:lnTo>
                <a:lnTo>
                  <a:pt x="465773" y="1257300"/>
                </a:lnTo>
                <a:lnTo>
                  <a:pt x="484079" y="1231900"/>
                </a:lnTo>
                <a:lnTo>
                  <a:pt x="497759" y="1219200"/>
                </a:lnTo>
                <a:lnTo>
                  <a:pt x="643415" y="1219200"/>
                </a:lnTo>
                <a:lnTo>
                  <a:pt x="631873" y="1206500"/>
                </a:lnTo>
                <a:lnTo>
                  <a:pt x="607447" y="1193800"/>
                </a:lnTo>
                <a:lnTo>
                  <a:pt x="581680" y="1181100"/>
                </a:lnTo>
                <a:lnTo>
                  <a:pt x="554572" y="1168400"/>
                </a:lnTo>
                <a:close/>
              </a:path>
              <a:path w="2007870" h="1778000">
                <a:moveTo>
                  <a:pt x="643415" y="1219200"/>
                </a:moveTo>
                <a:lnTo>
                  <a:pt x="543145" y="1219200"/>
                </a:lnTo>
                <a:lnTo>
                  <a:pt x="559510" y="1231900"/>
                </a:lnTo>
                <a:lnTo>
                  <a:pt x="576171" y="1231900"/>
                </a:lnTo>
                <a:lnTo>
                  <a:pt x="593130" y="1244600"/>
                </a:lnTo>
                <a:lnTo>
                  <a:pt x="610386" y="1270000"/>
                </a:lnTo>
                <a:lnTo>
                  <a:pt x="629177" y="1295400"/>
                </a:lnTo>
                <a:lnTo>
                  <a:pt x="642738" y="1308100"/>
                </a:lnTo>
                <a:lnTo>
                  <a:pt x="651070" y="1333500"/>
                </a:lnTo>
                <a:lnTo>
                  <a:pt x="654173" y="1346200"/>
                </a:lnTo>
                <a:lnTo>
                  <a:pt x="653216" y="1358900"/>
                </a:lnTo>
                <a:lnTo>
                  <a:pt x="649369" y="1371600"/>
                </a:lnTo>
                <a:lnTo>
                  <a:pt x="642632" y="1384300"/>
                </a:lnTo>
                <a:lnTo>
                  <a:pt x="633006" y="1397000"/>
                </a:lnTo>
                <a:lnTo>
                  <a:pt x="620061" y="1409700"/>
                </a:lnTo>
                <a:lnTo>
                  <a:pt x="681624" y="1409700"/>
                </a:lnTo>
                <a:lnTo>
                  <a:pt x="694973" y="1384300"/>
                </a:lnTo>
                <a:lnTo>
                  <a:pt x="702529" y="1358900"/>
                </a:lnTo>
                <a:lnTo>
                  <a:pt x="704291" y="1333500"/>
                </a:lnTo>
                <a:lnTo>
                  <a:pt x="700356" y="1308100"/>
                </a:lnTo>
                <a:lnTo>
                  <a:pt x="690822" y="1282700"/>
                </a:lnTo>
                <a:lnTo>
                  <a:pt x="675689" y="1257300"/>
                </a:lnTo>
                <a:lnTo>
                  <a:pt x="654958" y="1231900"/>
                </a:lnTo>
                <a:lnTo>
                  <a:pt x="643415" y="1219200"/>
                </a:lnTo>
                <a:close/>
              </a:path>
              <a:path w="2007870" h="1778000">
                <a:moveTo>
                  <a:pt x="800448" y="965200"/>
                </a:moveTo>
                <a:lnTo>
                  <a:pt x="729703" y="965200"/>
                </a:lnTo>
                <a:lnTo>
                  <a:pt x="710131" y="977900"/>
                </a:lnTo>
                <a:lnTo>
                  <a:pt x="689914" y="990600"/>
                </a:lnTo>
                <a:lnTo>
                  <a:pt x="591454" y="1079500"/>
                </a:lnTo>
                <a:lnTo>
                  <a:pt x="794896" y="1308100"/>
                </a:lnTo>
                <a:lnTo>
                  <a:pt x="835767" y="1270000"/>
                </a:lnTo>
                <a:lnTo>
                  <a:pt x="752194" y="1181100"/>
                </a:lnTo>
                <a:lnTo>
                  <a:pt x="795363" y="1143000"/>
                </a:lnTo>
                <a:lnTo>
                  <a:pt x="722913" y="1143000"/>
                </a:lnTo>
                <a:lnTo>
                  <a:pt x="661605" y="1079500"/>
                </a:lnTo>
                <a:lnTo>
                  <a:pt x="715854" y="1028700"/>
                </a:lnTo>
                <a:lnTo>
                  <a:pt x="725409" y="1016000"/>
                </a:lnTo>
                <a:lnTo>
                  <a:pt x="844744" y="1016000"/>
                </a:lnTo>
                <a:lnTo>
                  <a:pt x="829219" y="990600"/>
                </a:lnTo>
                <a:lnTo>
                  <a:pt x="815430" y="977900"/>
                </a:lnTo>
                <a:lnTo>
                  <a:pt x="800448" y="965200"/>
                </a:lnTo>
                <a:close/>
              </a:path>
              <a:path w="2007870" h="1778000">
                <a:moveTo>
                  <a:pt x="928775" y="1130300"/>
                </a:moveTo>
                <a:lnTo>
                  <a:pt x="809753" y="1130300"/>
                </a:lnTo>
                <a:lnTo>
                  <a:pt x="928747" y="1193800"/>
                </a:lnTo>
                <a:lnTo>
                  <a:pt x="972002" y="1155700"/>
                </a:lnTo>
                <a:lnTo>
                  <a:pt x="928775" y="1130300"/>
                </a:lnTo>
                <a:close/>
              </a:path>
              <a:path w="2007870" h="1778000">
                <a:moveTo>
                  <a:pt x="844744" y="1016000"/>
                </a:moveTo>
                <a:lnTo>
                  <a:pt x="779213" y="1016000"/>
                </a:lnTo>
                <a:lnTo>
                  <a:pt x="786269" y="1028700"/>
                </a:lnTo>
                <a:lnTo>
                  <a:pt x="792510" y="1028700"/>
                </a:lnTo>
                <a:lnTo>
                  <a:pt x="796617" y="1041400"/>
                </a:lnTo>
                <a:lnTo>
                  <a:pt x="798588" y="1054100"/>
                </a:lnTo>
                <a:lnTo>
                  <a:pt x="798424" y="1066800"/>
                </a:lnTo>
                <a:lnTo>
                  <a:pt x="795964" y="1066800"/>
                </a:lnTo>
                <a:lnTo>
                  <a:pt x="791045" y="1079500"/>
                </a:lnTo>
                <a:lnTo>
                  <a:pt x="783667" y="1092200"/>
                </a:lnTo>
                <a:lnTo>
                  <a:pt x="773830" y="1104900"/>
                </a:lnTo>
                <a:lnTo>
                  <a:pt x="722913" y="1143000"/>
                </a:lnTo>
                <a:lnTo>
                  <a:pt x="795363" y="1143000"/>
                </a:lnTo>
                <a:lnTo>
                  <a:pt x="809753" y="1130300"/>
                </a:lnTo>
                <a:lnTo>
                  <a:pt x="928775" y="1130300"/>
                </a:lnTo>
                <a:lnTo>
                  <a:pt x="842322" y="1079500"/>
                </a:lnTo>
                <a:lnTo>
                  <a:pt x="851295" y="1054100"/>
                </a:lnTo>
                <a:lnTo>
                  <a:pt x="852102" y="1028700"/>
                </a:lnTo>
                <a:lnTo>
                  <a:pt x="844744" y="1016000"/>
                </a:lnTo>
                <a:close/>
              </a:path>
              <a:path w="2007870" h="1778000">
                <a:moveTo>
                  <a:pt x="851178" y="850900"/>
                </a:moveTo>
                <a:lnTo>
                  <a:pt x="810306" y="889000"/>
                </a:lnTo>
                <a:lnTo>
                  <a:pt x="1013750" y="1117600"/>
                </a:lnTo>
                <a:lnTo>
                  <a:pt x="1054620" y="1079500"/>
                </a:lnTo>
                <a:lnTo>
                  <a:pt x="851178" y="850900"/>
                </a:lnTo>
                <a:close/>
              </a:path>
              <a:path w="2007870" h="1778000">
                <a:moveTo>
                  <a:pt x="1071252" y="876300"/>
                </a:moveTo>
                <a:lnTo>
                  <a:pt x="987808" y="952500"/>
                </a:lnTo>
                <a:lnTo>
                  <a:pt x="1015564" y="977900"/>
                </a:lnTo>
                <a:lnTo>
                  <a:pt x="1099008" y="914400"/>
                </a:lnTo>
                <a:lnTo>
                  <a:pt x="1071252" y="876300"/>
                </a:lnTo>
                <a:close/>
              </a:path>
              <a:path w="2007870" h="1778000">
                <a:moveTo>
                  <a:pt x="766912" y="952500"/>
                </a:moveTo>
                <a:lnTo>
                  <a:pt x="748630" y="965200"/>
                </a:lnTo>
                <a:lnTo>
                  <a:pt x="784276" y="965200"/>
                </a:lnTo>
                <a:lnTo>
                  <a:pt x="766912" y="952500"/>
                </a:lnTo>
                <a:close/>
              </a:path>
              <a:path w="2007870" h="1778000">
                <a:moveTo>
                  <a:pt x="1123117" y="736600"/>
                </a:moveTo>
                <a:lnTo>
                  <a:pt x="1044776" y="736600"/>
                </a:lnTo>
                <a:lnTo>
                  <a:pt x="1216803" y="927100"/>
                </a:lnTo>
                <a:lnTo>
                  <a:pt x="1260739" y="889000"/>
                </a:lnTo>
                <a:lnTo>
                  <a:pt x="1123117" y="736600"/>
                </a:lnTo>
                <a:close/>
              </a:path>
              <a:path w="2007870" h="1778000">
                <a:moveTo>
                  <a:pt x="1288689" y="457200"/>
                </a:moveTo>
                <a:lnTo>
                  <a:pt x="1142578" y="584200"/>
                </a:lnTo>
                <a:lnTo>
                  <a:pt x="1346022" y="812800"/>
                </a:lnTo>
                <a:lnTo>
                  <a:pt x="1419759" y="749300"/>
                </a:lnTo>
                <a:lnTo>
                  <a:pt x="1355476" y="749300"/>
                </a:lnTo>
                <a:lnTo>
                  <a:pt x="1298439" y="685800"/>
                </a:lnTo>
                <a:lnTo>
                  <a:pt x="1340671" y="647700"/>
                </a:lnTo>
                <a:lnTo>
                  <a:pt x="1268851" y="647700"/>
                </a:lnTo>
                <a:lnTo>
                  <a:pt x="1213645" y="584200"/>
                </a:lnTo>
                <a:lnTo>
                  <a:pt x="1318886" y="495300"/>
                </a:lnTo>
                <a:lnTo>
                  <a:pt x="1288689" y="457200"/>
                </a:lnTo>
                <a:close/>
              </a:path>
              <a:path w="2007870" h="1778000">
                <a:moveTo>
                  <a:pt x="1117579" y="609600"/>
                </a:moveTo>
                <a:lnTo>
                  <a:pt x="953076" y="762000"/>
                </a:lnTo>
                <a:lnTo>
                  <a:pt x="984492" y="787400"/>
                </a:lnTo>
                <a:lnTo>
                  <a:pt x="1044776" y="736600"/>
                </a:lnTo>
                <a:lnTo>
                  <a:pt x="1123117" y="736600"/>
                </a:lnTo>
                <a:lnTo>
                  <a:pt x="1088712" y="698500"/>
                </a:lnTo>
                <a:lnTo>
                  <a:pt x="1148995" y="647700"/>
                </a:lnTo>
                <a:lnTo>
                  <a:pt x="1117579" y="609600"/>
                </a:lnTo>
                <a:close/>
              </a:path>
              <a:path w="2007870" h="1778000">
                <a:moveTo>
                  <a:pt x="1462078" y="647700"/>
                </a:moveTo>
                <a:lnTo>
                  <a:pt x="1355476" y="749300"/>
                </a:lnTo>
                <a:lnTo>
                  <a:pt x="1419759" y="749300"/>
                </a:lnTo>
                <a:lnTo>
                  <a:pt x="1493495" y="685800"/>
                </a:lnTo>
                <a:lnTo>
                  <a:pt x="1462078" y="647700"/>
                </a:lnTo>
                <a:close/>
              </a:path>
              <a:path w="2007870" h="1778000">
                <a:moveTo>
                  <a:pt x="1353317" y="571500"/>
                </a:moveTo>
                <a:lnTo>
                  <a:pt x="1268851" y="647700"/>
                </a:lnTo>
                <a:lnTo>
                  <a:pt x="1340671" y="647700"/>
                </a:lnTo>
                <a:lnTo>
                  <a:pt x="1382904" y="609600"/>
                </a:lnTo>
                <a:lnTo>
                  <a:pt x="1353317" y="571500"/>
                </a:lnTo>
                <a:close/>
              </a:path>
              <a:path w="2007870" h="1778000">
                <a:moveTo>
                  <a:pt x="1534756" y="317500"/>
                </a:moveTo>
                <a:lnTo>
                  <a:pt x="1454917" y="317500"/>
                </a:lnTo>
                <a:lnTo>
                  <a:pt x="1430674" y="330200"/>
                </a:lnTo>
                <a:lnTo>
                  <a:pt x="1388824" y="368300"/>
                </a:lnTo>
                <a:lnTo>
                  <a:pt x="1368407" y="419100"/>
                </a:lnTo>
                <a:lnTo>
                  <a:pt x="1367011" y="444500"/>
                </a:lnTo>
                <a:lnTo>
                  <a:pt x="1371133" y="469900"/>
                </a:lnTo>
                <a:lnTo>
                  <a:pt x="1394865" y="520700"/>
                </a:lnTo>
                <a:lnTo>
                  <a:pt x="1437494" y="571500"/>
                </a:lnTo>
                <a:lnTo>
                  <a:pt x="1487625" y="596900"/>
                </a:lnTo>
                <a:lnTo>
                  <a:pt x="1514735" y="609600"/>
                </a:lnTo>
                <a:lnTo>
                  <a:pt x="1567732" y="609600"/>
                </a:lnTo>
                <a:lnTo>
                  <a:pt x="1592291" y="596900"/>
                </a:lnTo>
                <a:lnTo>
                  <a:pt x="1615558" y="584200"/>
                </a:lnTo>
                <a:lnTo>
                  <a:pt x="1634700" y="558800"/>
                </a:lnTo>
                <a:lnTo>
                  <a:pt x="1512403" y="558800"/>
                </a:lnTo>
                <a:lnTo>
                  <a:pt x="1495453" y="546100"/>
                </a:lnTo>
                <a:lnTo>
                  <a:pt x="1477966" y="533400"/>
                </a:lnTo>
                <a:lnTo>
                  <a:pt x="1459941" y="508000"/>
                </a:lnTo>
                <a:lnTo>
                  <a:pt x="1430242" y="469900"/>
                </a:lnTo>
                <a:lnTo>
                  <a:pt x="1416544" y="431800"/>
                </a:lnTo>
                <a:lnTo>
                  <a:pt x="1418849" y="406400"/>
                </a:lnTo>
                <a:lnTo>
                  <a:pt x="1437156" y="381000"/>
                </a:lnTo>
                <a:lnTo>
                  <a:pt x="1450835" y="368300"/>
                </a:lnTo>
                <a:lnTo>
                  <a:pt x="1465239" y="368300"/>
                </a:lnTo>
                <a:lnTo>
                  <a:pt x="1480368" y="355600"/>
                </a:lnTo>
                <a:lnTo>
                  <a:pt x="1584949" y="355600"/>
                </a:lnTo>
                <a:lnTo>
                  <a:pt x="1560523" y="330200"/>
                </a:lnTo>
                <a:lnTo>
                  <a:pt x="1534756" y="317500"/>
                </a:lnTo>
                <a:close/>
              </a:path>
              <a:path w="2007870" h="1778000">
                <a:moveTo>
                  <a:pt x="1584949" y="355600"/>
                </a:moveTo>
                <a:lnTo>
                  <a:pt x="1480368" y="355600"/>
                </a:lnTo>
                <a:lnTo>
                  <a:pt x="1496221" y="368300"/>
                </a:lnTo>
                <a:lnTo>
                  <a:pt x="1512585" y="368300"/>
                </a:lnTo>
                <a:lnTo>
                  <a:pt x="1529247" y="381000"/>
                </a:lnTo>
                <a:lnTo>
                  <a:pt x="1546205" y="393700"/>
                </a:lnTo>
                <a:lnTo>
                  <a:pt x="1563461" y="419100"/>
                </a:lnTo>
                <a:lnTo>
                  <a:pt x="1582253" y="431800"/>
                </a:lnTo>
                <a:lnTo>
                  <a:pt x="1595815" y="457200"/>
                </a:lnTo>
                <a:lnTo>
                  <a:pt x="1604147" y="482600"/>
                </a:lnTo>
                <a:lnTo>
                  <a:pt x="1607249" y="495300"/>
                </a:lnTo>
                <a:lnTo>
                  <a:pt x="1606292" y="508000"/>
                </a:lnTo>
                <a:lnTo>
                  <a:pt x="1602445" y="520700"/>
                </a:lnTo>
                <a:lnTo>
                  <a:pt x="1595708" y="533400"/>
                </a:lnTo>
                <a:lnTo>
                  <a:pt x="1586081" y="546100"/>
                </a:lnTo>
                <a:lnTo>
                  <a:pt x="1573136" y="558800"/>
                </a:lnTo>
                <a:lnTo>
                  <a:pt x="1634700" y="558800"/>
                </a:lnTo>
                <a:lnTo>
                  <a:pt x="1648049" y="533400"/>
                </a:lnTo>
                <a:lnTo>
                  <a:pt x="1655605" y="508000"/>
                </a:lnTo>
                <a:lnTo>
                  <a:pt x="1657366" y="482600"/>
                </a:lnTo>
                <a:lnTo>
                  <a:pt x="1653431" y="457200"/>
                </a:lnTo>
                <a:lnTo>
                  <a:pt x="1643898" y="431800"/>
                </a:lnTo>
                <a:lnTo>
                  <a:pt x="1628765" y="406400"/>
                </a:lnTo>
                <a:lnTo>
                  <a:pt x="1608033" y="381000"/>
                </a:lnTo>
                <a:lnTo>
                  <a:pt x="1584949" y="355600"/>
                </a:lnTo>
                <a:close/>
              </a:path>
              <a:path w="2007870" h="1778000">
                <a:moveTo>
                  <a:pt x="1737351" y="101600"/>
                </a:moveTo>
                <a:lnTo>
                  <a:pt x="1701706" y="101600"/>
                </a:lnTo>
                <a:lnTo>
                  <a:pt x="1682779" y="114300"/>
                </a:lnTo>
                <a:lnTo>
                  <a:pt x="1663208" y="127000"/>
                </a:lnTo>
                <a:lnTo>
                  <a:pt x="1642991" y="139700"/>
                </a:lnTo>
                <a:lnTo>
                  <a:pt x="1544529" y="228600"/>
                </a:lnTo>
                <a:lnTo>
                  <a:pt x="1747973" y="457200"/>
                </a:lnTo>
                <a:lnTo>
                  <a:pt x="1788843" y="419100"/>
                </a:lnTo>
                <a:lnTo>
                  <a:pt x="1705270" y="330200"/>
                </a:lnTo>
                <a:lnTo>
                  <a:pt x="1748440" y="292100"/>
                </a:lnTo>
                <a:lnTo>
                  <a:pt x="1675989" y="292100"/>
                </a:lnTo>
                <a:lnTo>
                  <a:pt x="1614681" y="228600"/>
                </a:lnTo>
                <a:lnTo>
                  <a:pt x="1668929" y="177800"/>
                </a:lnTo>
                <a:lnTo>
                  <a:pt x="1678485" y="165100"/>
                </a:lnTo>
                <a:lnTo>
                  <a:pt x="1697517" y="165100"/>
                </a:lnTo>
                <a:lnTo>
                  <a:pt x="1706994" y="152400"/>
                </a:lnTo>
                <a:lnTo>
                  <a:pt x="1797819" y="152400"/>
                </a:lnTo>
                <a:lnTo>
                  <a:pt x="1782296" y="139700"/>
                </a:lnTo>
                <a:lnTo>
                  <a:pt x="1768506" y="127000"/>
                </a:lnTo>
                <a:lnTo>
                  <a:pt x="1753524" y="114300"/>
                </a:lnTo>
                <a:lnTo>
                  <a:pt x="1737351" y="101600"/>
                </a:lnTo>
                <a:close/>
              </a:path>
              <a:path w="2007870" h="1778000">
                <a:moveTo>
                  <a:pt x="1899141" y="279400"/>
                </a:moveTo>
                <a:lnTo>
                  <a:pt x="1762829" y="279400"/>
                </a:lnTo>
                <a:lnTo>
                  <a:pt x="1881823" y="330200"/>
                </a:lnTo>
                <a:lnTo>
                  <a:pt x="1925077" y="292100"/>
                </a:lnTo>
                <a:lnTo>
                  <a:pt x="1899141" y="279400"/>
                </a:lnTo>
                <a:close/>
              </a:path>
              <a:path w="2007870" h="1778000">
                <a:moveTo>
                  <a:pt x="1797819" y="152400"/>
                </a:moveTo>
                <a:lnTo>
                  <a:pt x="1706994" y="152400"/>
                </a:lnTo>
                <a:lnTo>
                  <a:pt x="1716113" y="165100"/>
                </a:lnTo>
                <a:lnTo>
                  <a:pt x="1732289" y="165100"/>
                </a:lnTo>
                <a:lnTo>
                  <a:pt x="1739346" y="177800"/>
                </a:lnTo>
                <a:lnTo>
                  <a:pt x="1745586" y="177800"/>
                </a:lnTo>
                <a:lnTo>
                  <a:pt x="1749692" y="190500"/>
                </a:lnTo>
                <a:lnTo>
                  <a:pt x="1751664" y="203200"/>
                </a:lnTo>
                <a:lnTo>
                  <a:pt x="1751501" y="203200"/>
                </a:lnTo>
                <a:lnTo>
                  <a:pt x="1749040" y="215900"/>
                </a:lnTo>
                <a:lnTo>
                  <a:pt x="1744121" y="228600"/>
                </a:lnTo>
                <a:lnTo>
                  <a:pt x="1736743" y="241300"/>
                </a:lnTo>
                <a:lnTo>
                  <a:pt x="1726906" y="241300"/>
                </a:lnTo>
                <a:lnTo>
                  <a:pt x="1675989" y="292100"/>
                </a:lnTo>
                <a:lnTo>
                  <a:pt x="1748440" y="292100"/>
                </a:lnTo>
                <a:lnTo>
                  <a:pt x="1762829" y="279400"/>
                </a:lnTo>
                <a:lnTo>
                  <a:pt x="1899141" y="279400"/>
                </a:lnTo>
                <a:lnTo>
                  <a:pt x="1795397" y="228600"/>
                </a:lnTo>
                <a:lnTo>
                  <a:pt x="1804370" y="203200"/>
                </a:lnTo>
                <a:lnTo>
                  <a:pt x="1805178" y="177800"/>
                </a:lnTo>
                <a:lnTo>
                  <a:pt x="1797819" y="152400"/>
                </a:lnTo>
                <a:close/>
              </a:path>
              <a:path w="2007870" h="1778000">
                <a:moveTo>
                  <a:pt x="1804253" y="0"/>
                </a:moveTo>
                <a:lnTo>
                  <a:pt x="1763383" y="38100"/>
                </a:lnTo>
                <a:lnTo>
                  <a:pt x="1966826" y="254000"/>
                </a:lnTo>
                <a:lnTo>
                  <a:pt x="2007697" y="228600"/>
                </a:lnTo>
                <a:lnTo>
                  <a:pt x="1804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098222" y="4068176"/>
            <a:ext cx="2045335" cy="1876425"/>
          </a:xfrm>
          <a:custGeom>
            <a:avLst/>
            <a:gdLst/>
            <a:ahLst/>
            <a:cxnLst/>
            <a:rect l="l" t="t" r="r" b="b"/>
            <a:pathLst>
              <a:path w="2045335" h="1876425">
                <a:moveTo>
                  <a:pt x="63981" y="1591705"/>
                </a:moveTo>
                <a:lnTo>
                  <a:pt x="0" y="1649004"/>
                </a:lnTo>
                <a:lnTo>
                  <a:pt x="203443" y="1876175"/>
                </a:lnTo>
                <a:lnTo>
                  <a:pt x="236820" y="1846284"/>
                </a:lnTo>
                <a:lnTo>
                  <a:pt x="58778" y="1647305"/>
                </a:lnTo>
                <a:lnTo>
                  <a:pt x="159683" y="1647305"/>
                </a:lnTo>
                <a:lnTo>
                  <a:pt x="63981" y="1591705"/>
                </a:lnTo>
                <a:close/>
              </a:path>
              <a:path w="2045335" h="1876425">
                <a:moveTo>
                  <a:pt x="159683" y="1647305"/>
                </a:moveTo>
                <a:lnTo>
                  <a:pt x="58778" y="1647305"/>
                </a:lnTo>
                <a:lnTo>
                  <a:pt x="300047" y="1789661"/>
                </a:lnTo>
                <a:lnTo>
                  <a:pt x="321499" y="1770450"/>
                </a:lnTo>
                <a:lnTo>
                  <a:pt x="287584" y="1695501"/>
                </a:lnTo>
                <a:lnTo>
                  <a:pt x="242639" y="1695501"/>
                </a:lnTo>
                <a:lnTo>
                  <a:pt x="159683" y="1647305"/>
                </a:lnTo>
                <a:close/>
              </a:path>
              <a:path w="2045335" h="1876425">
                <a:moveTo>
                  <a:pt x="281725" y="1515388"/>
                </a:moveTo>
                <a:lnTo>
                  <a:pt x="206081" y="1515388"/>
                </a:lnTo>
                <a:lnTo>
                  <a:pt x="384294" y="1714213"/>
                </a:lnTo>
                <a:lnTo>
                  <a:pt x="426186" y="1676697"/>
                </a:lnTo>
                <a:lnTo>
                  <a:pt x="281725" y="1515388"/>
                </a:lnTo>
                <a:close/>
              </a:path>
              <a:path w="2045335" h="1876425">
                <a:moveTo>
                  <a:pt x="222742" y="1449525"/>
                </a:moveTo>
                <a:lnTo>
                  <a:pt x="158064" y="1507450"/>
                </a:lnTo>
                <a:lnTo>
                  <a:pt x="242639" y="1695501"/>
                </a:lnTo>
                <a:lnTo>
                  <a:pt x="287584" y="1695501"/>
                </a:lnTo>
                <a:lnTo>
                  <a:pt x="206081" y="1515388"/>
                </a:lnTo>
                <a:lnTo>
                  <a:pt x="281725" y="1515388"/>
                </a:lnTo>
                <a:lnTo>
                  <a:pt x="222742" y="1449525"/>
                </a:lnTo>
                <a:close/>
              </a:path>
              <a:path w="2045335" h="1876425">
                <a:moveTo>
                  <a:pt x="374825" y="1313328"/>
                </a:moveTo>
                <a:lnTo>
                  <a:pt x="323960" y="1358879"/>
                </a:lnTo>
                <a:lnTo>
                  <a:pt x="452252" y="1653354"/>
                </a:lnTo>
                <a:lnTo>
                  <a:pt x="487125" y="1622123"/>
                </a:lnTo>
                <a:lnTo>
                  <a:pt x="456205" y="1552229"/>
                </a:lnTo>
                <a:lnTo>
                  <a:pt x="503320" y="1510035"/>
                </a:lnTo>
                <a:lnTo>
                  <a:pt x="437530" y="1510035"/>
                </a:lnTo>
                <a:lnTo>
                  <a:pt x="379616" y="1379157"/>
                </a:lnTo>
                <a:lnTo>
                  <a:pt x="490570" y="1379157"/>
                </a:lnTo>
                <a:lnTo>
                  <a:pt x="374825" y="1313328"/>
                </a:lnTo>
                <a:close/>
              </a:path>
              <a:path w="2045335" h="1876425">
                <a:moveTo>
                  <a:pt x="653196" y="1473398"/>
                </a:moveTo>
                <a:lnTo>
                  <a:pt x="544230" y="1473398"/>
                </a:lnTo>
                <a:lnTo>
                  <a:pt x="610698" y="1511456"/>
                </a:lnTo>
                <a:lnTo>
                  <a:pt x="653196" y="1473398"/>
                </a:lnTo>
                <a:close/>
              </a:path>
              <a:path w="2045335" h="1876425">
                <a:moveTo>
                  <a:pt x="490570" y="1379157"/>
                </a:moveTo>
                <a:lnTo>
                  <a:pt x="379616" y="1379157"/>
                </a:lnTo>
                <a:lnTo>
                  <a:pt x="504093" y="1450423"/>
                </a:lnTo>
                <a:lnTo>
                  <a:pt x="437530" y="1510035"/>
                </a:lnTo>
                <a:lnTo>
                  <a:pt x="503320" y="1510035"/>
                </a:lnTo>
                <a:lnTo>
                  <a:pt x="544230" y="1473398"/>
                </a:lnTo>
                <a:lnTo>
                  <a:pt x="653196" y="1473398"/>
                </a:lnTo>
                <a:lnTo>
                  <a:pt x="654390" y="1472328"/>
                </a:lnTo>
                <a:lnTo>
                  <a:pt x="490570" y="1379157"/>
                </a:lnTo>
                <a:close/>
              </a:path>
              <a:path w="2045335" h="1876425">
                <a:moveTo>
                  <a:pt x="523803" y="1179910"/>
                </a:moveTo>
                <a:lnTo>
                  <a:pt x="478116" y="1220825"/>
                </a:lnTo>
                <a:lnTo>
                  <a:pt x="681560" y="1447995"/>
                </a:lnTo>
                <a:lnTo>
                  <a:pt x="714938" y="1418104"/>
                </a:lnTo>
                <a:lnTo>
                  <a:pt x="566011" y="1251808"/>
                </a:lnTo>
                <a:lnTo>
                  <a:pt x="751412" y="1251808"/>
                </a:lnTo>
                <a:lnTo>
                  <a:pt x="523803" y="1179910"/>
                </a:lnTo>
                <a:close/>
              </a:path>
              <a:path w="2045335" h="1876425">
                <a:moveTo>
                  <a:pt x="751412" y="1251808"/>
                </a:moveTo>
                <a:lnTo>
                  <a:pt x="566011" y="1251808"/>
                </a:lnTo>
                <a:lnTo>
                  <a:pt x="813379" y="1329946"/>
                </a:lnTo>
                <a:lnTo>
                  <a:pt x="853216" y="1294269"/>
                </a:lnTo>
                <a:lnTo>
                  <a:pt x="817348" y="1254218"/>
                </a:lnTo>
                <a:lnTo>
                  <a:pt x="759043" y="1254218"/>
                </a:lnTo>
                <a:lnTo>
                  <a:pt x="751412" y="1251808"/>
                </a:lnTo>
                <a:close/>
              </a:path>
              <a:path w="2045335" h="1876425">
                <a:moveTo>
                  <a:pt x="801556" y="931169"/>
                </a:moveTo>
                <a:lnTo>
                  <a:pt x="750691" y="976720"/>
                </a:lnTo>
                <a:lnTo>
                  <a:pt x="878982" y="1271195"/>
                </a:lnTo>
                <a:lnTo>
                  <a:pt x="913855" y="1239964"/>
                </a:lnTo>
                <a:lnTo>
                  <a:pt x="882935" y="1170070"/>
                </a:lnTo>
                <a:lnTo>
                  <a:pt x="930050" y="1127875"/>
                </a:lnTo>
                <a:lnTo>
                  <a:pt x="864260" y="1127875"/>
                </a:lnTo>
                <a:lnTo>
                  <a:pt x="806347" y="996998"/>
                </a:lnTo>
                <a:lnTo>
                  <a:pt x="917301" y="996998"/>
                </a:lnTo>
                <a:lnTo>
                  <a:pt x="801556" y="931169"/>
                </a:lnTo>
                <a:close/>
              </a:path>
              <a:path w="2045335" h="1876425">
                <a:moveTo>
                  <a:pt x="649772" y="1067098"/>
                </a:moveTo>
                <a:lnTo>
                  <a:pt x="617416" y="1096074"/>
                </a:lnTo>
                <a:lnTo>
                  <a:pt x="759043" y="1254218"/>
                </a:lnTo>
                <a:lnTo>
                  <a:pt x="817348" y="1254218"/>
                </a:lnTo>
                <a:lnTo>
                  <a:pt x="649772" y="1067098"/>
                </a:lnTo>
                <a:close/>
              </a:path>
              <a:path w="2045335" h="1876425">
                <a:moveTo>
                  <a:pt x="1079927" y="1091237"/>
                </a:moveTo>
                <a:lnTo>
                  <a:pt x="970961" y="1091237"/>
                </a:lnTo>
                <a:lnTo>
                  <a:pt x="1037429" y="1129296"/>
                </a:lnTo>
                <a:lnTo>
                  <a:pt x="1079927" y="1091237"/>
                </a:lnTo>
                <a:close/>
              </a:path>
              <a:path w="2045335" h="1876425">
                <a:moveTo>
                  <a:pt x="917301" y="996998"/>
                </a:moveTo>
                <a:lnTo>
                  <a:pt x="806347" y="996998"/>
                </a:lnTo>
                <a:lnTo>
                  <a:pt x="930823" y="1068264"/>
                </a:lnTo>
                <a:lnTo>
                  <a:pt x="864260" y="1127875"/>
                </a:lnTo>
                <a:lnTo>
                  <a:pt x="930050" y="1127875"/>
                </a:lnTo>
                <a:lnTo>
                  <a:pt x="970961" y="1091237"/>
                </a:lnTo>
                <a:lnTo>
                  <a:pt x="1079927" y="1091237"/>
                </a:lnTo>
                <a:lnTo>
                  <a:pt x="1081120" y="1090169"/>
                </a:lnTo>
                <a:lnTo>
                  <a:pt x="917301" y="996998"/>
                </a:lnTo>
                <a:close/>
              </a:path>
              <a:path w="2045335" h="1876425">
                <a:moveTo>
                  <a:pt x="983863" y="767902"/>
                </a:moveTo>
                <a:lnTo>
                  <a:pt x="941631" y="805723"/>
                </a:lnTo>
                <a:lnTo>
                  <a:pt x="1081989" y="962451"/>
                </a:lnTo>
                <a:lnTo>
                  <a:pt x="1091143" y="973613"/>
                </a:lnTo>
                <a:lnTo>
                  <a:pt x="1097592" y="983636"/>
                </a:lnTo>
                <a:lnTo>
                  <a:pt x="1101338" y="992519"/>
                </a:lnTo>
                <a:lnTo>
                  <a:pt x="1102379" y="1000263"/>
                </a:lnTo>
                <a:lnTo>
                  <a:pt x="1100828" y="1007685"/>
                </a:lnTo>
                <a:lnTo>
                  <a:pt x="1070632" y="1041884"/>
                </a:lnTo>
                <a:lnTo>
                  <a:pt x="1053871" y="1055096"/>
                </a:lnTo>
                <a:lnTo>
                  <a:pt x="1083429" y="1088102"/>
                </a:lnTo>
                <a:lnTo>
                  <a:pt x="1119606" y="1061840"/>
                </a:lnTo>
                <a:lnTo>
                  <a:pt x="1147657" y="1028887"/>
                </a:lnTo>
                <a:lnTo>
                  <a:pt x="1157892" y="996224"/>
                </a:lnTo>
                <a:lnTo>
                  <a:pt x="1156283" y="979555"/>
                </a:lnTo>
                <a:lnTo>
                  <a:pt x="1150133" y="962063"/>
                </a:lnTo>
                <a:lnTo>
                  <a:pt x="1139441" y="943750"/>
                </a:lnTo>
                <a:lnTo>
                  <a:pt x="1124207" y="924614"/>
                </a:lnTo>
                <a:lnTo>
                  <a:pt x="983863" y="767902"/>
                </a:lnTo>
                <a:close/>
              </a:path>
              <a:path w="2045335" h="1876425">
                <a:moveTo>
                  <a:pt x="1177514" y="594478"/>
                </a:moveTo>
                <a:lnTo>
                  <a:pt x="1031403" y="725327"/>
                </a:lnTo>
                <a:lnTo>
                  <a:pt x="1234847" y="952498"/>
                </a:lnTo>
                <a:lnTo>
                  <a:pt x="1314889" y="880817"/>
                </a:lnTo>
                <a:lnTo>
                  <a:pt x="1244301" y="880817"/>
                </a:lnTo>
                <a:lnTo>
                  <a:pt x="1187263" y="817128"/>
                </a:lnTo>
                <a:lnTo>
                  <a:pt x="1224154" y="784090"/>
                </a:lnTo>
                <a:lnTo>
                  <a:pt x="1157677" y="784090"/>
                </a:lnTo>
                <a:lnTo>
                  <a:pt x="1102470" y="722444"/>
                </a:lnTo>
                <a:lnTo>
                  <a:pt x="1207711" y="628195"/>
                </a:lnTo>
                <a:lnTo>
                  <a:pt x="1177514" y="594478"/>
                </a:lnTo>
                <a:close/>
              </a:path>
              <a:path w="2045335" h="1876425">
                <a:moveTo>
                  <a:pt x="1350905" y="785347"/>
                </a:moveTo>
                <a:lnTo>
                  <a:pt x="1244301" y="880817"/>
                </a:lnTo>
                <a:lnTo>
                  <a:pt x="1314889" y="880817"/>
                </a:lnTo>
                <a:lnTo>
                  <a:pt x="1382321" y="820428"/>
                </a:lnTo>
                <a:lnTo>
                  <a:pt x="1350905" y="785347"/>
                </a:lnTo>
                <a:close/>
              </a:path>
              <a:path w="2045335" h="1876425">
                <a:moveTo>
                  <a:pt x="1278152" y="504352"/>
                </a:moveTo>
                <a:lnTo>
                  <a:pt x="1214169" y="561652"/>
                </a:lnTo>
                <a:lnTo>
                  <a:pt x="1417613" y="788822"/>
                </a:lnTo>
                <a:lnTo>
                  <a:pt x="1450990" y="758931"/>
                </a:lnTo>
                <a:lnTo>
                  <a:pt x="1272947" y="559953"/>
                </a:lnTo>
                <a:lnTo>
                  <a:pt x="1373853" y="559953"/>
                </a:lnTo>
                <a:lnTo>
                  <a:pt x="1278152" y="504352"/>
                </a:lnTo>
                <a:close/>
              </a:path>
              <a:path w="2045335" h="1876425">
                <a:moveTo>
                  <a:pt x="1242142" y="708447"/>
                </a:moveTo>
                <a:lnTo>
                  <a:pt x="1157677" y="784090"/>
                </a:lnTo>
                <a:lnTo>
                  <a:pt x="1224154" y="784090"/>
                </a:lnTo>
                <a:lnTo>
                  <a:pt x="1271729" y="741484"/>
                </a:lnTo>
                <a:lnTo>
                  <a:pt x="1242142" y="708447"/>
                </a:lnTo>
                <a:close/>
              </a:path>
              <a:path w="2045335" h="1876425">
                <a:moveTo>
                  <a:pt x="1373853" y="559953"/>
                </a:moveTo>
                <a:lnTo>
                  <a:pt x="1272947" y="559953"/>
                </a:lnTo>
                <a:lnTo>
                  <a:pt x="1514217" y="702308"/>
                </a:lnTo>
                <a:lnTo>
                  <a:pt x="1535668" y="683097"/>
                </a:lnTo>
                <a:lnTo>
                  <a:pt x="1501753" y="608148"/>
                </a:lnTo>
                <a:lnTo>
                  <a:pt x="1456809" y="608148"/>
                </a:lnTo>
                <a:lnTo>
                  <a:pt x="1373853" y="559953"/>
                </a:lnTo>
                <a:close/>
              </a:path>
              <a:path w="2045335" h="1876425">
                <a:moveTo>
                  <a:pt x="1495895" y="428034"/>
                </a:moveTo>
                <a:lnTo>
                  <a:pt x="1420251" y="428034"/>
                </a:lnTo>
                <a:lnTo>
                  <a:pt x="1598463" y="626860"/>
                </a:lnTo>
                <a:lnTo>
                  <a:pt x="1640356" y="589344"/>
                </a:lnTo>
                <a:lnTo>
                  <a:pt x="1495895" y="428034"/>
                </a:lnTo>
                <a:close/>
              </a:path>
              <a:path w="2045335" h="1876425">
                <a:moveTo>
                  <a:pt x="1436913" y="362173"/>
                </a:moveTo>
                <a:lnTo>
                  <a:pt x="1372233" y="420096"/>
                </a:lnTo>
                <a:lnTo>
                  <a:pt x="1456809" y="608148"/>
                </a:lnTo>
                <a:lnTo>
                  <a:pt x="1501753" y="608148"/>
                </a:lnTo>
                <a:lnTo>
                  <a:pt x="1420251" y="428034"/>
                </a:lnTo>
                <a:lnTo>
                  <a:pt x="1495895" y="428034"/>
                </a:lnTo>
                <a:lnTo>
                  <a:pt x="1436913" y="362173"/>
                </a:lnTo>
                <a:close/>
              </a:path>
              <a:path w="2045335" h="1876425">
                <a:moveTo>
                  <a:pt x="1633015" y="186552"/>
                </a:moveTo>
                <a:lnTo>
                  <a:pt x="1486904" y="317403"/>
                </a:lnTo>
                <a:lnTo>
                  <a:pt x="1690348" y="544574"/>
                </a:lnTo>
                <a:lnTo>
                  <a:pt x="1770390" y="472892"/>
                </a:lnTo>
                <a:lnTo>
                  <a:pt x="1699802" y="472892"/>
                </a:lnTo>
                <a:lnTo>
                  <a:pt x="1642765" y="409202"/>
                </a:lnTo>
                <a:lnTo>
                  <a:pt x="1679654" y="376166"/>
                </a:lnTo>
                <a:lnTo>
                  <a:pt x="1613178" y="376166"/>
                </a:lnTo>
                <a:lnTo>
                  <a:pt x="1557971" y="314519"/>
                </a:lnTo>
                <a:lnTo>
                  <a:pt x="1663212" y="220271"/>
                </a:lnTo>
                <a:lnTo>
                  <a:pt x="1633015" y="186552"/>
                </a:lnTo>
                <a:close/>
              </a:path>
              <a:path w="2045335" h="1876425">
                <a:moveTo>
                  <a:pt x="1806406" y="377423"/>
                </a:moveTo>
                <a:lnTo>
                  <a:pt x="1699802" y="472892"/>
                </a:lnTo>
                <a:lnTo>
                  <a:pt x="1770390" y="472892"/>
                </a:lnTo>
                <a:lnTo>
                  <a:pt x="1837822" y="412503"/>
                </a:lnTo>
                <a:lnTo>
                  <a:pt x="1806406" y="377423"/>
                </a:lnTo>
                <a:close/>
              </a:path>
              <a:path w="2045335" h="1876425">
                <a:moveTo>
                  <a:pt x="1715357" y="112812"/>
                </a:moveTo>
                <a:lnTo>
                  <a:pt x="1669670" y="153727"/>
                </a:lnTo>
                <a:lnTo>
                  <a:pt x="1873114" y="380898"/>
                </a:lnTo>
                <a:lnTo>
                  <a:pt x="1906490" y="351006"/>
                </a:lnTo>
                <a:lnTo>
                  <a:pt x="1757564" y="184710"/>
                </a:lnTo>
                <a:lnTo>
                  <a:pt x="1942964" y="184710"/>
                </a:lnTo>
                <a:lnTo>
                  <a:pt x="1715357" y="112812"/>
                </a:lnTo>
                <a:close/>
              </a:path>
              <a:path w="2045335" h="1876425">
                <a:moveTo>
                  <a:pt x="1697644" y="300522"/>
                </a:moveTo>
                <a:lnTo>
                  <a:pt x="1613178" y="376166"/>
                </a:lnTo>
                <a:lnTo>
                  <a:pt x="1679654" y="376166"/>
                </a:lnTo>
                <a:lnTo>
                  <a:pt x="1727230" y="333559"/>
                </a:lnTo>
                <a:lnTo>
                  <a:pt x="1697644" y="300522"/>
                </a:lnTo>
                <a:close/>
              </a:path>
              <a:path w="2045335" h="1876425">
                <a:moveTo>
                  <a:pt x="1942964" y="184710"/>
                </a:moveTo>
                <a:lnTo>
                  <a:pt x="1757564" y="184710"/>
                </a:lnTo>
                <a:lnTo>
                  <a:pt x="2004931" y="262848"/>
                </a:lnTo>
                <a:lnTo>
                  <a:pt x="2044769" y="227171"/>
                </a:lnTo>
                <a:lnTo>
                  <a:pt x="2008902" y="187120"/>
                </a:lnTo>
                <a:lnTo>
                  <a:pt x="1950595" y="187120"/>
                </a:lnTo>
                <a:lnTo>
                  <a:pt x="1942964" y="184710"/>
                </a:lnTo>
                <a:close/>
              </a:path>
              <a:path w="2045335" h="1876425">
                <a:moveTo>
                  <a:pt x="1841326" y="0"/>
                </a:moveTo>
                <a:lnTo>
                  <a:pt x="1808970" y="28976"/>
                </a:lnTo>
                <a:lnTo>
                  <a:pt x="1950595" y="187120"/>
                </a:lnTo>
                <a:lnTo>
                  <a:pt x="2008902" y="187120"/>
                </a:lnTo>
                <a:lnTo>
                  <a:pt x="18413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051425"/>
            <a:ext cx="3571875" cy="1806575"/>
          </a:xfrm>
          <a:custGeom>
            <a:avLst/>
            <a:gdLst/>
            <a:ahLst/>
            <a:cxnLst/>
            <a:rect l="l" t="t" r="r" b="b"/>
            <a:pathLst>
              <a:path w="3571875" h="1806575">
                <a:moveTo>
                  <a:pt x="0" y="0"/>
                </a:moveTo>
                <a:lnTo>
                  <a:pt x="0" y="1806574"/>
                </a:lnTo>
                <a:lnTo>
                  <a:pt x="3571873" y="1806574"/>
                </a:lnTo>
                <a:lnTo>
                  <a:pt x="2042772" y="1"/>
                </a:lnTo>
                <a:lnTo>
                  <a:pt x="0" y="0"/>
                </a:lnTo>
                <a:close/>
              </a:path>
            </a:pathLst>
          </a:custGeom>
          <a:solidFill>
            <a:srgbClr val="FC80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-1588" y="5051425"/>
            <a:ext cx="9145905" cy="1806575"/>
          </a:xfrm>
          <a:custGeom>
            <a:avLst/>
            <a:gdLst/>
            <a:ahLst/>
            <a:cxnLst/>
            <a:rect l="l" t="t" r="r" b="b"/>
            <a:pathLst>
              <a:path w="9145905" h="1806575">
                <a:moveTo>
                  <a:pt x="2040973" y="0"/>
                </a:moveTo>
                <a:lnTo>
                  <a:pt x="0" y="1806574"/>
                </a:lnTo>
                <a:lnTo>
                  <a:pt x="9145586" y="1806574"/>
                </a:lnTo>
                <a:lnTo>
                  <a:pt x="9145586" y="928"/>
                </a:lnTo>
                <a:lnTo>
                  <a:pt x="2040973" y="0"/>
                </a:lnTo>
                <a:close/>
              </a:path>
            </a:pathLst>
          </a:custGeom>
          <a:solidFill>
            <a:srgbClr val="00B1E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064" y="78422"/>
            <a:ext cx="6964680" cy="112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064" y="1046798"/>
            <a:ext cx="7331075" cy="193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dirty="0" spc="-5"/>
              <a:t>PERKEMBANGAN TEORI  MANAJEMEN DIMASA</a:t>
            </a:r>
            <a:r>
              <a:rPr dirty="0" spc="-75"/>
              <a:t> </a:t>
            </a:r>
            <a:r>
              <a:rPr dirty="0" spc="-55"/>
              <a:t>MENDATANG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35"/>
              </a:spcBef>
              <a:tabLst>
                <a:tab pos="2197100" algn="l"/>
                <a:tab pos="2277745" algn="l"/>
                <a:tab pos="2339975" algn="l"/>
              </a:tabLst>
            </a:pPr>
            <a:r>
              <a:rPr dirty="0" spc="-5"/>
              <a:t>Ada </a:t>
            </a:r>
            <a:r>
              <a:rPr dirty="0"/>
              <a:t>5 </a:t>
            </a:r>
            <a:r>
              <a:rPr dirty="0" spc="-5"/>
              <a:t>(lima) </a:t>
            </a:r>
            <a:r>
              <a:rPr dirty="0"/>
              <a:t>arah perkembangan </a:t>
            </a:r>
            <a:r>
              <a:rPr dirty="0" spc="-20"/>
              <a:t>Teori </a:t>
            </a:r>
            <a:r>
              <a:rPr dirty="0" spc="-5"/>
              <a:t>Manajemen adalah  Dominan			</a:t>
            </a:r>
            <a:r>
              <a:rPr dirty="0"/>
              <a:t>salah </a:t>
            </a:r>
            <a:r>
              <a:rPr dirty="0" spc="10"/>
              <a:t>satu </a:t>
            </a:r>
            <a:r>
              <a:rPr dirty="0" spc="-5"/>
              <a:t>muncul </a:t>
            </a:r>
            <a:r>
              <a:rPr dirty="0"/>
              <a:t>sebagai paling</a:t>
            </a:r>
            <a:r>
              <a:rPr dirty="0" spc="-65"/>
              <a:t> </a:t>
            </a:r>
            <a:r>
              <a:rPr dirty="0" spc="5"/>
              <a:t>berguna  </a:t>
            </a:r>
            <a:r>
              <a:rPr dirty="0" spc="-5"/>
              <a:t>Divergence</a:t>
            </a:r>
            <a:r>
              <a:rPr dirty="0" u="sng" spc="-5">
                <a:uFill>
                  <a:solidFill>
                    <a:srgbClr val="000000"/>
                  </a:solidFill>
                </a:uFill>
              </a:rPr>
              <a:t> 		se</a:t>
            </a:r>
            <a:r>
              <a:rPr dirty="0" spc="-5"/>
              <a:t>tiap </a:t>
            </a:r>
            <a:r>
              <a:rPr dirty="0"/>
              <a:t>aliran berkembang </a:t>
            </a:r>
            <a:r>
              <a:rPr dirty="0" spc="-5"/>
              <a:t>sendiri  </a:t>
            </a:r>
            <a:r>
              <a:rPr dirty="0"/>
              <a:t>Convergence</a:t>
            </a:r>
            <a:r>
              <a:rPr dirty="0" u="sng">
                <a:uFill>
                  <a:solidFill>
                    <a:srgbClr val="000000"/>
                  </a:solidFill>
                </a:uFill>
              </a:rPr>
              <a:t> 	</a:t>
            </a:r>
            <a:r>
              <a:rPr dirty="0"/>
              <a:t>aliran – aliran </a:t>
            </a:r>
            <a:r>
              <a:rPr dirty="0" spc="5"/>
              <a:t>dapat </a:t>
            </a:r>
            <a:r>
              <a:rPr dirty="0" spc="-5"/>
              <a:t>sepaham</a:t>
            </a:r>
            <a:r>
              <a:rPr dirty="0" spc="-40"/>
              <a:t> </a:t>
            </a:r>
            <a:r>
              <a:rPr dirty="0" spc="-5"/>
              <a:t>namun</a:t>
            </a:r>
          </a:p>
          <a:p>
            <a:pPr marL="355600">
              <a:lnSpc>
                <a:spcPts val="2400"/>
              </a:lnSpc>
            </a:pPr>
            <a:r>
              <a:rPr dirty="0" spc="-10"/>
              <a:t>kabur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1064" y="3010218"/>
            <a:ext cx="85280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 b="1">
                <a:latin typeface="Tw Cen MT"/>
                <a:cs typeface="Tw Cen MT"/>
              </a:rPr>
              <a:t>Sintesa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064" y="3416618"/>
            <a:ext cx="144653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Tw Cen MT"/>
                <a:cs typeface="Tw Cen MT"/>
              </a:rPr>
              <a:t>Proliteration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9538" y="2939098"/>
            <a:ext cx="5101590" cy="838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5565">
              <a:lnSpc>
                <a:spcPct val="121200"/>
              </a:lnSpc>
              <a:spcBef>
                <a:spcPts val="100"/>
              </a:spcBef>
            </a:pPr>
            <a:r>
              <a:rPr dirty="0" sz="2200" spc="-5" b="1">
                <a:latin typeface="Tw Cen MT"/>
                <a:cs typeface="Tw Cen MT"/>
              </a:rPr>
              <a:t>masing </a:t>
            </a:r>
            <a:r>
              <a:rPr dirty="0" sz="2200" b="1">
                <a:latin typeface="Tw Cen MT"/>
                <a:cs typeface="Tw Cen MT"/>
              </a:rPr>
              <a:t>– </a:t>
            </a:r>
            <a:r>
              <a:rPr dirty="0" sz="2200" spc="-5" b="1">
                <a:latin typeface="Tw Cen MT"/>
                <a:cs typeface="Tw Cen MT"/>
              </a:rPr>
              <a:t>masing </a:t>
            </a:r>
            <a:r>
              <a:rPr dirty="0" sz="2200" b="1">
                <a:latin typeface="Tw Cen MT"/>
                <a:cs typeface="Tw Cen MT"/>
              </a:rPr>
              <a:t>aliran berintegrasi  </a:t>
            </a:r>
            <a:r>
              <a:rPr dirty="0" sz="2200" spc="-5" b="1">
                <a:latin typeface="Tw Cen MT"/>
                <a:cs typeface="Tw Cen MT"/>
              </a:rPr>
              <a:t>kemungkinan muncul </a:t>
            </a:r>
            <a:r>
              <a:rPr dirty="0" sz="2200" b="1">
                <a:latin typeface="Tw Cen MT"/>
                <a:cs typeface="Tw Cen MT"/>
              </a:rPr>
              <a:t>aliran </a:t>
            </a:r>
            <a:r>
              <a:rPr dirty="0" sz="2200" spc="10" b="1">
                <a:latin typeface="Tw Cen MT"/>
                <a:cs typeface="Tw Cen MT"/>
              </a:rPr>
              <a:t>lagi </a:t>
            </a:r>
            <a:r>
              <a:rPr dirty="0" sz="2200" spc="-10" b="1">
                <a:latin typeface="Tw Cen MT"/>
                <a:cs typeface="Tw Cen MT"/>
              </a:rPr>
              <a:t>misalnya</a:t>
            </a:r>
            <a:r>
              <a:rPr dirty="0" sz="2200" spc="-20" b="1">
                <a:latin typeface="Tw Cen MT"/>
                <a:cs typeface="Tw Cen MT"/>
              </a:rPr>
              <a:t> </a:t>
            </a:r>
            <a:r>
              <a:rPr dirty="0" sz="2200" b="1">
                <a:latin typeface="Tw Cen MT"/>
                <a:cs typeface="Tw Cen MT"/>
              </a:rPr>
              <a:t>: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3964" y="3721418"/>
            <a:ext cx="6282690" cy="66548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380"/>
              </a:spcBef>
            </a:pPr>
            <a:r>
              <a:rPr dirty="0" sz="2200" b="1">
                <a:latin typeface="Tw Cen MT"/>
                <a:cs typeface="Tw Cen MT"/>
              </a:rPr>
              <a:t>aliran </a:t>
            </a:r>
            <a:r>
              <a:rPr dirty="0" sz="2200" spc="-5" b="1">
                <a:latin typeface="Tw Cen MT"/>
                <a:cs typeface="Tw Cen MT"/>
              </a:rPr>
              <a:t>akuntansi manajemen, </a:t>
            </a:r>
            <a:r>
              <a:rPr dirty="0" sz="2200" b="1">
                <a:latin typeface="Tw Cen MT"/>
                <a:cs typeface="Tw Cen MT"/>
              </a:rPr>
              <a:t>aliran </a:t>
            </a:r>
            <a:r>
              <a:rPr dirty="0" sz="2200" spc="-5" b="1">
                <a:latin typeface="Tw Cen MT"/>
                <a:cs typeface="Tw Cen MT"/>
              </a:rPr>
              <a:t>kuantitatif, teknik  </a:t>
            </a:r>
            <a:r>
              <a:rPr dirty="0" sz="2200" b="1">
                <a:latin typeface="Tw Cen MT"/>
                <a:cs typeface="Tw Cen MT"/>
              </a:rPr>
              <a:t>industri</a:t>
            </a:r>
            <a:r>
              <a:rPr dirty="0" sz="2200" spc="-10" b="1">
                <a:latin typeface="Tw Cen MT"/>
                <a:cs typeface="Tw Cen MT"/>
              </a:rPr>
              <a:t> dllnya.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76600" y="22479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48000" y="25527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62200" y="3657600"/>
            <a:ext cx="660400" cy="0"/>
          </a:xfrm>
          <a:custGeom>
            <a:avLst/>
            <a:gdLst/>
            <a:ahLst/>
            <a:cxnLst/>
            <a:rect l="l" t="t" r="r" b="b"/>
            <a:pathLst>
              <a:path w="660400" h="0">
                <a:moveTo>
                  <a:pt x="0" y="0"/>
                </a:moveTo>
                <a:lnTo>
                  <a:pt x="66039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71800" y="36195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81200" y="3276600"/>
            <a:ext cx="1117600" cy="0"/>
          </a:xfrm>
          <a:custGeom>
            <a:avLst/>
            <a:gdLst/>
            <a:ahLst/>
            <a:cxnLst/>
            <a:rect l="l" t="t" r="r" b="b"/>
            <a:pathLst>
              <a:path w="1117600" h="0">
                <a:moveTo>
                  <a:pt x="0" y="0"/>
                </a:moveTo>
                <a:lnTo>
                  <a:pt x="111759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48000" y="32385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09799" y="1752600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 h="0">
                <a:moveTo>
                  <a:pt x="0" y="0"/>
                </a:moveTo>
                <a:lnTo>
                  <a:pt x="88899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48000" y="17145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64" y="17463"/>
            <a:ext cx="614426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36700" algn="l"/>
                <a:tab pos="4121785" algn="l"/>
              </a:tabLst>
            </a:pPr>
            <a:r>
              <a:rPr dirty="0" sz="4000" b="1">
                <a:latin typeface="Tw Cen MT"/>
                <a:cs typeface="Tw Cen MT"/>
              </a:rPr>
              <a:t>L</a:t>
            </a:r>
            <a:r>
              <a:rPr dirty="0" sz="4000" spc="-245" b="1">
                <a:latin typeface="Tw Cen MT"/>
                <a:cs typeface="Tw Cen MT"/>
              </a:rPr>
              <a:t>A</a:t>
            </a:r>
            <a:r>
              <a:rPr dirty="0" sz="4000" spc="-280" b="1">
                <a:latin typeface="Tw Cen MT"/>
                <a:cs typeface="Tw Cen MT"/>
              </a:rPr>
              <a:t>T</a:t>
            </a:r>
            <a:r>
              <a:rPr dirty="0" sz="4000" b="1">
                <a:latin typeface="Tw Cen MT"/>
                <a:cs typeface="Tw Cen MT"/>
              </a:rPr>
              <a:t>AR	BE</a:t>
            </a:r>
            <a:r>
              <a:rPr dirty="0" sz="4000" spc="-5" b="1">
                <a:latin typeface="Tw Cen MT"/>
                <a:cs typeface="Tw Cen MT"/>
              </a:rPr>
              <a:t>L</a:t>
            </a:r>
            <a:r>
              <a:rPr dirty="0" sz="4000" b="1">
                <a:latin typeface="Tw Cen MT"/>
                <a:cs typeface="Tw Cen MT"/>
              </a:rPr>
              <a:t>A</a:t>
            </a:r>
            <a:r>
              <a:rPr dirty="0" sz="4000" spc="-5" b="1">
                <a:latin typeface="Tw Cen MT"/>
                <a:cs typeface="Tw Cen MT"/>
              </a:rPr>
              <a:t>K</a:t>
            </a:r>
            <a:r>
              <a:rPr dirty="0" sz="4000" b="1">
                <a:latin typeface="Tw Cen MT"/>
                <a:cs typeface="Tw Cen MT"/>
              </a:rPr>
              <a:t>ANG	SE</a:t>
            </a:r>
            <a:r>
              <a:rPr dirty="0" sz="4000" spc="-85" b="1">
                <a:latin typeface="Tw Cen MT"/>
                <a:cs typeface="Tw Cen MT"/>
              </a:rPr>
              <a:t>J</a:t>
            </a:r>
            <a:r>
              <a:rPr dirty="0" sz="4000" b="1">
                <a:latin typeface="Tw Cen MT"/>
                <a:cs typeface="Tw Cen MT"/>
              </a:rPr>
              <a:t>ARAH  </a:t>
            </a:r>
            <a:r>
              <a:rPr dirty="0" sz="4000" spc="-5" b="1">
                <a:latin typeface="Tw Cen MT"/>
                <a:cs typeface="Tw Cen MT"/>
              </a:rPr>
              <a:t>MANAJEMEN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064" y="1398588"/>
            <a:ext cx="7340600" cy="3472179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355600" marR="391795" indent="-342900">
              <a:lnSpc>
                <a:spcPct val="68200"/>
              </a:lnSpc>
              <a:spcBef>
                <a:spcPts val="940"/>
              </a:spcBef>
              <a:buFont typeface="Tw Cen MT"/>
              <a:buAutoNum type="alphaLcParenR"/>
              <a:tabLst>
                <a:tab pos="396240" algn="l"/>
                <a:tab pos="396875" algn="l"/>
              </a:tabLst>
            </a:pPr>
            <a:r>
              <a:rPr dirty="0"/>
              <a:t>	</a:t>
            </a:r>
            <a:r>
              <a:rPr dirty="0" sz="2200" spc="-5" b="1">
                <a:latin typeface="Tw Cen MT"/>
                <a:cs typeface="Tw Cen MT"/>
              </a:rPr>
              <a:t>Mempelajari </a:t>
            </a:r>
            <a:r>
              <a:rPr dirty="0" sz="2200" b="1">
                <a:latin typeface="Tw Cen MT"/>
                <a:cs typeface="Tw Cen MT"/>
              </a:rPr>
              <a:t>sejarah </a:t>
            </a:r>
            <a:r>
              <a:rPr dirty="0" sz="2200" spc="-5" b="1">
                <a:latin typeface="Tw Cen MT"/>
                <a:cs typeface="Tw Cen MT"/>
              </a:rPr>
              <a:t>manajemen membantu memahami  teori </a:t>
            </a:r>
            <a:r>
              <a:rPr dirty="0" sz="2200" b="1">
                <a:latin typeface="Tw Cen MT"/>
                <a:cs typeface="Tw Cen MT"/>
              </a:rPr>
              <a:t>dan praktek bagaimana </a:t>
            </a:r>
            <a:r>
              <a:rPr dirty="0" sz="2200" spc="-10" b="1">
                <a:latin typeface="Tw Cen MT"/>
                <a:cs typeface="Tw Cen MT"/>
              </a:rPr>
              <a:t>adanya</a:t>
            </a:r>
            <a:r>
              <a:rPr dirty="0" sz="2200" spc="-5" b="1">
                <a:latin typeface="Tw Cen MT"/>
                <a:cs typeface="Tw Cen MT"/>
              </a:rPr>
              <a:t> sekarang.</a:t>
            </a:r>
            <a:endParaRPr sz="2200">
              <a:latin typeface="Tw Cen MT"/>
              <a:cs typeface="Tw Cen MT"/>
            </a:endParaRPr>
          </a:p>
          <a:p>
            <a:pPr marL="355600" marR="111125" indent="-342900">
              <a:lnSpc>
                <a:spcPct val="72000"/>
              </a:lnSpc>
              <a:spcBef>
                <a:spcPts val="695"/>
              </a:spcBef>
              <a:buFont typeface="Tw Cen MT"/>
              <a:buAutoNum type="alphaLcParenR"/>
              <a:tabLst>
                <a:tab pos="471170" algn="l"/>
                <a:tab pos="471805" algn="l"/>
              </a:tabLst>
            </a:pPr>
            <a:r>
              <a:rPr dirty="0"/>
              <a:t>	</a:t>
            </a:r>
            <a:r>
              <a:rPr dirty="0" sz="2200" spc="-15" b="1">
                <a:latin typeface="Tw Cen MT"/>
                <a:cs typeface="Tw Cen MT"/>
              </a:rPr>
              <a:t>Konsep </a:t>
            </a:r>
            <a:r>
              <a:rPr dirty="0" sz="2200" b="1">
                <a:latin typeface="Tw Cen MT"/>
                <a:cs typeface="Tw Cen MT"/>
              </a:rPr>
              <a:t>– </a:t>
            </a:r>
            <a:r>
              <a:rPr dirty="0" sz="2200" spc="-5" b="1">
                <a:latin typeface="Tw Cen MT"/>
                <a:cs typeface="Tw Cen MT"/>
              </a:rPr>
              <a:t>konsep manajemen </a:t>
            </a:r>
            <a:r>
              <a:rPr dirty="0" sz="2200" b="1">
                <a:latin typeface="Tw Cen MT"/>
                <a:cs typeface="Tw Cen MT"/>
              </a:rPr>
              <a:t>sekarang </a:t>
            </a:r>
            <a:r>
              <a:rPr dirty="0" sz="2200" spc="-5" b="1">
                <a:latin typeface="Tw Cen MT"/>
                <a:cs typeface="Tw Cen MT"/>
              </a:rPr>
              <a:t>telah </a:t>
            </a:r>
            <a:r>
              <a:rPr dirty="0" sz="2200" b="1">
                <a:latin typeface="Tw Cen MT"/>
                <a:cs typeface="Tw Cen MT"/>
              </a:rPr>
              <a:t>berkembang  </a:t>
            </a:r>
            <a:r>
              <a:rPr dirty="0" sz="2200" spc="-5" b="1">
                <a:latin typeface="Tw Cen MT"/>
                <a:cs typeface="Tw Cen MT"/>
              </a:rPr>
              <a:t>sepanjang waktu.</a:t>
            </a:r>
            <a:endParaRPr sz="2200">
              <a:latin typeface="Tw Cen MT"/>
              <a:cs typeface="Tw Cen MT"/>
            </a:endParaRPr>
          </a:p>
          <a:p>
            <a:pPr marL="361315" indent="-349250">
              <a:lnSpc>
                <a:spcPts val="2230"/>
              </a:lnSpc>
              <a:buAutoNum type="alphaLcParenR"/>
              <a:tabLst>
                <a:tab pos="361315" algn="l"/>
                <a:tab pos="361950" algn="l"/>
              </a:tabLst>
            </a:pPr>
            <a:r>
              <a:rPr dirty="0" sz="2200" spc="-15" b="1">
                <a:latin typeface="Tw Cen MT"/>
                <a:cs typeface="Tw Cen MT"/>
              </a:rPr>
              <a:t>Konsep </a:t>
            </a:r>
            <a:r>
              <a:rPr dirty="0" sz="2200" b="1">
                <a:latin typeface="Tw Cen MT"/>
                <a:cs typeface="Tw Cen MT"/>
              </a:rPr>
              <a:t>– </a:t>
            </a:r>
            <a:r>
              <a:rPr dirty="0" sz="2200" spc="-5" b="1">
                <a:latin typeface="Tw Cen MT"/>
                <a:cs typeface="Tw Cen MT"/>
              </a:rPr>
              <a:t>konsep manajemen </a:t>
            </a:r>
            <a:r>
              <a:rPr dirty="0" sz="2200" b="1">
                <a:latin typeface="Tw Cen MT"/>
                <a:cs typeface="Tw Cen MT"/>
              </a:rPr>
              <a:t>sekarang ini </a:t>
            </a:r>
            <a:r>
              <a:rPr dirty="0" sz="2200" spc="-5" b="1">
                <a:latin typeface="Tw Cen MT"/>
                <a:cs typeface="Tw Cen MT"/>
              </a:rPr>
              <a:t>merupakan</a:t>
            </a:r>
            <a:r>
              <a:rPr dirty="0" sz="2200" spc="-10" b="1">
                <a:latin typeface="Tw Cen MT"/>
                <a:cs typeface="Tw Cen MT"/>
              </a:rPr>
              <a:t> </a:t>
            </a:r>
            <a:r>
              <a:rPr dirty="0" sz="2200" b="1">
                <a:latin typeface="Tw Cen MT"/>
                <a:cs typeface="Tw Cen MT"/>
              </a:rPr>
              <a:t>hasil</a:t>
            </a:r>
            <a:endParaRPr sz="2200">
              <a:latin typeface="Tw Cen MT"/>
              <a:cs typeface="Tw Cen MT"/>
            </a:endParaRPr>
          </a:p>
          <a:p>
            <a:pPr marL="355600" marR="698500">
              <a:lnSpc>
                <a:spcPct val="68200"/>
              </a:lnSpc>
              <a:spcBef>
                <a:spcPts val="470"/>
              </a:spcBef>
            </a:pPr>
            <a:r>
              <a:rPr dirty="0" sz="2200" spc="-5" b="1">
                <a:latin typeface="Tw Cen MT"/>
                <a:cs typeface="Tw Cen MT"/>
              </a:rPr>
              <a:t>dari </a:t>
            </a:r>
            <a:r>
              <a:rPr dirty="0" sz="2200" b="1">
                <a:latin typeface="Tw Cen MT"/>
                <a:cs typeface="Tw Cen MT"/>
              </a:rPr>
              <a:t>perkembangan, </a:t>
            </a:r>
            <a:r>
              <a:rPr dirty="0" sz="2200" spc="-5" b="1">
                <a:latin typeface="Tw Cen MT"/>
                <a:cs typeface="Tw Cen MT"/>
              </a:rPr>
              <a:t>pengujian, modifikasi, pengujian  </a:t>
            </a:r>
            <a:r>
              <a:rPr dirty="0" sz="2200" b="1">
                <a:latin typeface="Tw Cen MT"/>
                <a:cs typeface="Tw Cen MT"/>
              </a:rPr>
              <a:t>ulang </a:t>
            </a:r>
            <a:r>
              <a:rPr dirty="0" sz="2200" spc="-5" b="1">
                <a:latin typeface="Tw Cen MT"/>
                <a:cs typeface="Tw Cen MT"/>
              </a:rPr>
              <a:t>terus </a:t>
            </a:r>
            <a:r>
              <a:rPr dirty="0" sz="2200" b="1">
                <a:latin typeface="Tw Cen MT"/>
                <a:cs typeface="Tw Cen MT"/>
              </a:rPr>
              <a:t>– </a:t>
            </a:r>
            <a:r>
              <a:rPr dirty="0" sz="2200" spc="-5" b="1">
                <a:latin typeface="Tw Cen MT"/>
                <a:cs typeface="Tw Cen MT"/>
              </a:rPr>
              <a:t>menerus </a:t>
            </a:r>
            <a:r>
              <a:rPr dirty="0" sz="2200" spc="-10" b="1">
                <a:latin typeface="Tw Cen MT"/>
                <a:cs typeface="Tw Cen MT"/>
              </a:rPr>
              <a:t>dllnya.</a:t>
            </a:r>
            <a:endParaRPr sz="2200">
              <a:latin typeface="Tw Cen MT"/>
              <a:cs typeface="Tw Cen MT"/>
            </a:endParaRPr>
          </a:p>
          <a:p>
            <a:pPr marL="396875" indent="-384810">
              <a:lnSpc>
                <a:spcPts val="2220"/>
              </a:lnSpc>
              <a:spcBef>
                <a:spcPts val="60"/>
              </a:spcBef>
              <a:buAutoNum type="alphaLcParenR" startAt="4"/>
              <a:tabLst>
                <a:tab pos="396875" algn="l"/>
                <a:tab pos="397510" algn="l"/>
              </a:tabLst>
            </a:pPr>
            <a:r>
              <a:rPr dirty="0" sz="2200" spc="-5" b="1">
                <a:latin typeface="Tw Cen MT"/>
                <a:cs typeface="Tw Cen MT"/>
              </a:rPr>
              <a:t>Sumbangan penting sebelum abad </a:t>
            </a:r>
            <a:r>
              <a:rPr dirty="0" sz="2200" b="1">
                <a:latin typeface="Tw Cen MT"/>
                <a:cs typeface="Tw Cen MT"/>
              </a:rPr>
              <a:t>ke – 20</a:t>
            </a:r>
            <a:r>
              <a:rPr dirty="0" sz="2200" spc="15" b="1">
                <a:latin typeface="Tw Cen MT"/>
                <a:cs typeface="Tw Cen MT"/>
              </a:rPr>
              <a:t> </a:t>
            </a:r>
            <a:r>
              <a:rPr dirty="0" sz="2200" spc="10" b="1">
                <a:latin typeface="Tw Cen MT"/>
                <a:cs typeface="Tw Cen MT"/>
              </a:rPr>
              <a:t>bagi</a:t>
            </a:r>
            <a:endParaRPr sz="2200">
              <a:latin typeface="Tw Cen MT"/>
              <a:cs typeface="Tw Cen MT"/>
            </a:endParaRPr>
          </a:p>
          <a:p>
            <a:pPr marL="355600">
              <a:lnSpc>
                <a:spcPts val="1850"/>
              </a:lnSpc>
              <a:tabLst>
                <a:tab pos="4766310" algn="l"/>
              </a:tabLst>
            </a:pPr>
            <a:r>
              <a:rPr dirty="0" sz="2200" spc="-5" b="1">
                <a:latin typeface="Tw Cen MT"/>
                <a:cs typeface="Tw Cen MT"/>
              </a:rPr>
              <a:t>manajemen</a:t>
            </a:r>
            <a:r>
              <a:rPr dirty="0" sz="2200" spc="20" b="1">
                <a:latin typeface="Tw Cen MT"/>
                <a:cs typeface="Tw Cen MT"/>
              </a:rPr>
              <a:t> </a:t>
            </a:r>
            <a:r>
              <a:rPr dirty="0" sz="2200" spc="-5" b="1">
                <a:latin typeface="Tw Cen MT"/>
                <a:cs typeface="Tw Cen MT"/>
              </a:rPr>
              <a:t>mencakup</a:t>
            </a:r>
            <a:r>
              <a:rPr dirty="0" sz="2200" spc="20" b="1">
                <a:latin typeface="Tw Cen MT"/>
                <a:cs typeface="Tw Cen MT"/>
              </a:rPr>
              <a:t> </a:t>
            </a:r>
            <a:r>
              <a:rPr dirty="0" sz="2200" b="1">
                <a:latin typeface="Tw Cen MT"/>
                <a:cs typeface="Tw Cen MT"/>
              </a:rPr>
              <a:t>pembagunan	piramida –</a:t>
            </a:r>
            <a:r>
              <a:rPr dirty="0" sz="2200" spc="-35" b="1">
                <a:latin typeface="Tw Cen MT"/>
                <a:cs typeface="Tw Cen MT"/>
              </a:rPr>
              <a:t> </a:t>
            </a:r>
            <a:r>
              <a:rPr dirty="0" sz="2200" b="1">
                <a:latin typeface="Tw Cen MT"/>
                <a:cs typeface="Tw Cen MT"/>
              </a:rPr>
              <a:t>piramida</a:t>
            </a:r>
            <a:endParaRPr sz="2200">
              <a:latin typeface="Tw Cen MT"/>
              <a:cs typeface="Tw Cen MT"/>
            </a:endParaRPr>
          </a:p>
          <a:p>
            <a:pPr marL="355600">
              <a:lnSpc>
                <a:spcPts val="1850"/>
              </a:lnSpc>
            </a:pPr>
            <a:r>
              <a:rPr dirty="0" sz="2200" spc="-15" b="1">
                <a:latin typeface="Tw Cen MT"/>
                <a:cs typeface="Tw Cen MT"/>
              </a:rPr>
              <a:t>mesir, </a:t>
            </a:r>
            <a:r>
              <a:rPr dirty="0" sz="2200" b="1">
                <a:latin typeface="Tw Cen MT"/>
                <a:cs typeface="Tw Cen MT"/>
              </a:rPr>
              <a:t>tulisan – tulisan </a:t>
            </a:r>
            <a:r>
              <a:rPr dirty="0" sz="2200" spc="-5" b="1">
                <a:latin typeface="Tw Cen MT"/>
                <a:cs typeface="Tw Cen MT"/>
              </a:rPr>
              <a:t>Adam Smith tentang</a:t>
            </a:r>
            <a:r>
              <a:rPr dirty="0" sz="2200" spc="15" b="1">
                <a:latin typeface="Tw Cen MT"/>
                <a:cs typeface="Tw Cen MT"/>
              </a:rPr>
              <a:t> </a:t>
            </a:r>
            <a:r>
              <a:rPr dirty="0" sz="2200" b="1">
                <a:latin typeface="Tw Cen MT"/>
                <a:cs typeface="Tw Cen MT"/>
              </a:rPr>
              <a:t>pembagian</a:t>
            </a:r>
            <a:endParaRPr sz="2200">
              <a:latin typeface="Tw Cen MT"/>
              <a:cs typeface="Tw Cen MT"/>
            </a:endParaRPr>
          </a:p>
          <a:p>
            <a:pPr marL="355600">
              <a:lnSpc>
                <a:spcPts val="1850"/>
              </a:lnSpc>
            </a:pPr>
            <a:r>
              <a:rPr dirty="0" sz="2200" b="1">
                <a:latin typeface="Tw Cen MT"/>
                <a:cs typeface="Tw Cen MT"/>
              </a:rPr>
              <a:t>kerja dan </a:t>
            </a:r>
            <a:r>
              <a:rPr dirty="0" sz="2200" spc="-20" b="1">
                <a:latin typeface="Tw Cen MT"/>
                <a:cs typeface="Tw Cen MT"/>
              </a:rPr>
              <a:t>Revolusi </a:t>
            </a:r>
            <a:r>
              <a:rPr dirty="0" sz="2200" b="1">
                <a:latin typeface="Tw Cen MT"/>
                <a:cs typeface="Tw Cen MT"/>
              </a:rPr>
              <a:t>Industri </a:t>
            </a:r>
            <a:r>
              <a:rPr dirty="0" sz="2200" spc="-5" b="1">
                <a:latin typeface="Tw Cen MT"/>
                <a:cs typeface="Tw Cen MT"/>
              </a:rPr>
              <a:t>(hadirnya </a:t>
            </a:r>
            <a:r>
              <a:rPr dirty="0" sz="2200" spc="5" b="1">
                <a:latin typeface="Tw Cen MT"/>
                <a:cs typeface="Tw Cen MT"/>
              </a:rPr>
              <a:t>tenaga</a:t>
            </a:r>
            <a:r>
              <a:rPr dirty="0" sz="2200" spc="-15" b="1">
                <a:latin typeface="Tw Cen MT"/>
                <a:cs typeface="Tw Cen MT"/>
              </a:rPr>
              <a:t> </a:t>
            </a:r>
            <a:r>
              <a:rPr dirty="0" sz="2200" spc="-5" b="1">
                <a:latin typeface="Tw Cen MT"/>
                <a:cs typeface="Tw Cen MT"/>
              </a:rPr>
              <a:t>mesin,</a:t>
            </a:r>
            <a:endParaRPr sz="2200">
              <a:latin typeface="Tw Cen MT"/>
              <a:cs typeface="Tw Cen MT"/>
            </a:endParaRPr>
          </a:p>
          <a:p>
            <a:pPr marL="355600">
              <a:lnSpc>
                <a:spcPts val="1850"/>
              </a:lnSpc>
            </a:pPr>
            <a:r>
              <a:rPr dirty="0" sz="2200" spc="-5" b="1">
                <a:latin typeface="Tw Cen MT"/>
                <a:cs typeface="Tw Cen MT"/>
              </a:rPr>
              <a:t>produksi masal) yang </a:t>
            </a:r>
            <a:r>
              <a:rPr dirty="0" sz="2200" spc="-10" b="1">
                <a:latin typeface="Tw Cen MT"/>
                <a:cs typeface="Tw Cen MT"/>
              </a:rPr>
              <a:t>semuanya </a:t>
            </a:r>
            <a:r>
              <a:rPr dirty="0" sz="2200" b="1">
                <a:latin typeface="Tw Cen MT"/>
                <a:cs typeface="Tw Cen MT"/>
              </a:rPr>
              <a:t>ini </a:t>
            </a:r>
            <a:r>
              <a:rPr dirty="0" sz="2200" spc="-5" b="1">
                <a:latin typeface="Tw Cen MT"/>
                <a:cs typeface="Tw Cen MT"/>
              </a:rPr>
              <a:t>menuntut</a:t>
            </a:r>
            <a:r>
              <a:rPr dirty="0" sz="2200" spc="35" b="1">
                <a:latin typeface="Tw Cen MT"/>
                <a:cs typeface="Tw Cen MT"/>
              </a:rPr>
              <a:t> </a:t>
            </a:r>
            <a:r>
              <a:rPr dirty="0" sz="2200" b="1">
                <a:latin typeface="Tw Cen MT"/>
                <a:cs typeface="Tw Cen MT"/>
              </a:rPr>
              <a:t>keterampilan</a:t>
            </a:r>
            <a:endParaRPr sz="2200">
              <a:latin typeface="Tw Cen MT"/>
              <a:cs typeface="Tw Cen MT"/>
            </a:endParaRPr>
          </a:p>
          <a:p>
            <a:pPr marL="355600">
              <a:lnSpc>
                <a:spcPts val="2220"/>
              </a:lnSpc>
            </a:pPr>
            <a:r>
              <a:rPr dirty="0" sz="2200" b="1">
                <a:latin typeface="Tw Cen MT"/>
                <a:cs typeface="Tw Cen MT"/>
              </a:rPr>
              <a:t>– keterampilan</a:t>
            </a:r>
            <a:r>
              <a:rPr dirty="0" sz="2200" spc="-5" b="1">
                <a:latin typeface="Tw Cen MT"/>
                <a:cs typeface="Tw Cen MT"/>
              </a:rPr>
              <a:t> manajemen.</a:t>
            </a:r>
            <a:endParaRPr sz="2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64" y="413702"/>
            <a:ext cx="426212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w Cen MT"/>
                <a:cs typeface="Tw Cen MT"/>
              </a:rPr>
              <a:t>TEORI </a:t>
            </a:r>
            <a:r>
              <a:rPr dirty="0" sz="2800" spc="-5" b="1">
                <a:latin typeface="Tw Cen MT"/>
                <a:cs typeface="Tw Cen MT"/>
              </a:rPr>
              <a:t>MANAJEMEN</a:t>
            </a:r>
            <a:r>
              <a:rPr dirty="0" sz="2800" spc="-65" b="1">
                <a:latin typeface="Tw Cen MT"/>
                <a:cs typeface="Tw Cen MT"/>
              </a:rPr>
              <a:t> </a:t>
            </a:r>
            <a:r>
              <a:rPr dirty="0" sz="2800" b="1">
                <a:latin typeface="Tw Cen MT"/>
                <a:cs typeface="Tw Cen MT"/>
              </a:rPr>
              <a:t>KLASIK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064" y="1031558"/>
            <a:ext cx="2647950" cy="165100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2000" spc="-5" b="1">
                <a:latin typeface="Tw Cen MT"/>
                <a:cs typeface="Tw Cen MT"/>
              </a:rPr>
              <a:t>Manajemen</a:t>
            </a:r>
            <a:r>
              <a:rPr dirty="0" sz="2000" spc="-10" b="1">
                <a:latin typeface="Tw Cen MT"/>
                <a:cs typeface="Tw Cen MT"/>
              </a:rPr>
              <a:t> </a:t>
            </a:r>
            <a:r>
              <a:rPr dirty="0" sz="2000" spc="-5" b="1">
                <a:latin typeface="Tw Cen MT"/>
                <a:cs typeface="Tw Cen MT"/>
              </a:rPr>
              <a:t>ilmiah</a:t>
            </a:r>
            <a:endParaRPr sz="2000">
              <a:latin typeface="Tw Cen MT"/>
              <a:cs typeface="Tw Cen MT"/>
            </a:endParaRPr>
          </a:p>
          <a:p>
            <a:pPr marL="12700" marR="5080">
              <a:lnSpc>
                <a:spcPct val="133300"/>
              </a:lnSpc>
            </a:pPr>
            <a:r>
              <a:rPr dirty="0" sz="2000" spc="-20" b="1">
                <a:latin typeface="Tw Cen MT"/>
                <a:cs typeface="Tw Cen MT"/>
              </a:rPr>
              <a:t>Teori </a:t>
            </a:r>
            <a:r>
              <a:rPr dirty="0" sz="2000" b="1">
                <a:latin typeface="Tw Cen MT"/>
                <a:cs typeface="Tw Cen MT"/>
              </a:rPr>
              <a:t>administrasi</a:t>
            </a:r>
            <a:r>
              <a:rPr dirty="0" sz="2000" spc="-55" b="1">
                <a:latin typeface="Tw Cen MT"/>
                <a:cs typeface="Tw Cen MT"/>
              </a:rPr>
              <a:t> </a:t>
            </a:r>
            <a:r>
              <a:rPr dirty="0" sz="2000" spc="-5" b="1">
                <a:latin typeface="Tw Cen MT"/>
                <a:cs typeface="Tw Cen MT"/>
              </a:rPr>
              <a:t>umum  </a:t>
            </a:r>
            <a:r>
              <a:rPr dirty="0" sz="2000" spc="-10" b="1">
                <a:latin typeface="Tw Cen MT"/>
                <a:cs typeface="Tw Cen MT"/>
              </a:rPr>
              <a:t>Pendekatan </a:t>
            </a:r>
            <a:r>
              <a:rPr dirty="0" sz="2000" b="1">
                <a:latin typeface="Tw Cen MT"/>
                <a:cs typeface="Tw Cen MT"/>
              </a:rPr>
              <a:t>kuantitatif  </a:t>
            </a:r>
            <a:r>
              <a:rPr dirty="0" sz="2000" spc="-15" b="1">
                <a:latin typeface="Tw Cen MT"/>
                <a:cs typeface="Tw Cen MT"/>
              </a:rPr>
              <a:t>Perilaku</a:t>
            </a:r>
            <a:r>
              <a:rPr dirty="0" sz="2000" spc="-10" b="1">
                <a:latin typeface="Tw Cen MT"/>
                <a:cs typeface="Tw Cen MT"/>
              </a:rPr>
              <a:t> </a:t>
            </a:r>
            <a:r>
              <a:rPr dirty="0" sz="2000" b="1">
                <a:latin typeface="Tw Cen MT"/>
                <a:cs typeface="Tw Cen MT"/>
              </a:rPr>
              <a:t>organisasi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64" y="413702"/>
            <a:ext cx="324294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Tw Cen MT"/>
                <a:cs typeface="Tw Cen MT"/>
              </a:rPr>
              <a:t>MANAJEMEN</a:t>
            </a:r>
            <a:r>
              <a:rPr dirty="0" sz="2800" spc="-35" b="1">
                <a:latin typeface="Tw Cen MT"/>
                <a:cs typeface="Tw Cen MT"/>
              </a:rPr>
              <a:t> </a:t>
            </a:r>
            <a:r>
              <a:rPr dirty="0" sz="2800" spc="-5" b="1">
                <a:latin typeface="Tw Cen MT"/>
                <a:cs typeface="Tw Cen MT"/>
              </a:rPr>
              <a:t>ILMIAH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064" y="1133158"/>
            <a:ext cx="6533515" cy="27787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355600" marR="5080" indent="-342900">
              <a:lnSpc>
                <a:spcPct val="99000"/>
              </a:lnSpc>
              <a:spcBef>
                <a:spcPts val="125"/>
              </a:spcBef>
            </a:pPr>
            <a:r>
              <a:rPr dirty="0" sz="2400" spc="-5" b="1">
                <a:latin typeface="Tw Cen MT"/>
                <a:cs typeface="Tw Cen MT"/>
              </a:rPr>
              <a:t>adalah penggunaan metode </a:t>
            </a:r>
            <a:r>
              <a:rPr dirty="0" sz="2400" b="1">
                <a:latin typeface="Tw Cen MT"/>
                <a:cs typeface="Tw Cen MT"/>
              </a:rPr>
              <a:t>– </a:t>
            </a:r>
            <a:r>
              <a:rPr dirty="0" sz="2400" spc="-5" b="1">
                <a:latin typeface="Tw Cen MT"/>
                <a:cs typeface="Tw Cen MT"/>
              </a:rPr>
              <a:t>metode ilmiah </a:t>
            </a:r>
            <a:r>
              <a:rPr dirty="0" sz="2400" b="1">
                <a:latin typeface="Tw Cen MT"/>
                <a:cs typeface="Tw Cen MT"/>
              </a:rPr>
              <a:t>untuk  </a:t>
            </a:r>
            <a:r>
              <a:rPr dirty="0" sz="2400" spc="-5" b="1">
                <a:latin typeface="Tw Cen MT"/>
                <a:cs typeface="Tw Cen MT"/>
              </a:rPr>
              <a:t>merumuskan </a:t>
            </a:r>
            <a:r>
              <a:rPr dirty="0" sz="2400" spc="10" b="1">
                <a:latin typeface="Tw Cen MT"/>
                <a:cs typeface="Tw Cen MT"/>
              </a:rPr>
              <a:t>satu </a:t>
            </a:r>
            <a:r>
              <a:rPr dirty="0" sz="2400" b="1">
                <a:latin typeface="Tw Cen MT"/>
                <a:cs typeface="Tw Cen MT"/>
              </a:rPr>
              <a:t>– </a:t>
            </a:r>
            <a:r>
              <a:rPr dirty="0" sz="2400" spc="-5" b="1">
                <a:latin typeface="Tw Cen MT"/>
                <a:cs typeface="Tw Cen MT"/>
              </a:rPr>
              <a:t>satunya jalan terbaik </a:t>
            </a:r>
            <a:r>
              <a:rPr dirty="0" sz="2400" b="1">
                <a:latin typeface="Tw Cen MT"/>
                <a:cs typeface="Tw Cen MT"/>
              </a:rPr>
              <a:t>untuk  </a:t>
            </a:r>
            <a:r>
              <a:rPr dirty="0" sz="2400" spc="-10" b="1">
                <a:latin typeface="Tw Cen MT"/>
                <a:cs typeface="Tw Cen MT"/>
              </a:rPr>
              <a:t>menyelesaikan </a:t>
            </a:r>
            <a:r>
              <a:rPr dirty="0" sz="2400" spc="5" b="1">
                <a:latin typeface="Tw Cen MT"/>
                <a:cs typeface="Tw Cen MT"/>
              </a:rPr>
              <a:t>suatu </a:t>
            </a:r>
            <a:r>
              <a:rPr dirty="0" sz="2400" b="1">
                <a:latin typeface="Tw Cen MT"/>
                <a:cs typeface="Tw Cen MT"/>
              </a:rPr>
              <a:t>pekerjaan.</a:t>
            </a:r>
            <a:endParaRPr sz="2400">
              <a:latin typeface="Tw Cen MT"/>
              <a:cs typeface="Tw Cen MT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algn="just" marL="355600" marR="60325" indent="-342900">
              <a:lnSpc>
                <a:spcPct val="99000"/>
              </a:lnSpc>
              <a:spcBef>
                <a:spcPts val="1560"/>
              </a:spcBef>
            </a:pPr>
            <a:r>
              <a:rPr dirty="0" sz="2400" spc="-40" b="1">
                <a:latin typeface="Tw Cen MT"/>
                <a:cs typeface="Tw Cen MT"/>
              </a:rPr>
              <a:t>Tokoh </a:t>
            </a:r>
            <a:r>
              <a:rPr dirty="0" sz="2400" spc="-5" b="1">
                <a:latin typeface="Tw Cen MT"/>
                <a:cs typeface="Tw Cen MT"/>
              </a:rPr>
              <a:t>Manajemen Ilmiah adalah, </a:t>
            </a:r>
            <a:r>
              <a:rPr dirty="0" sz="2400" b="1">
                <a:latin typeface="Tw Cen MT"/>
                <a:cs typeface="Tw Cen MT"/>
              </a:rPr>
              <a:t>Frederick </a:t>
            </a:r>
            <a:r>
              <a:rPr dirty="0" sz="2400" spc="-15" b="1">
                <a:latin typeface="Tw Cen MT"/>
                <a:cs typeface="Tw Cen MT"/>
              </a:rPr>
              <a:t>Taylor  </a:t>
            </a:r>
            <a:r>
              <a:rPr dirty="0" sz="2400" b="1">
                <a:latin typeface="Tw Cen MT"/>
                <a:cs typeface="Tw Cen MT"/>
              </a:rPr>
              <a:t>terkenal </a:t>
            </a:r>
            <a:r>
              <a:rPr dirty="0" sz="2400" spc="-5" b="1">
                <a:latin typeface="Tw Cen MT"/>
                <a:cs typeface="Tw Cen MT"/>
              </a:rPr>
              <a:t>dengan </a:t>
            </a:r>
            <a:r>
              <a:rPr dirty="0" sz="2400" spc="-15" b="1">
                <a:latin typeface="Tw Cen MT"/>
                <a:cs typeface="Tw Cen MT"/>
              </a:rPr>
              <a:t>bukunya </a:t>
            </a:r>
            <a:r>
              <a:rPr dirty="0" sz="2400" spc="-5" b="1">
                <a:latin typeface="MS PGothic"/>
                <a:cs typeface="MS PGothic"/>
              </a:rPr>
              <a:t>“</a:t>
            </a:r>
            <a:r>
              <a:rPr dirty="0" sz="2400" spc="-5" b="1">
                <a:latin typeface="Tw Cen MT"/>
                <a:cs typeface="Tw Cen MT"/>
              </a:rPr>
              <a:t>Principle </a:t>
            </a:r>
            <a:r>
              <a:rPr dirty="0" sz="2400" b="1">
                <a:latin typeface="Tw Cen MT"/>
                <a:cs typeface="Tw Cen MT"/>
              </a:rPr>
              <a:t>of </a:t>
            </a:r>
            <a:r>
              <a:rPr dirty="0" sz="2400" spc="-5" b="1">
                <a:latin typeface="Tw Cen MT"/>
                <a:cs typeface="Tw Cen MT"/>
              </a:rPr>
              <a:t>Scientific  </a:t>
            </a:r>
            <a:r>
              <a:rPr dirty="0" sz="2400" b="1">
                <a:latin typeface="Tw Cen MT"/>
                <a:cs typeface="Tw Cen MT"/>
              </a:rPr>
              <a:t>Management</a:t>
            </a:r>
            <a:r>
              <a:rPr dirty="0" sz="2400" b="1">
                <a:latin typeface="MS PGothic"/>
                <a:cs typeface="MS PGothic"/>
              </a:rPr>
              <a:t>”</a:t>
            </a:r>
            <a:r>
              <a:rPr dirty="0" sz="2400" b="1">
                <a:latin typeface="Tw Cen MT"/>
                <a:cs typeface="Tw Cen MT"/>
              </a:rPr>
              <a:t>.</a:t>
            </a:r>
            <a:endParaRPr sz="2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254160"/>
            <a:ext cx="7926070" cy="1120140"/>
          </a:xfrm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 marR="5080" indent="114300">
              <a:lnSpc>
                <a:spcPts val="4300"/>
              </a:lnSpc>
              <a:spcBef>
                <a:spcPts val="260"/>
              </a:spcBef>
            </a:pPr>
            <a:r>
              <a:rPr dirty="0" spc="-5"/>
              <a:t>PRINSIP MANAJEMEN MENURUT </a:t>
            </a:r>
            <a:r>
              <a:rPr dirty="0" spc="15"/>
              <a:t>TYLOR  </a:t>
            </a:r>
            <a:r>
              <a:rPr dirty="0" spc="-20"/>
              <a:t>ADALAH</a:t>
            </a:r>
            <a:r>
              <a:rPr dirty="0" spc="-5"/>
              <a:t> </a:t>
            </a:r>
            <a:r>
              <a:rPr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826259"/>
            <a:ext cx="7696200" cy="41097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55600" marR="653415" indent="-342900">
              <a:lnSpc>
                <a:spcPts val="3000"/>
              </a:lnSpc>
              <a:spcBef>
                <a:spcPts val="500"/>
              </a:spcBef>
              <a:buFont typeface="Tw Cen MT"/>
              <a:buAutoNum type="arabicParenR"/>
              <a:tabLst>
                <a:tab pos="407670" algn="l"/>
              </a:tabLst>
            </a:pPr>
            <a:r>
              <a:rPr dirty="0"/>
              <a:t>	</a:t>
            </a:r>
            <a:r>
              <a:rPr dirty="0" sz="2800" spc="-15" b="1">
                <a:latin typeface="Tw Cen MT"/>
                <a:cs typeface="Tw Cen MT"/>
              </a:rPr>
              <a:t>Pengembangan </a:t>
            </a:r>
            <a:r>
              <a:rPr dirty="0" sz="2800" spc="-5" b="1">
                <a:latin typeface="Tw Cen MT"/>
                <a:cs typeface="Tw Cen MT"/>
              </a:rPr>
              <a:t>metode </a:t>
            </a:r>
            <a:r>
              <a:rPr dirty="0" sz="2800" b="1">
                <a:latin typeface="Tw Cen MT"/>
                <a:cs typeface="Tw Cen MT"/>
              </a:rPr>
              <a:t>– </a:t>
            </a:r>
            <a:r>
              <a:rPr dirty="0" sz="2800" spc="-5" b="1">
                <a:latin typeface="Tw Cen MT"/>
                <a:cs typeface="Tw Cen MT"/>
              </a:rPr>
              <a:t>metode </a:t>
            </a:r>
            <a:r>
              <a:rPr dirty="0" sz="2800" spc="5" b="1">
                <a:latin typeface="Tw Cen MT"/>
                <a:cs typeface="Tw Cen MT"/>
              </a:rPr>
              <a:t>kerja </a:t>
            </a:r>
            <a:r>
              <a:rPr dirty="0" sz="2800" spc="-5" b="1">
                <a:latin typeface="Tw Cen MT"/>
                <a:cs typeface="Tw Cen MT"/>
              </a:rPr>
              <a:t>yang  terbaik.</a:t>
            </a:r>
            <a:endParaRPr sz="2800">
              <a:latin typeface="Tw Cen MT"/>
              <a:cs typeface="Tw Cen MT"/>
            </a:endParaRPr>
          </a:p>
          <a:p>
            <a:pPr marL="355600" marR="5080" indent="-342900">
              <a:lnSpc>
                <a:spcPts val="3000"/>
              </a:lnSpc>
              <a:spcBef>
                <a:spcPts val="800"/>
              </a:spcBef>
              <a:buFont typeface="Tw Cen MT"/>
              <a:buAutoNum type="arabicParenR"/>
              <a:tabLst>
                <a:tab pos="407670" algn="l"/>
              </a:tabLst>
            </a:pPr>
            <a:r>
              <a:rPr dirty="0"/>
              <a:t>	</a:t>
            </a:r>
            <a:r>
              <a:rPr dirty="0" sz="2800" spc="-5" b="1">
                <a:latin typeface="Tw Cen MT"/>
                <a:cs typeface="Tw Cen MT"/>
              </a:rPr>
              <a:t>Pilihlah dan </a:t>
            </a:r>
            <a:r>
              <a:rPr dirty="0" sz="2800" spc="5" b="1">
                <a:latin typeface="Tw Cen MT"/>
                <a:cs typeface="Tw Cen MT"/>
              </a:rPr>
              <a:t>latihlah </a:t>
            </a:r>
            <a:r>
              <a:rPr dirty="0" sz="2800" spc="25" b="1">
                <a:latin typeface="Tw Cen MT"/>
                <a:cs typeface="Tw Cen MT"/>
              </a:rPr>
              <a:t>serta </a:t>
            </a:r>
            <a:r>
              <a:rPr dirty="0" sz="2800" spc="-5" b="1">
                <a:latin typeface="Tw Cen MT"/>
                <a:cs typeface="Tw Cen MT"/>
              </a:rPr>
              <a:t>ajari dan kembangkan  </a:t>
            </a:r>
            <a:r>
              <a:rPr dirty="0" sz="2800" spc="5" b="1">
                <a:latin typeface="Tw Cen MT"/>
                <a:cs typeface="Tw Cen MT"/>
              </a:rPr>
              <a:t>para</a:t>
            </a:r>
            <a:r>
              <a:rPr dirty="0" sz="2800" spc="-10" b="1">
                <a:latin typeface="Tw Cen MT"/>
                <a:cs typeface="Tw Cen MT"/>
              </a:rPr>
              <a:t> </a:t>
            </a:r>
            <a:r>
              <a:rPr dirty="0" sz="2800" b="1">
                <a:latin typeface="Tw Cen MT"/>
                <a:cs typeface="Tw Cen MT"/>
              </a:rPr>
              <a:t>pekerja.</a:t>
            </a:r>
            <a:endParaRPr sz="2800">
              <a:latin typeface="Tw Cen MT"/>
              <a:cs typeface="Tw Cen MT"/>
            </a:endParaRPr>
          </a:p>
          <a:p>
            <a:pPr marL="355600" marR="130810" indent="-342900">
              <a:lnSpc>
                <a:spcPct val="90500"/>
              </a:lnSpc>
              <a:spcBef>
                <a:spcPts val="720"/>
              </a:spcBef>
              <a:buFont typeface="Tw Cen MT"/>
              <a:buAutoNum type="arabicParenR"/>
              <a:tabLst>
                <a:tab pos="407670" algn="l"/>
              </a:tabLst>
            </a:pPr>
            <a:r>
              <a:rPr dirty="0"/>
              <a:t>	</a:t>
            </a:r>
            <a:r>
              <a:rPr dirty="0" sz="2800" spc="-5" b="1">
                <a:latin typeface="Tw Cen MT"/>
                <a:cs typeface="Tw Cen MT"/>
              </a:rPr>
              <a:t>Kerjasama yang </a:t>
            </a:r>
            <a:r>
              <a:rPr dirty="0" sz="2800" spc="5" b="1">
                <a:latin typeface="Tw Cen MT"/>
                <a:cs typeface="Tw Cen MT"/>
              </a:rPr>
              <a:t>harmonis </a:t>
            </a:r>
            <a:r>
              <a:rPr dirty="0" sz="2800" b="1">
                <a:latin typeface="Tw Cen MT"/>
                <a:cs typeface="Tw Cen MT"/>
              </a:rPr>
              <a:t>antara </a:t>
            </a:r>
            <a:r>
              <a:rPr dirty="0" sz="2800" spc="-5" b="1">
                <a:latin typeface="Tw Cen MT"/>
                <a:cs typeface="Tw Cen MT"/>
              </a:rPr>
              <a:t>pimpinan dan  </a:t>
            </a:r>
            <a:r>
              <a:rPr dirty="0" sz="2800" spc="5" b="1">
                <a:latin typeface="Tw Cen MT"/>
                <a:cs typeface="Tw Cen MT"/>
              </a:rPr>
              <a:t>para </a:t>
            </a:r>
            <a:r>
              <a:rPr dirty="0" sz="2800" b="1">
                <a:latin typeface="Tw Cen MT"/>
                <a:cs typeface="Tw Cen MT"/>
              </a:rPr>
              <a:t>pekerja </a:t>
            </a:r>
            <a:r>
              <a:rPr dirty="0" sz="2800" spc="-5" b="1">
                <a:latin typeface="Tw Cen MT"/>
                <a:cs typeface="Tw Cen MT"/>
              </a:rPr>
              <a:t>meliputi </a:t>
            </a:r>
            <a:r>
              <a:rPr dirty="0" sz="2800" spc="5" b="1">
                <a:latin typeface="Tw Cen MT"/>
                <a:cs typeface="Tw Cen MT"/>
              </a:rPr>
              <a:t>pembagian kerja </a:t>
            </a:r>
            <a:r>
              <a:rPr dirty="0" sz="2800" spc="-5" b="1">
                <a:latin typeface="Tw Cen MT"/>
                <a:cs typeface="Tw Cen MT"/>
              </a:rPr>
              <a:t>dan  tanggung </a:t>
            </a:r>
            <a:r>
              <a:rPr dirty="0" sz="2800" b="1">
                <a:latin typeface="Tw Cen MT"/>
                <a:cs typeface="Tw Cen MT"/>
              </a:rPr>
              <a:t>jawab </a:t>
            </a:r>
            <a:r>
              <a:rPr dirty="0" sz="2800" spc="-5" b="1">
                <a:latin typeface="Tw Cen MT"/>
                <a:cs typeface="Tw Cen MT"/>
              </a:rPr>
              <a:t>pimpinan </a:t>
            </a:r>
            <a:r>
              <a:rPr dirty="0" sz="2800" b="1">
                <a:latin typeface="Tw Cen MT"/>
                <a:cs typeface="Tw Cen MT"/>
              </a:rPr>
              <a:t>untuk merencanakan  pekerjaan, untuk </a:t>
            </a:r>
            <a:r>
              <a:rPr dirty="0" sz="2800" spc="-5" b="1">
                <a:latin typeface="Tw Cen MT"/>
                <a:cs typeface="Tw Cen MT"/>
              </a:rPr>
              <a:t>menjamin bahwa semua  </a:t>
            </a:r>
            <a:r>
              <a:rPr dirty="0" sz="2800" b="1">
                <a:latin typeface="Tw Cen MT"/>
                <a:cs typeface="Tw Cen MT"/>
              </a:rPr>
              <a:t>pekerjaan </a:t>
            </a:r>
            <a:r>
              <a:rPr dirty="0" sz="2800" spc="-5" b="1">
                <a:latin typeface="Tw Cen MT"/>
                <a:cs typeface="Tw Cen MT"/>
              </a:rPr>
              <a:t>dilaksanakan sesuai dengan prinsip </a:t>
            </a:r>
            <a:r>
              <a:rPr dirty="0" sz="2800" b="1">
                <a:latin typeface="Tw Cen MT"/>
                <a:cs typeface="Tw Cen MT"/>
              </a:rPr>
              <a:t>–  </a:t>
            </a:r>
            <a:r>
              <a:rPr dirty="0" sz="2800" spc="-5" b="1">
                <a:latin typeface="Tw Cen MT"/>
                <a:cs typeface="Tw Cen MT"/>
              </a:rPr>
              <a:t>prinsip </a:t>
            </a:r>
            <a:r>
              <a:rPr dirty="0" sz="2800" b="1">
                <a:latin typeface="Tw Cen MT"/>
                <a:cs typeface="Tw Cen MT"/>
              </a:rPr>
              <a:t>ilmu </a:t>
            </a:r>
            <a:r>
              <a:rPr dirty="0" sz="2800" spc="-5" b="1">
                <a:latin typeface="Tw Cen MT"/>
                <a:cs typeface="Tw Cen MT"/>
              </a:rPr>
              <a:t>yang telah</a:t>
            </a:r>
            <a:r>
              <a:rPr dirty="0" sz="2800" spc="5" b="1">
                <a:latin typeface="Tw Cen MT"/>
                <a:cs typeface="Tw Cen MT"/>
              </a:rPr>
              <a:t> </a:t>
            </a:r>
            <a:r>
              <a:rPr dirty="0" sz="2800" spc="-5" b="1">
                <a:latin typeface="Tw Cen MT"/>
                <a:cs typeface="Tw Cen MT"/>
              </a:rPr>
              <a:t>dikembangkan.</a:t>
            </a:r>
            <a:endParaRPr sz="2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64" y="78422"/>
            <a:ext cx="5892165" cy="1120140"/>
          </a:xfrm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dirty="0" spc="-5"/>
              <a:t>TEORI ORGANISASI KLASIK  (TEORI ADMINISTRASI</a:t>
            </a:r>
            <a:r>
              <a:rPr dirty="0" spc="-10"/>
              <a:t> </a:t>
            </a:r>
            <a:r>
              <a:rPr dirty="0" spc="-5"/>
              <a:t>UMUM)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545589"/>
            <a:ext cx="8028940" cy="4554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0"/>
              </a:lnSpc>
              <a:spcBef>
                <a:spcPts val="100"/>
              </a:spcBef>
            </a:pPr>
            <a:r>
              <a:rPr dirty="0" sz="2300" spc="5" b="1">
                <a:latin typeface="Tw Cen MT"/>
                <a:cs typeface="Tw Cen MT"/>
              </a:rPr>
              <a:t>Henry </a:t>
            </a:r>
            <a:r>
              <a:rPr dirty="0" sz="2300" spc="-5" b="1">
                <a:latin typeface="Tw Cen MT"/>
                <a:cs typeface="Tw Cen MT"/>
              </a:rPr>
              <a:t>Fayol, </a:t>
            </a:r>
            <a:r>
              <a:rPr dirty="0" sz="2300" b="1">
                <a:latin typeface="Tw Cen MT"/>
                <a:cs typeface="Tw Cen MT"/>
              </a:rPr>
              <a:t>(Administrasi Industri &amp;</a:t>
            </a:r>
            <a:r>
              <a:rPr dirty="0" sz="2300" spc="-15" b="1">
                <a:latin typeface="Tw Cen MT"/>
                <a:cs typeface="Tw Cen MT"/>
              </a:rPr>
              <a:t> </a:t>
            </a:r>
            <a:r>
              <a:rPr dirty="0" sz="2300" spc="-5" b="1">
                <a:latin typeface="Tw Cen MT"/>
                <a:cs typeface="Tw Cen MT"/>
              </a:rPr>
              <a:t>Umum)</a:t>
            </a:r>
            <a:endParaRPr sz="2300">
              <a:latin typeface="Tw Cen MT"/>
              <a:cs typeface="Tw Cen MT"/>
            </a:endParaRPr>
          </a:p>
          <a:p>
            <a:pPr marL="621665" marR="1146175" indent="-609600">
              <a:lnSpc>
                <a:spcPct val="68800"/>
              </a:lnSpc>
              <a:spcBef>
                <a:spcPts val="830"/>
              </a:spcBef>
            </a:pPr>
            <a:r>
              <a:rPr dirty="0" sz="2300" b="1">
                <a:latin typeface="Tw Cen MT"/>
                <a:cs typeface="Tw Cen MT"/>
              </a:rPr>
              <a:t>- </a:t>
            </a:r>
            <a:r>
              <a:rPr dirty="0" sz="2300" spc="-5" b="1">
                <a:latin typeface="Tw Cen MT"/>
                <a:cs typeface="Tw Cen MT"/>
              </a:rPr>
              <a:t>menggambarkan manajemen </a:t>
            </a:r>
            <a:r>
              <a:rPr dirty="0" sz="2300" spc="5" b="1">
                <a:latin typeface="Tw Cen MT"/>
                <a:cs typeface="Tw Cen MT"/>
              </a:rPr>
              <a:t>sebagai suatu </a:t>
            </a:r>
            <a:r>
              <a:rPr dirty="0" sz="2300" b="1">
                <a:latin typeface="Tw Cen MT"/>
                <a:cs typeface="Tw Cen MT"/>
              </a:rPr>
              <a:t>rangkaian  </a:t>
            </a:r>
            <a:r>
              <a:rPr dirty="0" sz="2300" spc="-5" b="1">
                <a:latin typeface="Tw Cen MT"/>
                <a:cs typeface="Tw Cen MT"/>
              </a:rPr>
              <a:t>universal fungsi </a:t>
            </a:r>
            <a:r>
              <a:rPr dirty="0" sz="2300" b="1">
                <a:latin typeface="Tw Cen MT"/>
                <a:cs typeface="Tw Cen MT"/>
              </a:rPr>
              <a:t>– </a:t>
            </a:r>
            <a:r>
              <a:rPr dirty="0" sz="2300" spc="-5" b="1">
                <a:latin typeface="Tw Cen MT"/>
                <a:cs typeface="Tw Cen MT"/>
              </a:rPr>
              <a:t>fungsi yang mencakup</a:t>
            </a:r>
            <a:r>
              <a:rPr dirty="0" sz="2300" spc="20" b="1">
                <a:latin typeface="Tw Cen MT"/>
                <a:cs typeface="Tw Cen MT"/>
              </a:rPr>
              <a:t> </a:t>
            </a:r>
            <a:r>
              <a:rPr dirty="0" sz="2300" b="1">
                <a:latin typeface="Tw Cen MT"/>
                <a:cs typeface="Tw Cen MT"/>
              </a:rPr>
              <a:t>:</a:t>
            </a:r>
            <a:endParaRPr sz="2300">
              <a:latin typeface="Tw Cen MT"/>
              <a:cs typeface="Tw Cen MT"/>
            </a:endParaRPr>
          </a:p>
          <a:p>
            <a:pPr marL="621665" marR="1484630" indent="-609600">
              <a:lnSpc>
                <a:spcPct val="72500"/>
              </a:lnSpc>
              <a:spcBef>
                <a:spcPts val="700"/>
              </a:spcBef>
            </a:pPr>
            <a:r>
              <a:rPr dirty="0" sz="2300" b="1">
                <a:latin typeface="Tw Cen MT"/>
                <a:cs typeface="Tw Cen MT"/>
              </a:rPr>
              <a:t>perencanaan, pengorganisasian, </a:t>
            </a:r>
            <a:r>
              <a:rPr dirty="0" sz="2300" spc="-5" b="1">
                <a:latin typeface="Tw Cen MT"/>
                <a:cs typeface="Tw Cen MT"/>
              </a:rPr>
              <a:t>pemberian perintah,  pengkoordinasian dan</a:t>
            </a:r>
            <a:r>
              <a:rPr dirty="0" sz="2300" b="1">
                <a:latin typeface="Tw Cen MT"/>
                <a:cs typeface="Tw Cen MT"/>
              </a:rPr>
              <a:t> pengawasan.</a:t>
            </a:r>
            <a:endParaRPr sz="23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300" spc="-5" b="1">
                <a:latin typeface="Tw Cen MT"/>
                <a:cs typeface="Tw Cen MT"/>
              </a:rPr>
              <a:t>Max </a:t>
            </a:r>
            <a:r>
              <a:rPr dirty="0" sz="2300" spc="-10" b="1">
                <a:latin typeface="Tw Cen MT"/>
                <a:cs typeface="Tw Cen MT"/>
              </a:rPr>
              <a:t>Weber</a:t>
            </a:r>
            <a:r>
              <a:rPr dirty="0" sz="2300" b="1">
                <a:latin typeface="Tw Cen MT"/>
                <a:cs typeface="Tw Cen MT"/>
              </a:rPr>
              <a:t> (Birokrasi)</a:t>
            </a:r>
            <a:endParaRPr sz="2300">
              <a:latin typeface="Tw Cen MT"/>
              <a:cs typeface="Tw Cen MT"/>
            </a:endParaRPr>
          </a:p>
          <a:p>
            <a:pPr marL="621665" marR="5080" indent="-609600">
              <a:lnSpc>
                <a:spcPct val="69700"/>
              </a:lnSpc>
              <a:spcBef>
                <a:spcPts val="880"/>
              </a:spcBef>
            </a:pPr>
            <a:r>
              <a:rPr dirty="0" sz="2300" spc="-5" b="1">
                <a:latin typeface="Tw Cen MT"/>
                <a:cs typeface="Tw Cen MT"/>
              </a:rPr>
              <a:t>-mengembangkan </a:t>
            </a:r>
            <a:r>
              <a:rPr dirty="0" sz="2300" spc="5" b="1">
                <a:latin typeface="Tw Cen MT"/>
                <a:cs typeface="Tw Cen MT"/>
              </a:rPr>
              <a:t>suatu </a:t>
            </a:r>
            <a:r>
              <a:rPr dirty="0" sz="2300" spc="-5" b="1">
                <a:latin typeface="Tw Cen MT"/>
                <a:cs typeface="Tw Cen MT"/>
              </a:rPr>
              <a:t>teori struktur otoritas dan  menggambarkan </a:t>
            </a:r>
            <a:r>
              <a:rPr dirty="0" sz="2300" spc="10" b="1">
                <a:latin typeface="Tw Cen MT"/>
                <a:cs typeface="Tw Cen MT"/>
              </a:rPr>
              <a:t>kegiatan </a:t>
            </a:r>
            <a:r>
              <a:rPr dirty="0" sz="2300" b="1">
                <a:latin typeface="Tw Cen MT"/>
                <a:cs typeface="Tw Cen MT"/>
              </a:rPr>
              <a:t>organisasi </a:t>
            </a:r>
            <a:r>
              <a:rPr dirty="0" sz="2300" spc="-5" b="1">
                <a:latin typeface="Tw Cen MT"/>
                <a:cs typeface="Tw Cen MT"/>
              </a:rPr>
              <a:t>yang </a:t>
            </a:r>
            <a:r>
              <a:rPr dirty="0" sz="2300" b="1">
                <a:latin typeface="Tw Cen MT"/>
                <a:cs typeface="Tw Cen MT"/>
              </a:rPr>
              <a:t>didasarkan </a:t>
            </a:r>
            <a:r>
              <a:rPr dirty="0" sz="2300" spc="-5" b="1">
                <a:latin typeface="Tw Cen MT"/>
                <a:cs typeface="Tw Cen MT"/>
              </a:rPr>
              <a:t>pada  </a:t>
            </a:r>
            <a:r>
              <a:rPr dirty="0" sz="2300" spc="-10" b="1">
                <a:latin typeface="Tw Cen MT"/>
                <a:cs typeface="Tw Cen MT"/>
              </a:rPr>
              <a:t>hubungan </a:t>
            </a:r>
            <a:r>
              <a:rPr dirty="0" sz="2300" b="1">
                <a:latin typeface="Tw Cen MT"/>
                <a:cs typeface="Tw Cen MT"/>
              </a:rPr>
              <a:t>– </a:t>
            </a:r>
            <a:r>
              <a:rPr dirty="0" sz="2300" spc="-10" b="1">
                <a:latin typeface="Tw Cen MT"/>
                <a:cs typeface="Tw Cen MT"/>
              </a:rPr>
              <a:t>hubungan </a:t>
            </a:r>
            <a:r>
              <a:rPr dirty="0" sz="2300" spc="-5" b="1">
                <a:latin typeface="Tw Cen MT"/>
                <a:cs typeface="Tw Cen MT"/>
              </a:rPr>
              <a:t>otoritas dan </a:t>
            </a:r>
            <a:r>
              <a:rPr dirty="0" sz="2300" b="1">
                <a:latin typeface="Tw Cen MT"/>
                <a:cs typeface="Tw Cen MT"/>
              </a:rPr>
              <a:t>ia </a:t>
            </a:r>
            <a:r>
              <a:rPr dirty="0" sz="2300" spc="-5" b="1">
                <a:latin typeface="Tw Cen MT"/>
                <a:cs typeface="Tw Cen MT"/>
              </a:rPr>
              <a:t>melukiskan </a:t>
            </a:r>
            <a:r>
              <a:rPr dirty="0" sz="2300" spc="5" b="1">
                <a:latin typeface="Tw Cen MT"/>
                <a:cs typeface="Tw Cen MT"/>
              </a:rPr>
              <a:t>suatu </a:t>
            </a:r>
            <a:r>
              <a:rPr dirty="0" sz="2300" b="1">
                <a:latin typeface="Tw Cen MT"/>
                <a:cs typeface="Tw Cen MT"/>
              </a:rPr>
              <a:t>tipe  organisasi </a:t>
            </a:r>
            <a:r>
              <a:rPr dirty="0" sz="2300" spc="-5" b="1">
                <a:latin typeface="Tw Cen MT"/>
                <a:cs typeface="Tw Cen MT"/>
              </a:rPr>
              <a:t>yang </a:t>
            </a:r>
            <a:r>
              <a:rPr dirty="0" sz="2300" spc="-10" b="1">
                <a:latin typeface="Tw Cen MT"/>
                <a:cs typeface="Tw Cen MT"/>
              </a:rPr>
              <a:t>disebutnya </a:t>
            </a:r>
            <a:r>
              <a:rPr dirty="0" sz="2300" spc="-5" b="1">
                <a:latin typeface="MS PGothic"/>
                <a:cs typeface="MS PGothic"/>
              </a:rPr>
              <a:t>“</a:t>
            </a:r>
            <a:r>
              <a:rPr dirty="0" u="sng" sz="2300" spc="-5" b="1">
                <a:uFill>
                  <a:solidFill>
                    <a:srgbClr val="000000"/>
                  </a:solidFill>
                </a:uFill>
                <a:latin typeface="Tw Cen MT"/>
                <a:cs typeface="Tw Cen MT"/>
              </a:rPr>
              <a:t>Birokras</a:t>
            </a:r>
            <a:r>
              <a:rPr dirty="0" sz="2300" spc="-5" b="1">
                <a:latin typeface="Tw Cen MT"/>
                <a:cs typeface="Tw Cen MT"/>
              </a:rPr>
              <a:t>i</a:t>
            </a:r>
            <a:r>
              <a:rPr dirty="0" sz="2300" spc="-5" b="1">
                <a:latin typeface="MS PGothic"/>
                <a:cs typeface="MS PGothic"/>
              </a:rPr>
              <a:t>” </a:t>
            </a:r>
            <a:r>
              <a:rPr dirty="0" sz="2300" spc="-5" b="1">
                <a:latin typeface="Tw Cen MT"/>
                <a:cs typeface="Tw Cen MT"/>
              </a:rPr>
              <a:t>(yaitu </a:t>
            </a:r>
            <a:r>
              <a:rPr dirty="0" sz="2300" spc="5" b="1">
                <a:latin typeface="Tw Cen MT"/>
                <a:cs typeface="Tw Cen MT"/>
              </a:rPr>
              <a:t>suatu </a:t>
            </a:r>
            <a:r>
              <a:rPr dirty="0" sz="2300" b="1">
                <a:latin typeface="Tw Cen MT"/>
                <a:cs typeface="Tw Cen MT"/>
              </a:rPr>
              <a:t>sistem  </a:t>
            </a:r>
            <a:r>
              <a:rPr dirty="0" sz="2300" spc="-5" b="1">
                <a:latin typeface="Tw Cen MT"/>
                <a:cs typeface="Tw Cen MT"/>
              </a:rPr>
              <a:t>yang dicirikan </a:t>
            </a:r>
            <a:r>
              <a:rPr dirty="0" sz="2300" b="1">
                <a:latin typeface="Tw Cen MT"/>
                <a:cs typeface="Tw Cen MT"/>
              </a:rPr>
              <a:t>oleh pembagian kerja, hierarki </a:t>
            </a:r>
            <a:r>
              <a:rPr dirty="0" sz="2300" spc="-5" b="1">
                <a:latin typeface="Tw Cen MT"/>
                <a:cs typeface="Tw Cen MT"/>
              </a:rPr>
              <a:t>yang  dirumuskan dengan tegas, </a:t>
            </a:r>
            <a:r>
              <a:rPr dirty="0" sz="2300" spc="5" b="1">
                <a:latin typeface="Tw Cen MT"/>
                <a:cs typeface="Tw Cen MT"/>
              </a:rPr>
              <a:t>peraturan </a:t>
            </a:r>
            <a:r>
              <a:rPr dirty="0" sz="2300" b="1">
                <a:latin typeface="Tw Cen MT"/>
                <a:cs typeface="Tw Cen MT"/>
              </a:rPr>
              <a:t>– </a:t>
            </a:r>
            <a:r>
              <a:rPr dirty="0" sz="2300" spc="5" b="1">
                <a:latin typeface="Tw Cen MT"/>
                <a:cs typeface="Tw Cen MT"/>
              </a:rPr>
              <a:t>peraturan </a:t>
            </a:r>
            <a:r>
              <a:rPr dirty="0" sz="2300" spc="-5" b="1">
                <a:latin typeface="Tw Cen MT"/>
                <a:cs typeface="Tw Cen MT"/>
              </a:rPr>
              <a:t>dan  ketetapan </a:t>
            </a:r>
            <a:r>
              <a:rPr dirty="0" sz="2300" b="1">
                <a:latin typeface="Tw Cen MT"/>
                <a:cs typeface="Tw Cen MT"/>
              </a:rPr>
              <a:t>– </a:t>
            </a:r>
            <a:r>
              <a:rPr dirty="0" sz="2300" spc="-5" b="1">
                <a:latin typeface="Tw Cen MT"/>
                <a:cs typeface="Tw Cen MT"/>
              </a:rPr>
              <a:t>ketetapan yang terinci dan </a:t>
            </a:r>
            <a:r>
              <a:rPr dirty="0" sz="2300" spc="-10" b="1">
                <a:latin typeface="Tw Cen MT"/>
                <a:cs typeface="Tw Cen MT"/>
              </a:rPr>
              <a:t>hubungan </a:t>
            </a:r>
            <a:r>
              <a:rPr dirty="0" sz="2300" b="1">
                <a:latin typeface="Tw Cen MT"/>
                <a:cs typeface="Tw Cen MT"/>
              </a:rPr>
              <a:t>–  </a:t>
            </a:r>
            <a:r>
              <a:rPr dirty="0" sz="2300" spc="-10" b="1">
                <a:latin typeface="Tw Cen MT"/>
                <a:cs typeface="Tw Cen MT"/>
              </a:rPr>
              <a:t>hubungan </a:t>
            </a:r>
            <a:r>
              <a:rPr dirty="0" sz="2300" spc="-5" b="1">
                <a:latin typeface="Tw Cen MT"/>
                <a:cs typeface="Tw Cen MT"/>
              </a:rPr>
              <a:t>yang impersonal </a:t>
            </a:r>
            <a:r>
              <a:rPr dirty="0" sz="2300" spc="-10" b="1">
                <a:latin typeface="Tw Cen MT"/>
                <a:cs typeface="Tw Cen MT"/>
              </a:rPr>
              <a:t>(hubungan </a:t>
            </a:r>
            <a:r>
              <a:rPr dirty="0" sz="2300" b="1">
                <a:latin typeface="Tw Cen MT"/>
                <a:cs typeface="Tw Cen MT"/>
              </a:rPr>
              <a:t>– </a:t>
            </a:r>
            <a:r>
              <a:rPr dirty="0" sz="2300" spc="-10" b="1">
                <a:latin typeface="Tw Cen MT"/>
                <a:cs typeface="Tw Cen MT"/>
              </a:rPr>
              <a:t>hubungan </a:t>
            </a:r>
            <a:r>
              <a:rPr dirty="0" sz="2300" spc="-15" b="1">
                <a:latin typeface="Tw Cen MT"/>
                <a:cs typeface="Tw Cen MT"/>
              </a:rPr>
              <a:t>bukan  </a:t>
            </a:r>
            <a:r>
              <a:rPr dirty="0" sz="2300" spc="-5" b="1">
                <a:latin typeface="Tw Cen MT"/>
                <a:cs typeface="Tw Cen MT"/>
              </a:rPr>
              <a:t>pribadi).</a:t>
            </a:r>
            <a:endParaRPr sz="23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dirty="0" spc="-5"/>
              <a:t>ALIRAN HUBUNGAN </a:t>
            </a:r>
            <a:r>
              <a:rPr dirty="0" spc="-20"/>
              <a:t>MANUSIAWI  </a:t>
            </a:r>
            <a:r>
              <a:rPr dirty="0" spc="-5"/>
              <a:t>(PERILAKU</a:t>
            </a:r>
            <a:r>
              <a:rPr dirty="0" spc="-10"/>
              <a:t> </a:t>
            </a:r>
            <a:r>
              <a:rPr dirty="0" spc="-5"/>
              <a:t>ORGANISASI)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064" y="1067118"/>
            <a:ext cx="7183755" cy="346964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204470" marR="5080" indent="-204470">
              <a:lnSpc>
                <a:spcPct val="79100"/>
              </a:lnSpc>
              <a:spcBef>
                <a:spcPts val="750"/>
              </a:spcBef>
              <a:buChar char="-"/>
              <a:tabLst>
                <a:tab pos="204470" algn="l"/>
              </a:tabLst>
            </a:pPr>
            <a:r>
              <a:rPr dirty="0" sz="2600" b="1">
                <a:latin typeface="Tw Cen MT"/>
                <a:cs typeface="Tw Cen MT"/>
              </a:rPr>
              <a:t>Aliran ini </a:t>
            </a:r>
            <a:r>
              <a:rPr dirty="0" sz="2600" spc="-5" b="1">
                <a:latin typeface="Tw Cen MT"/>
                <a:cs typeface="Tw Cen MT"/>
              </a:rPr>
              <a:t>muncul </a:t>
            </a:r>
            <a:r>
              <a:rPr dirty="0" sz="2600" spc="5" b="1">
                <a:latin typeface="Tw Cen MT"/>
                <a:cs typeface="Tw Cen MT"/>
              </a:rPr>
              <a:t>karena </a:t>
            </a:r>
            <a:r>
              <a:rPr dirty="0" sz="2600" spc="-5" b="1">
                <a:latin typeface="Tw Cen MT"/>
                <a:cs typeface="Tw Cen MT"/>
              </a:rPr>
              <a:t>ketidakpuasan bahwa  yang dikemukakan </a:t>
            </a:r>
            <a:r>
              <a:rPr dirty="0" sz="2600" b="1">
                <a:latin typeface="Tw Cen MT"/>
                <a:cs typeface="Tw Cen MT"/>
              </a:rPr>
              <a:t>pendekatan </a:t>
            </a:r>
            <a:r>
              <a:rPr dirty="0" sz="2600" spc="-5" b="1">
                <a:latin typeface="Tw Cen MT"/>
                <a:cs typeface="Tw Cen MT"/>
              </a:rPr>
              <a:t>klasik tidak  </a:t>
            </a:r>
            <a:r>
              <a:rPr dirty="0" sz="2600" spc="-10" b="1">
                <a:latin typeface="Tw Cen MT"/>
                <a:cs typeface="Tw Cen MT"/>
              </a:rPr>
              <a:t>sepenuhnya </a:t>
            </a:r>
            <a:r>
              <a:rPr dirty="0" sz="2600" spc="-5" b="1">
                <a:latin typeface="Tw Cen MT"/>
                <a:cs typeface="Tw Cen MT"/>
              </a:rPr>
              <a:t>menghasilkan efisiensi produksi dan  </a:t>
            </a:r>
            <a:r>
              <a:rPr dirty="0" sz="2600" b="1">
                <a:latin typeface="Tw Cen MT"/>
                <a:cs typeface="Tw Cen MT"/>
              </a:rPr>
              <a:t>keharmonisan</a:t>
            </a:r>
            <a:r>
              <a:rPr dirty="0" sz="2600" spc="-5" b="1">
                <a:latin typeface="Tw Cen MT"/>
                <a:cs typeface="Tw Cen MT"/>
              </a:rPr>
              <a:t> </a:t>
            </a:r>
            <a:r>
              <a:rPr dirty="0" sz="2600" b="1">
                <a:latin typeface="Tw Cen MT"/>
                <a:cs typeface="Tw Cen MT"/>
              </a:rPr>
              <a:t>kerja.</a:t>
            </a:r>
            <a:endParaRPr sz="2600">
              <a:latin typeface="Tw Cen MT"/>
              <a:cs typeface="Tw Cen MT"/>
            </a:endParaRPr>
          </a:p>
          <a:p>
            <a:pPr marL="204470" marR="571500" indent="-204470">
              <a:lnSpc>
                <a:spcPts val="2500"/>
              </a:lnSpc>
              <a:spcBef>
                <a:spcPts val="780"/>
              </a:spcBef>
              <a:buChar char="-"/>
              <a:tabLst>
                <a:tab pos="204470" algn="l"/>
              </a:tabLst>
            </a:pPr>
            <a:r>
              <a:rPr dirty="0" sz="2600" spc="-30" b="1">
                <a:latin typeface="Tw Cen MT"/>
                <a:cs typeface="Tw Cen MT"/>
              </a:rPr>
              <a:t>Para </a:t>
            </a:r>
            <a:r>
              <a:rPr dirty="0" sz="2600" spc="-5" b="1">
                <a:latin typeface="Tw Cen MT"/>
                <a:cs typeface="Tw Cen MT"/>
              </a:rPr>
              <a:t>manajer masih menghadapi kesulitan </a:t>
            </a:r>
            <a:r>
              <a:rPr dirty="0" sz="2600" b="1">
                <a:latin typeface="Tw Cen MT"/>
                <a:cs typeface="Tw Cen MT"/>
              </a:rPr>
              <a:t>–  </a:t>
            </a:r>
            <a:r>
              <a:rPr dirty="0" sz="2600" spc="-5" b="1">
                <a:latin typeface="Tw Cen MT"/>
                <a:cs typeface="Tw Cen MT"/>
              </a:rPr>
              <a:t>kesulitan dan frustasi </a:t>
            </a:r>
            <a:r>
              <a:rPr dirty="0" sz="2600" spc="5" b="1">
                <a:latin typeface="Tw Cen MT"/>
                <a:cs typeface="Tw Cen MT"/>
              </a:rPr>
              <a:t>karena karyawan </a:t>
            </a:r>
            <a:r>
              <a:rPr dirty="0" sz="2600" spc="-5" b="1">
                <a:latin typeface="Tw Cen MT"/>
                <a:cs typeface="Tw Cen MT"/>
              </a:rPr>
              <a:t>tidak  selalu mengikuti </a:t>
            </a:r>
            <a:r>
              <a:rPr dirty="0" sz="2600" b="1">
                <a:latin typeface="Tw Cen MT"/>
                <a:cs typeface="Tw Cen MT"/>
              </a:rPr>
              <a:t>pola – pola </a:t>
            </a:r>
            <a:r>
              <a:rPr dirty="0" sz="2600" spc="-5" b="1">
                <a:latin typeface="Tw Cen MT"/>
                <a:cs typeface="Tw Cen MT"/>
              </a:rPr>
              <a:t>perilaku yang  </a:t>
            </a:r>
            <a:r>
              <a:rPr dirty="0" sz="2600" b="1">
                <a:latin typeface="Tw Cen MT"/>
                <a:cs typeface="Tw Cen MT"/>
              </a:rPr>
              <a:t>rasional.</a:t>
            </a:r>
            <a:endParaRPr sz="2600">
              <a:latin typeface="Tw Cen MT"/>
              <a:cs typeface="Tw Cen MT"/>
            </a:endParaRPr>
          </a:p>
          <a:p>
            <a:pPr marL="204470" marR="335280" indent="-204470">
              <a:lnSpc>
                <a:spcPts val="2500"/>
              </a:lnSpc>
              <a:spcBef>
                <a:spcPts val="800"/>
              </a:spcBef>
              <a:buChar char="-"/>
              <a:tabLst>
                <a:tab pos="204470" algn="l"/>
              </a:tabLst>
            </a:pPr>
            <a:r>
              <a:rPr dirty="0" sz="2600" b="1">
                <a:latin typeface="Tw Cen MT"/>
                <a:cs typeface="Tw Cen MT"/>
              </a:rPr>
              <a:t>Sisi </a:t>
            </a:r>
            <a:r>
              <a:rPr dirty="0" sz="2600" spc="-5" b="1">
                <a:latin typeface="Tw Cen MT"/>
                <a:cs typeface="Tw Cen MT"/>
              </a:rPr>
              <a:t>perilaku manusia dalam </a:t>
            </a:r>
            <a:r>
              <a:rPr dirty="0" sz="2600" b="1">
                <a:latin typeface="Tw Cen MT"/>
                <a:cs typeface="Tw Cen MT"/>
              </a:rPr>
              <a:t>organisasi </a:t>
            </a:r>
            <a:r>
              <a:rPr dirty="0" sz="2600" spc="-5" b="1">
                <a:latin typeface="Tw Cen MT"/>
                <a:cs typeface="Tw Cen MT"/>
              </a:rPr>
              <a:t>menjadi  penting.</a:t>
            </a:r>
            <a:endParaRPr sz="26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dirty="0" spc="-30"/>
              <a:t>TOKOH </a:t>
            </a:r>
            <a:r>
              <a:rPr dirty="0"/>
              <a:t>– </a:t>
            </a:r>
            <a:r>
              <a:rPr dirty="0" spc="-30"/>
              <a:t>TOKOH </a:t>
            </a:r>
            <a:r>
              <a:rPr dirty="0" spc="-5"/>
              <a:t>ALIRAN PERILAKU  </a:t>
            </a:r>
            <a:r>
              <a:rPr dirty="0" spc="5"/>
              <a:t>MANUSIA, </a:t>
            </a:r>
            <a:r>
              <a:rPr dirty="0" spc="-20"/>
              <a:t>ADALAH</a:t>
            </a:r>
            <a:r>
              <a:rPr dirty="0" spc="-15"/>
              <a:t> </a:t>
            </a:r>
            <a:r>
              <a:rPr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064" y="1067118"/>
            <a:ext cx="7094220" cy="346964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355600" marR="676275" indent="-342900">
              <a:lnSpc>
                <a:spcPct val="76900"/>
              </a:lnSpc>
              <a:spcBef>
                <a:spcPts val="819"/>
              </a:spcBef>
              <a:buFont typeface="Tw Cen MT"/>
              <a:buAutoNum type="arabicPeriod"/>
              <a:tabLst>
                <a:tab pos="448945" algn="l"/>
                <a:tab pos="449580" algn="l"/>
                <a:tab pos="3165475" algn="l"/>
              </a:tabLst>
            </a:pPr>
            <a:r>
              <a:rPr dirty="0"/>
              <a:t>	</a:t>
            </a:r>
            <a:r>
              <a:rPr dirty="0" sz="2600" b="1">
                <a:latin typeface="Tw Cen MT"/>
                <a:cs typeface="Tw Cen MT"/>
              </a:rPr>
              <a:t>Hugo</a:t>
            </a:r>
            <a:r>
              <a:rPr dirty="0" sz="2600" spc="10" b="1">
                <a:latin typeface="Tw Cen MT"/>
                <a:cs typeface="Tw Cen MT"/>
              </a:rPr>
              <a:t> </a:t>
            </a:r>
            <a:r>
              <a:rPr dirty="0" sz="2600" b="1">
                <a:latin typeface="Tw Cen MT"/>
                <a:cs typeface="Tw Cen MT"/>
              </a:rPr>
              <a:t>Munsterberg	</a:t>
            </a:r>
            <a:r>
              <a:rPr dirty="0" sz="2600" spc="-5" b="1">
                <a:latin typeface="Tw Cen MT"/>
                <a:cs typeface="Tw Cen MT"/>
              </a:rPr>
              <a:t>(Bapak Psychology</a:t>
            </a:r>
            <a:r>
              <a:rPr dirty="0" sz="2600" spc="-45" b="1">
                <a:latin typeface="Tw Cen MT"/>
                <a:cs typeface="Tw Cen MT"/>
              </a:rPr>
              <a:t> </a:t>
            </a:r>
            <a:r>
              <a:rPr dirty="0" sz="2600" spc="-5" b="1">
                <a:latin typeface="Tw Cen MT"/>
                <a:cs typeface="Tw Cen MT"/>
              </a:rPr>
              <a:t>and  Industrial </a:t>
            </a:r>
            <a:r>
              <a:rPr dirty="0" sz="2600" spc="5" b="1">
                <a:latin typeface="Tw Cen MT"/>
                <a:cs typeface="Tw Cen MT"/>
              </a:rPr>
              <a:t>Efficiency)</a:t>
            </a:r>
            <a:endParaRPr sz="2600">
              <a:latin typeface="Tw Cen MT"/>
              <a:cs typeface="Tw Cen MT"/>
            </a:endParaRPr>
          </a:p>
          <a:p>
            <a:pPr marL="355600" marR="384175" indent="-342900">
              <a:lnSpc>
                <a:spcPts val="2500"/>
              </a:lnSpc>
              <a:spcBef>
                <a:spcPts val="780"/>
              </a:spcBef>
              <a:buAutoNum type="arabicPeriod"/>
              <a:tabLst>
                <a:tab pos="361950" algn="l"/>
                <a:tab pos="2722880" algn="l"/>
              </a:tabLst>
            </a:pPr>
            <a:r>
              <a:rPr dirty="0" sz="2600" spc="-5" b="1">
                <a:latin typeface="Tw Cen MT"/>
                <a:cs typeface="Tw Cen MT"/>
              </a:rPr>
              <a:t>Chester</a:t>
            </a:r>
            <a:r>
              <a:rPr dirty="0" sz="2600" spc="10" b="1">
                <a:latin typeface="Tw Cen MT"/>
                <a:cs typeface="Tw Cen MT"/>
              </a:rPr>
              <a:t> </a:t>
            </a:r>
            <a:r>
              <a:rPr dirty="0" sz="2600" b="1">
                <a:latin typeface="Tw Cen MT"/>
                <a:cs typeface="Tw Cen MT"/>
              </a:rPr>
              <a:t>Barnard	(gagasan – </a:t>
            </a:r>
            <a:r>
              <a:rPr dirty="0" sz="2600" spc="-5" b="1">
                <a:latin typeface="Tw Cen MT"/>
                <a:cs typeface="Tw Cen MT"/>
              </a:rPr>
              <a:t>gagasannya dari  </a:t>
            </a:r>
            <a:r>
              <a:rPr dirty="0" sz="2600" b="1">
                <a:latin typeface="Tw Cen MT"/>
                <a:cs typeface="Tw Cen MT"/>
              </a:rPr>
              <a:t>sudut </a:t>
            </a:r>
            <a:r>
              <a:rPr dirty="0" sz="2600" spc="-5" b="1">
                <a:latin typeface="Tw Cen MT"/>
                <a:cs typeface="Tw Cen MT"/>
              </a:rPr>
              <a:t>pandang perilaku </a:t>
            </a:r>
            <a:r>
              <a:rPr dirty="0" sz="2600" b="1">
                <a:latin typeface="Tw Cen MT"/>
                <a:cs typeface="Tw Cen MT"/>
              </a:rPr>
              <a:t>organisasi)</a:t>
            </a:r>
            <a:endParaRPr sz="2600">
              <a:latin typeface="Tw Cen MT"/>
              <a:cs typeface="Tw Cen MT"/>
            </a:endParaRPr>
          </a:p>
          <a:p>
            <a:pPr marL="355600" marR="5080" indent="-342900">
              <a:lnSpc>
                <a:spcPts val="2500"/>
              </a:lnSpc>
              <a:spcBef>
                <a:spcPts val="800"/>
              </a:spcBef>
              <a:buFont typeface="Tw Cen MT"/>
              <a:buAutoNum type="arabicPeriod"/>
              <a:tabLst>
                <a:tab pos="448945" algn="l"/>
                <a:tab pos="449580" algn="l"/>
                <a:tab pos="2351405" algn="l"/>
              </a:tabLst>
            </a:pPr>
            <a:r>
              <a:rPr dirty="0"/>
              <a:t>	</a:t>
            </a:r>
            <a:r>
              <a:rPr dirty="0" sz="2600" spc="-5" b="1">
                <a:latin typeface="Tw Cen MT"/>
                <a:cs typeface="Tw Cen MT"/>
              </a:rPr>
              <a:t>Elton</a:t>
            </a:r>
            <a:r>
              <a:rPr dirty="0" sz="2600" spc="5" b="1">
                <a:latin typeface="Tw Cen MT"/>
                <a:cs typeface="Tw Cen MT"/>
              </a:rPr>
              <a:t> </a:t>
            </a:r>
            <a:r>
              <a:rPr dirty="0" sz="2600" spc="-10" b="1">
                <a:latin typeface="Tw Cen MT"/>
                <a:cs typeface="Tw Cen MT"/>
              </a:rPr>
              <a:t>Mayo	</a:t>
            </a:r>
            <a:r>
              <a:rPr dirty="0" sz="2600" b="1">
                <a:latin typeface="Tw Cen MT"/>
                <a:cs typeface="Tw Cen MT"/>
              </a:rPr>
              <a:t>(berkaitan </a:t>
            </a:r>
            <a:r>
              <a:rPr dirty="0" sz="2600" spc="-5" b="1">
                <a:latin typeface="Tw Cen MT"/>
                <a:cs typeface="Tw Cen MT"/>
              </a:rPr>
              <a:t>dengan percobaan </a:t>
            </a:r>
            <a:r>
              <a:rPr dirty="0" sz="2600" b="1">
                <a:latin typeface="Tw Cen MT"/>
                <a:cs typeface="Tw Cen MT"/>
              </a:rPr>
              <a:t>–  </a:t>
            </a:r>
            <a:r>
              <a:rPr dirty="0" sz="2600" spc="-5" b="1">
                <a:latin typeface="Tw Cen MT"/>
                <a:cs typeface="Tw Cen MT"/>
              </a:rPr>
              <a:t>percobaan </a:t>
            </a:r>
            <a:r>
              <a:rPr dirty="0" sz="2600" spc="5" b="1">
                <a:latin typeface="Tw Cen MT"/>
                <a:cs typeface="Tw Cen MT"/>
              </a:rPr>
              <a:t>Hawthorne </a:t>
            </a:r>
            <a:r>
              <a:rPr dirty="0" sz="2600" spc="-5" b="1">
                <a:latin typeface="Tw Cen MT"/>
                <a:cs typeface="Tw Cen MT"/>
              </a:rPr>
              <a:t>yaitu </a:t>
            </a:r>
            <a:r>
              <a:rPr dirty="0" sz="2600" b="1">
                <a:latin typeface="Tw Cen MT"/>
                <a:cs typeface="Tw Cen MT"/>
              </a:rPr>
              <a:t>serangkaian  </a:t>
            </a:r>
            <a:r>
              <a:rPr dirty="0" sz="2600" spc="-5" b="1">
                <a:latin typeface="Tw Cen MT"/>
                <a:cs typeface="Tw Cen MT"/>
              </a:rPr>
              <a:t>penelitian yang </a:t>
            </a:r>
            <a:r>
              <a:rPr dirty="0" sz="2600" b="1">
                <a:latin typeface="Tw Cen MT"/>
                <a:cs typeface="Tw Cen MT"/>
              </a:rPr>
              <a:t>diselenggarakan antara </a:t>
            </a:r>
            <a:r>
              <a:rPr dirty="0" sz="2600" spc="-5" b="1">
                <a:latin typeface="Tw Cen MT"/>
                <a:cs typeface="Tw Cen MT"/>
              </a:rPr>
              <a:t>tahun  </a:t>
            </a:r>
            <a:r>
              <a:rPr dirty="0" sz="2600" b="1">
                <a:latin typeface="Tw Cen MT"/>
                <a:cs typeface="Tw Cen MT"/>
              </a:rPr>
              <a:t>1920 – 1930 – </a:t>
            </a:r>
            <a:r>
              <a:rPr dirty="0" sz="2600" spc="-5" b="1">
                <a:latin typeface="Tw Cen MT"/>
                <a:cs typeface="Tw Cen MT"/>
              </a:rPr>
              <a:t>an yang memberikan </a:t>
            </a:r>
            <a:r>
              <a:rPr dirty="0" sz="2600" b="1">
                <a:latin typeface="Tw Cen MT"/>
                <a:cs typeface="Tw Cen MT"/>
              </a:rPr>
              <a:t>wawasan –  wawasan </a:t>
            </a:r>
            <a:r>
              <a:rPr dirty="0" sz="2600" spc="-5" b="1">
                <a:latin typeface="Tw Cen MT"/>
                <a:cs typeface="Tw Cen MT"/>
              </a:rPr>
              <a:t>baru kepada perilaku </a:t>
            </a:r>
            <a:r>
              <a:rPr dirty="0" sz="2600" b="1">
                <a:latin typeface="Tw Cen MT"/>
                <a:cs typeface="Tw Cen MT"/>
              </a:rPr>
              <a:t>individu </a:t>
            </a:r>
            <a:r>
              <a:rPr dirty="0" sz="2600" spc="-5" b="1">
                <a:latin typeface="Tw Cen MT"/>
                <a:cs typeface="Tw Cen MT"/>
              </a:rPr>
              <a:t>dan  kelompok).</a:t>
            </a:r>
            <a:endParaRPr sz="26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64" y="413702"/>
            <a:ext cx="482727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Tw Cen MT"/>
                <a:cs typeface="Tw Cen MT"/>
              </a:rPr>
              <a:t>ALIRAN MANAJEMEN</a:t>
            </a:r>
            <a:r>
              <a:rPr dirty="0" sz="2800" spc="-35" b="1">
                <a:latin typeface="Tw Cen MT"/>
                <a:cs typeface="Tw Cen MT"/>
              </a:rPr>
              <a:t> </a:t>
            </a:r>
            <a:r>
              <a:rPr dirty="0" sz="2800" b="1">
                <a:latin typeface="Tw Cen MT"/>
                <a:cs typeface="Tw Cen MT"/>
              </a:rPr>
              <a:t>MODERN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064" y="1046798"/>
            <a:ext cx="6991350" cy="354330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2200" spc="-5" b="1">
                <a:latin typeface="Tw Cen MT"/>
                <a:cs typeface="Tw Cen MT"/>
              </a:rPr>
              <a:t>Masa manajemen </a:t>
            </a:r>
            <a:r>
              <a:rPr dirty="0" sz="2200" b="1">
                <a:latin typeface="Tw Cen MT"/>
                <a:cs typeface="Tw Cen MT"/>
              </a:rPr>
              <a:t>modern berkembang </a:t>
            </a:r>
            <a:r>
              <a:rPr dirty="0" sz="2200" spc="-5" b="1">
                <a:latin typeface="Tw Cen MT"/>
                <a:cs typeface="Tw Cen MT"/>
              </a:rPr>
              <a:t>melalui </a:t>
            </a:r>
            <a:r>
              <a:rPr dirty="0" sz="2200" b="1">
                <a:latin typeface="Tw Cen MT"/>
                <a:cs typeface="Tw Cen MT"/>
              </a:rPr>
              <a:t>2 </a:t>
            </a:r>
            <a:r>
              <a:rPr dirty="0" sz="2200" spc="-5" b="1">
                <a:latin typeface="Tw Cen MT"/>
                <a:cs typeface="Tw Cen MT"/>
              </a:rPr>
              <a:t>jalur</a:t>
            </a:r>
            <a:r>
              <a:rPr dirty="0" sz="2200" spc="15" b="1">
                <a:latin typeface="Tw Cen MT"/>
                <a:cs typeface="Tw Cen MT"/>
              </a:rPr>
              <a:t> </a:t>
            </a:r>
            <a:r>
              <a:rPr dirty="0" sz="2200" b="1">
                <a:latin typeface="Tw Cen MT"/>
                <a:cs typeface="Tw Cen MT"/>
              </a:rPr>
              <a:t>:</a:t>
            </a:r>
            <a:endParaRPr sz="2200">
              <a:latin typeface="Tw Cen MT"/>
              <a:cs typeface="Tw Cen MT"/>
            </a:endParaRPr>
          </a:p>
          <a:p>
            <a:pPr marL="322580" indent="-310515">
              <a:lnSpc>
                <a:spcPct val="100000"/>
              </a:lnSpc>
              <a:spcBef>
                <a:spcPts val="459"/>
              </a:spcBef>
              <a:buAutoNum type="arabicParenR"/>
              <a:tabLst>
                <a:tab pos="323215" algn="l"/>
              </a:tabLst>
            </a:pPr>
            <a:r>
              <a:rPr dirty="0" sz="2200" b="1">
                <a:latin typeface="Tw Cen MT"/>
                <a:cs typeface="Tw Cen MT"/>
              </a:rPr>
              <a:t>Aliran </a:t>
            </a:r>
            <a:r>
              <a:rPr dirty="0" sz="2200" spc="-5" b="1">
                <a:latin typeface="Tw Cen MT"/>
                <a:cs typeface="Tw Cen MT"/>
              </a:rPr>
              <a:t>perilaku</a:t>
            </a:r>
            <a:r>
              <a:rPr dirty="0" sz="2200" spc="-10" b="1">
                <a:latin typeface="Tw Cen MT"/>
                <a:cs typeface="Tw Cen MT"/>
              </a:rPr>
              <a:t> </a:t>
            </a:r>
            <a:r>
              <a:rPr dirty="0" sz="2200" b="1">
                <a:latin typeface="Tw Cen MT"/>
                <a:cs typeface="Tw Cen MT"/>
              </a:rPr>
              <a:t>organisasi</a:t>
            </a:r>
            <a:endParaRPr sz="2200">
              <a:latin typeface="Tw Cen MT"/>
              <a:cs typeface="Tw Cen MT"/>
            </a:endParaRPr>
          </a:p>
          <a:p>
            <a:pPr marL="322580" indent="-310515">
              <a:lnSpc>
                <a:spcPct val="100000"/>
              </a:lnSpc>
              <a:spcBef>
                <a:spcPts val="560"/>
              </a:spcBef>
              <a:buAutoNum type="arabicParenR"/>
              <a:tabLst>
                <a:tab pos="323215" algn="l"/>
              </a:tabLst>
            </a:pPr>
            <a:r>
              <a:rPr dirty="0" sz="2200" b="1">
                <a:latin typeface="Tw Cen MT"/>
                <a:cs typeface="Tw Cen MT"/>
              </a:rPr>
              <a:t>Aliran </a:t>
            </a:r>
            <a:r>
              <a:rPr dirty="0" sz="2200" spc="5" b="1">
                <a:latin typeface="Tw Cen MT"/>
                <a:cs typeface="Tw Cen MT"/>
              </a:rPr>
              <a:t>atas </a:t>
            </a:r>
            <a:r>
              <a:rPr dirty="0" sz="2200" spc="-5" b="1">
                <a:latin typeface="Tw Cen MT"/>
                <a:cs typeface="Tw Cen MT"/>
              </a:rPr>
              <a:t>manajemen</a:t>
            </a:r>
            <a:r>
              <a:rPr dirty="0" sz="2200" spc="-15" b="1">
                <a:latin typeface="Tw Cen MT"/>
                <a:cs typeface="Tw Cen MT"/>
              </a:rPr>
              <a:t> </a:t>
            </a:r>
            <a:r>
              <a:rPr dirty="0" sz="2200" spc="-5" b="1">
                <a:latin typeface="Tw Cen MT"/>
                <a:cs typeface="Tw Cen MT"/>
              </a:rPr>
              <a:t>ilmiah</a:t>
            </a:r>
            <a:endParaRPr sz="22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40" b="1">
                <a:latin typeface="Tw Cen MT"/>
                <a:cs typeface="Tw Cen MT"/>
              </a:rPr>
              <a:t>Tokoh </a:t>
            </a:r>
            <a:r>
              <a:rPr dirty="0" sz="2200" b="1">
                <a:latin typeface="Tw Cen MT"/>
                <a:cs typeface="Tw Cen MT"/>
              </a:rPr>
              <a:t>– </a:t>
            </a:r>
            <a:r>
              <a:rPr dirty="0" sz="2200" spc="-5" b="1">
                <a:latin typeface="Tw Cen MT"/>
                <a:cs typeface="Tw Cen MT"/>
              </a:rPr>
              <a:t>tokoh </a:t>
            </a:r>
            <a:r>
              <a:rPr dirty="0" sz="2200" b="1">
                <a:latin typeface="Tw Cen MT"/>
                <a:cs typeface="Tw Cen MT"/>
              </a:rPr>
              <a:t>aliran ini antara </a:t>
            </a:r>
            <a:r>
              <a:rPr dirty="0" sz="2200" spc="-5" b="1">
                <a:latin typeface="Tw Cen MT"/>
                <a:cs typeface="Tw Cen MT"/>
              </a:rPr>
              <a:t>lain</a:t>
            </a:r>
            <a:r>
              <a:rPr dirty="0" sz="2200" spc="30" b="1">
                <a:latin typeface="Tw Cen MT"/>
                <a:cs typeface="Tw Cen MT"/>
              </a:rPr>
              <a:t> </a:t>
            </a:r>
            <a:r>
              <a:rPr dirty="0" sz="2200" b="1">
                <a:latin typeface="Tw Cen MT"/>
                <a:cs typeface="Tw Cen MT"/>
              </a:rPr>
              <a:t>:</a:t>
            </a:r>
            <a:endParaRPr sz="2200">
              <a:latin typeface="Tw Cen MT"/>
              <a:cs typeface="Tw Cen MT"/>
            </a:endParaRPr>
          </a:p>
          <a:p>
            <a:pPr marL="322580" marR="932815" indent="-322580">
              <a:lnSpc>
                <a:spcPts val="2400"/>
              </a:lnSpc>
              <a:spcBef>
                <a:spcPts val="740"/>
              </a:spcBef>
              <a:buAutoNum type="alphaLcParenR"/>
              <a:tabLst>
                <a:tab pos="322580" algn="l"/>
              </a:tabLst>
            </a:pPr>
            <a:r>
              <a:rPr dirty="0" sz="2200" b="1">
                <a:latin typeface="Tw Cen MT"/>
                <a:cs typeface="Tw Cen MT"/>
              </a:rPr>
              <a:t>Abraham </a:t>
            </a:r>
            <a:r>
              <a:rPr dirty="0" sz="2200" spc="-40" b="1">
                <a:latin typeface="Tw Cen MT"/>
                <a:cs typeface="Tw Cen MT"/>
              </a:rPr>
              <a:t>Maslow, </a:t>
            </a:r>
            <a:r>
              <a:rPr dirty="0" sz="2200" b="1">
                <a:latin typeface="Tw Cen MT"/>
                <a:cs typeface="Tw Cen MT"/>
              </a:rPr>
              <a:t>terkenal </a:t>
            </a:r>
            <a:r>
              <a:rPr dirty="0" sz="2200" spc="-5" b="1">
                <a:latin typeface="Tw Cen MT"/>
                <a:cs typeface="Tw Cen MT"/>
              </a:rPr>
              <a:t>dengan </a:t>
            </a:r>
            <a:r>
              <a:rPr dirty="0" sz="2200" spc="-20" b="1">
                <a:latin typeface="Tw Cen MT"/>
                <a:cs typeface="Tw Cen MT"/>
              </a:rPr>
              <a:t>Teori </a:t>
            </a:r>
            <a:r>
              <a:rPr dirty="0" sz="2200" b="1">
                <a:latin typeface="Tw Cen MT"/>
                <a:cs typeface="Tw Cen MT"/>
              </a:rPr>
              <a:t>Hierarki  </a:t>
            </a:r>
            <a:r>
              <a:rPr dirty="0" sz="2200" spc="-15" b="1">
                <a:latin typeface="Tw Cen MT"/>
                <a:cs typeface="Tw Cen MT"/>
              </a:rPr>
              <a:t>Kebutuhan</a:t>
            </a:r>
            <a:endParaRPr sz="2200">
              <a:latin typeface="Tw Cen MT"/>
              <a:cs typeface="Tw Cen MT"/>
            </a:endParaRPr>
          </a:p>
          <a:p>
            <a:pPr marL="322580" indent="-310515">
              <a:lnSpc>
                <a:spcPct val="100000"/>
              </a:lnSpc>
              <a:spcBef>
                <a:spcPts val="520"/>
              </a:spcBef>
              <a:buAutoNum type="alphaLcParenR"/>
              <a:tabLst>
                <a:tab pos="323215" algn="l"/>
              </a:tabLst>
            </a:pPr>
            <a:r>
              <a:rPr dirty="0" sz="2200" spc="-5" b="1">
                <a:latin typeface="Tw Cen MT"/>
                <a:cs typeface="Tw Cen MT"/>
              </a:rPr>
              <a:t>Douglas </a:t>
            </a:r>
            <a:r>
              <a:rPr dirty="0" sz="2200" b="1">
                <a:latin typeface="Tw Cen MT"/>
                <a:cs typeface="Tw Cen MT"/>
              </a:rPr>
              <a:t>Mc Gregor, terkenal </a:t>
            </a:r>
            <a:r>
              <a:rPr dirty="0" sz="2200" spc="-5" b="1">
                <a:latin typeface="Tw Cen MT"/>
                <a:cs typeface="Tw Cen MT"/>
              </a:rPr>
              <a:t>dengan </a:t>
            </a:r>
            <a:r>
              <a:rPr dirty="0" sz="2200" spc="-20" b="1">
                <a:latin typeface="Tw Cen MT"/>
                <a:cs typeface="Tw Cen MT"/>
              </a:rPr>
              <a:t>Teori </a:t>
            </a:r>
            <a:r>
              <a:rPr dirty="0" sz="2200" b="1">
                <a:latin typeface="Tw Cen MT"/>
                <a:cs typeface="Tw Cen MT"/>
              </a:rPr>
              <a:t>X </a:t>
            </a:r>
            <a:r>
              <a:rPr dirty="0" sz="2200" spc="-5" b="1">
                <a:latin typeface="Tw Cen MT"/>
                <a:cs typeface="Tw Cen MT"/>
              </a:rPr>
              <a:t>dan </a:t>
            </a:r>
            <a:r>
              <a:rPr dirty="0" sz="2200" spc="-20" b="1">
                <a:latin typeface="Tw Cen MT"/>
                <a:cs typeface="Tw Cen MT"/>
              </a:rPr>
              <a:t>Teori</a:t>
            </a:r>
            <a:r>
              <a:rPr dirty="0" sz="2200" spc="10" b="1">
                <a:latin typeface="Tw Cen MT"/>
                <a:cs typeface="Tw Cen MT"/>
              </a:rPr>
              <a:t> </a:t>
            </a:r>
            <a:r>
              <a:rPr dirty="0" sz="2200" b="1">
                <a:latin typeface="Tw Cen MT"/>
                <a:cs typeface="Tw Cen MT"/>
              </a:rPr>
              <a:t>Y</a:t>
            </a:r>
            <a:endParaRPr sz="2200">
              <a:latin typeface="Tw Cen MT"/>
              <a:cs typeface="Tw Cen MT"/>
            </a:endParaRPr>
          </a:p>
          <a:p>
            <a:pPr marL="287020" indent="-274955">
              <a:lnSpc>
                <a:spcPct val="100000"/>
              </a:lnSpc>
              <a:spcBef>
                <a:spcPts val="560"/>
              </a:spcBef>
              <a:buAutoNum type="alphaLcParenR"/>
              <a:tabLst>
                <a:tab pos="287655" algn="l"/>
              </a:tabLst>
            </a:pPr>
            <a:r>
              <a:rPr dirty="0" sz="2200" b="1">
                <a:latin typeface="Tw Cen MT"/>
                <a:cs typeface="Tw Cen MT"/>
              </a:rPr>
              <a:t>Frederick </a:t>
            </a:r>
            <a:r>
              <a:rPr dirty="0" sz="2200" spc="-5" b="1">
                <a:latin typeface="Tw Cen MT"/>
                <a:cs typeface="Tw Cen MT"/>
              </a:rPr>
              <a:t>Herzberg, </a:t>
            </a:r>
            <a:r>
              <a:rPr dirty="0" sz="2200" b="1">
                <a:latin typeface="Tw Cen MT"/>
                <a:cs typeface="Tw Cen MT"/>
              </a:rPr>
              <a:t>terkenal </a:t>
            </a:r>
            <a:r>
              <a:rPr dirty="0" sz="2200" spc="-5" b="1">
                <a:latin typeface="Tw Cen MT"/>
                <a:cs typeface="Tw Cen MT"/>
              </a:rPr>
              <a:t>dengan teori motivasi</a:t>
            </a:r>
            <a:r>
              <a:rPr dirty="0" sz="2200" spc="25" b="1">
                <a:latin typeface="Tw Cen MT"/>
                <a:cs typeface="Tw Cen MT"/>
              </a:rPr>
              <a:t> </a:t>
            </a:r>
            <a:r>
              <a:rPr dirty="0" sz="2200" b="1">
                <a:latin typeface="Tw Cen MT"/>
                <a:cs typeface="Tw Cen MT"/>
              </a:rPr>
              <a:t>Higien</a:t>
            </a:r>
            <a:endParaRPr sz="2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2020-02-02T15:43:57Z</dcterms:created>
  <dcterms:modified xsi:type="dcterms:W3CDTF">2020-02-02T15:43:57Z</dcterms:modified>
</cp:coreProperties>
</file>