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handoutMasterIdLst>
    <p:handoutMasterId r:id="rId27"/>
  </p:handoutMasterIdLst>
  <p:sldIdLst>
    <p:sldId id="256" r:id="rId2"/>
    <p:sldId id="277" r:id="rId3"/>
    <p:sldId id="278" r:id="rId4"/>
    <p:sldId id="258" r:id="rId5"/>
    <p:sldId id="276" r:id="rId6"/>
    <p:sldId id="259" r:id="rId7"/>
    <p:sldId id="270" r:id="rId8"/>
    <p:sldId id="271" r:id="rId9"/>
    <p:sldId id="272" r:id="rId10"/>
    <p:sldId id="260" r:id="rId11"/>
    <p:sldId id="275" r:id="rId12"/>
    <p:sldId id="279" r:id="rId13"/>
    <p:sldId id="280" r:id="rId14"/>
    <p:sldId id="267" r:id="rId15"/>
    <p:sldId id="261" r:id="rId16"/>
    <p:sldId id="262" r:id="rId17"/>
    <p:sldId id="263" r:id="rId18"/>
    <p:sldId id="264" r:id="rId19"/>
    <p:sldId id="265" r:id="rId20"/>
    <p:sldId id="266" r:id="rId21"/>
    <p:sldId id="273" r:id="rId22"/>
    <p:sldId id="268" r:id="rId23"/>
    <p:sldId id="274" r:id="rId24"/>
    <p:sldId id="269" r:id="rId25"/>
  </p:sldIdLst>
  <p:sldSz cx="9144000" cy="6858000" type="screen4x3"/>
  <p:notesSz cx="6858000" cy="9947275"/>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AECCAC7C-BC45-48F3-962B-6FE536F1F5F1}" type="datetimeFigureOut">
              <a:rPr lang="id-ID" smtClean="0"/>
              <a:pPr/>
              <a:t>04/02/2020</a:t>
            </a:fld>
            <a:endParaRPr lang="id-ID"/>
          </a:p>
        </p:txBody>
      </p:sp>
      <p:sp>
        <p:nvSpPr>
          <p:cNvPr id="4" name="Footer Placeholder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2F81F31C-79C6-494D-A8D5-457D9FB94D3C}" type="slidenum">
              <a:rPr lang="id-ID" smtClean="0"/>
              <a:pPr/>
              <a:t>‹#›</a:t>
            </a:fld>
            <a:endParaRPr lang="id-ID"/>
          </a:p>
        </p:txBody>
      </p:sp>
    </p:spTree>
    <p:extLst>
      <p:ext uri="{BB962C8B-B14F-4D97-AF65-F5344CB8AC3E}">
        <p14:creationId xmlns:p14="http://schemas.microsoft.com/office/powerpoint/2010/main" val="3761925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AAB5D044-AF3E-4870-9FB1-0A497490958A}" type="datetimeFigureOut">
              <a:rPr lang="id-ID" smtClean="0"/>
              <a:pPr/>
              <a:t>04/02/2020</a:t>
            </a:fld>
            <a:endParaRPr lang="id-ID"/>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E98A57BA-ECDD-4345-ABA6-A720964A02A4}" type="slidenum">
              <a:rPr lang="id-ID" smtClean="0"/>
              <a:pPr/>
              <a:t>‹#›</a:t>
            </a:fld>
            <a:endParaRPr lang="id-ID"/>
          </a:p>
        </p:txBody>
      </p:sp>
    </p:spTree>
    <p:extLst>
      <p:ext uri="{BB962C8B-B14F-4D97-AF65-F5344CB8AC3E}">
        <p14:creationId xmlns:p14="http://schemas.microsoft.com/office/powerpoint/2010/main" val="320678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0E73E27-473B-4447-8F7B-016A2AA27AC3}" type="slidenum">
              <a:rPr lang="en-US"/>
              <a:pPr/>
              <a:t>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33634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5CAF927-E2EB-40DF-A4C3-C993CBF7DB80}" type="slidenum">
              <a:rPr lang="en-US"/>
              <a:pPr/>
              <a:t>18</a:t>
            </a:fld>
            <a:endParaRPr lang="en-US"/>
          </a:p>
        </p:txBody>
      </p:sp>
      <p:sp>
        <p:nvSpPr>
          <p:cNvPr id="46083" name="Rectangle 7"/>
          <p:cNvSpPr txBox="1">
            <a:spLocks noGrp="1" noChangeArrowheads="1"/>
          </p:cNvSpPr>
          <p:nvPr/>
        </p:nvSpPr>
        <p:spPr bwMode="auto">
          <a:xfrm>
            <a:off x="3884613" y="9448809"/>
            <a:ext cx="2971800" cy="496770"/>
          </a:xfrm>
          <a:prstGeom prst="rect">
            <a:avLst/>
          </a:prstGeom>
          <a:noFill/>
          <a:ln w="9525">
            <a:noFill/>
            <a:miter lim="800000"/>
            <a:headEnd/>
            <a:tailEnd/>
          </a:ln>
        </p:spPr>
        <p:txBody>
          <a:bodyPr anchor="b"/>
          <a:lstStyle/>
          <a:p>
            <a:pPr algn="r"/>
            <a:fld id="{869F75E7-1BD7-4932-8298-7690BC324A20}" type="slidenum">
              <a:rPr lang="en-US" sz="1200"/>
              <a:pPr algn="r"/>
              <a:t>18</a:t>
            </a:fld>
            <a:endParaRPr lang="en-US" sz="1200"/>
          </a:p>
        </p:txBody>
      </p:sp>
      <p:sp>
        <p:nvSpPr>
          <p:cNvPr id="46084" name="Rectangle 2"/>
          <p:cNvSpPr>
            <a:spLocks noGrp="1" noRot="1" noChangeAspect="1" noChangeArrowheads="1" noTextEdit="1"/>
          </p:cNvSpPr>
          <p:nvPr>
            <p:ph type="sldImg"/>
          </p:nvPr>
        </p:nvSpPr>
        <p:spPr>
          <a:xfrm>
            <a:off x="942975" y="746125"/>
            <a:ext cx="4972050" cy="3730625"/>
          </a:xfrm>
          <a:ln/>
        </p:spPr>
      </p:sp>
      <p:sp>
        <p:nvSpPr>
          <p:cNvPr id="46085" name="Rectangle 3"/>
          <p:cNvSpPr>
            <a:spLocks noGrp="1" noChangeArrowheads="1"/>
          </p:cNvSpPr>
          <p:nvPr>
            <p:ph type="body" idx="1"/>
          </p:nvPr>
        </p:nvSpPr>
        <p:spPr>
          <a:xfrm>
            <a:off x="685800" y="4725253"/>
            <a:ext cx="5486400" cy="4476019"/>
          </a:xfrm>
          <a:noFill/>
          <a:ln/>
        </p:spPr>
        <p:txBody>
          <a:bodyPr lIns="91440" tIns="45720" rIns="91440" bIns="45720"/>
          <a:lstStyle/>
          <a:p>
            <a:pPr eaLnBrk="1" hangingPunct="1"/>
            <a:endParaRPr lang="id-ID" smtClean="0"/>
          </a:p>
        </p:txBody>
      </p:sp>
    </p:spTree>
    <p:extLst>
      <p:ext uri="{BB962C8B-B14F-4D97-AF65-F5344CB8AC3E}">
        <p14:creationId xmlns:p14="http://schemas.microsoft.com/office/powerpoint/2010/main" val="2457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18EFAC-4AEF-412A-B902-68271B6A445C}" type="slidenum">
              <a:rPr lang="en-US"/>
              <a:pPr/>
              <a:t>19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685800" y="4725253"/>
            <a:ext cx="5486400" cy="4476019"/>
          </a:xfrm>
          <a:noFill/>
          <a:ln/>
        </p:spPr>
        <p:txBody>
          <a:bodyPr/>
          <a:lstStyle/>
          <a:p>
            <a:pPr eaLnBrk="1" hangingPunct="1"/>
            <a:endParaRPr lang="id-ID" smtClean="0"/>
          </a:p>
        </p:txBody>
      </p:sp>
    </p:spTree>
    <p:extLst>
      <p:ext uri="{BB962C8B-B14F-4D97-AF65-F5344CB8AC3E}">
        <p14:creationId xmlns:p14="http://schemas.microsoft.com/office/powerpoint/2010/main" val="377853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16989A5-B294-4C58-80D1-C97E1A5AA14B}" type="slidenum">
              <a:rPr lang="en-US"/>
              <a:pPr/>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2474904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D5280B-D315-4193-B83D-03B2BDD3833E}" type="slidenum">
              <a:rPr lang="en-US" smtClean="0"/>
              <a:pPr/>
              <a:t>21</a:t>
            </a:fld>
            <a:endParaRPr lang="en-US" smtClean="0"/>
          </a:p>
        </p:txBody>
      </p:sp>
    </p:spTree>
    <p:extLst>
      <p:ext uri="{BB962C8B-B14F-4D97-AF65-F5344CB8AC3E}">
        <p14:creationId xmlns:p14="http://schemas.microsoft.com/office/powerpoint/2010/main" val="380506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2EF1C1-1ABD-4487-ABE8-6F881A89F16F}" type="slidenum">
              <a:rPr lang="en-US" smtClean="0"/>
              <a:pPr/>
              <a:t>24</a:t>
            </a:fld>
            <a:endParaRPr lang="en-US" smtClean="0"/>
          </a:p>
        </p:txBody>
      </p:sp>
    </p:spTree>
    <p:extLst>
      <p:ext uri="{BB962C8B-B14F-4D97-AF65-F5344CB8AC3E}">
        <p14:creationId xmlns:p14="http://schemas.microsoft.com/office/powerpoint/2010/main" val="96774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E852329-FE81-41E4-B2E7-8843C3FDF33E}" type="slidenum">
              <a:rPr lang="en-US"/>
              <a:pPr/>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6091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802308-73EF-4F15-8C6D-E8F7E107CF54}" type="slidenum">
              <a:rPr lang="en-US"/>
              <a:pPr>
                <a:defRPr/>
              </a:pPr>
              <a:t>7</a:t>
            </a:fld>
            <a:endParaRPr lang="en-US"/>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id-ID" smtClean="0"/>
          </a:p>
        </p:txBody>
      </p:sp>
    </p:spTree>
    <p:extLst>
      <p:ext uri="{BB962C8B-B14F-4D97-AF65-F5344CB8AC3E}">
        <p14:creationId xmlns:p14="http://schemas.microsoft.com/office/powerpoint/2010/main" val="343814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754" y="9448554"/>
            <a:ext cx="2971697" cy="497025"/>
          </a:xfrm>
          <a:prstGeom prst="rect">
            <a:avLst/>
          </a:prstGeom>
          <a:noFill/>
          <a:ln w="9525">
            <a:noFill/>
            <a:miter lim="800000"/>
            <a:headEnd/>
            <a:tailEnd/>
          </a:ln>
        </p:spPr>
        <p:txBody>
          <a:bodyPr lIns="90569" tIns="45285" rIns="90569" bIns="45285" anchor="b"/>
          <a:lstStyle/>
          <a:p>
            <a:pPr algn="r" defTabSz="905169"/>
            <a:fld id="{27C1E6C8-5D8C-4A68-8C39-294610288781}" type="slidenum">
              <a:rPr lang="en-US" sz="1200"/>
              <a:pPr algn="r" defTabSz="905169"/>
              <a:t>8</a:t>
            </a:fld>
            <a:endParaRPr lang="en-US" sz="1200" dirty="0"/>
          </a:p>
        </p:txBody>
      </p:sp>
      <p:sp>
        <p:nvSpPr>
          <p:cNvPr id="138243" name="Rectangle 2"/>
          <p:cNvSpPr>
            <a:spLocks noGrp="1" noRot="1" noChangeAspect="1" noChangeArrowheads="1" noTextEdit="1"/>
          </p:cNvSpPr>
          <p:nvPr>
            <p:ph type="sldImg"/>
          </p:nvPr>
        </p:nvSpPr>
        <p:spPr bwMode="auto">
          <a:xfrm>
            <a:off x="941388" y="742950"/>
            <a:ext cx="4978400" cy="3733800"/>
          </a:xfrm>
          <a:noFill/>
          <a:ln>
            <a:solidFill>
              <a:srgbClr val="000000"/>
            </a:solidFill>
            <a:miter lim="800000"/>
            <a:headEnd/>
            <a:tailEnd/>
          </a:ln>
        </p:spPr>
      </p:sp>
      <p:sp>
        <p:nvSpPr>
          <p:cNvPr id="138244" name="Rectangle 3"/>
          <p:cNvSpPr>
            <a:spLocks noGrp="1" noChangeArrowheads="1"/>
          </p:cNvSpPr>
          <p:nvPr>
            <p:ph type="body" idx="1"/>
          </p:nvPr>
        </p:nvSpPr>
        <p:spPr bwMode="auto">
          <a:xfrm>
            <a:off x="686731" y="4725974"/>
            <a:ext cx="5484540" cy="4478309"/>
          </a:xfrm>
          <a:noFill/>
        </p:spPr>
        <p:txBody>
          <a:bodyPr wrap="square" numCol="1" anchor="t" anchorCtr="0" compatLnSpc="1">
            <a:prstTxWarp prst="textNoShape">
              <a:avLst/>
            </a:prstTxWarp>
          </a:bodyPr>
          <a:lstStyle/>
          <a:p>
            <a:pPr eaLnBrk="1" hangingPunct="1"/>
            <a:endParaRPr lang="id-ID" smtClean="0">
              <a:latin typeface="Arial" pitchFamily="34" charset="0"/>
            </a:endParaRPr>
          </a:p>
        </p:txBody>
      </p:sp>
    </p:spTree>
    <p:extLst>
      <p:ext uri="{BB962C8B-B14F-4D97-AF65-F5344CB8AC3E}">
        <p14:creationId xmlns:p14="http://schemas.microsoft.com/office/powerpoint/2010/main" val="290430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4754" y="9448554"/>
            <a:ext cx="2971697" cy="497025"/>
          </a:xfrm>
          <a:prstGeom prst="rect">
            <a:avLst/>
          </a:prstGeom>
          <a:noFill/>
          <a:ln w="9525">
            <a:noFill/>
            <a:miter lim="800000"/>
            <a:headEnd/>
            <a:tailEnd/>
          </a:ln>
        </p:spPr>
        <p:txBody>
          <a:bodyPr lIns="90569" tIns="45285" rIns="90569" bIns="45285" anchor="b"/>
          <a:lstStyle/>
          <a:p>
            <a:pPr algn="r" defTabSz="905169"/>
            <a:fld id="{6332F805-0B5F-4EB5-838D-41DEACB73D8F}" type="slidenum">
              <a:rPr lang="en-US" sz="1200"/>
              <a:pPr algn="r" defTabSz="905169"/>
              <a:t>9</a:t>
            </a:fld>
            <a:endParaRPr lang="en-US" sz="1200" dirty="0"/>
          </a:p>
        </p:txBody>
      </p:sp>
      <p:sp>
        <p:nvSpPr>
          <p:cNvPr id="139267" name="Rectangle 2"/>
          <p:cNvSpPr>
            <a:spLocks noGrp="1" noRot="1" noChangeAspect="1" noChangeArrowheads="1" noTextEdit="1"/>
          </p:cNvSpPr>
          <p:nvPr>
            <p:ph type="sldImg"/>
          </p:nvPr>
        </p:nvSpPr>
        <p:spPr bwMode="auto">
          <a:xfrm>
            <a:off x="941388" y="742950"/>
            <a:ext cx="4978400" cy="3733800"/>
          </a:xfrm>
          <a:noFill/>
          <a:ln>
            <a:solidFill>
              <a:srgbClr val="000000"/>
            </a:solidFill>
            <a:miter lim="800000"/>
            <a:headEnd/>
            <a:tailEnd/>
          </a:ln>
        </p:spPr>
      </p:sp>
      <p:sp>
        <p:nvSpPr>
          <p:cNvPr id="139268" name="Rectangle 3"/>
          <p:cNvSpPr>
            <a:spLocks noGrp="1" noChangeArrowheads="1"/>
          </p:cNvSpPr>
          <p:nvPr>
            <p:ph type="body" idx="1"/>
          </p:nvPr>
        </p:nvSpPr>
        <p:spPr bwMode="auto">
          <a:xfrm>
            <a:off x="686731" y="4725974"/>
            <a:ext cx="5484540" cy="4478309"/>
          </a:xfrm>
          <a:noFill/>
        </p:spPr>
        <p:txBody>
          <a:bodyPr wrap="square" numCol="1" anchor="t" anchorCtr="0" compatLnSpc="1">
            <a:prstTxWarp prst="textNoShape">
              <a:avLst/>
            </a:prstTxWarp>
          </a:bodyPr>
          <a:lstStyle/>
          <a:p>
            <a:pPr eaLnBrk="1" hangingPunct="1"/>
            <a:endParaRPr lang="id-ID" smtClean="0">
              <a:latin typeface="Arial" pitchFamily="34" charset="0"/>
            </a:endParaRPr>
          </a:p>
        </p:txBody>
      </p:sp>
    </p:spTree>
    <p:extLst>
      <p:ext uri="{BB962C8B-B14F-4D97-AF65-F5344CB8AC3E}">
        <p14:creationId xmlns:p14="http://schemas.microsoft.com/office/powerpoint/2010/main" val="241529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11B3D0-4984-4CCE-BD64-9633B7E5E0B8}" type="slidenum">
              <a:rPr lang="en-US"/>
              <a:pPr/>
              <a:t>10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278478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0407FFD-7497-4000-A3C9-17D12F5471B5}" type="slidenum">
              <a:rPr lang="en-US"/>
              <a:pPr/>
              <a:t>15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50220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7A8BA06-8E18-4185-A2EB-73F795345487}" type="slidenum">
              <a:rPr lang="en-US"/>
              <a:pPr/>
              <a:t>16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331243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53E4251-2098-4C0D-8506-150A93218D7D}" type="slidenum">
              <a:rPr lang="en-US"/>
              <a:pPr/>
              <a:t>17</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id-ID" smtClean="0"/>
          </a:p>
        </p:txBody>
      </p:sp>
    </p:spTree>
    <p:extLst>
      <p:ext uri="{BB962C8B-B14F-4D97-AF65-F5344CB8AC3E}">
        <p14:creationId xmlns:p14="http://schemas.microsoft.com/office/powerpoint/2010/main" val="61159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9ED4DE13-45C9-4989-80B7-6A5A07A96261}"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ED4DE13-45C9-4989-80B7-6A5A07A96261}"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ED4DE13-45C9-4989-80B7-6A5A07A96261}"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ED8EBC-87F2-4267-A30A-1314D8CD2144}" type="datetimeFigureOut">
              <a:rPr lang="id-ID" smtClean="0"/>
              <a:pPr/>
              <a:t>04/02/2020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9ED4DE13-45C9-4989-80B7-6A5A07A96261}"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ED8EBC-87F2-4267-A30A-1314D8CD2144}" type="datetimeFigureOut">
              <a:rPr lang="id-ID" smtClean="0"/>
              <a:pPr/>
              <a:t>04/02/2020</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D4DE13-45C9-4989-80B7-6A5A07A96261}"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photos1.blogger.com/blogger/8056/2373/1600/proklamasi%206.jpg" TargetMode="External"/><Relationship Id="rId7" Type="http://schemas.openxmlformats.org/officeDocument/2006/relationships/hyperlink" Target="http://photos1.blogger.com/blogger/8056/2373/1600/proklamasi%204.jp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hyperlink" Target="http://photos1.blogger.com/blogger/8056/2373/1600/proklamasi%202.jpg" TargetMode="Externa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Manajemen Arsip </a:t>
            </a:r>
            <a:endParaRPr lang="id-ID" dirty="0"/>
          </a:p>
        </p:txBody>
      </p:sp>
      <p:sp>
        <p:nvSpPr>
          <p:cNvPr id="3" name="Subtitle 2"/>
          <p:cNvSpPr>
            <a:spLocks noGrp="1"/>
          </p:cNvSpPr>
          <p:nvPr>
            <p:ph type="subTitle" idx="1"/>
          </p:nvPr>
        </p:nvSpPr>
        <p:spPr/>
        <p:txBody>
          <a:bodyPr/>
          <a:lstStyle/>
          <a:p>
            <a:r>
              <a:rPr lang="id-ID" dirty="0" smtClean="0"/>
              <a:t>2</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smtClean="0">
                <a:latin typeface="Verdana" pitchFamily="34" charset="0"/>
              </a:rPr>
              <a:t>Karakteristik rekod</a:t>
            </a:r>
          </a:p>
        </p:txBody>
      </p:sp>
      <p:sp>
        <p:nvSpPr>
          <p:cNvPr id="5123" name="Rectangle 3"/>
          <p:cNvSpPr>
            <a:spLocks noGrp="1" noChangeArrowheads="1"/>
          </p:cNvSpPr>
          <p:nvPr>
            <p:ph idx="1"/>
          </p:nvPr>
        </p:nvSpPr>
        <p:spPr/>
        <p:txBody>
          <a:bodyPr/>
          <a:lstStyle/>
          <a:p>
            <a:pPr eaLnBrk="1" hangingPunct="1"/>
            <a:endParaRPr lang="en-GB" sz="2800" smtClean="0">
              <a:latin typeface="Verdana" pitchFamily="34" charset="0"/>
            </a:endParaRPr>
          </a:p>
          <a:p>
            <a:pPr eaLnBrk="1" hangingPunct="1"/>
            <a:r>
              <a:rPr lang="en-GB" sz="2400" i="1" smtClean="0">
                <a:latin typeface="Verdana" pitchFamily="34" charset="0"/>
              </a:rPr>
              <a:t>Records are static</a:t>
            </a:r>
            <a:r>
              <a:rPr lang="en-GB" sz="2400" smtClean="0">
                <a:latin typeface="Verdana" pitchFamily="34" charset="0"/>
              </a:rPr>
              <a:t>; they provide evidence of a particular action in time.</a:t>
            </a:r>
            <a:endParaRPr lang="en-US" sz="2400" smtClean="0">
              <a:latin typeface="Verdana" pitchFamily="34" charset="0"/>
            </a:endParaRPr>
          </a:p>
          <a:p>
            <a:pPr eaLnBrk="1" hangingPunct="1"/>
            <a:r>
              <a:rPr lang="en-GB" sz="2400" i="1" smtClean="0">
                <a:latin typeface="Verdana" pitchFamily="34" charset="0"/>
              </a:rPr>
              <a:t>Records have authority</a:t>
            </a:r>
            <a:r>
              <a:rPr lang="en-GB" sz="2400" smtClean="0">
                <a:latin typeface="Verdana" pitchFamily="34" charset="0"/>
              </a:rPr>
              <a:t>; they provide official evidence.</a:t>
            </a:r>
            <a:endParaRPr lang="en-US" sz="2400" smtClean="0">
              <a:latin typeface="Verdana" pitchFamily="34" charset="0"/>
            </a:endParaRPr>
          </a:p>
          <a:p>
            <a:pPr eaLnBrk="1" hangingPunct="1"/>
            <a:r>
              <a:rPr lang="en-GB" sz="2400" i="1" smtClean="0">
                <a:latin typeface="Verdana" pitchFamily="34" charset="0"/>
              </a:rPr>
              <a:t>Records are unique</a:t>
            </a:r>
            <a:r>
              <a:rPr lang="en-GB" sz="2400" smtClean="0">
                <a:latin typeface="Verdana" pitchFamily="34" charset="0"/>
              </a:rPr>
              <a:t>; they have meaning in relation to a specific action or transaction.</a:t>
            </a:r>
            <a:endParaRPr lang="en-US" sz="2400" smtClean="0">
              <a:latin typeface="Verdana" pitchFamily="34" charset="0"/>
            </a:endParaRPr>
          </a:p>
          <a:p>
            <a:pPr eaLnBrk="1" hangingPunct="1"/>
            <a:r>
              <a:rPr lang="en-GB" sz="2400" i="1" smtClean="0">
                <a:latin typeface="Verdana" pitchFamily="34" charset="0"/>
              </a:rPr>
              <a:t>Records are authentic</a:t>
            </a:r>
            <a:r>
              <a:rPr lang="en-GB" sz="2400" smtClean="0">
                <a:latin typeface="Verdana" pitchFamily="34" charset="0"/>
              </a:rPr>
              <a:t>; their creation and use can be verified.</a:t>
            </a:r>
            <a:endParaRPr lang="en-US" sz="2400" smtClean="0">
              <a:latin typeface="Verdana" pitchFamily="34" charset="0"/>
            </a:endParaRPr>
          </a:p>
          <a:p>
            <a:pPr eaLnBrk="1" hangingPunct="1"/>
            <a:endParaRPr lang="en-US" sz="2400" smtClean="0">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Karakteristik</a:t>
            </a:r>
            <a:r>
              <a:rPr lang="en-US" dirty="0" smtClean="0"/>
              <a:t> </a:t>
            </a:r>
            <a:r>
              <a:rPr lang="en-US" dirty="0" err="1" smtClean="0"/>
              <a:t>arsip</a:t>
            </a:r>
            <a:r>
              <a:rPr lang="en-US" dirty="0" smtClean="0"/>
              <a:t> UU no 43 2009</a:t>
            </a:r>
            <a:endParaRPr lang="en-US" dirty="0"/>
          </a:p>
        </p:txBody>
      </p:sp>
      <p:sp>
        <p:nvSpPr>
          <p:cNvPr id="3" name="Content Placeholder 2"/>
          <p:cNvSpPr>
            <a:spLocks noGrp="1"/>
          </p:cNvSpPr>
          <p:nvPr>
            <p:ph idx="1"/>
          </p:nvPr>
        </p:nvSpPr>
        <p:spPr>
          <a:xfrm>
            <a:off x="0" y="2007488"/>
            <a:ext cx="9144000" cy="4733880"/>
          </a:xfrm>
        </p:spPr>
        <p:txBody>
          <a:bodyPr>
            <a:normAutofit fontScale="92500" lnSpcReduction="20000"/>
          </a:bodyPr>
          <a:lstStyle/>
          <a:p>
            <a:r>
              <a:rPr lang="en-US" dirty="0" err="1" smtClean="0"/>
              <a:t>Keaslian</a:t>
            </a:r>
            <a:r>
              <a:rPr lang="en-US" dirty="0" smtClean="0"/>
              <a:t> (authenticity) :</a:t>
            </a:r>
          </a:p>
          <a:p>
            <a:pPr lvl="1"/>
            <a:r>
              <a:rPr lang="en-US" dirty="0" err="1" smtClean="0"/>
              <a:t>Memiliki</a:t>
            </a:r>
            <a:r>
              <a:rPr lang="en-US" dirty="0" smtClean="0"/>
              <a:t> </a:t>
            </a:r>
            <a:r>
              <a:rPr lang="en-US" dirty="0" err="1" smtClean="0"/>
              <a:t>struktur</a:t>
            </a:r>
            <a:r>
              <a:rPr lang="en-US" dirty="0"/>
              <a:t> </a:t>
            </a:r>
            <a:r>
              <a:rPr lang="en-US" dirty="0" smtClean="0"/>
              <a:t>(format </a:t>
            </a:r>
            <a:r>
              <a:rPr lang="en-US" dirty="0" err="1" smtClean="0"/>
              <a:t>fisik</a:t>
            </a:r>
            <a:r>
              <a:rPr lang="en-US" dirty="0" smtClean="0"/>
              <a:t> </a:t>
            </a:r>
            <a:r>
              <a:rPr lang="en-US" dirty="0" err="1" smtClean="0"/>
              <a:t>dan</a:t>
            </a:r>
            <a:r>
              <a:rPr lang="en-US" dirty="0" smtClean="0"/>
              <a:t> </a:t>
            </a:r>
            <a:r>
              <a:rPr lang="en-US" dirty="0" err="1" smtClean="0"/>
              <a:t>susunan</a:t>
            </a:r>
            <a:r>
              <a:rPr lang="en-US" dirty="0" smtClean="0"/>
              <a:t> </a:t>
            </a:r>
            <a:r>
              <a:rPr lang="en-US" dirty="0" err="1" smtClean="0"/>
              <a:t>atau</a:t>
            </a:r>
            <a:r>
              <a:rPr lang="en-US" dirty="0" smtClean="0"/>
              <a:t> format </a:t>
            </a:r>
            <a:r>
              <a:rPr lang="en-US" dirty="0" err="1" smtClean="0"/>
              <a:t>intelektual</a:t>
            </a:r>
            <a:r>
              <a:rPr lang="en-US" dirty="0" smtClean="0"/>
              <a:t>), </a:t>
            </a:r>
            <a:r>
              <a:rPr lang="en-US" dirty="0" err="1" smtClean="0"/>
              <a:t>isi</a:t>
            </a:r>
            <a:r>
              <a:rPr lang="en-US" dirty="0" smtClean="0"/>
              <a:t> (</a:t>
            </a:r>
            <a:r>
              <a:rPr lang="en-US" dirty="0" err="1" smtClean="0"/>
              <a:t>data,fakta,informasi</a:t>
            </a:r>
            <a:r>
              <a:rPr lang="en-US" dirty="0" smtClean="0"/>
              <a:t>), </a:t>
            </a:r>
            <a:r>
              <a:rPr lang="en-US" dirty="0" err="1" smtClean="0"/>
              <a:t>dan</a:t>
            </a:r>
            <a:r>
              <a:rPr lang="en-US" dirty="0" smtClean="0"/>
              <a:t> </a:t>
            </a:r>
            <a:r>
              <a:rPr lang="en-US" dirty="0" err="1" smtClean="0"/>
              <a:t>konteks</a:t>
            </a:r>
            <a:r>
              <a:rPr lang="en-US" dirty="0" smtClean="0"/>
              <a:t> (</a:t>
            </a:r>
            <a:r>
              <a:rPr lang="en-US" dirty="0" err="1" smtClean="0"/>
              <a:t>lingk.administrasi</a:t>
            </a:r>
            <a:r>
              <a:rPr lang="en-US" dirty="0" smtClean="0"/>
              <a:t> </a:t>
            </a:r>
            <a:r>
              <a:rPr lang="en-US" dirty="0" err="1" smtClean="0"/>
              <a:t>dan</a:t>
            </a:r>
            <a:r>
              <a:rPr lang="en-US" dirty="0" smtClean="0"/>
              <a:t> system </a:t>
            </a:r>
            <a:r>
              <a:rPr lang="en-US" dirty="0" err="1" smtClean="0"/>
              <a:t>yg</a:t>
            </a:r>
            <a:r>
              <a:rPr lang="en-US" dirty="0" smtClean="0"/>
              <a:t> </a:t>
            </a:r>
            <a:r>
              <a:rPr lang="en-US" dirty="0" err="1" smtClean="0"/>
              <a:t>digunakan</a:t>
            </a:r>
            <a:r>
              <a:rPr lang="en-US" dirty="0" smtClean="0"/>
              <a:t> </a:t>
            </a:r>
            <a:r>
              <a:rPr lang="en-US" dirty="0" err="1" smtClean="0"/>
              <a:t>dlm</a:t>
            </a:r>
            <a:r>
              <a:rPr lang="en-US" dirty="0" smtClean="0"/>
              <a:t> </a:t>
            </a:r>
            <a:r>
              <a:rPr lang="en-US" dirty="0" err="1" smtClean="0"/>
              <a:t>penciptaan</a:t>
            </a:r>
            <a:r>
              <a:rPr lang="en-US" dirty="0" smtClean="0"/>
              <a:t> </a:t>
            </a:r>
            <a:r>
              <a:rPr lang="en-US" dirty="0" err="1" smtClean="0"/>
              <a:t>arsip</a:t>
            </a:r>
            <a:r>
              <a:rPr lang="en-US" dirty="0" smtClean="0"/>
              <a:t>) </a:t>
            </a:r>
            <a:r>
              <a:rPr lang="en-US" dirty="0" smtClean="0">
                <a:sym typeface="Wingdings" panose="05000000000000000000" pitchFamily="2" charset="2"/>
              </a:rPr>
              <a:t></a:t>
            </a:r>
            <a:r>
              <a:rPr lang="en-US" dirty="0" err="1" smtClean="0">
                <a:sym typeface="Wingdings" panose="05000000000000000000" pitchFamily="2" charset="2"/>
              </a:rPr>
              <a:t>sesuai</a:t>
            </a:r>
            <a:r>
              <a:rPr lang="en-US" dirty="0" smtClean="0">
                <a:sym typeface="Wingdings" panose="05000000000000000000" pitchFamily="2" charset="2"/>
              </a:rPr>
              <a:t> </a:t>
            </a:r>
            <a:r>
              <a:rPr lang="en-US" dirty="0" err="1" smtClean="0">
                <a:sym typeface="Wingdings" panose="05000000000000000000" pitchFamily="2" charset="2"/>
              </a:rPr>
              <a:t>dngn</a:t>
            </a:r>
            <a:r>
              <a:rPr lang="en-US" dirty="0" smtClean="0">
                <a:sym typeface="Wingdings" panose="05000000000000000000" pitchFamily="2" charset="2"/>
              </a:rPr>
              <a:t> </a:t>
            </a:r>
            <a:r>
              <a:rPr lang="en-US" dirty="0" err="1" smtClean="0">
                <a:sym typeface="Wingdings" panose="05000000000000000000" pitchFamily="2" charset="2"/>
              </a:rPr>
              <a:t>kondisi</a:t>
            </a:r>
            <a:r>
              <a:rPr lang="en-US" dirty="0" smtClean="0">
                <a:sym typeface="Wingdings" panose="05000000000000000000" pitchFamily="2" charset="2"/>
              </a:rPr>
              <a:t> </a:t>
            </a:r>
            <a:r>
              <a:rPr lang="en-US" dirty="0" err="1" smtClean="0">
                <a:sym typeface="Wingdings" panose="05000000000000000000" pitchFamily="2" charset="2"/>
              </a:rPr>
              <a:t>saat</a:t>
            </a:r>
            <a:r>
              <a:rPr lang="en-US" dirty="0" smtClean="0">
                <a:sym typeface="Wingdings" panose="05000000000000000000" pitchFamily="2" charset="2"/>
              </a:rPr>
              <a:t> </a:t>
            </a:r>
            <a:r>
              <a:rPr lang="en-US" dirty="0" err="1" smtClean="0">
                <a:sym typeface="Wingdings" panose="05000000000000000000" pitchFamily="2" charset="2"/>
              </a:rPr>
              <a:t>pertamakali</a:t>
            </a:r>
            <a:r>
              <a:rPr lang="en-US" dirty="0" smtClean="0">
                <a:sym typeface="Wingdings" panose="05000000000000000000" pitchFamily="2" charset="2"/>
              </a:rPr>
              <a:t> </a:t>
            </a:r>
            <a:r>
              <a:rPr lang="en-US" dirty="0" err="1" smtClean="0">
                <a:sym typeface="Wingdings" panose="05000000000000000000" pitchFamily="2" charset="2"/>
              </a:rPr>
              <a:t>diciptakan</a:t>
            </a:r>
            <a:r>
              <a:rPr lang="en-US" dirty="0" smtClean="0">
                <a:sym typeface="Wingdings" panose="05000000000000000000" pitchFamily="2" charset="2"/>
              </a:rPr>
              <a:t> </a:t>
            </a:r>
            <a:r>
              <a:rPr lang="en-US" dirty="0" err="1" smtClean="0">
                <a:sym typeface="Wingdings" panose="05000000000000000000" pitchFamily="2" charset="2"/>
              </a:rPr>
              <a:t>oleh</a:t>
            </a:r>
            <a:r>
              <a:rPr lang="en-US" dirty="0" smtClean="0">
                <a:sym typeface="Wingdings" panose="05000000000000000000" pitchFamily="2" charset="2"/>
              </a:rPr>
              <a:t> orang/</a:t>
            </a:r>
            <a:r>
              <a:rPr lang="en-US" dirty="0" err="1" smtClean="0">
                <a:sym typeface="Wingdings" panose="05000000000000000000" pitchFamily="2" charset="2"/>
              </a:rPr>
              <a:t>lembaga</a:t>
            </a:r>
            <a:endParaRPr lang="en-US" dirty="0" smtClean="0">
              <a:sym typeface="Wingdings" panose="05000000000000000000" pitchFamily="2" charset="2"/>
            </a:endParaRPr>
          </a:p>
          <a:p>
            <a:r>
              <a:rPr lang="en-US" dirty="0" err="1" smtClean="0">
                <a:sym typeface="Wingdings" panose="05000000000000000000" pitchFamily="2" charset="2"/>
              </a:rPr>
              <a:t>Kelengkapan</a:t>
            </a:r>
            <a:r>
              <a:rPr lang="en-US" dirty="0" smtClean="0">
                <a:sym typeface="Wingdings" panose="05000000000000000000" pitchFamily="2" charset="2"/>
              </a:rPr>
              <a:t>/ </a:t>
            </a:r>
            <a:r>
              <a:rPr lang="en-US" dirty="0" err="1" smtClean="0">
                <a:sym typeface="Wingdings" panose="05000000000000000000" pitchFamily="2" charset="2"/>
              </a:rPr>
              <a:t>utuh</a:t>
            </a:r>
            <a:r>
              <a:rPr lang="en-US" dirty="0" smtClean="0">
                <a:sym typeface="Wingdings" panose="05000000000000000000" pitchFamily="2" charset="2"/>
              </a:rPr>
              <a:t> (integrity) </a:t>
            </a:r>
          </a:p>
          <a:p>
            <a:pPr lvl="1"/>
            <a:r>
              <a:rPr lang="en-US" dirty="0" smtClean="0">
                <a:sym typeface="Wingdings" panose="05000000000000000000" pitchFamily="2" charset="2"/>
              </a:rPr>
              <a:t></a:t>
            </a:r>
            <a:r>
              <a:rPr lang="en-US" dirty="0" err="1" smtClean="0">
                <a:sym typeface="Wingdings" panose="05000000000000000000" pitchFamily="2" charset="2"/>
              </a:rPr>
              <a:t>terjaga</a:t>
            </a:r>
            <a:r>
              <a:rPr lang="en-US" dirty="0" smtClean="0">
                <a:sym typeface="Wingdings" panose="05000000000000000000" pitchFamily="2" charset="2"/>
              </a:rPr>
              <a:t> </a:t>
            </a:r>
            <a:r>
              <a:rPr lang="en-US" dirty="0" err="1" smtClean="0">
                <a:sym typeface="Wingdings" panose="05000000000000000000" pitchFamily="2" charset="2"/>
              </a:rPr>
              <a:t>kelengkapannya</a:t>
            </a:r>
            <a:r>
              <a:rPr lang="en-US" dirty="0" smtClean="0">
                <a:sym typeface="Wingdings" panose="05000000000000000000" pitchFamily="2" charset="2"/>
              </a:rPr>
              <a:t> </a:t>
            </a:r>
            <a:r>
              <a:rPr lang="en-US" dirty="0" err="1" smtClean="0">
                <a:sym typeface="Wingdings" panose="05000000000000000000" pitchFamily="2" charset="2"/>
              </a:rPr>
              <a:t>dr</a:t>
            </a:r>
            <a:r>
              <a:rPr lang="en-US" dirty="0" smtClean="0">
                <a:sym typeface="Wingdings" panose="05000000000000000000" pitchFamily="2" charset="2"/>
              </a:rPr>
              <a:t> </a:t>
            </a:r>
            <a:r>
              <a:rPr lang="en-US" dirty="0" err="1" smtClean="0">
                <a:sym typeface="Wingdings" panose="05000000000000000000" pitchFamily="2" charset="2"/>
              </a:rPr>
              <a:t>upaya</a:t>
            </a:r>
            <a:r>
              <a:rPr lang="en-US" dirty="0" smtClean="0">
                <a:sym typeface="Wingdings" panose="05000000000000000000" pitchFamily="2" charset="2"/>
              </a:rPr>
              <a:t> </a:t>
            </a:r>
            <a:r>
              <a:rPr lang="en-US" dirty="0" err="1" smtClean="0">
                <a:sym typeface="Wingdings" panose="05000000000000000000" pitchFamily="2" charset="2"/>
              </a:rPr>
              <a:t>pengurangan</a:t>
            </a:r>
            <a:r>
              <a:rPr lang="en-US" dirty="0" smtClean="0">
                <a:sym typeface="Wingdings" panose="05000000000000000000" pitchFamily="2" charset="2"/>
              </a:rPr>
              <a:t>/</a:t>
            </a:r>
            <a:r>
              <a:rPr lang="en-US" dirty="0" err="1" smtClean="0">
                <a:sym typeface="Wingdings" panose="05000000000000000000" pitchFamily="2" charset="2"/>
              </a:rPr>
              <a:t>penambahan</a:t>
            </a:r>
            <a:r>
              <a:rPr lang="en-US" dirty="0" smtClean="0">
                <a:sym typeface="Wingdings" panose="05000000000000000000" pitchFamily="2" charset="2"/>
              </a:rPr>
              <a:t> </a:t>
            </a:r>
            <a:r>
              <a:rPr lang="en-US" dirty="0" err="1" smtClean="0">
                <a:sym typeface="Wingdings" panose="05000000000000000000" pitchFamily="2" charset="2"/>
              </a:rPr>
              <a:t>dan</a:t>
            </a:r>
            <a:r>
              <a:rPr lang="en-US" dirty="0" smtClean="0">
                <a:sym typeface="Wingdings" panose="05000000000000000000" pitchFamily="2" charset="2"/>
              </a:rPr>
              <a:t> </a:t>
            </a:r>
            <a:r>
              <a:rPr lang="en-US" dirty="0" err="1" smtClean="0">
                <a:sym typeface="Wingdings" panose="05000000000000000000" pitchFamily="2" charset="2"/>
              </a:rPr>
              <a:t>atau</a:t>
            </a:r>
            <a:r>
              <a:rPr lang="en-US" dirty="0" smtClean="0">
                <a:sym typeface="Wingdings" panose="05000000000000000000" pitchFamily="2" charset="2"/>
              </a:rPr>
              <a:t> </a:t>
            </a:r>
            <a:r>
              <a:rPr lang="en-US" dirty="0" err="1" smtClean="0">
                <a:sym typeface="Wingdings" panose="05000000000000000000" pitchFamily="2" charset="2"/>
              </a:rPr>
              <a:t>pengubahan</a:t>
            </a:r>
            <a:endParaRPr lang="en-US" dirty="0" smtClean="0">
              <a:sym typeface="Wingdings" panose="05000000000000000000" pitchFamily="2" charset="2"/>
            </a:endParaRPr>
          </a:p>
          <a:p>
            <a:r>
              <a:rPr lang="en-US" dirty="0" err="1" smtClean="0"/>
              <a:t>Keterpercayaan</a:t>
            </a:r>
            <a:r>
              <a:rPr lang="en-US" dirty="0" smtClean="0"/>
              <a:t> (reliability)</a:t>
            </a:r>
          </a:p>
          <a:p>
            <a:pPr lvl="1"/>
            <a:r>
              <a:rPr lang="en-US" dirty="0" err="1" smtClean="0"/>
              <a:t>Isinya</a:t>
            </a:r>
            <a:r>
              <a:rPr lang="en-US" dirty="0" smtClean="0"/>
              <a:t> </a:t>
            </a:r>
            <a:r>
              <a:rPr lang="en-US" dirty="0" err="1" smtClean="0"/>
              <a:t>dpt</a:t>
            </a:r>
            <a:r>
              <a:rPr lang="en-US" dirty="0" smtClean="0"/>
              <a:t> </a:t>
            </a:r>
            <a:r>
              <a:rPr lang="en-US" dirty="0" err="1" smtClean="0"/>
              <a:t>dipercaya</a:t>
            </a:r>
            <a:r>
              <a:rPr lang="en-US" dirty="0" smtClean="0"/>
              <a:t>, </a:t>
            </a:r>
            <a:r>
              <a:rPr lang="en-US" dirty="0" err="1" smtClean="0"/>
              <a:t>akurat</a:t>
            </a:r>
            <a:r>
              <a:rPr lang="en-US" dirty="0" smtClean="0"/>
              <a:t> </a:t>
            </a:r>
            <a:r>
              <a:rPr lang="en-US" dirty="0" smtClean="0">
                <a:sym typeface="Wingdings" panose="05000000000000000000" pitchFamily="2" charset="2"/>
              </a:rPr>
              <a:t></a:t>
            </a:r>
            <a:r>
              <a:rPr lang="en-US" dirty="0" err="1" smtClean="0">
                <a:sym typeface="Wingdings" panose="05000000000000000000" pitchFamily="2" charset="2"/>
              </a:rPr>
              <a:t>merepresentasikan</a:t>
            </a:r>
            <a:r>
              <a:rPr lang="en-US" dirty="0" smtClean="0">
                <a:sym typeface="Wingdings" panose="05000000000000000000" pitchFamily="2" charset="2"/>
              </a:rPr>
              <a:t> </a:t>
            </a:r>
            <a:r>
              <a:rPr lang="en-US" dirty="0" err="1" smtClean="0">
                <a:sym typeface="Wingdings" panose="05000000000000000000" pitchFamily="2" charset="2"/>
              </a:rPr>
              <a:t>secara</a:t>
            </a:r>
            <a:r>
              <a:rPr lang="en-US" dirty="0" smtClean="0">
                <a:sym typeface="Wingdings" panose="05000000000000000000" pitchFamily="2" charset="2"/>
              </a:rPr>
              <a:t> </a:t>
            </a:r>
            <a:r>
              <a:rPr lang="en-US" dirty="0" err="1" smtClean="0">
                <a:sym typeface="Wingdings" panose="05000000000000000000" pitchFamily="2" charset="2"/>
              </a:rPr>
              <a:t>lengkap</a:t>
            </a:r>
            <a:r>
              <a:rPr lang="en-US" dirty="0" smtClean="0">
                <a:sym typeface="Wingdings" panose="05000000000000000000" pitchFamily="2" charset="2"/>
              </a:rPr>
              <a:t> </a:t>
            </a:r>
            <a:r>
              <a:rPr lang="en-US" dirty="0" err="1" smtClean="0">
                <a:sym typeface="Wingdings" panose="05000000000000000000" pitchFamily="2" charset="2"/>
              </a:rPr>
              <a:t>fakta</a:t>
            </a:r>
            <a:endParaRPr lang="en-US" dirty="0" smtClean="0">
              <a:sym typeface="Wingdings" panose="05000000000000000000" pitchFamily="2" charset="2"/>
            </a:endParaRPr>
          </a:p>
          <a:p>
            <a:r>
              <a:rPr lang="en-US" dirty="0" err="1" smtClean="0">
                <a:sym typeface="Wingdings" panose="05000000000000000000" pitchFamily="2" charset="2"/>
              </a:rPr>
              <a:t>Kebergunaan</a:t>
            </a:r>
            <a:r>
              <a:rPr lang="en-US" dirty="0" smtClean="0">
                <a:sym typeface="Wingdings" panose="05000000000000000000" pitchFamily="2" charset="2"/>
              </a:rPr>
              <a:t> (</a:t>
            </a:r>
            <a:r>
              <a:rPr lang="en-US" dirty="0" err="1" smtClean="0">
                <a:sym typeface="Wingdings" panose="05000000000000000000" pitchFamily="2" charset="2"/>
              </a:rPr>
              <a:t>useability</a:t>
            </a:r>
            <a:r>
              <a:rPr lang="en-US" dirty="0" smtClean="0">
                <a:sym typeface="Wingdings" panose="05000000000000000000" pitchFamily="2" charset="2"/>
              </a:rPr>
              <a:t>)</a:t>
            </a:r>
          </a:p>
          <a:p>
            <a:pPr lvl="1"/>
            <a:r>
              <a:rPr lang="en-US" dirty="0" err="1" smtClean="0">
                <a:sym typeface="Wingdings" panose="05000000000000000000" pitchFamily="2" charset="2"/>
              </a:rPr>
              <a:t>Dpt</a:t>
            </a:r>
            <a:r>
              <a:rPr lang="en-US" dirty="0" smtClean="0">
                <a:sym typeface="Wingdings" panose="05000000000000000000" pitchFamily="2" charset="2"/>
              </a:rPr>
              <a:t> </a:t>
            </a:r>
            <a:r>
              <a:rPr lang="en-US" dirty="0" err="1" smtClean="0">
                <a:sym typeface="Wingdings" panose="05000000000000000000" pitchFamily="2" charset="2"/>
              </a:rPr>
              <a:t>disajikan</a:t>
            </a:r>
            <a:r>
              <a:rPr lang="en-US" dirty="0" smtClean="0">
                <a:sym typeface="Wingdings" panose="05000000000000000000" pitchFamily="2" charset="2"/>
              </a:rPr>
              <a:t> </a:t>
            </a:r>
            <a:r>
              <a:rPr lang="en-US" dirty="0" err="1" smtClean="0">
                <a:sym typeface="Wingdings" panose="05000000000000000000" pitchFamily="2" charset="2"/>
              </a:rPr>
              <a:t>kembali</a:t>
            </a:r>
            <a:r>
              <a:rPr lang="en-US" dirty="0" smtClean="0">
                <a:sym typeface="Wingdings" panose="05000000000000000000" pitchFamily="2" charset="2"/>
              </a:rPr>
              <a:t>, </a:t>
            </a:r>
            <a:r>
              <a:rPr lang="en-US" dirty="0" err="1" smtClean="0">
                <a:sym typeface="Wingdings" panose="05000000000000000000" pitchFamily="2" charset="2"/>
              </a:rPr>
              <a:t>berhubungan</a:t>
            </a:r>
            <a:r>
              <a:rPr lang="en-US" dirty="0" smtClean="0">
                <a:sym typeface="Wingdings" panose="05000000000000000000" pitchFamily="2" charset="2"/>
              </a:rPr>
              <a:t> </a:t>
            </a:r>
            <a:r>
              <a:rPr lang="en-US" dirty="0" err="1" smtClean="0">
                <a:sym typeface="Wingdings" panose="05000000000000000000" pitchFamily="2" charset="2"/>
              </a:rPr>
              <a:t>dengan</a:t>
            </a:r>
            <a:r>
              <a:rPr lang="en-US" dirty="0" smtClean="0">
                <a:sym typeface="Wingdings" panose="05000000000000000000" pitchFamily="2" charset="2"/>
              </a:rPr>
              <a:t> </a:t>
            </a:r>
            <a:r>
              <a:rPr lang="en-US" dirty="0" err="1" smtClean="0">
                <a:sym typeface="Wingdings" panose="05000000000000000000" pitchFamily="2" charset="2"/>
              </a:rPr>
              <a:t>transaksi</a:t>
            </a:r>
            <a:r>
              <a:rPr lang="en-US" dirty="0" smtClean="0">
                <a:sym typeface="Wingdings" panose="05000000000000000000" pitchFamily="2" charset="2"/>
              </a:rPr>
              <a:t>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menghasilkannya</a:t>
            </a:r>
            <a:endParaRPr lang="en-US" dirty="0"/>
          </a:p>
        </p:txBody>
      </p:sp>
    </p:spTree>
    <p:extLst>
      <p:ext uri="{BB962C8B-B14F-4D97-AF65-F5344CB8AC3E}">
        <p14:creationId xmlns:p14="http://schemas.microsoft.com/office/powerpoint/2010/main" val="3750338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a:t>
            </a:r>
            <a:r>
              <a:rPr lang="en-US" dirty="0" err="1" smtClean="0"/>
              <a:t>Arsip</a:t>
            </a:r>
            <a:endParaRPr lang="en-US" dirty="0"/>
          </a:p>
        </p:txBody>
      </p:sp>
      <p:sp>
        <p:nvSpPr>
          <p:cNvPr id="3" name="Content Placeholder 2"/>
          <p:cNvSpPr>
            <a:spLocks noGrp="1"/>
          </p:cNvSpPr>
          <p:nvPr>
            <p:ph idx="1"/>
          </p:nvPr>
        </p:nvSpPr>
        <p:spPr/>
        <p:txBody>
          <a:bodyPr/>
          <a:lstStyle/>
          <a:p>
            <a:r>
              <a:rPr lang="en-US" dirty="0" err="1" smtClean="0"/>
              <a:t>Pengelolaan</a:t>
            </a:r>
            <a:r>
              <a:rPr lang="en-US" dirty="0" smtClean="0"/>
              <a:t> </a:t>
            </a:r>
            <a:r>
              <a:rPr lang="en-US" dirty="0" err="1" smtClean="0"/>
              <a:t>Arsip</a:t>
            </a:r>
            <a:r>
              <a:rPr lang="en-US" dirty="0" smtClean="0"/>
              <a:t>, </a:t>
            </a:r>
            <a:r>
              <a:rPr lang="en-US" dirty="0" err="1" smtClean="0"/>
              <a:t>sangat</a:t>
            </a:r>
            <a:r>
              <a:rPr lang="en-US" dirty="0" smtClean="0"/>
              <a:t> </a:t>
            </a:r>
            <a:r>
              <a:rPr lang="en-US" dirty="0" err="1" smtClean="0"/>
              <a:t>diperlukan</a:t>
            </a:r>
            <a:r>
              <a:rPr lang="en-US" dirty="0" smtClean="0"/>
              <a:t>, </a:t>
            </a:r>
            <a:r>
              <a:rPr lang="en-US" dirty="0" err="1" smtClean="0"/>
              <a:t>terutama</a:t>
            </a:r>
            <a:r>
              <a:rPr lang="en-US" dirty="0" smtClean="0"/>
              <a:t> </a:t>
            </a:r>
            <a:r>
              <a:rPr lang="en-US" dirty="0" err="1" smtClean="0"/>
              <a:t>sebagai</a:t>
            </a:r>
            <a:r>
              <a:rPr lang="en-US" dirty="0" smtClean="0"/>
              <a:t> </a:t>
            </a:r>
            <a:r>
              <a:rPr lang="en-US" b="1" dirty="0" err="1" smtClean="0"/>
              <a:t>Sumber</a:t>
            </a:r>
            <a:r>
              <a:rPr lang="en-US" b="1" dirty="0" smtClean="0"/>
              <a:t> </a:t>
            </a:r>
            <a:r>
              <a:rPr lang="en-US" b="1" dirty="0" err="1" smtClean="0"/>
              <a:t>informasi</a:t>
            </a:r>
            <a:r>
              <a:rPr lang="en-US" b="1" dirty="0" smtClean="0"/>
              <a:t>. </a:t>
            </a:r>
            <a:r>
              <a:rPr lang="en-US" dirty="0" smtClean="0"/>
              <a:t> </a:t>
            </a:r>
            <a:r>
              <a:rPr lang="en-US" dirty="0" err="1" smtClean="0"/>
              <a:t>Untuk</a:t>
            </a:r>
            <a:r>
              <a:rPr lang="en-US" dirty="0" smtClean="0"/>
              <a:t> </a:t>
            </a:r>
            <a:r>
              <a:rPr lang="en-US" dirty="0" err="1" smtClean="0"/>
              <a:t>itu</a:t>
            </a:r>
            <a:r>
              <a:rPr lang="en-US" dirty="0" smtClean="0"/>
              <a:t> </a:t>
            </a:r>
            <a:r>
              <a:rPr lang="en-US" dirty="0" err="1" smtClean="0"/>
              <a:t>secara</a:t>
            </a:r>
            <a:r>
              <a:rPr lang="en-US" dirty="0" smtClean="0"/>
              <a:t> </a:t>
            </a:r>
            <a:r>
              <a:rPr lang="en-US" dirty="0" err="1" smtClean="0"/>
              <a:t>utuh</a:t>
            </a:r>
            <a:r>
              <a:rPr lang="en-US" dirty="0" smtClean="0"/>
              <a:t>, </a:t>
            </a:r>
            <a:r>
              <a:rPr lang="en-US" dirty="0" err="1" smtClean="0"/>
              <a:t>fungsi</a:t>
            </a:r>
            <a:r>
              <a:rPr lang="en-US" dirty="0" smtClean="0"/>
              <a:t> </a:t>
            </a:r>
            <a:r>
              <a:rPr lang="en-US" dirty="0" err="1" smtClean="0"/>
              <a:t>arsip</a:t>
            </a:r>
            <a:r>
              <a:rPr lang="en-US" dirty="0" smtClean="0"/>
              <a:t> </a:t>
            </a:r>
            <a:r>
              <a:rPr lang="en-US" dirty="0" err="1" smtClean="0"/>
              <a:t>menurut</a:t>
            </a:r>
            <a:r>
              <a:rPr lang="en-US" dirty="0" smtClean="0"/>
              <a:t> ANRI </a:t>
            </a:r>
            <a:r>
              <a:rPr lang="en-US" dirty="0" err="1" smtClean="0"/>
              <a:t>adlh</a:t>
            </a:r>
            <a:r>
              <a:rPr lang="en-US" dirty="0" smtClean="0"/>
              <a:t> </a:t>
            </a:r>
            <a:r>
              <a:rPr lang="en-US" dirty="0" err="1" smtClean="0"/>
              <a:t>sbb</a:t>
            </a:r>
            <a:r>
              <a:rPr lang="en-US" dirty="0" smtClean="0"/>
              <a:t>:</a:t>
            </a:r>
          </a:p>
          <a:p>
            <a:r>
              <a:rPr lang="en-US" dirty="0" err="1" smtClean="0"/>
              <a:t>Mendukung</a:t>
            </a:r>
            <a:r>
              <a:rPr lang="en-US" dirty="0" smtClean="0"/>
              <a:t> proses </a:t>
            </a:r>
            <a:r>
              <a:rPr lang="en-US" dirty="0" err="1" smtClean="0"/>
              <a:t>pengambilan</a:t>
            </a:r>
            <a:r>
              <a:rPr lang="en-US" dirty="0" smtClean="0"/>
              <a:t> </a:t>
            </a:r>
            <a:r>
              <a:rPr lang="en-US" dirty="0" err="1" smtClean="0"/>
              <a:t>keputusan</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segi</a:t>
            </a:r>
            <a:r>
              <a:rPr lang="en-US" dirty="0" smtClean="0">
                <a:sym typeface="Wingdings" panose="05000000000000000000" pitchFamily="2" charset="2"/>
              </a:rPr>
              <a:t> </a:t>
            </a:r>
            <a:r>
              <a:rPr lang="en-US" dirty="0" err="1" smtClean="0">
                <a:sym typeface="Wingdings" panose="05000000000000000000" pitchFamily="2" charset="2"/>
              </a:rPr>
              <a:t>kualitas</a:t>
            </a:r>
            <a:r>
              <a:rPr lang="en-US" dirty="0" smtClean="0">
                <a:sym typeface="Wingdings" panose="05000000000000000000" pitchFamily="2" charset="2"/>
              </a:rPr>
              <a:t>, </a:t>
            </a:r>
            <a:r>
              <a:rPr lang="en-US" dirty="0" err="1" smtClean="0">
                <a:sym typeface="Wingdings" panose="05000000000000000000" pitchFamily="2" charset="2"/>
              </a:rPr>
              <a:t>kuantitas</a:t>
            </a:r>
            <a:r>
              <a:rPr lang="en-US" dirty="0" smtClean="0">
                <a:sym typeface="Wingdings" panose="05000000000000000000" pitchFamily="2" charset="2"/>
              </a:rPr>
              <a:t>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baik</a:t>
            </a:r>
            <a:r>
              <a:rPr lang="en-US" dirty="0" smtClean="0">
                <a:sym typeface="Wingdings" panose="05000000000000000000" pitchFamily="2" charset="2"/>
              </a:rPr>
              <a:t> </a:t>
            </a:r>
            <a:r>
              <a:rPr lang="en-US" dirty="0" err="1" smtClean="0">
                <a:sym typeface="Wingdings" panose="05000000000000000000" pitchFamily="2" charset="2"/>
              </a:rPr>
              <a:t>akan</a:t>
            </a:r>
            <a:r>
              <a:rPr lang="en-US" dirty="0" smtClean="0">
                <a:sym typeface="Wingdings" panose="05000000000000000000" pitchFamily="2" charset="2"/>
              </a:rPr>
              <a:t> </a:t>
            </a:r>
            <a:r>
              <a:rPr lang="en-US" dirty="0" err="1" smtClean="0">
                <a:sym typeface="Wingdings" panose="05000000000000000000" pitchFamily="2" charset="2"/>
              </a:rPr>
              <a:t>mendukung</a:t>
            </a:r>
            <a:r>
              <a:rPr lang="en-US" dirty="0" smtClean="0">
                <a:sym typeface="Wingdings" panose="05000000000000000000" pitchFamily="2" charset="2"/>
              </a:rPr>
              <a:t> </a:t>
            </a:r>
            <a:r>
              <a:rPr lang="en-US" dirty="0" err="1" smtClean="0">
                <a:sym typeface="Wingdings" panose="05000000000000000000" pitchFamily="2" charset="2"/>
              </a:rPr>
              <a:t>tercapainya</a:t>
            </a:r>
            <a:r>
              <a:rPr lang="en-US" dirty="0" smtClean="0">
                <a:sym typeface="Wingdings" panose="05000000000000000000" pitchFamily="2" charset="2"/>
              </a:rPr>
              <a:t> </a:t>
            </a:r>
            <a:r>
              <a:rPr lang="en-US" dirty="0" err="1" smtClean="0">
                <a:sym typeface="Wingdings" panose="05000000000000000000" pitchFamily="2" charset="2"/>
              </a:rPr>
              <a:t>tujuan</a:t>
            </a:r>
            <a:r>
              <a:rPr lang="en-US" dirty="0" smtClean="0">
                <a:sym typeface="Wingdings" panose="05000000000000000000" pitchFamily="2" charset="2"/>
              </a:rPr>
              <a:t> </a:t>
            </a:r>
            <a:r>
              <a:rPr lang="en-US" dirty="0" err="1" smtClean="0">
                <a:sym typeface="Wingdings" panose="05000000000000000000" pitchFamily="2" charset="2"/>
              </a:rPr>
              <a:t>pengambilan</a:t>
            </a:r>
            <a:r>
              <a:rPr lang="en-US" dirty="0" smtClean="0">
                <a:sym typeface="Wingdings" panose="05000000000000000000" pitchFamily="2" charset="2"/>
              </a:rPr>
              <a:t> </a:t>
            </a:r>
            <a:r>
              <a:rPr lang="en-US" dirty="0" err="1" smtClean="0">
                <a:sym typeface="Wingdings" panose="05000000000000000000" pitchFamily="2" charset="2"/>
              </a:rPr>
              <a:t>keputusan</a:t>
            </a:r>
            <a:endParaRPr lang="en-US" dirty="0" smtClean="0">
              <a:sym typeface="Wingdings" panose="05000000000000000000" pitchFamily="2" charset="2"/>
            </a:endParaRPr>
          </a:p>
          <a:p>
            <a:r>
              <a:rPr lang="en-US" dirty="0" err="1" smtClean="0">
                <a:sym typeface="Wingdings" panose="05000000000000000000" pitchFamily="2" charset="2"/>
              </a:rPr>
              <a:t>Menunjang</a:t>
            </a:r>
            <a:r>
              <a:rPr lang="en-US" dirty="0" smtClean="0">
                <a:sym typeface="Wingdings" panose="05000000000000000000" pitchFamily="2" charset="2"/>
              </a:rPr>
              <a:t> proses </a:t>
            </a:r>
            <a:r>
              <a:rPr lang="en-US" dirty="0" err="1" smtClean="0">
                <a:sym typeface="Wingdings" panose="05000000000000000000" pitchFamily="2" charset="2"/>
              </a:rPr>
              <a:t>perencanaan</a:t>
            </a:r>
            <a:r>
              <a:rPr lang="en-US" dirty="0" smtClean="0">
                <a:sym typeface="Wingdings" panose="05000000000000000000" pitchFamily="2" charset="2"/>
              </a:rPr>
              <a:t>  </a:t>
            </a:r>
            <a:r>
              <a:rPr lang="en-US" dirty="0" err="1" smtClean="0">
                <a:sym typeface="Wingdings" panose="05000000000000000000" pitchFamily="2" charset="2"/>
              </a:rPr>
              <a:t>utk</a:t>
            </a:r>
            <a:r>
              <a:rPr lang="en-US" dirty="0" smtClean="0">
                <a:sym typeface="Wingdings" panose="05000000000000000000" pitchFamily="2" charset="2"/>
              </a:rPr>
              <a:t> </a:t>
            </a:r>
            <a:r>
              <a:rPr lang="en-US" dirty="0" err="1" smtClean="0">
                <a:sym typeface="Wingdings" panose="05000000000000000000" pitchFamily="2" charset="2"/>
              </a:rPr>
              <a:t>menyusun</a:t>
            </a:r>
            <a:r>
              <a:rPr lang="en-US" dirty="0" smtClean="0">
                <a:sym typeface="Wingdings" panose="05000000000000000000" pitchFamily="2" charset="2"/>
              </a:rPr>
              <a:t> </a:t>
            </a:r>
            <a:r>
              <a:rPr lang="en-US" dirty="0" err="1" smtClean="0">
                <a:sym typeface="Wingdings" panose="05000000000000000000" pitchFamily="2" charset="2"/>
              </a:rPr>
              <a:t>rencana</a:t>
            </a:r>
            <a:r>
              <a:rPr lang="en-US" dirty="0" smtClean="0">
                <a:sym typeface="Wingdings" panose="05000000000000000000" pitchFamily="2" charset="2"/>
              </a:rPr>
              <a:t> </a:t>
            </a:r>
            <a:r>
              <a:rPr lang="en-US" dirty="0" err="1" smtClean="0">
                <a:sym typeface="Wingdings" panose="05000000000000000000" pitchFamily="2" charset="2"/>
              </a:rPr>
              <a:t>dibutuhkan</a:t>
            </a:r>
            <a:r>
              <a:rPr lang="en-US" dirty="0" smtClean="0">
                <a:sym typeface="Wingdings" panose="05000000000000000000" pitchFamily="2" charset="2"/>
              </a:rPr>
              <a:t> </a:t>
            </a:r>
            <a:r>
              <a:rPr lang="en-US" dirty="0" err="1" smtClean="0">
                <a:sym typeface="Wingdings" panose="05000000000000000000" pitchFamily="2" charset="2"/>
              </a:rPr>
              <a:t>informasi</a:t>
            </a:r>
            <a:r>
              <a:rPr lang="en-US" dirty="0" smtClean="0">
                <a:sym typeface="Wingdings" panose="05000000000000000000" pitchFamily="2" charset="2"/>
              </a:rPr>
              <a:t> </a:t>
            </a:r>
            <a:r>
              <a:rPr lang="en-US" dirty="0" err="1" smtClean="0">
                <a:sym typeface="Wingdings" panose="05000000000000000000" pitchFamily="2" charset="2"/>
              </a:rPr>
              <a:t>utk</a:t>
            </a:r>
            <a:r>
              <a:rPr lang="en-US" dirty="0" smtClean="0">
                <a:sym typeface="Wingdings" panose="05000000000000000000" pitchFamily="2" charset="2"/>
              </a:rPr>
              <a:t> </a:t>
            </a:r>
            <a:r>
              <a:rPr lang="en-US" dirty="0" err="1" smtClean="0">
                <a:sym typeface="Wingdings" panose="05000000000000000000" pitchFamily="2" charset="2"/>
              </a:rPr>
              <a:t>mencapai</a:t>
            </a:r>
            <a:r>
              <a:rPr lang="en-US" dirty="0" smtClean="0">
                <a:sym typeface="Wingdings" panose="05000000000000000000" pitchFamily="2" charset="2"/>
              </a:rPr>
              <a:t> </a:t>
            </a:r>
            <a:r>
              <a:rPr lang="en-US" dirty="0" err="1" smtClean="0">
                <a:sym typeface="Wingdings" panose="05000000000000000000" pitchFamily="2" charset="2"/>
              </a:rPr>
              <a:t>tujuan</a:t>
            </a:r>
            <a:r>
              <a:rPr lang="en-US" dirty="0" smtClean="0">
                <a:sym typeface="Wingdings" panose="05000000000000000000" pitchFamily="2" charset="2"/>
              </a:rPr>
              <a:t> </a:t>
            </a:r>
            <a:r>
              <a:rPr lang="en-US" dirty="0" err="1" smtClean="0">
                <a:sym typeface="Wingdings" panose="05000000000000000000" pitchFamily="2" charset="2"/>
              </a:rPr>
              <a:t>organisasi</a:t>
            </a:r>
            <a:endParaRPr lang="en-US" dirty="0" smtClean="0">
              <a:sym typeface="Wingdings" panose="05000000000000000000" pitchFamily="2" charset="2"/>
            </a:endParaRPr>
          </a:p>
          <a:p>
            <a:r>
              <a:rPr lang="en-US" dirty="0" err="1" smtClean="0">
                <a:sym typeface="Wingdings" panose="05000000000000000000" pitchFamily="2" charset="2"/>
              </a:rPr>
              <a:t>Mendukung</a:t>
            </a:r>
            <a:r>
              <a:rPr lang="en-US" dirty="0" smtClean="0">
                <a:sym typeface="Wingdings" panose="05000000000000000000" pitchFamily="2" charset="2"/>
              </a:rPr>
              <a:t> </a:t>
            </a:r>
            <a:r>
              <a:rPr lang="en-US" dirty="0" err="1" smtClean="0">
                <a:sym typeface="Wingdings" panose="05000000000000000000" pitchFamily="2" charset="2"/>
              </a:rPr>
              <a:t>Pengawasan</a:t>
            </a:r>
            <a:endParaRPr lang="en-US" dirty="0" smtClean="0">
              <a:sym typeface="Wingdings" panose="05000000000000000000" pitchFamily="2" charset="2"/>
            </a:endParaRPr>
          </a:p>
          <a:p>
            <a:pPr marL="0" indent="0">
              <a:buNone/>
            </a:pPr>
            <a:endParaRPr lang="en-US" dirty="0" smtClean="0"/>
          </a:p>
          <a:p>
            <a:endParaRPr lang="en-US" dirty="0"/>
          </a:p>
        </p:txBody>
      </p:sp>
    </p:spTree>
    <p:extLst>
      <p:ext uri="{BB962C8B-B14F-4D97-AF65-F5344CB8AC3E}">
        <p14:creationId xmlns:p14="http://schemas.microsoft.com/office/powerpoint/2010/main" val="309819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lanjutan</a:t>
            </a:r>
            <a:endParaRPr lang="en-US" dirty="0"/>
          </a:p>
        </p:txBody>
      </p:sp>
      <p:sp>
        <p:nvSpPr>
          <p:cNvPr id="3" name="Content Placeholder 2"/>
          <p:cNvSpPr>
            <a:spLocks noGrp="1"/>
          </p:cNvSpPr>
          <p:nvPr>
            <p:ph idx="1"/>
          </p:nvPr>
        </p:nvSpPr>
        <p:spPr/>
        <p:txBody>
          <a:bodyPr/>
          <a:lstStyle/>
          <a:p>
            <a:r>
              <a:rPr lang="en-US" dirty="0" err="1" smtClean="0"/>
              <a:t>Sebagai</a:t>
            </a:r>
            <a:r>
              <a:rPr lang="en-US" dirty="0" smtClean="0"/>
              <a:t> </a:t>
            </a:r>
            <a:r>
              <a:rPr lang="en-US" dirty="0" err="1" smtClean="0"/>
              <a:t>alat</a:t>
            </a:r>
            <a:r>
              <a:rPr lang="en-US" dirty="0" smtClean="0"/>
              <a:t> </a:t>
            </a:r>
            <a:r>
              <a:rPr lang="en-US" dirty="0" err="1" smtClean="0"/>
              <a:t>Pembuktian</a:t>
            </a:r>
            <a:r>
              <a:rPr lang="en-US" dirty="0" smtClean="0"/>
              <a:t> </a:t>
            </a:r>
            <a:r>
              <a:rPr lang="en-US" dirty="0" smtClean="0">
                <a:sym typeface="Wingdings" panose="05000000000000000000" pitchFamily="2" charset="2"/>
              </a:rPr>
              <a:t></a:t>
            </a:r>
            <a:r>
              <a:rPr lang="en-US" dirty="0" err="1" smtClean="0">
                <a:sym typeface="Wingdings" panose="05000000000000000000" pitchFamily="2" charset="2"/>
              </a:rPr>
              <a:t>rekaman</a:t>
            </a:r>
            <a:r>
              <a:rPr lang="en-US" dirty="0" smtClean="0">
                <a:sym typeface="Wingdings" panose="05000000000000000000" pitchFamily="2" charset="2"/>
              </a:rPr>
              <a:t> </a:t>
            </a:r>
            <a:r>
              <a:rPr lang="en-US" dirty="0" err="1" smtClean="0">
                <a:sym typeface="Wingdings" panose="05000000000000000000" pitchFamily="2" charset="2"/>
              </a:rPr>
              <a:t>kegiatan</a:t>
            </a:r>
            <a:r>
              <a:rPr lang="en-US" dirty="0" smtClean="0">
                <a:sym typeface="Wingdings" panose="05000000000000000000" pitchFamily="2" charset="2"/>
              </a:rPr>
              <a:t>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telah</a:t>
            </a:r>
            <a:r>
              <a:rPr lang="en-US" dirty="0" smtClean="0">
                <a:sym typeface="Wingdings" panose="05000000000000000000" pitchFamily="2" charset="2"/>
              </a:rPr>
              <a:t> </a:t>
            </a:r>
            <a:r>
              <a:rPr lang="en-US" dirty="0" err="1" smtClean="0">
                <a:sym typeface="Wingdings" panose="05000000000000000000" pitchFamily="2" charset="2"/>
              </a:rPr>
              <a:t>dilaksanakan</a:t>
            </a:r>
            <a:r>
              <a:rPr lang="en-US" dirty="0" smtClean="0">
                <a:sym typeface="Wingdings" panose="05000000000000000000" pitchFamily="2" charset="2"/>
              </a:rPr>
              <a:t>, </a:t>
            </a:r>
            <a:r>
              <a:rPr lang="en-US" dirty="0" err="1" smtClean="0">
                <a:sym typeface="Wingdings" panose="05000000000000000000" pitchFamily="2" charset="2"/>
              </a:rPr>
              <a:t>yg</a:t>
            </a:r>
            <a:r>
              <a:rPr lang="en-US" dirty="0" smtClean="0">
                <a:sym typeface="Wingdings" panose="05000000000000000000" pitchFamily="2" charset="2"/>
              </a:rPr>
              <a:t> </a:t>
            </a:r>
            <a:r>
              <a:rPr lang="en-US" dirty="0" err="1" smtClean="0">
                <a:sym typeface="Wingdings" panose="05000000000000000000" pitchFamily="2" charset="2"/>
              </a:rPr>
              <a:t>belum</a:t>
            </a:r>
            <a:r>
              <a:rPr lang="en-US" dirty="0" smtClean="0">
                <a:sym typeface="Wingdings" panose="05000000000000000000" pitchFamily="2" charset="2"/>
              </a:rPr>
              <a:t> </a:t>
            </a:r>
            <a:r>
              <a:rPr lang="en-US" dirty="0" err="1" smtClean="0">
                <a:sym typeface="Wingdings" panose="05000000000000000000" pitchFamily="2" charset="2"/>
              </a:rPr>
              <a:t>dilakukan</a:t>
            </a:r>
            <a:r>
              <a:rPr lang="en-US" dirty="0" smtClean="0">
                <a:sym typeface="Wingdings" panose="05000000000000000000" pitchFamily="2" charset="2"/>
              </a:rPr>
              <a:t>  proses </a:t>
            </a:r>
            <a:r>
              <a:rPr lang="en-US" dirty="0" err="1" smtClean="0">
                <a:sym typeface="Wingdings" panose="05000000000000000000" pitchFamily="2" charset="2"/>
              </a:rPr>
              <a:t>pembuktian</a:t>
            </a:r>
            <a:endParaRPr lang="en-US" dirty="0" smtClean="0">
              <a:sym typeface="Wingdings" panose="05000000000000000000" pitchFamily="2" charset="2"/>
            </a:endParaRPr>
          </a:p>
          <a:p>
            <a:r>
              <a:rPr lang="en-US" dirty="0" err="1" smtClean="0">
                <a:sym typeface="Wingdings" panose="05000000000000000000" pitchFamily="2" charset="2"/>
              </a:rPr>
              <a:t>Sebagai</a:t>
            </a:r>
            <a:r>
              <a:rPr lang="en-US" dirty="0" smtClean="0">
                <a:sym typeface="Wingdings" panose="05000000000000000000" pitchFamily="2" charset="2"/>
              </a:rPr>
              <a:t> </a:t>
            </a:r>
            <a:r>
              <a:rPr lang="en-US" dirty="0" err="1" smtClean="0">
                <a:sym typeface="Wingdings" panose="05000000000000000000" pitchFamily="2" charset="2"/>
              </a:rPr>
              <a:t>Memori</a:t>
            </a:r>
            <a:r>
              <a:rPr lang="en-US" dirty="0" smtClean="0">
                <a:sym typeface="Wingdings" panose="05000000000000000000" pitchFamily="2" charset="2"/>
              </a:rPr>
              <a:t> </a:t>
            </a:r>
            <a:r>
              <a:rPr lang="en-US" dirty="0" err="1" smtClean="0">
                <a:sym typeface="Wingdings" panose="05000000000000000000" pitchFamily="2" charset="2"/>
              </a:rPr>
              <a:t>organisasi</a:t>
            </a:r>
            <a:endParaRPr lang="en-US" dirty="0" smtClean="0">
              <a:sym typeface="Wingdings" panose="05000000000000000000" pitchFamily="2" charset="2"/>
            </a:endParaRPr>
          </a:p>
          <a:p>
            <a:r>
              <a:rPr lang="en-US" dirty="0" err="1" smtClean="0">
                <a:sym typeface="Wingdings" panose="05000000000000000000" pitchFamily="2" charset="2"/>
              </a:rPr>
              <a:t>Dapat</a:t>
            </a:r>
            <a:r>
              <a:rPr lang="en-US" dirty="0" smtClean="0">
                <a:sym typeface="Wingdings" panose="05000000000000000000" pitchFamily="2" charset="2"/>
              </a:rPr>
              <a:t> </a:t>
            </a:r>
            <a:r>
              <a:rPr lang="en-US" dirty="0" err="1" smtClean="0">
                <a:sym typeface="Wingdings" panose="05000000000000000000" pitchFamily="2" charset="2"/>
              </a:rPr>
              <a:t>digunakan</a:t>
            </a:r>
            <a:r>
              <a:rPr lang="en-US" dirty="0" smtClean="0">
                <a:sym typeface="Wingdings" panose="05000000000000000000" pitchFamily="2" charset="2"/>
              </a:rPr>
              <a:t> </a:t>
            </a:r>
            <a:r>
              <a:rPr lang="en-US" dirty="0" err="1" smtClean="0">
                <a:sym typeface="Wingdings" panose="05000000000000000000" pitchFamily="2" charset="2"/>
              </a:rPr>
              <a:t>utk</a:t>
            </a:r>
            <a:r>
              <a:rPr lang="en-US" dirty="0" smtClean="0">
                <a:sym typeface="Wingdings" panose="05000000000000000000" pitchFamily="2" charset="2"/>
              </a:rPr>
              <a:t> </a:t>
            </a:r>
            <a:r>
              <a:rPr lang="en-US" dirty="0" err="1" smtClean="0">
                <a:sym typeface="Wingdings" panose="05000000000000000000" pitchFamily="2" charset="2"/>
              </a:rPr>
              <a:t>kepentingan</a:t>
            </a:r>
            <a:r>
              <a:rPr lang="en-US" dirty="0" smtClean="0">
                <a:sym typeface="Wingdings" panose="05000000000000000000" pitchFamily="2" charset="2"/>
              </a:rPr>
              <a:t> public </a:t>
            </a:r>
            <a:r>
              <a:rPr lang="en-US" dirty="0" err="1" smtClean="0">
                <a:sym typeface="Wingdings" panose="05000000000000000000" pitchFamily="2" charset="2"/>
              </a:rPr>
              <a:t>dan</a:t>
            </a:r>
            <a:r>
              <a:rPr lang="en-US" dirty="0" smtClean="0">
                <a:sym typeface="Wingdings" panose="05000000000000000000" pitchFamily="2" charset="2"/>
              </a:rPr>
              <a:t> </a:t>
            </a:r>
            <a:r>
              <a:rPr lang="en-US" dirty="0" err="1" smtClean="0">
                <a:sym typeface="Wingdings" panose="05000000000000000000" pitchFamily="2" charset="2"/>
              </a:rPr>
              <a:t>ekonomi</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156254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id-ID" sz="3200" b="1" dirty="0" smtClean="0">
                <a:solidFill>
                  <a:srgbClr val="FFFF00"/>
                </a:solidFill>
                <a:effectLst>
                  <a:outerShdw blurRad="38100" dist="38100" dir="2700000" algn="tl">
                    <a:srgbClr val="000000"/>
                  </a:outerShdw>
                </a:effectLst>
              </a:rPr>
              <a:t>KEGUNAAN  </a:t>
            </a:r>
            <a:r>
              <a:rPr lang="en-US" sz="3200" b="1" dirty="0" smtClean="0">
                <a:solidFill>
                  <a:srgbClr val="FFFF00"/>
                </a:solidFill>
                <a:effectLst>
                  <a:outerShdw blurRad="38100" dist="38100" dir="2700000" algn="tl">
                    <a:srgbClr val="000000"/>
                  </a:outerShdw>
                </a:effectLst>
              </a:rPr>
              <a:t>ARSIP</a:t>
            </a:r>
            <a:br>
              <a:rPr lang="en-US" sz="3200" b="1" dirty="0" smtClean="0">
                <a:solidFill>
                  <a:srgbClr val="FFFF00"/>
                </a:solidFill>
                <a:effectLst>
                  <a:outerShdw blurRad="38100" dist="38100" dir="2700000" algn="tl">
                    <a:srgbClr val="000000"/>
                  </a:outerShdw>
                </a:effectLst>
              </a:rPr>
            </a:br>
            <a:r>
              <a:rPr lang="en-US" sz="3200" b="1" dirty="0" smtClean="0">
                <a:solidFill>
                  <a:srgbClr val="FFFF00"/>
                </a:solidFill>
                <a:effectLst>
                  <a:outerShdw blurRad="38100" dist="38100" dir="2700000" algn="tl">
                    <a:srgbClr val="000000"/>
                  </a:outerShdw>
                </a:effectLst>
              </a:rPr>
              <a:t>(</a:t>
            </a:r>
            <a:r>
              <a:rPr lang="en-US" sz="3200" b="1" dirty="0" err="1" smtClean="0">
                <a:solidFill>
                  <a:srgbClr val="FFFF00"/>
                </a:solidFill>
                <a:effectLst>
                  <a:outerShdw blurRad="38100" dist="38100" dir="2700000" algn="tl">
                    <a:srgbClr val="000000"/>
                  </a:outerShdw>
                </a:effectLst>
              </a:rPr>
              <a:t>Berdasarkan</a:t>
            </a:r>
            <a:r>
              <a:rPr lang="en-US" sz="3200" b="1" dirty="0" smtClean="0">
                <a:solidFill>
                  <a:srgbClr val="FFFF00"/>
                </a:solidFill>
                <a:effectLst>
                  <a:outerShdw blurRad="38100" dist="38100" dir="2700000" algn="tl">
                    <a:srgbClr val="000000"/>
                  </a:outerShdw>
                </a:effectLst>
              </a:rPr>
              <a:t> </a:t>
            </a:r>
            <a:r>
              <a:rPr lang="id-ID" sz="3200" b="1" dirty="0" smtClean="0">
                <a:solidFill>
                  <a:srgbClr val="FFFF00"/>
                </a:solidFill>
                <a:effectLst>
                  <a:outerShdw blurRad="38100" dist="38100" dir="2700000" algn="tl">
                    <a:srgbClr val="000000"/>
                  </a:outerShdw>
                </a:effectLst>
              </a:rPr>
              <a:t> PP NO.28</a:t>
            </a:r>
            <a:r>
              <a:rPr lang="en-US" sz="3200" b="1" dirty="0" smtClean="0">
                <a:solidFill>
                  <a:srgbClr val="FFFF00"/>
                </a:solidFill>
                <a:effectLst>
                  <a:outerShdw blurRad="38100" dist="38100" dir="2700000" algn="tl">
                    <a:srgbClr val="000000"/>
                  </a:outerShdw>
                </a:effectLst>
              </a:rPr>
              <a:t> Th. 20</a:t>
            </a:r>
            <a:r>
              <a:rPr lang="id-ID" sz="3200" b="1" dirty="0" smtClean="0">
                <a:solidFill>
                  <a:srgbClr val="FFFF00"/>
                </a:solidFill>
                <a:effectLst>
                  <a:outerShdw blurRad="38100" dist="38100" dir="2700000" algn="tl">
                    <a:srgbClr val="000000"/>
                  </a:outerShdw>
                </a:effectLst>
              </a:rPr>
              <a:t>12</a:t>
            </a:r>
            <a:r>
              <a:rPr lang="en-US" sz="3200" b="1" dirty="0" smtClean="0">
                <a:solidFill>
                  <a:srgbClr val="FFFF00"/>
                </a:solidFill>
                <a:effectLst>
                  <a:outerShdw blurRad="38100" dist="38100" dir="2700000" algn="tl">
                    <a:srgbClr val="000000"/>
                  </a:outerShdw>
                </a:effectLst>
              </a:rPr>
              <a:t>)</a:t>
            </a:r>
            <a:br>
              <a:rPr lang="en-US" sz="3200" b="1" dirty="0" smtClean="0">
                <a:solidFill>
                  <a:srgbClr val="FFFF00"/>
                </a:solidFill>
                <a:effectLst>
                  <a:outerShdw blurRad="38100" dist="38100" dir="2700000" algn="tl">
                    <a:srgbClr val="000000"/>
                  </a:outerShdw>
                </a:effectLst>
              </a:rPr>
            </a:br>
            <a:endParaRPr lang="en-US" sz="3200" dirty="0">
              <a:solidFill>
                <a:srgbClr val="FFFF00"/>
              </a:solidFill>
            </a:endParaRPr>
          </a:p>
        </p:txBody>
      </p:sp>
      <p:sp>
        <p:nvSpPr>
          <p:cNvPr id="6147" name="Content Placeholder 2"/>
          <p:cNvSpPr>
            <a:spLocks noGrp="1"/>
          </p:cNvSpPr>
          <p:nvPr>
            <p:ph idx="1"/>
          </p:nvPr>
        </p:nvSpPr>
        <p:spPr>
          <a:xfrm>
            <a:off x="457200" y="1447800"/>
            <a:ext cx="8229600" cy="4678363"/>
          </a:xfrm>
        </p:spPr>
        <p:txBody>
          <a:bodyPr>
            <a:normAutofit/>
          </a:bodyPr>
          <a:lstStyle/>
          <a:p>
            <a:pPr algn="just" eaLnBrk="1" hangingPunct="1">
              <a:buFont typeface="Wingdings" pitchFamily="2" charset="2"/>
              <a:buChar char="v"/>
              <a:defRPr/>
            </a:pPr>
            <a:r>
              <a:rPr lang="id-ID" sz="2800" dirty="0" smtClean="0">
                <a:latin typeface="Aharoni" pitchFamily="2" charset="-79"/>
                <a:cs typeface="Aharoni" pitchFamily="2" charset="-79"/>
              </a:rPr>
              <a:t>Penggunaan a</a:t>
            </a:r>
            <a:r>
              <a:rPr lang="en-US" sz="2800" dirty="0" err="1" smtClean="0">
                <a:latin typeface="Aharoni" pitchFamily="2" charset="-79"/>
                <a:cs typeface="Aharoni" pitchFamily="2" charset="-79"/>
              </a:rPr>
              <a:t>rsip</a:t>
            </a:r>
            <a:r>
              <a:rPr lang="en-US" sz="2800" dirty="0" smtClean="0">
                <a:latin typeface="Aharoni" pitchFamily="2" charset="-79"/>
                <a:cs typeface="Aharoni" pitchFamily="2" charset="-79"/>
              </a:rPr>
              <a:t> </a:t>
            </a:r>
            <a:r>
              <a:rPr lang="id-ID" sz="2800" dirty="0" err="1" smtClean="0">
                <a:latin typeface="Aharoni" pitchFamily="2" charset="-79"/>
                <a:cs typeface="Aharoni" pitchFamily="2" charset="-79"/>
              </a:rPr>
              <a:t>d</a:t>
            </a:r>
            <a:r>
              <a:rPr lang="en-US" sz="2800" dirty="0" err="1" smtClean="0">
                <a:latin typeface="Aharoni" pitchFamily="2" charset="-79"/>
                <a:cs typeface="Aharoni" pitchFamily="2" charset="-79"/>
              </a:rPr>
              <a:t>inamis</a:t>
            </a:r>
            <a:r>
              <a:rPr lang="en-US" sz="2800" dirty="0" smtClean="0">
                <a:latin typeface="Aharoni" pitchFamily="2" charset="-79"/>
                <a:cs typeface="Aharoni" pitchFamily="2" charset="-79"/>
              </a:rPr>
              <a:t> </a:t>
            </a:r>
            <a:r>
              <a:rPr lang="id-ID" sz="2800" dirty="0" smtClean="0">
                <a:latin typeface="Aharoni" pitchFamily="2" charset="-79"/>
                <a:cs typeface="Aharoni" pitchFamily="2" charset="-79"/>
              </a:rPr>
              <a:t>dilakukan untuk memenuhi kepentingan dalam kegiatan </a:t>
            </a:r>
            <a:r>
              <a:rPr lang="id-ID" sz="2800" dirty="0" smtClean="0">
                <a:solidFill>
                  <a:srgbClr val="FF0000"/>
                </a:solidFill>
                <a:latin typeface="Aharoni" pitchFamily="2" charset="-79"/>
                <a:cs typeface="Aharoni" pitchFamily="2" charset="-79"/>
              </a:rPr>
              <a:t>perencanaan,</a:t>
            </a:r>
            <a:r>
              <a:rPr lang="id-ID" sz="2800" dirty="0" smtClean="0">
                <a:latin typeface="Aharoni" pitchFamily="2" charset="-79"/>
                <a:cs typeface="Aharoni" pitchFamily="2" charset="-79"/>
              </a:rPr>
              <a:t> </a:t>
            </a:r>
            <a:r>
              <a:rPr lang="id-ID" sz="2800" dirty="0" smtClean="0">
                <a:solidFill>
                  <a:srgbClr val="FF0000"/>
                </a:solidFill>
                <a:latin typeface="Aharoni" pitchFamily="2" charset="-79"/>
                <a:cs typeface="Aharoni" pitchFamily="2" charset="-79"/>
              </a:rPr>
              <a:t>pengambilan keputusan</a:t>
            </a:r>
            <a:r>
              <a:rPr lang="en-US" sz="2800" dirty="0" smtClean="0">
                <a:solidFill>
                  <a:srgbClr val="FF0000"/>
                </a:solidFill>
                <a:latin typeface="Aharoni" pitchFamily="2" charset="-79"/>
                <a:cs typeface="Aharoni" pitchFamily="2" charset="-79"/>
              </a:rPr>
              <a:t>, </a:t>
            </a:r>
            <a:r>
              <a:rPr lang="en-US" sz="2800" dirty="0" err="1" smtClean="0">
                <a:solidFill>
                  <a:srgbClr val="FF0000"/>
                </a:solidFill>
                <a:latin typeface="Aharoni" pitchFamily="2" charset="-79"/>
                <a:cs typeface="Aharoni" pitchFamily="2" charset="-79"/>
              </a:rPr>
              <a:t>pengawasan</a:t>
            </a:r>
            <a:r>
              <a:rPr lang="id-ID" sz="2800" dirty="0" smtClean="0">
                <a:latin typeface="Aharoni" pitchFamily="2" charset="-79"/>
                <a:cs typeface="Aharoni" pitchFamily="2" charset="-79"/>
              </a:rPr>
              <a:t>,</a:t>
            </a:r>
            <a:r>
              <a:rPr lang="en-US" sz="2800" dirty="0" smtClean="0">
                <a:latin typeface="Aharoni" pitchFamily="2" charset="-79"/>
                <a:cs typeface="Aharoni" pitchFamily="2" charset="-79"/>
              </a:rPr>
              <a:t> </a:t>
            </a:r>
            <a:r>
              <a:rPr lang="en-US" sz="2800" dirty="0" err="1" smtClean="0">
                <a:solidFill>
                  <a:srgbClr val="FF0000"/>
                </a:solidFill>
                <a:latin typeface="Aharoni" pitchFamily="2" charset="-79"/>
                <a:cs typeface="Aharoni" pitchFamily="2" charset="-79"/>
              </a:rPr>
              <a:t>memori</a:t>
            </a:r>
            <a:r>
              <a:rPr lang="en-US" sz="2800" dirty="0" smtClean="0">
                <a:solidFill>
                  <a:srgbClr val="FF0000"/>
                </a:solidFill>
                <a:latin typeface="Aharoni" pitchFamily="2" charset="-79"/>
                <a:cs typeface="Aharoni" pitchFamily="2" charset="-79"/>
              </a:rPr>
              <a:t> </a:t>
            </a:r>
            <a:r>
              <a:rPr lang="en-US" sz="2800" dirty="0" err="1" smtClean="0">
                <a:solidFill>
                  <a:srgbClr val="FF0000"/>
                </a:solidFill>
                <a:latin typeface="Aharoni" pitchFamily="2" charset="-79"/>
                <a:cs typeface="Aharoni" pitchFamily="2" charset="-79"/>
              </a:rPr>
              <a:t>organisasi</a:t>
            </a:r>
            <a:r>
              <a:rPr lang="id-ID" sz="2800" dirty="0" smtClean="0">
                <a:latin typeface="Aharoni" pitchFamily="2" charset="-79"/>
                <a:cs typeface="Aharoni" pitchFamily="2" charset="-79"/>
              </a:rPr>
              <a:t> </a:t>
            </a:r>
            <a:r>
              <a:rPr lang="id-ID" sz="2800" dirty="0" smtClean="0">
                <a:solidFill>
                  <a:srgbClr val="FF0000"/>
                </a:solidFill>
                <a:latin typeface="Aharoni" pitchFamily="2" charset="-79"/>
                <a:cs typeface="Aharoni" pitchFamily="2" charset="-79"/>
              </a:rPr>
              <a:t>layanan kepentingan publik</a:t>
            </a:r>
            <a:r>
              <a:rPr lang="id-ID" sz="2800" dirty="0" smtClean="0">
                <a:latin typeface="Aharoni" pitchFamily="2" charset="-79"/>
                <a:cs typeface="Aharoni" pitchFamily="2" charset="-79"/>
              </a:rPr>
              <a:t>, </a:t>
            </a:r>
            <a:r>
              <a:rPr lang="id-ID" sz="2800" dirty="0" smtClean="0">
                <a:solidFill>
                  <a:srgbClr val="FF0000"/>
                </a:solidFill>
                <a:latin typeface="Aharoni" pitchFamily="2" charset="-79"/>
                <a:cs typeface="Aharoni" pitchFamily="2" charset="-79"/>
              </a:rPr>
              <a:t>perlindungan hak, atau penyelesaian sengketa</a:t>
            </a:r>
            <a:r>
              <a:rPr lang="en-US" sz="2800" dirty="0" smtClean="0">
                <a:solidFill>
                  <a:srgbClr val="FF0000"/>
                </a:solidFill>
                <a:latin typeface="Aharoni" pitchFamily="2" charset="-79"/>
                <a:cs typeface="Aharoni" pitchFamily="2" charset="-79"/>
              </a:rPr>
              <a:t> (</a:t>
            </a:r>
            <a:r>
              <a:rPr lang="en-US" sz="2800" dirty="0" err="1" smtClean="0">
                <a:solidFill>
                  <a:srgbClr val="FF0000"/>
                </a:solidFill>
                <a:latin typeface="Aharoni" pitchFamily="2" charset="-79"/>
                <a:cs typeface="Aharoni" pitchFamily="2" charset="-79"/>
              </a:rPr>
              <a:t>alat</a:t>
            </a:r>
            <a:r>
              <a:rPr lang="en-US" sz="2800" dirty="0" smtClean="0">
                <a:solidFill>
                  <a:srgbClr val="FF0000"/>
                </a:solidFill>
                <a:latin typeface="Aharoni" pitchFamily="2" charset="-79"/>
                <a:cs typeface="Aharoni" pitchFamily="2" charset="-79"/>
              </a:rPr>
              <a:t> </a:t>
            </a:r>
            <a:r>
              <a:rPr lang="en-US" sz="2800" dirty="0" err="1" smtClean="0">
                <a:solidFill>
                  <a:srgbClr val="FF0000"/>
                </a:solidFill>
                <a:latin typeface="Aharoni" pitchFamily="2" charset="-79"/>
                <a:cs typeface="Aharoni" pitchFamily="2" charset="-79"/>
              </a:rPr>
              <a:t>bukti</a:t>
            </a:r>
            <a:r>
              <a:rPr lang="en-US" sz="2800" dirty="0" smtClean="0">
                <a:solidFill>
                  <a:srgbClr val="FF0000"/>
                </a:solidFill>
                <a:latin typeface="Aharoni" pitchFamily="2" charset="-79"/>
                <a:cs typeface="Aharoni" pitchFamily="2" charset="-79"/>
              </a:rPr>
              <a:t>)</a:t>
            </a:r>
            <a:r>
              <a:rPr lang="id-ID" sz="2800" dirty="0" smtClean="0">
                <a:solidFill>
                  <a:srgbClr val="FF0000"/>
                </a:solidFill>
                <a:latin typeface="Aharoni" pitchFamily="2" charset="-79"/>
                <a:cs typeface="Aharoni" pitchFamily="2" charset="-79"/>
              </a:rPr>
              <a:t> </a:t>
            </a:r>
            <a:r>
              <a:rPr lang="id-ID" sz="2800" dirty="0" smtClean="0">
                <a:latin typeface="Arial" pitchFamily="34" charset="0"/>
                <a:cs typeface="Arial" pitchFamily="34" charset="0"/>
              </a:rPr>
              <a:t>(Penjelasan Pasal 37, ayat 1) </a:t>
            </a:r>
            <a:r>
              <a:rPr lang="en-US" sz="2800" dirty="0" smtClean="0">
                <a:latin typeface="Aharoni" pitchFamily="2" charset="-79"/>
                <a:cs typeface="Aharoni" pitchFamily="2" charset="-79"/>
              </a:rPr>
              <a:t>;</a:t>
            </a:r>
            <a:endParaRPr lang="id-ID" sz="2800" dirty="0" smtClean="0">
              <a:latin typeface="Aharoni" pitchFamily="2" charset="-79"/>
              <a:cs typeface="Aharoni" pitchFamily="2" charset="-79"/>
            </a:endParaRPr>
          </a:p>
          <a:p>
            <a:pPr algn="just" eaLnBrk="1" hangingPunct="1">
              <a:buFont typeface="Wingdings" pitchFamily="2" charset="2"/>
              <a:buChar char="v"/>
              <a:defRPr/>
            </a:pPr>
            <a:endParaRPr lang="en-US" sz="1050" dirty="0" smtClean="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2800" b="1" smtClean="0"/>
              <a:t>Peran rekod/arsip dalam organisasi</a:t>
            </a:r>
            <a:br>
              <a:rPr lang="en-US" sz="2800" b="1" smtClean="0"/>
            </a:br>
            <a:endParaRPr lang="en-US" sz="2800" b="1" smtClean="0"/>
          </a:p>
        </p:txBody>
      </p:sp>
      <p:sp>
        <p:nvSpPr>
          <p:cNvPr id="6147" name="Rectangle 6"/>
          <p:cNvSpPr>
            <a:spLocks noGrp="1" noChangeArrowheads="1"/>
          </p:cNvSpPr>
          <p:nvPr>
            <p:ph idx="1"/>
          </p:nvPr>
        </p:nvSpPr>
        <p:spPr>
          <a:noFill/>
        </p:spPr>
        <p:txBody>
          <a:bodyPr/>
          <a:lstStyle/>
          <a:p>
            <a:pPr algn="just" eaLnBrk="1" hangingPunct="1"/>
            <a:r>
              <a:rPr lang="en-US" sz="2400" smtClean="0">
                <a:latin typeface="Verdana" pitchFamily="34" charset="0"/>
              </a:rPr>
              <a:t>Sumber informasi penting organisasi</a:t>
            </a:r>
          </a:p>
          <a:p>
            <a:pPr algn="just" eaLnBrk="1" hangingPunct="1"/>
            <a:r>
              <a:rPr lang="en-US" sz="2400" smtClean="0">
                <a:latin typeface="Verdana" pitchFamily="34" charset="0"/>
              </a:rPr>
              <a:t> Menyediakan bukti kegiatan dan pelaksanaan organisasi</a:t>
            </a:r>
          </a:p>
          <a:p>
            <a:pPr algn="just" eaLnBrk="1" hangingPunct="1"/>
            <a:r>
              <a:rPr lang="en-US" sz="2400" smtClean="0">
                <a:latin typeface="Verdana" pitchFamily="34" charset="0"/>
              </a:rPr>
              <a:t> Accountabilitas organisasi</a:t>
            </a:r>
          </a:p>
          <a:p>
            <a:pPr algn="just" eaLnBrk="1" hangingPunct="1"/>
            <a:r>
              <a:rPr lang="en-US" sz="2400" smtClean="0">
                <a:latin typeface="Verdana" pitchFamily="34" charset="0"/>
              </a:rPr>
              <a:t> Mahal dalam penciptaan dan pemeliharaan.</a:t>
            </a:r>
          </a:p>
          <a:p>
            <a:pPr algn="just" eaLnBrk="1" hangingPunct="1">
              <a:buFontTx/>
              <a:buNone/>
            </a:pPr>
            <a:endParaRPr lang="en-US" sz="2400" smtClean="0">
              <a:latin typeface="Verdana" pitchFamily="34" charset="0"/>
            </a:endParaRPr>
          </a:p>
          <a:p>
            <a:pPr algn="just" eaLnBrk="1" hangingPunct="1">
              <a:buFontTx/>
              <a:buNone/>
            </a:pPr>
            <a:r>
              <a:rPr lang="en-US" sz="2400" smtClean="0">
                <a:latin typeface="Verdana" pitchFamily="34" charset="0"/>
              </a:rPr>
              <a:t>	Rekod/arsip adalah </a:t>
            </a:r>
          </a:p>
          <a:p>
            <a:pPr algn="just" eaLnBrk="1" hangingPunct="1">
              <a:buFontTx/>
              <a:buNone/>
            </a:pPr>
            <a:r>
              <a:rPr lang="en-US" sz="2400" b="1" i="1" smtClean="0">
                <a:latin typeface="Verdana" pitchFamily="34" charset="0"/>
              </a:rPr>
              <a:t>   mission-critical business resource –</a:t>
            </a:r>
            <a:r>
              <a:rPr lang="en-US" sz="2400" smtClean="0">
                <a:latin typeface="Verdana" pitchFamily="34" charset="0"/>
              </a:rPr>
              <a:t>harus dan perlu dikelola—manajemen rekod</a:t>
            </a:r>
          </a:p>
          <a:p>
            <a:pPr algn="just" eaLnBrk="1" hangingPunct="1">
              <a:spcBef>
                <a:spcPct val="50000"/>
              </a:spcBef>
              <a:buFontTx/>
              <a:buNone/>
            </a:pPr>
            <a:endParaRPr lang="en-US" sz="2400" b="1" smtClean="0">
              <a:latin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200" smtClean="0"/>
              <a:t>Manajemen Rekod</a:t>
            </a:r>
          </a:p>
        </p:txBody>
      </p:sp>
      <p:sp>
        <p:nvSpPr>
          <p:cNvPr id="7171" name="Rectangle 3"/>
          <p:cNvSpPr>
            <a:spLocks noGrp="1" noChangeArrowheads="1"/>
          </p:cNvSpPr>
          <p:nvPr>
            <p:ph idx="1"/>
          </p:nvPr>
        </p:nvSpPr>
        <p:spPr/>
        <p:txBody>
          <a:bodyPr/>
          <a:lstStyle/>
          <a:p>
            <a:pPr algn="just" eaLnBrk="1" hangingPunct="1">
              <a:lnSpc>
                <a:spcPct val="80000"/>
              </a:lnSpc>
            </a:pPr>
            <a:r>
              <a:rPr lang="en-US" sz="2400" smtClean="0">
                <a:latin typeface="Garamond" pitchFamily="18" charset="0"/>
              </a:rPr>
              <a:t>Suatu fungsi disiplin dan organisasi dalam mengelola rekod untuk memenuhi kebutuhan operasional bisnis, kebutuhan akuntabilitas dan harapan masyarakat. </a:t>
            </a:r>
          </a:p>
          <a:p>
            <a:pPr algn="just" eaLnBrk="1" hangingPunct="1">
              <a:lnSpc>
                <a:spcPct val="80000"/>
              </a:lnSpc>
              <a:buFontTx/>
              <a:buNone/>
            </a:pPr>
            <a:endParaRPr lang="en-US" sz="2400" smtClean="0">
              <a:latin typeface="Garamond" pitchFamily="18" charset="0"/>
            </a:endParaRPr>
          </a:p>
          <a:p>
            <a:pPr algn="just" eaLnBrk="1" hangingPunct="1">
              <a:lnSpc>
                <a:spcPct val="80000"/>
              </a:lnSpc>
            </a:pPr>
            <a:r>
              <a:rPr lang="en-US" sz="2400" smtClean="0">
                <a:latin typeface="Garamond" pitchFamily="18" charset="0"/>
              </a:rPr>
              <a:t>Fungsi manajemen yang bertanggung jawab terhadap efisiensi dan kontrol sistematis  rekod mulai dari penciptaan, penerimaan, pemeliharaan, penggunaan dan pemusnahannya.</a:t>
            </a:r>
          </a:p>
          <a:p>
            <a:pPr algn="just" eaLnBrk="1" hangingPunct="1">
              <a:lnSpc>
                <a:spcPct val="80000"/>
              </a:lnSpc>
            </a:pPr>
            <a:endParaRPr lang="en-US" sz="2400" smtClean="0">
              <a:latin typeface="Garamond" pitchFamily="18" charset="0"/>
            </a:endParaRPr>
          </a:p>
          <a:p>
            <a:pPr algn="just" eaLnBrk="1" hangingPunct="1">
              <a:lnSpc>
                <a:spcPct val="80000"/>
              </a:lnSpc>
            </a:pPr>
            <a:r>
              <a:rPr lang="en-US" sz="2400" b="1" i="1" smtClean="0">
                <a:latin typeface="Garamond" pitchFamily="18" charset="0"/>
              </a:rPr>
              <a:t>Sistem tata simpan kearsipan (Recordkeeping systems)</a:t>
            </a:r>
          </a:p>
          <a:p>
            <a:pPr algn="just" eaLnBrk="1" hangingPunct="1">
              <a:lnSpc>
                <a:spcPct val="80000"/>
              </a:lnSpc>
              <a:buFontTx/>
              <a:buNone/>
            </a:pPr>
            <a:r>
              <a:rPr lang="en-US" sz="2400" smtClean="0">
                <a:latin typeface="Garamond" pitchFamily="18" charset="0"/>
              </a:rPr>
              <a:t>	Sistem yang dirancang untuk ‘capture’ rekod sebagai bukti aktivitas bisnis, untuk mengelola rekod tersebut dan untuk menyediakan rekod bila dibutuhkan.</a:t>
            </a:r>
          </a:p>
          <a:p>
            <a:pPr eaLnBrk="1" hangingPunct="1">
              <a:lnSpc>
                <a:spcPct val="80000"/>
              </a:lnSpc>
            </a:pPr>
            <a:endParaRPr lang="en-US" sz="2400" smtClean="0">
              <a:latin typeface="Garamond"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smtClean="0">
                <a:latin typeface="Verdana" pitchFamily="34" charset="0"/>
              </a:rPr>
              <a:t>Prinsip manajemen rekod</a:t>
            </a:r>
          </a:p>
        </p:txBody>
      </p:sp>
      <p:sp>
        <p:nvSpPr>
          <p:cNvPr id="8195" name="Rectangle 3"/>
          <p:cNvSpPr>
            <a:spLocks noGrp="1" noChangeArrowheads="1"/>
          </p:cNvSpPr>
          <p:nvPr>
            <p:ph idx="1"/>
          </p:nvPr>
        </p:nvSpPr>
        <p:spPr/>
        <p:txBody>
          <a:bodyPr/>
          <a:lstStyle/>
          <a:p>
            <a:pPr marL="609600" indent="-609600" algn="just" eaLnBrk="1" hangingPunct="1">
              <a:buFontTx/>
              <a:buAutoNum type="arabicPeriod"/>
            </a:pPr>
            <a:endParaRPr lang="en-US" sz="2000" smtClean="0">
              <a:latin typeface="Verdana" pitchFamily="34" charset="0"/>
            </a:endParaRPr>
          </a:p>
          <a:p>
            <a:pPr marL="609600" indent="-609600" algn="just" eaLnBrk="1" hangingPunct="1">
              <a:buFontTx/>
              <a:buAutoNum type="arabicPeriod"/>
            </a:pPr>
            <a:r>
              <a:rPr lang="en-US" sz="2800" smtClean="0">
                <a:latin typeface="Verdana" pitchFamily="34" charset="0"/>
              </a:rPr>
              <a:t>Rekod yang ada</a:t>
            </a:r>
          </a:p>
          <a:p>
            <a:pPr marL="609600" indent="-609600" algn="just" eaLnBrk="1" hangingPunct="1">
              <a:buFontTx/>
              <a:buAutoNum type="arabicPeriod"/>
            </a:pPr>
            <a:r>
              <a:rPr lang="en-US" sz="2800" smtClean="0">
                <a:latin typeface="Verdana" pitchFamily="34" charset="0"/>
              </a:rPr>
              <a:t>Rekod yang seharusnya ada</a:t>
            </a:r>
          </a:p>
          <a:p>
            <a:pPr marL="609600" indent="-609600" algn="just" eaLnBrk="1" hangingPunct="1">
              <a:buFontTx/>
              <a:buNone/>
            </a:pPr>
            <a:endParaRPr lang="en-US" sz="2800" smtClean="0">
              <a:latin typeface="Verdana" pitchFamily="34" charset="0"/>
            </a:endParaRPr>
          </a:p>
          <a:p>
            <a:pPr marL="609600" indent="-609600" algn="just" eaLnBrk="1" hangingPunct="1">
              <a:buFontTx/>
              <a:buAutoNum type="arabicPeriod"/>
            </a:pPr>
            <a:endParaRPr lang="en-US" sz="2000" smtClean="0">
              <a:latin typeface="Verdana" pitchFamily="34" charset="0"/>
            </a:endParaRPr>
          </a:p>
          <a:p>
            <a:pPr marL="609600" indent="-609600" algn="just" eaLnBrk="1" hangingPunct="1">
              <a:buFontTx/>
              <a:buAutoNum type="arabicPeriod"/>
            </a:pPr>
            <a:endParaRPr lang="en-US" sz="2000" smtClean="0">
              <a:latin typeface="Verdana" pitchFamily="34" charset="0"/>
            </a:endParaRPr>
          </a:p>
          <a:p>
            <a:pPr marL="609600" indent="-609600" eaLnBrk="1" hangingPunct="1"/>
            <a:endParaRPr lang="en-US" sz="2000" smtClean="0">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152400"/>
            <a:ext cx="8382000" cy="1219200"/>
          </a:xfrm>
        </p:spPr>
        <p:txBody>
          <a:bodyPr>
            <a:normAutofit/>
          </a:bodyPr>
          <a:lstStyle/>
          <a:p>
            <a:pPr eaLnBrk="1" hangingPunct="1"/>
            <a:r>
              <a:rPr lang="en-US" sz="3200" smtClean="0"/>
              <a:t/>
            </a:r>
            <a:br>
              <a:rPr lang="en-US" sz="3200" smtClean="0"/>
            </a:br>
            <a:r>
              <a:rPr lang="en-US" sz="2800" smtClean="0"/>
              <a:t>DAUR HIDUP DAN KONTROL REKOD/ARSIP</a:t>
            </a:r>
          </a:p>
        </p:txBody>
      </p:sp>
      <p:sp>
        <p:nvSpPr>
          <p:cNvPr id="9219" name="Rectangle 3"/>
          <p:cNvSpPr>
            <a:spLocks noGrp="1" noChangeArrowheads="1"/>
          </p:cNvSpPr>
          <p:nvPr>
            <p:ph type="body" sz="half" idx="4294967295"/>
          </p:nvPr>
        </p:nvSpPr>
        <p:spPr>
          <a:xfrm>
            <a:off x="0" y="1600200"/>
            <a:ext cx="4029075" cy="4525963"/>
          </a:xfrm>
        </p:spPr>
        <p:txBody>
          <a:bodyPr/>
          <a:lstStyle/>
          <a:p>
            <a:pPr eaLnBrk="1" hangingPunct="1">
              <a:buFontTx/>
              <a:buNone/>
            </a:pPr>
            <a:endParaRPr lang="en-US" sz="2800" smtClean="0"/>
          </a:p>
          <a:p>
            <a:pPr eaLnBrk="1" hangingPunct="1">
              <a:buFontTx/>
              <a:buNone/>
            </a:pPr>
            <a:endParaRPr lang="en-US" sz="2800" smtClean="0"/>
          </a:p>
        </p:txBody>
      </p:sp>
      <p:sp>
        <p:nvSpPr>
          <p:cNvPr id="9220" name="Text Box 4"/>
          <p:cNvSpPr txBox="1">
            <a:spLocks noChangeArrowheads="1"/>
          </p:cNvSpPr>
          <p:nvPr/>
        </p:nvSpPr>
        <p:spPr bwMode="auto">
          <a:xfrm>
            <a:off x="533400" y="2286000"/>
            <a:ext cx="1295400" cy="366713"/>
          </a:xfrm>
          <a:prstGeom prst="rect">
            <a:avLst/>
          </a:prstGeom>
          <a:noFill/>
          <a:ln w="9525">
            <a:noFill/>
            <a:miter lim="800000"/>
            <a:headEnd/>
            <a:tailEnd/>
          </a:ln>
        </p:spPr>
        <p:txBody>
          <a:bodyPr>
            <a:spAutoFit/>
          </a:bodyPr>
          <a:lstStyle/>
          <a:p>
            <a:pPr>
              <a:spcBef>
                <a:spcPct val="50000"/>
              </a:spcBef>
            </a:pPr>
            <a:r>
              <a:rPr lang="en-US" sz="1800">
                <a:cs typeface="Arial" charset="0"/>
              </a:rPr>
              <a:t>CREATE</a:t>
            </a:r>
          </a:p>
        </p:txBody>
      </p:sp>
      <p:sp>
        <p:nvSpPr>
          <p:cNvPr id="9221" name="Text Box 5"/>
          <p:cNvSpPr txBox="1">
            <a:spLocks noChangeArrowheads="1"/>
          </p:cNvSpPr>
          <p:nvPr/>
        </p:nvSpPr>
        <p:spPr bwMode="auto">
          <a:xfrm>
            <a:off x="2057400" y="2286000"/>
            <a:ext cx="1295400" cy="366713"/>
          </a:xfrm>
          <a:prstGeom prst="rect">
            <a:avLst/>
          </a:prstGeom>
          <a:noFill/>
          <a:ln w="9525">
            <a:noFill/>
            <a:miter lim="800000"/>
            <a:headEnd/>
            <a:tailEnd/>
          </a:ln>
        </p:spPr>
        <p:txBody>
          <a:bodyPr>
            <a:spAutoFit/>
          </a:bodyPr>
          <a:lstStyle/>
          <a:p>
            <a:pPr>
              <a:spcBef>
                <a:spcPct val="50000"/>
              </a:spcBef>
            </a:pPr>
            <a:r>
              <a:rPr lang="en-US" sz="1800">
                <a:cs typeface="Arial" charset="0"/>
              </a:rPr>
              <a:t>CAPTURE</a:t>
            </a:r>
          </a:p>
        </p:txBody>
      </p:sp>
      <p:sp>
        <p:nvSpPr>
          <p:cNvPr id="9222" name="Text Box 6"/>
          <p:cNvSpPr txBox="1">
            <a:spLocks noChangeArrowheads="1"/>
          </p:cNvSpPr>
          <p:nvPr/>
        </p:nvSpPr>
        <p:spPr bwMode="auto">
          <a:xfrm>
            <a:off x="3733800" y="2057400"/>
            <a:ext cx="1219200" cy="1192213"/>
          </a:xfrm>
          <a:prstGeom prst="rect">
            <a:avLst/>
          </a:prstGeom>
          <a:noFill/>
          <a:ln w="9525">
            <a:noFill/>
            <a:miter lim="800000"/>
            <a:headEnd/>
            <a:tailEnd/>
          </a:ln>
        </p:spPr>
        <p:txBody>
          <a:bodyPr>
            <a:spAutoFit/>
          </a:bodyPr>
          <a:lstStyle/>
          <a:p>
            <a:pPr>
              <a:spcBef>
                <a:spcPct val="50000"/>
              </a:spcBef>
            </a:pPr>
            <a:r>
              <a:rPr lang="en-US" sz="1800">
                <a:solidFill>
                  <a:srgbClr val="2F1311"/>
                </a:solidFill>
                <a:cs typeface="Arial" charset="0"/>
              </a:rPr>
              <a:t>SEND</a:t>
            </a:r>
          </a:p>
          <a:p>
            <a:pPr>
              <a:spcBef>
                <a:spcPct val="50000"/>
              </a:spcBef>
            </a:pPr>
            <a:r>
              <a:rPr lang="en-US" sz="1800">
                <a:solidFill>
                  <a:srgbClr val="2F1311"/>
                </a:solidFill>
                <a:cs typeface="Arial" charset="0"/>
              </a:rPr>
              <a:t>RECEIVE</a:t>
            </a:r>
          </a:p>
          <a:p>
            <a:pPr>
              <a:spcBef>
                <a:spcPct val="50000"/>
              </a:spcBef>
            </a:pPr>
            <a:r>
              <a:rPr lang="en-US" sz="1800">
                <a:solidFill>
                  <a:srgbClr val="2F1311"/>
                </a:solidFill>
                <a:cs typeface="Arial" charset="0"/>
              </a:rPr>
              <a:t>USE</a:t>
            </a:r>
          </a:p>
        </p:txBody>
      </p:sp>
      <p:sp>
        <p:nvSpPr>
          <p:cNvPr id="9223" name="Text Box 7"/>
          <p:cNvSpPr txBox="1">
            <a:spLocks noChangeArrowheads="1"/>
          </p:cNvSpPr>
          <p:nvPr/>
        </p:nvSpPr>
        <p:spPr bwMode="auto">
          <a:xfrm>
            <a:off x="5927725" y="2322513"/>
            <a:ext cx="1235075" cy="366712"/>
          </a:xfrm>
          <a:prstGeom prst="rect">
            <a:avLst/>
          </a:prstGeom>
          <a:noFill/>
          <a:ln w="9525">
            <a:noFill/>
            <a:miter lim="800000"/>
            <a:headEnd/>
            <a:tailEnd/>
          </a:ln>
        </p:spPr>
        <p:txBody>
          <a:bodyPr>
            <a:spAutoFit/>
          </a:bodyPr>
          <a:lstStyle/>
          <a:p>
            <a:r>
              <a:rPr lang="en-US" sz="1800">
                <a:cs typeface="Arial" charset="0"/>
              </a:rPr>
              <a:t>FILE</a:t>
            </a:r>
          </a:p>
        </p:txBody>
      </p:sp>
      <p:sp>
        <p:nvSpPr>
          <p:cNvPr id="9224" name="Text Box 8"/>
          <p:cNvSpPr txBox="1">
            <a:spLocks noChangeArrowheads="1"/>
          </p:cNvSpPr>
          <p:nvPr/>
        </p:nvSpPr>
        <p:spPr bwMode="auto">
          <a:xfrm>
            <a:off x="533400" y="3962400"/>
            <a:ext cx="1676400" cy="915988"/>
          </a:xfrm>
          <a:prstGeom prst="rect">
            <a:avLst/>
          </a:prstGeom>
          <a:noFill/>
          <a:ln w="9525">
            <a:noFill/>
            <a:miter lim="800000"/>
            <a:headEnd/>
            <a:tailEnd/>
          </a:ln>
        </p:spPr>
        <p:txBody>
          <a:bodyPr>
            <a:spAutoFit/>
          </a:bodyPr>
          <a:lstStyle/>
          <a:p>
            <a:pPr>
              <a:spcBef>
                <a:spcPct val="50000"/>
              </a:spcBef>
            </a:pPr>
            <a:r>
              <a:rPr lang="en-US" sz="1800">
                <a:cs typeface="Arial" charset="0"/>
              </a:rPr>
              <a:t>SEND TO THE ARCHIVES</a:t>
            </a:r>
          </a:p>
        </p:txBody>
      </p:sp>
      <p:sp>
        <p:nvSpPr>
          <p:cNvPr id="9225" name="Text Box 9"/>
          <p:cNvSpPr txBox="1">
            <a:spLocks noChangeArrowheads="1"/>
          </p:cNvSpPr>
          <p:nvPr/>
        </p:nvSpPr>
        <p:spPr bwMode="auto">
          <a:xfrm>
            <a:off x="2651125" y="4075113"/>
            <a:ext cx="1692275" cy="641350"/>
          </a:xfrm>
          <a:prstGeom prst="rect">
            <a:avLst/>
          </a:prstGeom>
          <a:noFill/>
          <a:ln w="9525">
            <a:noFill/>
            <a:miter lim="800000"/>
            <a:headEnd/>
            <a:tailEnd/>
          </a:ln>
        </p:spPr>
        <p:txBody>
          <a:bodyPr>
            <a:spAutoFit/>
          </a:bodyPr>
          <a:lstStyle/>
          <a:p>
            <a:r>
              <a:rPr lang="en-US" sz="1800">
                <a:cs typeface="Arial" charset="0"/>
              </a:rPr>
              <a:t>ARCHIVES INVENTORY</a:t>
            </a:r>
          </a:p>
        </p:txBody>
      </p:sp>
      <p:sp>
        <p:nvSpPr>
          <p:cNvPr id="9226" name="Text Box 10"/>
          <p:cNvSpPr txBox="1">
            <a:spLocks noChangeArrowheads="1"/>
          </p:cNvSpPr>
          <p:nvPr/>
        </p:nvSpPr>
        <p:spPr bwMode="auto">
          <a:xfrm>
            <a:off x="4876800" y="4191000"/>
            <a:ext cx="1524000" cy="779463"/>
          </a:xfrm>
          <a:prstGeom prst="rect">
            <a:avLst/>
          </a:prstGeom>
          <a:noFill/>
          <a:ln w="9525">
            <a:noFill/>
            <a:miter lim="800000"/>
            <a:headEnd/>
            <a:tailEnd/>
          </a:ln>
        </p:spPr>
        <p:txBody>
          <a:bodyPr>
            <a:spAutoFit/>
          </a:bodyPr>
          <a:lstStyle/>
          <a:p>
            <a:pPr>
              <a:spcBef>
                <a:spcPct val="50000"/>
              </a:spcBef>
            </a:pPr>
            <a:r>
              <a:rPr lang="en-US" sz="1800">
                <a:cs typeface="Arial" charset="0"/>
              </a:rPr>
              <a:t>PRESERVE</a:t>
            </a:r>
          </a:p>
          <a:p>
            <a:pPr>
              <a:spcBef>
                <a:spcPct val="50000"/>
              </a:spcBef>
            </a:pPr>
            <a:r>
              <a:rPr lang="en-US" sz="1800">
                <a:cs typeface="Arial" charset="0"/>
              </a:rPr>
              <a:t>DESTROY</a:t>
            </a:r>
          </a:p>
        </p:txBody>
      </p:sp>
      <p:sp>
        <p:nvSpPr>
          <p:cNvPr id="9227" name="Line 11"/>
          <p:cNvSpPr>
            <a:spLocks noChangeShapeType="1"/>
          </p:cNvSpPr>
          <p:nvPr/>
        </p:nvSpPr>
        <p:spPr bwMode="auto">
          <a:xfrm>
            <a:off x="1752600" y="2438400"/>
            <a:ext cx="304800" cy="0"/>
          </a:xfrm>
          <a:prstGeom prst="line">
            <a:avLst/>
          </a:prstGeom>
          <a:noFill/>
          <a:ln w="9525">
            <a:solidFill>
              <a:schemeClr val="tx1"/>
            </a:solidFill>
            <a:round/>
            <a:headEnd/>
            <a:tailEnd type="triangle" w="med" len="med"/>
          </a:ln>
        </p:spPr>
        <p:txBody>
          <a:bodyPr/>
          <a:lstStyle/>
          <a:p>
            <a:endParaRPr lang="id-ID"/>
          </a:p>
        </p:txBody>
      </p:sp>
      <p:sp>
        <p:nvSpPr>
          <p:cNvPr id="9228" name="Line 12"/>
          <p:cNvSpPr>
            <a:spLocks noChangeShapeType="1"/>
          </p:cNvSpPr>
          <p:nvPr/>
        </p:nvSpPr>
        <p:spPr bwMode="auto">
          <a:xfrm>
            <a:off x="3429000" y="2438400"/>
            <a:ext cx="381000" cy="0"/>
          </a:xfrm>
          <a:prstGeom prst="line">
            <a:avLst/>
          </a:prstGeom>
          <a:noFill/>
          <a:ln w="9525">
            <a:solidFill>
              <a:schemeClr val="tx1"/>
            </a:solidFill>
            <a:round/>
            <a:headEnd/>
            <a:tailEnd type="triangle" w="med" len="med"/>
          </a:ln>
        </p:spPr>
        <p:txBody>
          <a:bodyPr/>
          <a:lstStyle/>
          <a:p>
            <a:endParaRPr lang="id-ID"/>
          </a:p>
        </p:txBody>
      </p:sp>
      <p:sp>
        <p:nvSpPr>
          <p:cNvPr id="9229" name="Line 13"/>
          <p:cNvSpPr>
            <a:spLocks noChangeShapeType="1"/>
          </p:cNvSpPr>
          <p:nvPr/>
        </p:nvSpPr>
        <p:spPr bwMode="auto">
          <a:xfrm>
            <a:off x="5334000" y="2438400"/>
            <a:ext cx="685800" cy="0"/>
          </a:xfrm>
          <a:prstGeom prst="line">
            <a:avLst/>
          </a:prstGeom>
          <a:noFill/>
          <a:ln w="9525">
            <a:solidFill>
              <a:schemeClr val="tx1"/>
            </a:solidFill>
            <a:round/>
            <a:headEnd/>
            <a:tailEnd type="triangle" w="med" len="med"/>
          </a:ln>
        </p:spPr>
        <p:txBody>
          <a:bodyPr/>
          <a:lstStyle/>
          <a:p>
            <a:endParaRPr lang="id-ID"/>
          </a:p>
        </p:txBody>
      </p:sp>
      <p:sp>
        <p:nvSpPr>
          <p:cNvPr id="9230" name="Line 14"/>
          <p:cNvSpPr>
            <a:spLocks noChangeShapeType="1"/>
          </p:cNvSpPr>
          <p:nvPr/>
        </p:nvSpPr>
        <p:spPr bwMode="auto">
          <a:xfrm>
            <a:off x="6248400" y="2667000"/>
            <a:ext cx="0" cy="914400"/>
          </a:xfrm>
          <a:prstGeom prst="line">
            <a:avLst/>
          </a:prstGeom>
          <a:noFill/>
          <a:ln w="9525">
            <a:solidFill>
              <a:schemeClr val="tx1"/>
            </a:solidFill>
            <a:round/>
            <a:headEnd/>
            <a:tailEnd type="triangle" w="med" len="med"/>
          </a:ln>
        </p:spPr>
        <p:txBody>
          <a:bodyPr/>
          <a:lstStyle/>
          <a:p>
            <a:endParaRPr lang="id-ID"/>
          </a:p>
        </p:txBody>
      </p:sp>
      <p:sp>
        <p:nvSpPr>
          <p:cNvPr id="9231" name="Line 15"/>
          <p:cNvSpPr>
            <a:spLocks noChangeShapeType="1"/>
          </p:cNvSpPr>
          <p:nvPr/>
        </p:nvSpPr>
        <p:spPr bwMode="auto">
          <a:xfrm flipH="1">
            <a:off x="1066800" y="3581400"/>
            <a:ext cx="5181600" cy="0"/>
          </a:xfrm>
          <a:prstGeom prst="line">
            <a:avLst/>
          </a:prstGeom>
          <a:noFill/>
          <a:ln w="9525">
            <a:solidFill>
              <a:schemeClr val="tx1"/>
            </a:solidFill>
            <a:round/>
            <a:headEnd/>
            <a:tailEnd type="triangle" w="med" len="med"/>
          </a:ln>
        </p:spPr>
        <p:txBody>
          <a:bodyPr/>
          <a:lstStyle/>
          <a:p>
            <a:endParaRPr lang="id-ID"/>
          </a:p>
        </p:txBody>
      </p:sp>
      <p:sp>
        <p:nvSpPr>
          <p:cNvPr id="9232" name="Line 16"/>
          <p:cNvSpPr>
            <a:spLocks noChangeShapeType="1"/>
          </p:cNvSpPr>
          <p:nvPr/>
        </p:nvSpPr>
        <p:spPr bwMode="auto">
          <a:xfrm>
            <a:off x="1981200" y="4343400"/>
            <a:ext cx="609600" cy="0"/>
          </a:xfrm>
          <a:prstGeom prst="line">
            <a:avLst/>
          </a:prstGeom>
          <a:noFill/>
          <a:ln w="9525">
            <a:solidFill>
              <a:schemeClr val="tx1"/>
            </a:solidFill>
            <a:round/>
            <a:headEnd/>
            <a:tailEnd type="triangle" w="med" len="med"/>
          </a:ln>
        </p:spPr>
        <p:txBody>
          <a:bodyPr/>
          <a:lstStyle/>
          <a:p>
            <a:endParaRPr lang="id-ID"/>
          </a:p>
        </p:txBody>
      </p:sp>
      <p:sp>
        <p:nvSpPr>
          <p:cNvPr id="9233" name="Line 17"/>
          <p:cNvSpPr>
            <a:spLocks noChangeShapeType="1"/>
          </p:cNvSpPr>
          <p:nvPr/>
        </p:nvSpPr>
        <p:spPr bwMode="auto">
          <a:xfrm>
            <a:off x="4191000" y="4343400"/>
            <a:ext cx="685800" cy="0"/>
          </a:xfrm>
          <a:prstGeom prst="line">
            <a:avLst/>
          </a:prstGeom>
          <a:noFill/>
          <a:ln w="9525">
            <a:solidFill>
              <a:schemeClr val="tx1"/>
            </a:solidFill>
            <a:round/>
            <a:headEnd/>
            <a:tailEnd type="triangle" w="med" len="med"/>
          </a:ln>
        </p:spPr>
        <p:txBody>
          <a:bodyPr/>
          <a:lstStyle/>
          <a:p>
            <a:endParaRPr lang="id-ID"/>
          </a:p>
        </p:txBody>
      </p:sp>
      <p:sp>
        <p:nvSpPr>
          <p:cNvPr id="9234" name="Line 18"/>
          <p:cNvSpPr>
            <a:spLocks noChangeShapeType="1"/>
          </p:cNvSpPr>
          <p:nvPr/>
        </p:nvSpPr>
        <p:spPr bwMode="auto">
          <a:xfrm>
            <a:off x="1143000" y="3581400"/>
            <a:ext cx="0" cy="457200"/>
          </a:xfrm>
          <a:prstGeom prst="line">
            <a:avLst/>
          </a:prstGeom>
          <a:noFill/>
          <a:ln w="9525">
            <a:solidFill>
              <a:schemeClr val="tx1"/>
            </a:solidFill>
            <a:round/>
            <a:headEnd/>
            <a:tailEnd type="triangle" w="med" len="med"/>
          </a:ln>
        </p:spPr>
        <p:txBody>
          <a:bodyPr/>
          <a:lstStyle/>
          <a:p>
            <a:endParaRPr lang="id-ID"/>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id-ID" smtClean="0"/>
          </a:p>
        </p:txBody>
      </p:sp>
      <p:sp>
        <p:nvSpPr>
          <p:cNvPr id="10243" name="Rectangle 3"/>
          <p:cNvSpPr>
            <a:spLocks noGrp="1" noChangeArrowheads="1"/>
          </p:cNvSpPr>
          <p:nvPr>
            <p:ph idx="1"/>
          </p:nvPr>
        </p:nvSpPr>
        <p:spPr/>
        <p:txBody>
          <a:bodyPr/>
          <a:lstStyle/>
          <a:p>
            <a:pPr eaLnBrk="1" hangingPunct="1"/>
            <a:endParaRPr lang="id-ID" smtClean="0"/>
          </a:p>
        </p:txBody>
      </p:sp>
      <p:pic>
        <p:nvPicPr>
          <p:cNvPr id="10244" name="Picture 4" descr="lembar-1"/>
          <p:cNvPicPr>
            <a:picLocks noChangeAspect="1" noChangeArrowheads="1"/>
          </p:cNvPicPr>
          <p:nvPr/>
        </p:nvPicPr>
        <p:blipFill>
          <a:blip r:embed="rId3" cstate="print"/>
          <a:srcRect/>
          <a:stretch>
            <a:fillRect/>
          </a:stretch>
        </p:blipFill>
        <p:spPr bwMode="auto">
          <a:xfrm>
            <a:off x="-2438400" y="-5334000"/>
            <a:ext cx="13592175" cy="18241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Dasar</a:t>
            </a:r>
            <a:r>
              <a:rPr lang="en-US" dirty="0" smtClean="0"/>
              <a:t> </a:t>
            </a:r>
            <a:r>
              <a:rPr lang="en-US" dirty="0" err="1" smtClean="0"/>
              <a:t>Kearsipan</a:t>
            </a:r>
            <a:endParaRPr lang="en-US" dirty="0"/>
          </a:p>
        </p:txBody>
      </p:sp>
      <p:sp>
        <p:nvSpPr>
          <p:cNvPr id="3" name="Content Placeholder 2"/>
          <p:cNvSpPr>
            <a:spLocks noGrp="1"/>
          </p:cNvSpPr>
          <p:nvPr>
            <p:ph idx="1"/>
          </p:nvPr>
        </p:nvSpPr>
        <p:spPr/>
        <p:txBody>
          <a:bodyPr/>
          <a:lstStyle/>
          <a:p>
            <a:r>
              <a:rPr lang="en-US" dirty="0" smtClean="0"/>
              <a:t>Ada </a:t>
            </a:r>
            <a:r>
              <a:rPr lang="en-US" dirty="0" err="1" smtClean="0"/>
              <a:t>berbagai</a:t>
            </a:r>
            <a:r>
              <a:rPr lang="en-US" dirty="0" smtClean="0"/>
              <a:t> </a:t>
            </a:r>
            <a:r>
              <a:rPr lang="en-US" dirty="0" err="1" smtClean="0"/>
              <a:t>istilah</a:t>
            </a:r>
            <a:r>
              <a:rPr lang="en-US" dirty="0" smtClean="0"/>
              <a:t> yang </a:t>
            </a:r>
            <a:r>
              <a:rPr lang="en-US" dirty="0" err="1" smtClean="0"/>
              <a:t>berkembang</a:t>
            </a:r>
            <a:r>
              <a:rPr lang="en-US" dirty="0" smtClean="0"/>
              <a:t> </a:t>
            </a:r>
            <a:r>
              <a:rPr lang="en-US" dirty="0" err="1" smtClean="0"/>
              <a:t>terkait</a:t>
            </a:r>
            <a:r>
              <a:rPr lang="en-US" dirty="0" smtClean="0"/>
              <a:t> </a:t>
            </a:r>
            <a:r>
              <a:rPr lang="en-US" dirty="0" err="1" smtClean="0"/>
              <a:t>dengan</a:t>
            </a:r>
            <a:r>
              <a:rPr lang="en-US" dirty="0" smtClean="0"/>
              <a:t> </a:t>
            </a:r>
            <a:r>
              <a:rPr lang="en-US" dirty="0" err="1" smtClean="0"/>
              <a:t>kearsipan</a:t>
            </a:r>
            <a:endParaRPr lang="en-US" dirty="0" smtClean="0"/>
          </a:p>
          <a:p>
            <a:r>
              <a:rPr lang="en-US" dirty="0" smtClean="0"/>
              <a:t>Di </a:t>
            </a:r>
            <a:r>
              <a:rPr lang="en-US" dirty="0" err="1" smtClean="0"/>
              <a:t>Belanda</a:t>
            </a:r>
            <a:r>
              <a:rPr lang="en-US" dirty="0" smtClean="0"/>
              <a:t> </a:t>
            </a:r>
            <a:r>
              <a:rPr lang="en-US" dirty="0" err="1" smtClean="0"/>
              <a:t>dikenal</a:t>
            </a:r>
            <a:r>
              <a:rPr lang="en-US" dirty="0" smtClean="0"/>
              <a:t> </a:t>
            </a:r>
            <a:r>
              <a:rPr lang="en-US" dirty="0" err="1" smtClean="0"/>
              <a:t>dengan</a:t>
            </a:r>
            <a:r>
              <a:rPr lang="en-US" dirty="0" smtClean="0"/>
              <a:t>  </a:t>
            </a:r>
            <a:r>
              <a:rPr lang="en-US" i="1" dirty="0" err="1" smtClean="0"/>
              <a:t>Archief</a:t>
            </a:r>
            <a:r>
              <a:rPr lang="en-US" i="1" dirty="0" smtClean="0"/>
              <a:t> </a:t>
            </a:r>
          </a:p>
          <a:p>
            <a:r>
              <a:rPr lang="en-US" dirty="0" smtClean="0"/>
              <a:t>Di </a:t>
            </a:r>
            <a:r>
              <a:rPr lang="en-US" dirty="0" err="1" smtClean="0"/>
              <a:t>Inggris</a:t>
            </a:r>
            <a:r>
              <a:rPr lang="en-US" dirty="0" smtClean="0"/>
              <a:t> </a:t>
            </a:r>
            <a:r>
              <a:rPr lang="en-US" dirty="0" err="1" smtClean="0"/>
              <a:t>dikenal</a:t>
            </a:r>
            <a:r>
              <a:rPr lang="en-US" dirty="0" smtClean="0"/>
              <a:t> </a:t>
            </a:r>
            <a:r>
              <a:rPr lang="en-US" dirty="0" err="1" smtClean="0"/>
              <a:t>dengan</a:t>
            </a:r>
            <a:r>
              <a:rPr lang="en-US" dirty="0" smtClean="0"/>
              <a:t> </a:t>
            </a:r>
            <a:r>
              <a:rPr lang="en-US" i="1" dirty="0" smtClean="0"/>
              <a:t>Records</a:t>
            </a:r>
            <a:endParaRPr lang="en-US" dirty="0" smtClean="0"/>
          </a:p>
          <a:p>
            <a:r>
              <a:rPr lang="en-US" dirty="0" smtClean="0"/>
              <a:t>Di </a:t>
            </a:r>
            <a:r>
              <a:rPr lang="en-US" dirty="0" err="1" smtClean="0"/>
              <a:t>Yunani</a:t>
            </a:r>
            <a:r>
              <a:rPr lang="en-US" dirty="0" smtClean="0"/>
              <a:t> </a:t>
            </a:r>
            <a:r>
              <a:rPr lang="en-US" dirty="0" err="1" smtClean="0"/>
              <a:t>dikenal</a:t>
            </a:r>
            <a:r>
              <a:rPr lang="en-US" dirty="0" smtClean="0"/>
              <a:t> </a:t>
            </a:r>
            <a:r>
              <a:rPr lang="en-US" dirty="0" err="1" smtClean="0"/>
              <a:t>dengan</a:t>
            </a:r>
            <a:r>
              <a:rPr lang="en-US" dirty="0" smtClean="0"/>
              <a:t> </a:t>
            </a:r>
            <a:r>
              <a:rPr lang="en-US" i="1" dirty="0" err="1" smtClean="0"/>
              <a:t>Arche</a:t>
            </a:r>
            <a:r>
              <a:rPr lang="en-US" i="1" dirty="0" smtClean="0"/>
              <a:t> </a:t>
            </a:r>
          </a:p>
          <a:p>
            <a:r>
              <a:rPr lang="en-US" dirty="0" smtClean="0"/>
              <a:t>Di </a:t>
            </a:r>
            <a:r>
              <a:rPr lang="en-US" dirty="0" err="1" smtClean="0"/>
              <a:t>Perancis</a:t>
            </a:r>
            <a:r>
              <a:rPr lang="en-US" dirty="0" smtClean="0"/>
              <a:t> </a:t>
            </a:r>
            <a:r>
              <a:rPr lang="en-US" dirty="0" err="1" smtClean="0"/>
              <a:t>dikenal</a:t>
            </a:r>
            <a:r>
              <a:rPr lang="en-US" dirty="0" smtClean="0"/>
              <a:t> </a:t>
            </a:r>
            <a:r>
              <a:rPr lang="en-US" dirty="0" err="1" smtClean="0"/>
              <a:t>dengan</a:t>
            </a:r>
            <a:r>
              <a:rPr lang="en-US" dirty="0" smtClean="0"/>
              <a:t>  </a:t>
            </a:r>
            <a:r>
              <a:rPr lang="en-US" i="1" dirty="0" smtClean="0"/>
              <a:t>Archives</a:t>
            </a:r>
          </a:p>
          <a:p>
            <a:r>
              <a:rPr lang="en-US" dirty="0" smtClean="0"/>
              <a:t>Di </a:t>
            </a:r>
            <a:r>
              <a:rPr lang="en-US" dirty="0" err="1" smtClean="0"/>
              <a:t>Amerika</a:t>
            </a:r>
            <a:r>
              <a:rPr lang="en-US" dirty="0" smtClean="0"/>
              <a:t>  </a:t>
            </a:r>
            <a:r>
              <a:rPr lang="en-US" dirty="0" err="1" smtClean="0"/>
              <a:t>dikenal</a:t>
            </a:r>
            <a:r>
              <a:rPr lang="en-US" dirty="0" smtClean="0"/>
              <a:t> </a:t>
            </a:r>
            <a:r>
              <a:rPr lang="en-US" dirty="0" err="1" smtClean="0"/>
              <a:t>baik</a:t>
            </a:r>
            <a:r>
              <a:rPr lang="en-US" dirty="0" smtClean="0"/>
              <a:t> </a:t>
            </a:r>
            <a:r>
              <a:rPr lang="en-US" dirty="0" err="1" smtClean="0"/>
              <a:t>dengan</a:t>
            </a:r>
            <a:r>
              <a:rPr lang="en-US" dirty="0" smtClean="0"/>
              <a:t> </a:t>
            </a:r>
            <a:r>
              <a:rPr lang="en-US" dirty="0" err="1" smtClean="0"/>
              <a:t>istilah</a:t>
            </a:r>
            <a:r>
              <a:rPr lang="en-US" dirty="0" smtClean="0"/>
              <a:t> </a:t>
            </a:r>
            <a:r>
              <a:rPr lang="en-US" i="1" dirty="0" smtClean="0"/>
              <a:t>Records and Archives</a:t>
            </a:r>
            <a:endParaRPr lang="en-US" dirty="0" smtClean="0"/>
          </a:p>
          <a:p>
            <a:endParaRPr lang="en-US" b="1" dirty="0"/>
          </a:p>
        </p:txBody>
      </p:sp>
    </p:spTree>
    <p:extLst>
      <p:ext uri="{BB962C8B-B14F-4D97-AF65-F5344CB8AC3E}">
        <p14:creationId xmlns:p14="http://schemas.microsoft.com/office/powerpoint/2010/main" val="16357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latin typeface="Verdana" pitchFamily="34" charset="0"/>
              </a:rPr>
              <a:t>Daur hidup rekod…</a:t>
            </a:r>
          </a:p>
        </p:txBody>
      </p:sp>
      <p:sp>
        <p:nvSpPr>
          <p:cNvPr id="11267" name="Rectangle 3"/>
          <p:cNvSpPr>
            <a:spLocks noGrp="1" noChangeArrowheads="1"/>
          </p:cNvSpPr>
          <p:nvPr>
            <p:ph idx="1"/>
          </p:nvPr>
        </p:nvSpPr>
        <p:spPr/>
        <p:txBody>
          <a:bodyPr/>
          <a:lstStyle/>
          <a:p>
            <a:pPr eaLnBrk="1" hangingPunct="1">
              <a:lnSpc>
                <a:spcPct val="80000"/>
              </a:lnSpc>
            </a:pPr>
            <a:r>
              <a:rPr lang="en-GB" sz="2000" b="1" i="1" smtClean="0">
                <a:latin typeface="Verdana" pitchFamily="34" charset="0"/>
              </a:rPr>
              <a:t>Current records</a:t>
            </a:r>
            <a:r>
              <a:rPr lang="en-GB" sz="2000" b="1" smtClean="0">
                <a:latin typeface="Verdana" pitchFamily="34" charset="0"/>
              </a:rPr>
              <a:t>:</a:t>
            </a:r>
            <a:r>
              <a:rPr lang="en-GB" sz="2000" smtClean="0">
                <a:latin typeface="Verdana" pitchFamily="34" charset="0"/>
              </a:rPr>
              <a:t> Records regularly used for the conduct of the current business of an organisation or individual.  Also known as active records.  Current records will normally be maintained in or near their place of origin or in a registry or records office.</a:t>
            </a:r>
          </a:p>
          <a:p>
            <a:pPr eaLnBrk="1" hangingPunct="1">
              <a:lnSpc>
                <a:spcPct val="80000"/>
              </a:lnSpc>
              <a:buFontTx/>
              <a:buNone/>
            </a:pPr>
            <a:endParaRPr lang="en-GB" sz="2000" b="1" i="1" smtClean="0">
              <a:latin typeface="Verdana" pitchFamily="34" charset="0"/>
            </a:endParaRPr>
          </a:p>
          <a:p>
            <a:pPr eaLnBrk="1" hangingPunct="1">
              <a:lnSpc>
                <a:spcPct val="80000"/>
              </a:lnSpc>
            </a:pPr>
            <a:r>
              <a:rPr lang="en-GB" sz="2000" b="1" i="1" smtClean="0">
                <a:latin typeface="Verdana" pitchFamily="34" charset="0"/>
              </a:rPr>
              <a:t>Semi-current records</a:t>
            </a:r>
            <a:r>
              <a:rPr lang="en-GB" sz="2000" b="1" smtClean="0">
                <a:latin typeface="Verdana" pitchFamily="34" charset="0"/>
              </a:rPr>
              <a:t>:</a:t>
            </a:r>
            <a:r>
              <a:rPr lang="en-GB" sz="2000" smtClean="0">
                <a:latin typeface="Verdana" pitchFamily="34" charset="0"/>
              </a:rPr>
              <a:t> Records required only infrequently in the conduct of current business.  Also known as semi-active records.  Semi-current records will normally be maintained in a records centre or other offsite intermediate storage pending their ultimate disposal.</a:t>
            </a:r>
          </a:p>
          <a:p>
            <a:pPr eaLnBrk="1" hangingPunct="1">
              <a:lnSpc>
                <a:spcPct val="80000"/>
              </a:lnSpc>
            </a:pPr>
            <a:endParaRPr lang="en-GB" sz="2000" smtClean="0">
              <a:latin typeface="Verdana" pitchFamily="34" charset="0"/>
            </a:endParaRPr>
          </a:p>
          <a:p>
            <a:pPr eaLnBrk="1" hangingPunct="1">
              <a:lnSpc>
                <a:spcPct val="80000"/>
              </a:lnSpc>
            </a:pPr>
            <a:r>
              <a:rPr lang="en-GB" sz="2000" b="1" i="1" smtClean="0"/>
              <a:t>Non-current records</a:t>
            </a:r>
            <a:r>
              <a:rPr lang="en-GB" sz="2000" b="1" smtClean="0"/>
              <a:t>:</a:t>
            </a:r>
            <a:r>
              <a:rPr lang="en-GB" sz="2000" smtClean="0"/>
              <a:t> Records no longer needed for the conduct of current business.  Also known as inactive records.</a:t>
            </a:r>
            <a:endParaRPr lang="en-US" sz="2000" smtClean="0"/>
          </a:p>
          <a:p>
            <a:pPr eaLnBrk="1" hangingPunct="1">
              <a:lnSpc>
                <a:spcPct val="80000"/>
              </a:lnSpc>
            </a:pPr>
            <a:endParaRPr lang="en-US" sz="2000" smtClean="0">
              <a:latin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533400" y="457200"/>
            <a:ext cx="8229600" cy="2819400"/>
            <a:chOff x="576" y="240"/>
            <a:chExt cx="4656" cy="2060"/>
          </a:xfrm>
        </p:grpSpPr>
        <p:sp>
          <p:nvSpPr>
            <p:cNvPr id="7" name="Text Box 6"/>
            <p:cNvSpPr txBox="1">
              <a:spLocks noChangeArrowheads="1"/>
            </p:cNvSpPr>
            <p:nvPr/>
          </p:nvSpPr>
          <p:spPr bwMode="auto">
            <a:xfrm>
              <a:off x="1920" y="240"/>
              <a:ext cx="2064" cy="752"/>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algn="ctr">
                <a:lnSpc>
                  <a:spcPct val="60000"/>
                </a:lnSpc>
                <a:spcBef>
                  <a:spcPct val="50000"/>
                </a:spcBef>
                <a:defRPr/>
              </a:pPr>
              <a:endParaRPr lang="en-US" sz="2500" b="1" dirty="0">
                <a:solidFill>
                  <a:srgbClr val="FF3300"/>
                </a:solidFill>
                <a:effectLst>
                  <a:outerShdw blurRad="38100" dist="38100" dir="2700000" algn="tl">
                    <a:srgbClr val="000000"/>
                  </a:outerShdw>
                </a:effectLst>
              </a:endParaRPr>
            </a:p>
            <a:p>
              <a:pPr algn="ctr">
                <a:lnSpc>
                  <a:spcPct val="35000"/>
                </a:lnSpc>
                <a:spcBef>
                  <a:spcPct val="50000"/>
                </a:spcBef>
                <a:defRPr/>
              </a:pPr>
              <a:r>
                <a:rPr lang="en-US" sz="2900" b="1" dirty="0" err="1">
                  <a:solidFill>
                    <a:schemeClr val="tx2">
                      <a:lumMod val="20000"/>
                      <a:lumOff val="80000"/>
                    </a:schemeClr>
                  </a:solidFill>
                  <a:effectLst>
                    <a:outerShdw blurRad="38100" dist="38100" dir="2700000" algn="tl">
                      <a:srgbClr val="000000"/>
                    </a:outerShdw>
                  </a:effectLst>
                </a:rPr>
                <a:t>Arsip</a:t>
              </a:r>
              <a:r>
                <a:rPr lang="en-US" sz="2900" b="1" dirty="0">
                  <a:solidFill>
                    <a:schemeClr val="tx2">
                      <a:lumMod val="20000"/>
                      <a:lumOff val="80000"/>
                    </a:schemeClr>
                  </a:solidFill>
                  <a:effectLst>
                    <a:outerShdw blurRad="38100" dist="38100" dir="2700000" algn="tl">
                      <a:srgbClr val="000000"/>
                    </a:outerShdw>
                  </a:effectLst>
                </a:rPr>
                <a:t> </a:t>
              </a:r>
              <a:r>
                <a:rPr lang="en-US" sz="2900" b="1" dirty="0" err="1">
                  <a:solidFill>
                    <a:schemeClr val="tx2">
                      <a:lumMod val="20000"/>
                      <a:lumOff val="80000"/>
                    </a:schemeClr>
                  </a:solidFill>
                  <a:effectLst>
                    <a:outerShdw blurRad="38100" dist="38100" dir="2700000" algn="tl">
                      <a:srgbClr val="000000"/>
                    </a:outerShdw>
                  </a:effectLst>
                </a:rPr>
                <a:t>Dinamis</a:t>
              </a:r>
              <a:endParaRPr lang="en-US" sz="800" b="1" dirty="0">
                <a:solidFill>
                  <a:schemeClr val="tx2">
                    <a:lumMod val="20000"/>
                    <a:lumOff val="80000"/>
                  </a:schemeClr>
                </a:solidFill>
                <a:effectLst>
                  <a:outerShdw blurRad="38100" dist="38100" dir="2700000" algn="tl">
                    <a:srgbClr val="000000"/>
                  </a:outerShdw>
                </a:effectLst>
              </a:endParaRPr>
            </a:p>
            <a:p>
              <a:pPr algn="ctr">
                <a:lnSpc>
                  <a:spcPct val="35000"/>
                </a:lnSpc>
                <a:spcBef>
                  <a:spcPct val="50000"/>
                </a:spcBef>
                <a:defRPr/>
              </a:pPr>
              <a:endParaRPr lang="en-US" sz="2500" b="1" dirty="0">
                <a:solidFill>
                  <a:srgbClr val="FF3300"/>
                </a:solidFill>
                <a:effectLst>
                  <a:outerShdw blurRad="38100" dist="38100" dir="2700000" algn="tl">
                    <a:srgbClr val="000000"/>
                  </a:outerShdw>
                </a:effectLst>
              </a:endParaRPr>
            </a:p>
          </p:txBody>
        </p:sp>
        <p:sp>
          <p:nvSpPr>
            <p:cNvPr id="8" name="Text Box 7"/>
            <p:cNvSpPr txBox="1">
              <a:spLocks noChangeArrowheads="1"/>
            </p:cNvSpPr>
            <p:nvPr/>
          </p:nvSpPr>
          <p:spPr bwMode="auto">
            <a:xfrm>
              <a:off x="576" y="1344"/>
              <a:ext cx="1897" cy="956"/>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a:defRPr/>
              </a:pPr>
              <a:r>
                <a:rPr lang="en-US" b="1" dirty="0" err="1">
                  <a:solidFill>
                    <a:srgbClr val="FFC000"/>
                  </a:solidFill>
                  <a:effectLst>
                    <a:outerShdw blurRad="38100" dist="38100" dir="2700000" algn="tl">
                      <a:srgbClr val="000000"/>
                    </a:outerShdw>
                  </a:effectLst>
                </a:rPr>
                <a:t>Arsip</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Aktif</a:t>
              </a:r>
              <a:r>
                <a:rPr lang="en-US" b="1" dirty="0">
                  <a:solidFill>
                    <a:srgbClr val="FFC000"/>
                  </a:solidFill>
                  <a:effectLst>
                    <a:outerShdw blurRad="38100" dist="38100" dir="2700000" algn="tl">
                      <a:srgbClr val="000000"/>
                    </a:outerShdw>
                  </a:effectLst>
                </a:rPr>
                <a:t>           	</a:t>
              </a:r>
            </a:p>
            <a:p>
              <a:pPr>
                <a:defRPr/>
              </a:pPr>
              <a:r>
                <a:rPr lang="en-US" b="1" dirty="0" err="1">
                  <a:solidFill>
                    <a:srgbClr val="FFC000"/>
                  </a:solidFill>
                  <a:effectLst>
                    <a:outerShdw blurRad="38100" dist="38100" dir="2700000" algn="tl">
                      <a:srgbClr val="000000"/>
                    </a:outerShdw>
                  </a:effectLst>
                </a:rPr>
                <a:t>Sering</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digunakan</a:t>
              </a:r>
              <a:endParaRPr lang="en-US" b="1" dirty="0">
                <a:solidFill>
                  <a:srgbClr val="FFC000"/>
                </a:solidFill>
                <a:effectLst>
                  <a:outerShdw blurRad="38100" dist="38100" dir="2700000" algn="tl">
                    <a:srgbClr val="000000"/>
                  </a:outerShdw>
                </a:effectLst>
              </a:endParaRPr>
            </a:p>
            <a:p>
              <a:pPr>
                <a:defRPr/>
              </a:pPr>
              <a:r>
                <a:rPr lang="en-US" b="1" dirty="0" err="1">
                  <a:solidFill>
                    <a:srgbClr val="FFC000"/>
                  </a:solidFill>
                  <a:effectLst>
                    <a:outerShdw blurRad="38100" dist="38100" dir="2700000" algn="tl">
                      <a:srgbClr val="000000"/>
                    </a:outerShdw>
                  </a:effectLst>
                </a:rPr>
                <a:t>Berada</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di</a:t>
              </a:r>
              <a:r>
                <a:rPr lang="en-US" b="1" dirty="0">
                  <a:solidFill>
                    <a:srgbClr val="FFC000"/>
                  </a:solidFill>
                  <a:effectLst>
                    <a:outerShdw blurRad="38100" dist="38100" dir="2700000" algn="tl">
                      <a:srgbClr val="000000"/>
                    </a:outerShdw>
                  </a:effectLst>
                </a:rPr>
                <a:t> Unit </a:t>
              </a:r>
              <a:r>
                <a:rPr lang="en-US" b="1" dirty="0" err="1">
                  <a:solidFill>
                    <a:srgbClr val="FFC000"/>
                  </a:solidFill>
                  <a:effectLst>
                    <a:outerShdw blurRad="38100" dist="38100" dir="2700000" algn="tl">
                      <a:srgbClr val="000000"/>
                    </a:outerShdw>
                  </a:effectLst>
                </a:rPr>
                <a:t>Pengolah</a:t>
              </a:r>
              <a:r>
                <a:rPr lang="en-US" b="1" dirty="0">
                  <a:solidFill>
                    <a:srgbClr val="FFC000"/>
                  </a:solidFill>
                  <a:effectLst>
                    <a:outerShdw blurRad="38100" dist="38100" dir="2700000" algn="tl">
                      <a:srgbClr val="000000"/>
                    </a:outerShdw>
                  </a:effectLst>
                </a:rPr>
                <a:t> /        </a:t>
              </a:r>
              <a:r>
                <a:rPr lang="id-ID"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Pencipta</a:t>
              </a:r>
              <a:r>
                <a:rPr lang="en-US" dirty="0">
                  <a:solidFill>
                    <a:srgbClr val="FFC000"/>
                  </a:solidFill>
                </a:rPr>
                <a:t>	</a:t>
              </a:r>
              <a:r>
                <a:rPr lang="en-US" dirty="0">
                  <a:solidFill>
                    <a:schemeClr val="folHlink"/>
                  </a:solidFill>
                </a:rPr>
                <a:t>	</a:t>
              </a:r>
              <a:endParaRPr lang="en-US" sz="2500" b="1" dirty="0">
                <a:solidFill>
                  <a:schemeClr val="folHlink"/>
                </a:solidFill>
                <a:effectLst>
                  <a:outerShdw blurRad="38100" dist="38100" dir="2700000" algn="tl">
                    <a:srgbClr val="000000"/>
                  </a:outerShdw>
                </a:effectLst>
              </a:endParaRPr>
            </a:p>
          </p:txBody>
        </p:sp>
        <p:sp>
          <p:nvSpPr>
            <p:cNvPr id="9" name="Text Box 8"/>
            <p:cNvSpPr txBox="1">
              <a:spLocks noChangeArrowheads="1"/>
            </p:cNvSpPr>
            <p:nvPr/>
          </p:nvSpPr>
          <p:spPr bwMode="auto">
            <a:xfrm>
              <a:off x="3101" y="1344"/>
              <a:ext cx="2131" cy="877"/>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rgbClr val="33CCCC"/>
              </a:solidFill>
              <a:miter lim="800000"/>
              <a:headEnd/>
              <a:tailEnd/>
            </a:ln>
            <a:effectLst>
              <a:outerShdw dist="85194" dir="20006097" algn="ctr" rotWithShape="0">
                <a:schemeClr val="bg2"/>
              </a:outerShdw>
            </a:effectLst>
          </p:spPr>
          <p:txBody>
            <a:bodyPr>
              <a:spAutoFit/>
            </a:bodyPr>
            <a:lstStyle/>
            <a:p>
              <a:pPr>
                <a:defRPr/>
              </a:pPr>
              <a:r>
                <a:rPr lang="en-US" b="1" dirty="0" err="1">
                  <a:solidFill>
                    <a:srgbClr val="FFC000"/>
                  </a:solidFill>
                  <a:effectLst>
                    <a:outerShdw blurRad="38100" dist="38100" dir="2700000" algn="tl">
                      <a:srgbClr val="000000"/>
                    </a:outerShdw>
                  </a:effectLst>
                </a:rPr>
                <a:t>Arsip</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Inaktif</a:t>
              </a:r>
              <a:r>
                <a:rPr lang="en-US" b="1" dirty="0">
                  <a:solidFill>
                    <a:srgbClr val="FFC000"/>
                  </a:solidFill>
                  <a:effectLst>
                    <a:outerShdw blurRad="38100" dist="38100" dir="2700000" algn="tl">
                      <a:srgbClr val="000000"/>
                    </a:outerShdw>
                  </a:effectLst>
                </a:rPr>
                <a:t>           	</a:t>
              </a:r>
            </a:p>
            <a:p>
              <a:pPr>
                <a:buFontTx/>
                <a:buBlip>
                  <a:blip r:embed="rId3"/>
                </a:buBlip>
                <a:defRPr/>
              </a:pP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Jarang</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digunakan</a:t>
              </a:r>
              <a:endParaRPr lang="en-US" b="1" dirty="0">
                <a:solidFill>
                  <a:srgbClr val="FFC000"/>
                </a:solidFill>
                <a:effectLst>
                  <a:outerShdw blurRad="38100" dist="38100" dir="2700000" algn="tl">
                    <a:srgbClr val="000000"/>
                  </a:outerShdw>
                </a:effectLst>
              </a:endParaRPr>
            </a:p>
            <a:p>
              <a:pPr marL="209061" indent="-209061">
                <a:buFontTx/>
                <a:buBlip>
                  <a:blip r:embed="rId3"/>
                </a:buBlip>
                <a:defRPr/>
              </a:pPr>
              <a:r>
                <a:rPr lang="en-US" b="1" dirty="0" err="1">
                  <a:solidFill>
                    <a:srgbClr val="FFC000"/>
                  </a:solidFill>
                  <a:effectLst>
                    <a:outerShdw blurRad="38100" dist="38100" dir="2700000" algn="tl">
                      <a:srgbClr val="000000"/>
                    </a:outerShdw>
                  </a:effectLst>
                </a:rPr>
                <a:t>Berada</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di</a:t>
              </a:r>
              <a:r>
                <a:rPr lang="en-US" b="1" dirty="0">
                  <a:solidFill>
                    <a:srgbClr val="FFC000"/>
                  </a:solidFill>
                  <a:effectLst>
                    <a:outerShdw blurRad="38100" dist="38100" dir="2700000" algn="tl">
                      <a:srgbClr val="000000"/>
                    </a:outerShdw>
                  </a:effectLst>
                </a:rPr>
                <a:t> Unit </a:t>
              </a:r>
              <a:r>
                <a:rPr lang="en-US" b="1" dirty="0" err="1">
                  <a:solidFill>
                    <a:srgbClr val="FFC000"/>
                  </a:solidFill>
                  <a:effectLst>
                    <a:outerShdw blurRad="38100" dist="38100" dir="2700000" algn="tl">
                      <a:srgbClr val="000000"/>
                    </a:outerShdw>
                  </a:effectLst>
                </a:rPr>
                <a:t>Kearsipan</a:t>
              </a:r>
              <a:r>
                <a:rPr lang="en-US" b="1" dirty="0">
                  <a:solidFill>
                    <a:srgbClr val="FFC000"/>
                  </a:solidFill>
                  <a:effectLst>
                    <a:outerShdw blurRad="38100" dist="38100" dir="2700000" algn="tl">
                      <a:srgbClr val="000000"/>
                    </a:outerShdw>
                  </a:effectLst>
                </a:rPr>
                <a:t>  </a:t>
              </a:r>
              <a:r>
                <a:rPr lang="en-US" b="1" dirty="0" err="1">
                  <a:solidFill>
                    <a:srgbClr val="FFC000"/>
                  </a:solidFill>
                  <a:effectLst>
                    <a:outerShdw blurRad="38100" dist="38100" dir="2700000" algn="tl">
                      <a:srgbClr val="000000"/>
                    </a:outerShdw>
                  </a:effectLst>
                </a:rPr>
                <a:t>dan</a:t>
              </a:r>
              <a:r>
                <a:rPr lang="en-US" b="1" dirty="0">
                  <a:solidFill>
                    <a:srgbClr val="FFC000"/>
                  </a:solidFill>
                  <a:effectLst>
                    <a:outerShdw blurRad="38100" dist="38100" dir="2700000" algn="tl">
                      <a:srgbClr val="000000"/>
                    </a:outerShdw>
                  </a:effectLst>
                </a:rPr>
                <a:t>  LKD</a:t>
              </a:r>
              <a:r>
                <a:rPr lang="en-US" dirty="0">
                  <a:solidFill>
                    <a:srgbClr val="FFFF00"/>
                  </a:solidFill>
                </a:rPr>
                <a:t>	</a:t>
              </a:r>
            </a:p>
          </p:txBody>
        </p:sp>
        <p:sp>
          <p:nvSpPr>
            <p:cNvPr id="8199" name="Line 9"/>
            <p:cNvSpPr>
              <a:spLocks noChangeShapeType="1"/>
            </p:cNvSpPr>
            <p:nvPr/>
          </p:nvSpPr>
          <p:spPr bwMode="auto">
            <a:xfrm flipH="1">
              <a:off x="1584" y="960"/>
              <a:ext cx="1344" cy="384"/>
            </a:xfrm>
            <a:prstGeom prst="line">
              <a:avLst/>
            </a:prstGeom>
            <a:noFill/>
            <a:ln w="9525">
              <a:solidFill>
                <a:schemeClr val="tx2"/>
              </a:solidFill>
              <a:round/>
              <a:headEnd/>
              <a:tailEnd/>
            </a:ln>
          </p:spPr>
          <p:txBody>
            <a:bodyPr/>
            <a:lstStyle/>
            <a:p>
              <a:endParaRPr lang="id-ID"/>
            </a:p>
          </p:txBody>
        </p:sp>
        <p:sp>
          <p:nvSpPr>
            <p:cNvPr id="8200" name="Line 10"/>
            <p:cNvSpPr>
              <a:spLocks noChangeShapeType="1"/>
            </p:cNvSpPr>
            <p:nvPr/>
          </p:nvSpPr>
          <p:spPr bwMode="auto">
            <a:xfrm>
              <a:off x="2887" y="1020"/>
              <a:ext cx="1226" cy="334"/>
            </a:xfrm>
            <a:prstGeom prst="line">
              <a:avLst/>
            </a:prstGeom>
            <a:noFill/>
            <a:ln w="9525">
              <a:solidFill>
                <a:srgbClr val="00FFFF"/>
              </a:solidFill>
              <a:round/>
              <a:headEnd/>
              <a:tailEnd/>
            </a:ln>
          </p:spPr>
          <p:txBody>
            <a:bodyPr/>
            <a:lstStyle/>
            <a:p>
              <a:endParaRPr lang="id-ID"/>
            </a:p>
          </p:txBody>
        </p:sp>
      </p:grpSp>
      <p:sp>
        <p:nvSpPr>
          <p:cNvPr id="10" name="Rectangle 9"/>
          <p:cNvSpPr/>
          <p:nvPr/>
        </p:nvSpPr>
        <p:spPr>
          <a:xfrm>
            <a:off x="762000" y="3581400"/>
            <a:ext cx="8077200" cy="2216150"/>
          </a:xfrm>
          <a:prstGeom prst="rect">
            <a:avLst/>
          </a:prstGeom>
        </p:spPr>
        <p:txBody>
          <a:bodyPr>
            <a:spAutoFit/>
          </a:bodyPr>
          <a:lstStyle/>
          <a:p>
            <a:pPr marL="457200" indent="-457200">
              <a:buFont typeface="+mj-lt"/>
              <a:buAutoNum type="alphaLcPeriod"/>
              <a:defRPr/>
            </a:pPr>
            <a:r>
              <a:rPr lang="en-US" sz="2400" dirty="0" err="1">
                <a:latin typeface="Lucida Sans Typewriter" pitchFamily="49" charset="0"/>
              </a:rPr>
              <a:t>Arsip</a:t>
            </a:r>
            <a:r>
              <a:rPr lang="en-US" sz="2400" dirty="0">
                <a:latin typeface="Lucida Sans Typewriter" pitchFamily="49" charset="0"/>
              </a:rPr>
              <a:t> </a:t>
            </a:r>
            <a:r>
              <a:rPr lang="en-US" sz="2400" dirty="0" err="1">
                <a:latin typeface="Lucida Sans Typewriter" pitchFamily="49" charset="0"/>
              </a:rPr>
              <a:t>Aktif</a:t>
            </a:r>
            <a:r>
              <a:rPr lang="en-US" sz="2400" dirty="0">
                <a:latin typeface="Lucida Sans Typewriter" pitchFamily="49" charset="0"/>
              </a:rPr>
              <a:t> </a:t>
            </a:r>
            <a:r>
              <a:rPr lang="en-US" sz="2400" dirty="0" err="1">
                <a:latin typeface="Lucida Sans Typewriter" pitchFamily="49" charset="0"/>
              </a:rPr>
              <a:t>adalah</a:t>
            </a:r>
            <a:r>
              <a:rPr lang="en-US" sz="2400" dirty="0">
                <a:latin typeface="Lucida Sans Typewriter" pitchFamily="49" charset="0"/>
              </a:rPr>
              <a:t> </a:t>
            </a:r>
            <a:r>
              <a:rPr lang="en-US" sz="2400" dirty="0" err="1">
                <a:latin typeface="Lucida Sans Typewriter" pitchFamily="49" charset="0"/>
              </a:rPr>
              <a:t>arsip</a:t>
            </a:r>
            <a:r>
              <a:rPr lang="en-US" sz="2400" dirty="0">
                <a:latin typeface="Lucida Sans Typewriter" pitchFamily="49" charset="0"/>
              </a:rPr>
              <a:t> yang </a:t>
            </a:r>
            <a:r>
              <a:rPr lang="en-US" sz="2400" dirty="0" err="1">
                <a:latin typeface="Lucida Sans Typewriter" pitchFamily="49" charset="0"/>
              </a:rPr>
              <a:t>frekuensi</a:t>
            </a:r>
            <a:r>
              <a:rPr lang="en-US" sz="2400" dirty="0">
                <a:latin typeface="Lucida Sans Typewriter" pitchFamily="49" charset="0"/>
              </a:rPr>
              <a:t> </a:t>
            </a:r>
            <a:r>
              <a:rPr lang="en-US" sz="2400" dirty="0" err="1">
                <a:latin typeface="Lucida Sans Typewriter" pitchFamily="49" charset="0"/>
              </a:rPr>
              <a:t>penggunaannya</a:t>
            </a:r>
            <a:r>
              <a:rPr lang="en-US" sz="2400" dirty="0">
                <a:latin typeface="Lucida Sans Typewriter" pitchFamily="49" charset="0"/>
              </a:rPr>
              <a:t> </a:t>
            </a:r>
            <a:r>
              <a:rPr lang="en-US" sz="2400" dirty="0" err="1">
                <a:latin typeface="Lucida Sans Typewriter" pitchFamily="49" charset="0"/>
              </a:rPr>
              <a:t>tinggi</a:t>
            </a:r>
            <a:r>
              <a:rPr lang="en-US" sz="2400" dirty="0">
                <a:latin typeface="Lucida Sans Typewriter" pitchFamily="49" charset="0"/>
              </a:rPr>
              <a:t> </a:t>
            </a:r>
            <a:r>
              <a:rPr lang="en-US" sz="2400" dirty="0" err="1">
                <a:latin typeface="Lucida Sans Typewriter" pitchFamily="49" charset="0"/>
              </a:rPr>
              <a:t>dan</a:t>
            </a:r>
            <a:r>
              <a:rPr lang="en-US" sz="2400" dirty="0">
                <a:latin typeface="Lucida Sans Typewriter" pitchFamily="49" charset="0"/>
              </a:rPr>
              <a:t>/</a:t>
            </a:r>
            <a:r>
              <a:rPr lang="en-US" sz="2400" dirty="0" err="1">
                <a:latin typeface="Lucida Sans Typewriter" pitchFamily="49" charset="0"/>
              </a:rPr>
              <a:t>atau</a:t>
            </a:r>
            <a:r>
              <a:rPr lang="en-US" sz="2400" dirty="0">
                <a:latin typeface="Lucida Sans Typewriter" pitchFamily="49" charset="0"/>
              </a:rPr>
              <a:t> </a:t>
            </a:r>
            <a:r>
              <a:rPr lang="en-US" sz="2400" dirty="0" err="1">
                <a:latin typeface="Lucida Sans Typewriter" pitchFamily="49" charset="0"/>
              </a:rPr>
              <a:t>terus</a:t>
            </a:r>
            <a:r>
              <a:rPr lang="en-US" sz="2400" dirty="0">
                <a:latin typeface="Lucida Sans Typewriter" pitchFamily="49" charset="0"/>
              </a:rPr>
              <a:t> </a:t>
            </a:r>
            <a:r>
              <a:rPr lang="en-US" sz="2400" dirty="0" err="1">
                <a:latin typeface="Lucida Sans Typewriter" pitchFamily="49" charset="0"/>
              </a:rPr>
              <a:t>menerus</a:t>
            </a:r>
            <a:r>
              <a:rPr lang="en-US" sz="2400" dirty="0">
                <a:latin typeface="Lucida Sans Typewriter" pitchFamily="49" charset="0"/>
              </a:rPr>
              <a:t>;</a:t>
            </a:r>
          </a:p>
          <a:p>
            <a:pPr marL="457200" indent="-457200">
              <a:buFont typeface="+mj-lt"/>
              <a:buAutoNum type="alphaLcPeriod"/>
              <a:defRPr/>
            </a:pPr>
            <a:r>
              <a:rPr lang="en-US" sz="2400" dirty="0" err="1">
                <a:latin typeface="Lucida Sans Typewriter" pitchFamily="49" charset="0"/>
              </a:rPr>
              <a:t>Arsip</a:t>
            </a:r>
            <a:r>
              <a:rPr lang="en-US" sz="2400" dirty="0">
                <a:latin typeface="Lucida Sans Typewriter" pitchFamily="49" charset="0"/>
              </a:rPr>
              <a:t> </a:t>
            </a:r>
            <a:r>
              <a:rPr lang="en-US" sz="2400" dirty="0" err="1">
                <a:latin typeface="Lucida Sans Typewriter" pitchFamily="49" charset="0"/>
              </a:rPr>
              <a:t>Inaktif</a:t>
            </a:r>
            <a:r>
              <a:rPr lang="en-US" sz="2400" dirty="0">
                <a:latin typeface="Lucida Sans Typewriter" pitchFamily="49" charset="0"/>
              </a:rPr>
              <a:t> </a:t>
            </a:r>
            <a:r>
              <a:rPr lang="en-US" sz="2400" dirty="0" err="1">
                <a:latin typeface="Lucida Sans Typewriter" pitchFamily="49" charset="0"/>
              </a:rPr>
              <a:t>adalah</a:t>
            </a:r>
            <a:r>
              <a:rPr lang="en-US" sz="2400" dirty="0">
                <a:latin typeface="Lucida Sans Typewriter" pitchFamily="49" charset="0"/>
              </a:rPr>
              <a:t> </a:t>
            </a:r>
            <a:r>
              <a:rPr lang="en-US" sz="2400" dirty="0" err="1">
                <a:latin typeface="Lucida Sans Typewriter" pitchFamily="49" charset="0"/>
              </a:rPr>
              <a:t>arsip</a:t>
            </a:r>
            <a:r>
              <a:rPr lang="en-US" sz="2400" dirty="0">
                <a:latin typeface="Lucida Sans Typewriter" pitchFamily="49" charset="0"/>
              </a:rPr>
              <a:t> yang </a:t>
            </a:r>
            <a:r>
              <a:rPr lang="en-US" sz="2400" dirty="0" err="1">
                <a:latin typeface="Lucida Sans Typewriter" pitchFamily="49" charset="0"/>
              </a:rPr>
              <a:t>frekuensi</a:t>
            </a:r>
            <a:r>
              <a:rPr lang="en-US" sz="2400" dirty="0">
                <a:latin typeface="Lucida Sans Typewriter" pitchFamily="49" charset="0"/>
              </a:rPr>
              <a:t> </a:t>
            </a:r>
            <a:r>
              <a:rPr lang="en-US" sz="2400" dirty="0" err="1">
                <a:latin typeface="Lucida Sans Typewriter" pitchFamily="49" charset="0"/>
              </a:rPr>
              <a:t>penggunaannya</a:t>
            </a:r>
            <a:r>
              <a:rPr lang="en-US" sz="2400" dirty="0">
                <a:latin typeface="Lucida Sans Typewriter" pitchFamily="49" charset="0"/>
              </a:rPr>
              <a:t> </a:t>
            </a:r>
            <a:r>
              <a:rPr lang="en-US" sz="2400" dirty="0" err="1">
                <a:latin typeface="Lucida Sans Typewriter" pitchFamily="49" charset="0"/>
              </a:rPr>
              <a:t>telah</a:t>
            </a:r>
            <a:r>
              <a:rPr lang="en-US" sz="2400" dirty="0">
                <a:latin typeface="Lucida Sans Typewriter" pitchFamily="49" charset="0"/>
              </a:rPr>
              <a:t> </a:t>
            </a:r>
            <a:r>
              <a:rPr lang="en-US" sz="2400" dirty="0" err="1">
                <a:latin typeface="Lucida Sans Typewriter" pitchFamily="49" charset="0"/>
              </a:rPr>
              <a:t>menurun</a:t>
            </a:r>
            <a:r>
              <a:rPr lang="en-US" sz="2400" dirty="0">
                <a:latin typeface="Lucida Sans Typewriter" pitchFamily="49" charset="0"/>
              </a:rPr>
              <a:t>.</a:t>
            </a:r>
          </a:p>
          <a:p>
            <a:pPr>
              <a:buFont typeface="Wingdings" pitchFamily="2" charset="2"/>
              <a:buChar char="Ø"/>
              <a:defRPr/>
            </a:pP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5029200" y="2514600"/>
            <a:ext cx="1676400" cy="609600"/>
          </a:xfrm>
          <a:prstGeom prst="rect">
            <a:avLst/>
          </a:prstGeom>
          <a:solidFill>
            <a:schemeClr val="hlink"/>
          </a:solidFill>
          <a:ln w="9525">
            <a:solidFill>
              <a:schemeClr val="tx1"/>
            </a:solidFill>
            <a:miter lim="800000"/>
            <a:headEnd/>
            <a:tailEnd/>
          </a:ln>
        </p:spPr>
        <p:txBody>
          <a:bodyPr wrap="none" lIns="82479" tIns="41239" rIns="82479" bIns="41239" anchor="ctr"/>
          <a:lstStyle/>
          <a:p>
            <a:endParaRPr lang="id-ID"/>
          </a:p>
        </p:txBody>
      </p:sp>
      <p:sp>
        <p:nvSpPr>
          <p:cNvPr id="314371" name="Rectangle 3"/>
          <p:cNvSpPr>
            <a:spLocks noChangeArrowheads="1"/>
          </p:cNvSpPr>
          <p:nvPr/>
        </p:nvSpPr>
        <p:spPr bwMode="auto">
          <a:xfrm>
            <a:off x="4953000" y="762000"/>
            <a:ext cx="1600200" cy="609600"/>
          </a:xfrm>
          <a:prstGeom prst="rect">
            <a:avLst/>
          </a:prstGeom>
          <a:solidFill>
            <a:srgbClr val="3399FF"/>
          </a:solidFill>
          <a:ln w="9525">
            <a:solidFill>
              <a:schemeClr val="tx1"/>
            </a:solidFill>
            <a:miter lim="800000"/>
            <a:headEnd/>
            <a:tailEnd/>
          </a:ln>
        </p:spPr>
        <p:txBody>
          <a:bodyPr wrap="none" lIns="82479" tIns="41239" rIns="82479" bIns="41239" anchor="ctr"/>
          <a:lstStyle/>
          <a:p>
            <a:endParaRPr lang="id-ID"/>
          </a:p>
        </p:txBody>
      </p:sp>
      <p:grpSp>
        <p:nvGrpSpPr>
          <p:cNvPr id="2" name="Group 4"/>
          <p:cNvGrpSpPr>
            <a:grpSpLocks/>
          </p:cNvGrpSpPr>
          <p:nvPr/>
        </p:nvGrpSpPr>
        <p:grpSpPr bwMode="auto">
          <a:xfrm>
            <a:off x="457200" y="2895600"/>
            <a:ext cx="1371600" cy="533400"/>
            <a:chOff x="288" y="1824"/>
            <a:chExt cx="864" cy="336"/>
          </a:xfrm>
        </p:grpSpPr>
        <p:sp>
          <p:nvSpPr>
            <p:cNvPr id="9243" name="Rectangle 5"/>
            <p:cNvSpPr>
              <a:spLocks noChangeArrowheads="1"/>
            </p:cNvSpPr>
            <p:nvPr/>
          </p:nvSpPr>
          <p:spPr bwMode="auto">
            <a:xfrm>
              <a:off x="288" y="1824"/>
              <a:ext cx="864" cy="336"/>
            </a:xfrm>
            <a:prstGeom prst="rect">
              <a:avLst/>
            </a:prstGeom>
            <a:solidFill>
              <a:schemeClr val="accent1"/>
            </a:solidFill>
            <a:ln w="9525">
              <a:solidFill>
                <a:schemeClr val="tx1"/>
              </a:solidFill>
              <a:miter lim="800000"/>
              <a:headEnd/>
              <a:tailEnd/>
            </a:ln>
          </p:spPr>
          <p:txBody>
            <a:bodyPr wrap="none" anchor="ctr"/>
            <a:lstStyle/>
            <a:p>
              <a:endParaRPr lang="id-ID"/>
            </a:p>
          </p:txBody>
        </p:sp>
        <p:sp>
          <p:nvSpPr>
            <p:cNvPr id="9244" name="Text Box 6"/>
            <p:cNvSpPr txBox="1">
              <a:spLocks noChangeArrowheads="1"/>
            </p:cNvSpPr>
            <p:nvPr/>
          </p:nvSpPr>
          <p:spPr bwMode="auto">
            <a:xfrm>
              <a:off x="326" y="1850"/>
              <a:ext cx="711" cy="297"/>
            </a:xfrm>
            <a:prstGeom prst="rect">
              <a:avLst/>
            </a:prstGeom>
            <a:noFill/>
            <a:ln w="9525">
              <a:noFill/>
              <a:miter lim="800000"/>
              <a:headEnd/>
              <a:tailEnd/>
            </a:ln>
          </p:spPr>
          <p:txBody>
            <a:bodyPr wrap="none" lIns="101370" tIns="50685" rIns="101370" bIns="50685">
              <a:spAutoFit/>
            </a:bodyPr>
            <a:lstStyle/>
            <a:p>
              <a:r>
                <a:rPr lang="en-US" sz="2400"/>
                <a:t>ARSIP</a:t>
              </a:r>
            </a:p>
          </p:txBody>
        </p:sp>
      </p:grpSp>
      <p:sp>
        <p:nvSpPr>
          <p:cNvPr id="314375" name="Rectangle 7"/>
          <p:cNvSpPr>
            <a:spLocks noChangeArrowheads="1"/>
          </p:cNvSpPr>
          <p:nvPr/>
        </p:nvSpPr>
        <p:spPr bwMode="auto">
          <a:xfrm>
            <a:off x="2667000" y="1676400"/>
            <a:ext cx="1676400" cy="609600"/>
          </a:xfrm>
          <a:prstGeom prst="rect">
            <a:avLst/>
          </a:prstGeom>
          <a:solidFill>
            <a:schemeClr val="accent1"/>
          </a:solidFill>
          <a:ln w="9525">
            <a:solidFill>
              <a:schemeClr val="tx1"/>
            </a:solidFill>
            <a:miter lim="800000"/>
            <a:headEnd/>
            <a:tailEnd/>
          </a:ln>
        </p:spPr>
        <p:txBody>
          <a:bodyPr wrap="none" lIns="82479" tIns="41239" rIns="82479" bIns="41239" anchor="ctr"/>
          <a:lstStyle/>
          <a:p>
            <a:endParaRPr lang="id-ID"/>
          </a:p>
        </p:txBody>
      </p:sp>
      <p:sp>
        <p:nvSpPr>
          <p:cNvPr id="314376" name="Text Box 8"/>
          <p:cNvSpPr txBox="1">
            <a:spLocks noChangeArrowheads="1"/>
          </p:cNvSpPr>
          <p:nvPr/>
        </p:nvSpPr>
        <p:spPr bwMode="auto">
          <a:xfrm>
            <a:off x="2743200" y="1752600"/>
            <a:ext cx="1490663" cy="457200"/>
          </a:xfrm>
          <a:prstGeom prst="rect">
            <a:avLst/>
          </a:prstGeom>
          <a:noFill/>
          <a:ln w="9525">
            <a:noFill/>
            <a:miter lim="800000"/>
            <a:headEnd/>
            <a:tailEnd/>
          </a:ln>
        </p:spPr>
        <p:txBody>
          <a:bodyPr wrap="none" lIns="91436" tIns="45718" rIns="91436" bIns="45718">
            <a:spAutoFit/>
          </a:bodyPr>
          <a:lstStyle/>
          <a:p>
            <a:r>
              <a:rPr lang="en-US" sz="2400"/>
              <a:t>DINAMIS</a:t>
            </a:r>
          </a:p>
        </p:txBody>
      </p:sp>
      <p:sp>
        <p:nvSpPr>
          <p:cNvPr id="314377" name="Text Box 9"/>
          <p:cNvSpPr txBox="1">
            <a:spLocks noChangeArrowheads="1"/>
          </p:cNvSpPr>
          <p:nvPr/>
        </p:nvSpPr>
        <p:spPr bwMode="auto">
          <a:xfrm>
            <a:off x="5029200" y="838200"/>
            <a:ext cx="1082675" cy="457200"/>
          </a:xfrm>
          <a:prstGeom prst="rect">
            <a:avLst/>
          </a:prstGeom>
          <a:noFill/>
          <a:ln w="9525">
            <a:noFill/>
            <a:miter lim="800000"/>
            <a:headEnd/>
            <a:tailEnd/>
          </a:ln>
        </p:spPr>
        <p:txBody>
          <a:bodyPr wrap="none" lIns="91436" tIns="45718" rIns="91436" bIns="45718">
            <a:spAutoFit/>
          </a:bodyPr>
          <a:lstStyle/>
          <a:p>
            <a:r>
              <a:rPr lang="en-US" sz="2400"/>
              <a:t>AKTIF</a:t>
            </a:r>
          </a:p>
        </p:txBody>
      </p:sp>
      <p:grpSp>
        <p:nvGrpSpPr>
          <p:cNvPr id="3" name="Group 10"/>
          <p:cNvGrpSpPr>
            <a:grpSpLocks/>
          </p:cNvGrpSpPr>
          <p:nvPr/>
        </p:nvGrpSpPr>
        <p:grpSpPr bwMode="auto">
          <a:xfrm>
            <a:off x="4343400" y="1066800"/>
            <a:ext cx="685800" cy="1752600"/>
            <a:chOff x="2736" y="672"/>
            <a:chExt cx="432" cy="1104"/>
          </a:xfrm>
        </p:grpSpPr>
        <p:sp>
          <p:nvSpPr>
            <p:cNvPr id="9238" name="Line 11"/>
            <p:cNvSpPr>
              <a:spLocks noChangeShapeType="1"/>
            </p:cNvSpPr>
            <p:nvPr/>
          </p:nvSpPr>
          <p:spPr bwMode="auto">
            <a:xfrm>
              <a:off x="2736" y="1248"/>
              <a:ext cx="192" cy="0"/>
            </a:xfrm>
            <a:prstGeom prst="line">
              <a:avLst/>
            </a:prstGeom>
            <a:noFill/>
            <a:ln w="9525">
              <a:solidFill>
                <a:schemeClr val="tx1"/>
              </a:solidFill>
              <a:round/>
              <a:headEnd/>
              <a:tailEnd/>
            </a:ln>
          </p:spPr>
          <p:txBody>
            <a:bodyPr/>
            <a:lstStyle/>
            <a:p>
              <a:endParaRPr lang="id-ID"/>
            </a:p>
          </p:txBody>
        </p:sp>
        <p:sp>
          <p:nvSpPr>
            <p:cNvPr id="9239" name="Line 12"/>
            <p:cNvSpPr>
              <a:spLocks noChangeShapeType="1"/>
            </p:cNvSpPr>
            <p:nvPr/>
          </p:nvSpPr>
          <p:spPr bwMode="auto">
            <a:xfrm flipV="1">
              <a:off x="2928" y="672"/>
              <a:ext cx="0" cy="576"/>
            </a:xfrm>
            <a:prstGeom prst="line">
              <a:avLst/>
            </a:prstGeom>
            <a:noFill/>
            <a:ln w="9525">
              <a:solidFill>
                <a:schemeClr val="tx1"/>
              </a:solidFill>
              <a:round/>
              <a:headEnd/>
              <a:tailEnd/>
            </a:ln>
          </p:spPr>
          <p:txBody>
            <a:bodyPr/>
            <a:lstStyle/>
            <a:p>
              <a:endParaRPr lang="id-ID"/>
            </a:p>
          </p:txBody>
        </p:sp>
        <p:sp>
          <p:nvSpPr>
            <p:cNvPr id="9240" name="Line 13"/>
            <p:cNvSpPr>
              <a:spLocks noChangeShapeType="1"/>
            </p:cNvSpPr>
            <p:nvPr/>
          </p:nvSpPr>
          <p:spPr bwMode="auto">
            <a:xfrm>
              <a:off x="2928" y="672"/>
              <a:ext cx="192" cy="0"/>
            </a:xfrm>
            <a:prstGeom prst="line">
              <a:avLst/>
            </a:prstGeom>
            <a:noFill/>
            <a:ln w="9525">
              <a:solidFill>
                <a:schemeClr val="tx1"/>
              </a:solidFill>
              <a:round/>
              <a:headEnd/>
              <a:tailEnd/>
            </a:ln>
          </p:spPr>
          <p:txBody>
            <a:bodyPr/>
            <a:lstStyle/>
            <a:p>
              <a:endParaRPr lang="id-ID"/>
            </a:p>
          </p:txBody>
        </p:sp>
        <p:sp>
          <p:nvSpPr>
            <p:cNvPr id="9241" name="Line 14"/>
            <p:cNvSpPr>
              <a:spLocks noChangeShapeType="1"/>
            </p:cNvSpPr>
            <p:nvPr/>
          </p:nvSpPr>
          <p:spPr bwMode="auto">
            <a:xfrm>
              <a:off x="2928" y="1248"/>
              <a:ext cx="0" cy="528"/>
            </a:xfrm>
            <a:prstGeom prst="line">
              <a:avLst/>
            </a:prstGeom>
            <a:noFill/>
            <a:ln w="9525">
              <a:solidFill>
                <a:schemeClr val="tx1"/>
              </a:solidFill>
              <a:round/>
              <a:headEnd/>
              <a:tailEnd/>
            </a:ln>
          </p:spPr>
          <p:txBody>
            <a:bodyPr/>
            <a:lstStyle/>
            <a:p>
              <a:endParaRPr lang="id-ID"/>
            </a:p>
          </p:txBody>
        </p:sp>
        <p:sp>
          <p:nvSpPr>
            <p:cNvPr id="9242" name="Line 15"/>
            <p:cNvSpPr>
              <a:spLocks noChangeShapeType="1"/>
            </p:cNvSpPr>
            <p:nvPr/>
          </p:nvSpPr>
          <p:spPr bwMode="auto">
            <a:xfrm>
              <a:off x="2928" y="1776"/>
              <a:ext cx="240" cy="0"/>
            </a:xfrm>
            <a:prstGeom prst="line">
              <a:avLst/>
            </a:prstGeom>
            <a:noFill/>
            <a:ln w="9525">
              <a:solidFill>
                <a:schemeClr val="tx1"/>
              </a:solidFill>
              <a:round/>
              <a:headEnd/>
              <a:tailEnd/>
            </a:ln>
          </p:spPr>
          <p:txBody>
            <a:bodyPr/>
            <a:lstStyle/>
            <a:p>
              <a:endParaRPr lang="id-ID"/>
            </a:p>
          </p:txBody>
        </p:sp>
      </p:grpSp>
      <p:sp>
        <p:nvSpPr>
          <p:cNvPr id="314384" name="Text Box 16"/>
          <p:cNvSpPr txBox="1">
            <a:spLocks noChangeArrowheads="1"/>
          </p:cNvSpPr>
          <p:nvPr/>
        </p:nvSpPr>
        <p:spPr bwMode="auto">
          <a:xfrm>
            <a:off x="5181600" y="2590800"/>
            <a:ext cx="1481138" cy="457200"/>
          </a:xfrm>
          <a:prstGeom prst="rect">
            <a:avLst/>
          </a:prstGeom>
          <a:noFill/>
          <a:ln w="9525">
            <a:noFill/>
            <a:miter lim="800000"/>
            <a:headEnd/>
            <a:tailEnd/>
          </a:ln>
        </p:spPr>
        <p:txBody>
          <a:bodyPr wrap="none" lIns="91436" tIns="45718" rIns="91436" bIns="45718">
            <a:spAutoFit/>
          </a:bodyPr>
          <a:lstStyle/>
          <a:p>
            <a:r>
              <a:rPr lang="en-US" sz="2400"/>
              <a:t>IN AKTIF</a:t>
            </a:r>
          </a:p>
        </p:txBody>
      </p:sp>
      <p:sp>
        <p:nvSpPr>
          <p:cNvPr id="314385" name="Text Box 17"/>
          <p:cNvSpPr txBox="1">
            <a:spLocks noChangeArrowheads="1"/>
          </p:cNvSpPr>
          <p:nvPr/>
        </p:nvSpPr>
        <p:spPr bwMode="auto">
          <a:xfrm>
            <a:off x="6537325" y="727075"/>
            <a:ext cx="2301875" cy="1570038"/>
          </a:xfrm>
          <a:prstGeom prst="rect">
            <a:avLst/>
          </a:prstGeom>
          <a:noFill/>
          <a:ln w="9525">
            <a:noFill/>
            <a:miter lim="800000"/>
            <a:headEnd/>
            <a:tailEnd/>
          </a:ln>
        </p:spPr>
        <p:txBody>
          <a:bodyPr lIns="91436" tIns="45718" rIns="91436" bIns="45718">
            <a:spAutoFit/>
          </a:bodyPr>
          <a:lstStyle/>
          <a:p>
            <a:r>
              <a:rPr lang="en-US" sz="2400"/>
              <a:t>Disimpan di Unit </a:t>
            </a:r>
          </a:p>
          <a:p>
            <a:r>
              <a:rPr lang="en-US" sz="2400"/>
              <a:t>Pengolah / Pencipta</a:t>
            </a:r>
          </a:p>
        </p:txBody>
      </p:sp>
      <p:sp>
        <p:nvSpPr>
          <p:cNvPr id="314386" name="Text Box 18"/>
          <p:cNvSpPr txBox="1">
            <a:spLocks noChangeArrowheads="1"/>
          </p:cNvSpPr>
          <p:nvPr/>
        </p:nvSpPr>
        <p:spPr bwMode="auto">
          <a:xfrm>
            <a:off x="6858000" y="2438400"/>
            <a:ext cx="2286000" cy="1570038"/>
          </a:xfrm>
          <a:prstGeom prst="rect">
            <a:avLst/>
          </a:prstGeom>
          <a:noFill/>
          <a:ln w="9525">
            <a:noFill/>
            <a:miter lim="800000"/>
            <a:headEnd/>
            <a:tailEnd/>
          </a:ln>
        </p:spPr>
        <p:txBody>
          <a:bodyPr lIns="91436" tIns="45718" rIns="91436" bIns="45718">
            <a:spAutoFit/>
          </a:bodyPr>
          <a:lstStyle/>
          <a:p>
            <a:r>
              <a:rPr lang="en-US" sz="2400"/>
              <a:t>Disimpan di </a:t>
            </a:r>
          </a:p>
          <a:p>
            <a:r>
              <a:rPr lang="en-US" sz="2400"/>
              <a:t>Unit Kearsipan / Record Center SKPD</a:t>
            </a:r>
          </a:p>
        </p:txBody>
      </p:sp>
      <p:grpSp>
        <p:nvGrpSpPr>
          <p:cNvPr id="4" name="Group 19"/>
          <p:cNvGrpSpPr>
            <a:grpSpLocks/>
          </p:cNvGrpSpPr>
          <p:nvPr/>
        </p:nvGrpSpPr>
        <p:grpSpPr bwMode="auto">
          <a:xfrm>
            <a:off x="1828800" y="1981200"/>
            <a:ext cx="762000" cy="2819400"/>
            <a:chOff x="1152" y="1248"/>
            <a:chExt cx="480" cy="1776"/>
          </a:xfrm>
        </p:grpSpPr>
        <p:grpSp>
          <p:nvGrpSpPr>
            <p:cNvPr id="5" name="Group 20"/>
            <p:cNvGrpSpPr>
              <a:grpSpLocks/>
            </p:cNvGrpSpPr>
            <p:nvPr/>
          </p:nvGrpSpPr>
          <p:grpSpPr bwMode="auto">
            <a:xfrm>
              <a:off x="1152" y="1248"/>
              <a:ext cx="432" cy="720"/>
              <a:chOff x="1152" y="1248"/>
              <a:chExt cx="432" cy="720"/>
            </a:xfrm>
          </p:grpSpPr>
          <p:sp>
            <p:nvSpPr>
              <p:cNvPr id="9235" name="Line 21"/>
              <p:cNvSpPr>
                <a:spLocks noChangeShapeType="1"/>
              </p:cNvSpPr>
              <p:nvPr/>
            </p:nvSpPr>
            <p:spPr bwMode="auto">
              <a:xfrm>
                <a:off x="1152" y="1968"/>
                <a:ext cx="192" cy="0"/>
              </a:xfrm>
              <a:prstGeom prst="line">
                <a:avLst/>
              </a:prstGeom>
              <a:noFill/>
              <a:ln w="9525">
                <a:solidFill>
                  <a:schemeClr val="tx1"/>
                </a:solidFill>
                <a:round/>
                <a:headEnd/>
                <a:tailEnd/>
              </a:ln>
            </p:spPr>
            <p:txBody>
              <a:bodyPr/>
              <a:lstStyle/>
              <a:p>
                <a:endParaRPr lang="id-ID"/>
              </a:p>
            </p:txBody>
          </p:sp>
          <p:sp>
            <p:nvSpPr>
              <p:cNvPr id="9236" name="Line 22"/>
              <p:cNvSpPr>
                <a:spLocks noChangeShapeType="1"/>
              </p:cNvSpPr>
              <p:nvPr/>
            </p:nvSpPr>
            <p:spPr bwMode="auto">
              <a:xfrm flipV="1">
                <a:off x="1344" y="1248"/>
                <a:ext cx="0" cy="720"/>
              </a:xfrm>
              <a:prstGeom prst="line">
                <a:avLst/>
              </a:prstGeom>
              <a:noFill/>
              <a:ln w="9525">
                <a:solidFill>
                  <a:schemeClr val="tx1"/>
                </a:solidFill>
                <a:round/>
                <a:headEnd/>
                <a:tailEnd/>
              </a:ln>
            </p:spPr>
            <p:txBody>
              <a:bodyPr/>
              <a:lstStyle/>
              <a:p>
                <a:endParaRPr lang="id-ID"/>
              </a:p>
            </p:txBody>
          </p:sp>
          <p:sp>
            <p:nvSpPr>
              <p:cNvPr id="9237" name="Line 23"/>
              <p:cNvSpPr>
                <a:spLocks noChangeShapeType="1"/>
              </p:cNvSpPr>
              <p:nvPr/>
            </p:nvSpPr>
            <p:spPr bwMode="auto">
              <a:xfrm>
                <a:off x="1344" y="1248"/>
                <a:ext cx="240" cy="0"/>
              </a:xfrm>
              <a:prstGeom prst="line">
                <a:avLst/>
              </a:prstGeom>
              <a:noFill/>
              <a:ln w="9525">
                <a:solidFill>
                  <a:schemeClr val="tx1"/>
                </a:solidFill>
                <a:round/>
                <a:headEnd/>
                <a:tailEnd/>
              </a:ln>
            </p:spPr>
            <p:txBody>
              <a:bodyPr/>
              <a:lstStyle/>
              <a:p>
                <a:endParaRPr lang="id-ID"/>
              </a:p>
            </p:txBody>
          </p:sp>
        </p:grpSp>
        <p:sp>
          <p:nvSpPr>
            <p:cNvPr id="9233" name="Line 24"/>
            <p:cNvSpPr>
              <a:spLocks noChangeShapeType="1"/>
            </p:cNvSpPr>
            <p:nvPr/>
          </p:nvSpPr>
          <p:spPr bwMode="auto">
            <a:xfrm>
              <a:off x="1344" y="1968"/>
              <a:ext cx="0" cy="1056"/>
            </a:xfrm>
            <a:prstGeom prst="line">
              <a:avLst/>
            </a:prstGeom>
            <a:noFill/>
            <a:ln w="9525">
              <a:solidFill>
                <a:schemeClr val="tx1"/>
              </a:solidFill>
              <a:round/>
              <a:headEnd/>
              <a:tailEnd/>
            </a:ln>
          </p:spPr>
          <p:txBody>
            <a:bodyPr/>
            <a:lstStyle/>
            <a:p>
              <a:endParaRPr lang="id-ID"/>
            </a:p>
          </p:txBody>
        </p:sp>
        <p:sp>
          <p:nvSpPr>
            <p:cNvPr id="9234" name="Line 25"/>
            <p:cNvSpPr>
              <a:spLocks noChangeShapeType="1"/>
            </p:cNvSpPr>
            <p:nvPr/>
          </p:nvSpPr>
          <p:spPr bwMode="auto">
            <a:xfrm>
              <a:off x="1344" y="3024"/>
              <a:ext cx="288" cy="0"/>
            </a:xfrm>
            <a:prstGeom prst="line">
              <a:avLst/>
            </a:prstGeom>
            <a:noFill/>
            <a:ln w="9525">
              <a:solidFill>
                <a:schemeClr val="tx1"/>
              </a:solidFill>
              <a:round/>
              <a:headEnd/>
              <a:tailEnd/>
            </a:ln>
          </p:spPr>
          <p:txBody>
            <a:bodyPr/>
            <a:lstStyle/>
            <a:p>
              <a:endParaRPr lang="id-ID"/>
            </a:p>
          </p:txBody>
        </p:sp>
      </p:grpSp>
      <p:sp>
        <p:nvSpPr>
          <p:cNvPr id="314394" name="Rectangle 26"/>
          <p:cNvSpPr>
            <a:spLocks noChangeArrowheads="1"/>
          </p:cNvSpPr>
          <p:nvPr/>
        </p:nvSpPr>
        <p:spPr bwMode="auto">
          <a:xfrm>
            <a:off x="2743200" y="4572000"/>
            <a:ext cx="1752600" cy="533400"/>
          </a:xfrm>
          <a:prstGeom prst="rect">
            <a:avLst/>
          </a:prstGeom>
          <a:solidFill>
            <a:srgbClr val="FFCC00"/>
          </a:solidFill>
          <a:ln w="9525">
            <a:solidFill>
              <a:schemeClr val="tx1"/>
            </a:solidFill>
            <a:miter lim="800000"/>
            <a:headEnd/>
            <a:tailEnd/>
          </a:ln>
        </p:spPr>
        <p:txBody>
          <a:bodyPr wrap="none" lIns="91436" tIns="45718" rIns="91436" bIns="45718" anchor="ctr"/>
          <a:lstStyle/>
          <a:p>
            <a:pPr algn="ctr"/>
            <a:r>
              <a:rPr lang="en-US" sz="2400">
                <a:solidFill>
                  <a:schemeClr val="tx2"/>
                </a:solidFill>
              </a:rPr>
              <a:t>STATIS</a:t>
            </a:r>
          </a:p>
        </p:txBody>
      </p:sp>
      <p:sp>
        <p:nvSpPr>
          <p:cNvPr id="314395" name="Line 27"/>
          <p:cNvSpPr>
            <a:spLocks noChangeShapeType="1"/>
          </p:cNvSpPr>
          <p:nvPr/>
        </p:nvSpPr>
        <p:spPr bwMode="auto">
          <a:xfrm>
            <a:off x="4724400" y="4800600"/>
            <a:ext cx="1143000" cy="0"/>
          </a:xfrm>
          <a:prstGeom prst="line">
            <a:avLst/>
          </a:prstGeom>
          <a:noFill/>
          <a:ln w="9525">
            <a:solidFill>
              <a:schemeClr val="tx1"/>
            </a:solidFill>
            <a:prstDash val="dash"/>
            <a:round/>
            <a:headEnd/>
            <a:tailEnd type="triangle" w="med" len="med"/>
          </a:ln>
        </p:spPr>
        <p:txBody>
          <a:bodyPr lIns="82479" tIns="41239" rIns="82479" bIns="41239"/>
          <a:lstStyle/>
          <a:p>
            <a:endParaRPr lang="id-ID"/>
          </a:p>
        </p:txBody>
      </p:sp>
      <p:sp>
        <p:nvSpPr>
          <p:cNvPr id="314396" name="Text Box 28"/>
          <p:cNvSpPr txBox="1">
            <a:spLocks noChangeArrowheads="1"/>
          </p:cNvSpPr>
          <p:nvPr/>
        </p:nvSpPr>
        <p:spPr bwMode="auto">
          <a:xfrm>
            <a:off x="5943600" y="4419600"/>
            <a:ext cx="3165475" cy="830263"/>
          </a:xfrm>
          <a:prstGeom prst="rect">
            <a:avLst/>
          </a:prstGeom>
          <a:noFill/>
          <a:ln w="9525">
            <a:noFill/>
            <a:miter lim="800000"/>
            <a:headEnd/>
            <a:tailEnd/>
          </a:ln>
        </p:spPr>
        <p:txBody>
          <a:bodyPr wrap="none" lIns="91436" tIns="45718" rIns="91436" bIns="45718">
            <a:spAutoFit/>
          </a:bodyPr>
          <a:lstStyle/>
          <a:p>
            <a:r>
              <a:rPr lang="en-US" sz="2400"/>
              <a:t>Disimpan di Lembaga</a:t>
            </a:r>
          </a:p>
          <a:p>
            <a:r>
              <a:rPr lang="en-US" sz="2400"/>
              <a:t>Kearsipan / BPAD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4375"/>
                                        </p:tgtEl>
                                        <p:attrNameLst>
                                          <p:attrName>style.visibility</p:attrName>
                                        </p:attrNameLst>
                                      </p:cBhvr>
                                      <p:to>
                                        <p:strVal val="visible"/>
                                      </p:to>
                                    </p:set>
                                    <p:anim calcmode="lin" valueType="num">
                                      <p:cBhvr additive="base">
                                        <p:cTn id="19" dur="500" fill="hold"/>
                                        <p:tgtEl>
                                          <p:spTgt spid="314375"/>
                                        </p:tgtEl>
                                        <p:attrNameLst>
                                          <p:attrName>ppt_x</p:attrName>
                                        </p:attrNameLst>
                                      </p:cBhvr>
                                      <p:tavLst>
                                        <p:tav tm="0">
                                          <p:val>
                                            <p:strVal val="0-#ppt_w/2"/>
                                          </p:val>
                                        </p:tav>
                                        <p:tav tm="100000">
                                          <p:val>
                                            <p:strVal val="#ppt_x"/>
                                          </p:val>
                                        </p:tav>
                                      </p:tavLst>
                                    </p:anim>
                                    <p:anim calcmode="lin" valueType="num">
                                      <p:cBhvr additive="base">
                                        <p:cTn id="20" dur="500" fill="hold"/>
                                        <p:tgtEl>
                                          <p:spTgt spid="3143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4376"/>
                                        </p:tgtEl>
                                        <p:attrNameLst>
                                          <p:attrName>style.visibility</p:attrName>
                                        </p:attrNameLst>
                                      </p:cBhvr>
                                      <p:to>
                                        <p:strVal val="visible"/>
                                      </p:to>
                                    </p:set>
                                    <p:anim calcmode="lin" valueType="num">
                                      <p:cBhvr additive="base">
                                        <p:cTn id="25" dur="500" fill="hold"/>
                                        <p:tgtEl>
                                          <p:spTgt spid="314376"/>
                                        </p:tgtEl>
                                        <p:attrNameLst>
                                          <p:attrName>ppt_x</p:attrName>
                                        </p:attrNameLst>
                                      </p:cBhvr>
                                      <p:tavLst>
                                        <p:tav tm="0">
                                          <p:val>
                                            <p:strVal val="0-#ppt_w/2"/>
                                          </p:val>
                                        </p:tav>
                                        <p:tav tm="100000">
                                          <p:val>
                                            <p:strVal val="#ppt_x"/>
                                          </p:val>
                                        </p:tav>
                                      </p:tavLst>
                                    </p:anim>
                                    <p:anim calcmode="lin" valueType="num">
                                      <p:cBhvr additive="base">
                                        <p:cTn id="26" dur="500" fill="hold"/>
                                        <p:tgtEl>
                                          <p:spTgt spid="31437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4377"/>
                                        </p:tgtEl>
                                        <p:attrNameLst>
                                          <p:attrName>style.visibility</p:attrName>
                                        </p:attrNameLst>
                                      </p:cBhvr>
                                      <p:to>
                                        <p:strVal val="visible"/>
                                      </p:to>
                                    </p:set>
                                    <p:anim calcmode="lin" valueType="num">
                                      <p:cBhvr additive="base">
                                        <p:cTn id="37" dur="500" fill="hold"/>
                                        <p:tgtEl>
                                          <p:spTgt spid="314377"/>
                                        </p:tgtEl>
                                        <p:attrNameLst>
                                          <p:attrName>ppt_x</p:attrName>
                                        </p:attrNameLst>
                                      </p:cBhvr>
                                      <p:tavLst>
                                        <p:tav tm="0">
                                          <p:val>
                                            <p:strVal val="0-#ppt_w/2"/>
                                          </p:val>
                                        </p:tav>
                                        <p:tav tm="100000">
                                          <p:val>
                                            <p:strVal val="#ppt_x"/>
                                          </p:val>
                                        </p:tav>
                                      </p:tavLst>
                                    </p:anim>
                                    <p:anim calcmode="lin" valueType="num">
                                      <p:cBhvr additive="base">
                                        <p:cTn id="38" dur="500" fill="hold"/>
                                        <p:tgtEl>
                                          <p:spTgt spid="3143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4371"/>
                                        </p:tgtEl>
                                        <p:attrNameLst>
                                          <p:attrName>style.visibility</p:attrName>
                                        </p:attrNameLst>
                                      </p:cBhvr>
                                      <p:to>
                                        <p:strVal val="visible"/>
                                      </p:to>
                                    </p:set>
                                    <p:anim calcmode="lin" valueType="num">
                                      <p:cBhvr additive="base">
                                        <p:cTn id="43" dur="500" fill="hold"/>
                                        <p:tgtEl>
                                          <p:spTgt spid="314371"/>
                                        </p:tgtEl>
                                        <p:attrNameLst>
                                          <p:attrName>ppt_x</p:attrName>
                                        </p:attrNameLst>
                                      </p:cBhvr>
                                      <p:tavLst>
                                        <p:tav tm="0">
                                          <p:val>
                                            <p:strVal val="0-#ppt_w/2"/>
                                          </p:val>
                                        </p:tav>
                                        <p:tav tm="100000">
                                          <p:val>
                                            <p:strVal val="#ppt_x"/>
                                          </p:val>
                                        </p:tav>
                                      </p:tavLst>
                                    </p:anim>
                                    <p:anim calcmode="lin" valueType="num">
                                      <p:cBhvr additive="base">
                                        <p:cTn id="44" dur="5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4384"/>
                                        </p:tgtEl>
                                        <p:attrNameLst>
                                          <p:attrName>style.visibility</p:attrName>
                                        </p:attrNameLst>
                                      </p:cBhvr>
                                      <p:to>
                                        <p:strVal val="visible"/>
                                      </p:to>
                                    </p:set>
                                    <p:anim calcmode="lin" valueType="num">
                                      <p:cBhvr additive="base">
                                        <p:cTn id="49" dur="500" fill="hold"/>
                                        <p:tgtEl>
                                          <p:spTgt spid="314384"/>
                                        </p:tgtEl>
                                        <p:attrNameLst>
                                          <p:attrName>ppt_x</p:attrName>
                                        </p:attrNameLst>
                                      </p:cBhvr>
                                      <p:tavLst>
                                        <p:tav tm="0">
                                          <p:val>
                                            <p:strVal val="0-#ppt_w/2"/>
                                          </p:val>
                                        </p:tav>
                                        <p:tav tm="100000">
                                          <p:val>
                                            <p:strVal val="#ppt_x"/>
                                          </p:val>
                                        </p:tav>
                                      </p:tavLst>
                                    </p:anim>
                                    <p:anim calcmode="lin" valueType="num">
                                      <p:cBhvr additive="base">
                                        <p:cTn id="50" dur="500" fill="hold"/>
                                        <p:tgtEl>
                                          <p:spTgt spid="31438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4370"/>
                                        </p:tgtEl>
                                        <p:attrNameLst>
                                          <p:attrName>style.visibility</p:attrName>
                                        </p:attrNameLst>
                                      </p:cBhvr>
                                      <p:to>
                                        <p:strVal val="visible"/>
                                      </p:to>
                                    </p:set>
                                    <p:anim calcmode="lin" valueType="num">
                                      <p:cBhvr additive="base">
                                        <p:cTn id="55" dur="500" fill="hold"/>
                                        <p:tgtEl>
                                          <p:spTgt spid="314370"/>
                                        </p:tgtEl>
                                        <p:attrNameLst>
                                          <p:attrName>ppt_x</p:attrName>
                                        </p:attrNameLst>
                                      </p:cBhvr>
                                      <p:tavLst>
                                        <p:tav tm="0">
                                          <p:val>
                                            <p:strVal val="0-#ppt_w/2"/>
                                          </p:val>
                                        </p:tav>
                                        <p:tav tm="100000">
                                          <p:val>
                                            <p:strVal val="#ppt_x"/>
                                          </p:val>
                                        </p:tav>
                                      </p:tavLst>
                                    </p:anim>
                                    <p:anim calcmode="lin" valueType="num">
                                      <p:cBhvr additive="base">
                                        <p:cTn id="56"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4385"/>
                                        </p:tgtEl>
                                        <p:attrNameLst>
                                          <p:attrName>style.visibility</p:attrName>
                                        </p:attrNameLst>
                                      </p:cBhvr>
                                      <p:to>
                                        <p:strVal val="visible"/>
                                      </p:to>
                                    </p:set>
                                    <p:anim calcmode="lin" valueType="num">
                                      <p:cBhvr additive="base">
                                        <p:cTn id="61" dur="500" fill="hold"/>
                                        <p:tgtEl>
                                          <p:spTgt spid="314385"/>
                                        </p:tgtEl>
                                        <p:attrNameLst>
                                          <p:attrName>ppt_x</p:attrName>
                                        </p:attrNameLst>
                                      </p:cBhvr>
                                      <p:tavLst>
                                        <p:tav tm="0">
                                          <p:val>
                                            <p:strVal val="0-#ppt_w/2"/>
                                          </p:val>
                                        </p:tav>
                                        <p:tav tm="100000">
                                          <p:val>
                                            <p:strVal val="#ppt_x"/>
                                          </p:val>
                                        </p:tav>
                                      </p:tavLst>
                                    </p:anim>
                                    <p:anim calcmode="lin" valueType="num">
                                      <p:cBhvr additive="base">
                                        <p:cTn id="62" dur="500" fill="hold"/>
                                        <p:tgtEl>
                                          <p:spTgt spid="3143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4386"/>
                                        </p:tgtEl>
                                        <p:attrNameLst>
                                          <p:attrName>style.visibility</p:attrName>
                                        </p:attrNameLst>
                                      </p:cBhvr>
                                      <p:to>
                                        <p:strVal val="visible"/>
                                      </p:to>
                                    </p:set>
                                    <p:anim calcmode="lin" valueType="num">
                                      <p:cBhvr additive="base">
                                        <p:cTn id="67" dur="500" fill="hold"/>
                                        <p:tgtEl>
                                          <p:spTgt spid="314386"/>
                                        </p:tgtEl>
                                        <p:attrNameLst>
                                          <p:attrName>ppt_x</p:attrName>
                                        </p:attrNameLst>
                                      </p:cBhvr>
                                      <p:tavLst>
                                        <p:tav tm="0">
                                          <p:val>
                                            <p:strVal val="0-#ppt_w/2"/>
                                          </p:val>
                                        </p:tav>
                                        <p:tav tm="100000">
                                          <p:val>
                                            <p:strVal val="#ppt_x"/>
                                          </p:val>
                                        </p:tav>
                                      </p:tavLst>
                                    </p:anim>
                                    <p:anim calcmode="lin" valueType="num">
                                      <p:cBhvr additive="base">
                                        <p:cTn id="68" dur="500" fill="hold"/>
                                        <p:tgtEl>
                                          <p:spTgt spid="31438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14394"/>
                                        </p:tgtEl>
                                        <p:attrNameLst>
                                          <p:attrName>style.visibility</p:attrName>
                                        </p:attrNameLst>
                                      </p:cBhvr>
                                      <p:to>
                                        <p:strVal val="visible"/>
                                      </p:to>
                                    </p:set>
                                    <p:anim calcmode="lin" valueType="num">
                                      <p:cBhvr additive="base">
                                        <p:cTn id="73" dur="500" fill="hold"/>
                                        <p:tgtEl>
                                          <p:spTgt spid="314394"/>
                                        </p:tgtEl>
                                        <p:attrNameLst>
                                          <p:attrName>ppt_x</p:attrName>
                                        </p:attrNameLst>
                                      </p:cBhvr>
                                      <p:tavLst>
                                        <p:tav tm="0">
                                          <p:val>
                                            <p:strVal val="0-#ppt_w/2"/>
                                          </p:val>
                                        </p:tav>
                                        <p:tav tm="100000">
                                          <p:val>
                                            <p:strVal val="#ppt_x"/>
                                          </p:val>
                                        </p:tav>
                                      </p:tavLst>
                                    </p:anim>
                                    <p:anim calcmode="lin" valueType="num">
                                      <p:cBhvr additive="base">
                                        <p:cTn id="74" dur="500" fill="hold"/>
                                        <p:tgtEl>
                                          <p:spTgt spid="31439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14395"/>
                                        </p:tgtEl>
                                        <p:attrNameLst>
                                          <p:attrName>style.visibility</p:attrName>
                                        </p:attrNameLst>
                                      </p:cBhvr>
                                      <p:to>
                                        <p:strVal val="visible"/>
                                      </p:to>
                                    </p:set>
                                    <p:anim calcmode="lin" valueType="num">
                                      <p:cBhvr additive="base">
                                        <p:cTn id="79" dur="500" fill="hold"/>
                                        <p:tgtEl>
                                          <p:spTgt spid="314395"/>
                                        </p:tgtEl>
                                        <p:attrNameLst>
                                          <p:attrName>ppt_x</p:attrName>
                                        </p:attrNameLst>
                                      </p:cBhvr>
                                      <p:tavLst>
                                        <p:tav tm="0">
                                          <p:val>
                                            <p:strVal val="0-#ppt_w/2"/>
                                          </p:val>
                                        </p:tav>
                                        <p:tav tm="100000">
                                          <p:val>
                                            <p:strVal val="#ppt_x"/>
                                          </p:val>
                                        </p:tav>
                                      </p:tavLst>
                                    </p:anim>
                                    <p:anim calcmode="lin" valueType="num">
                                      <p:cBhvr additive="base">
                                        <p:cTn id="80" dur="500" fill="hold"/>
                                        <p:tgtEl>
                                          <p:spTgt spid="31439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14396"/>
                                        </p:tgtEl>
                                        <p:attrNameLst>
                                          <p:attrName>style.visibility</p:attrName>
                                        </p:attrNameLst>
                                      </p:cBhvr>
                                      <p:to>
                                        <p:strVal val="visible"/>
                                      </p:to>
                                    </p:set>
                                    <p:anim calcmode="lin" valueType="num">
                                      <p:cBhvr additive="base">
                                        <p:cTn id="85" dur="500" fill="hold"/>
                                        <p:tgtEl>
                                          <p:spTgt spid="314396"/>
                                        </p:tgtEl>
                                        <p:attrNameLst>
                                          <p:attrName>ppt_x</p:attrName>
                                        </p:attrNameLst>
                                      </p:cBhvr>
                                      <p:tavLst>
                                        <p:tav tm="0">
                                          <p:val>
                                            <p:strVal val="0-#ppt_w/2"/>
                                          </p:val>
                                        </p:tav>
                                        <p:tav tm="100000">
                                          <p:val>
                                            <p:strVal val="#ppt_x"/>
                                          </p:val>
                                        </p:tav>
                                      </p:tavLst>
                                    </p:anim>
                                    <p:anim calcmode="lin" valueType="num">
                                      <p:cBhvr additive="base">
                                        <p:cTn id="86" dur="500" fill="hold"/>
                                        <p:tgtEl>
                                          <p:spTgt spid="314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1" grpId="0" animBg="1"/>
      <p:bldP spid="314375" grpId="0" animBg="1"/>
      <p:bldP spid="314376" grpId="0" autoUpdateAnimBg="0"/>
      <p:bldP spid="314377" grpId="0" autoUpdateAnimBg="0"/>
      <p:bldP spid="314384" grpId="0" autoUpdateAnimBg="0"/>
      <p:bldP spid="314385" grpId="0" autoUpdateAnimBg="0"/>
      <p:bldP spid="314386" grpId="0" autoUpdateAnimBg="0"/>
      <p:bldP spid="314394" grpId="0" animBg="1" autoUpdateAnimBg="0"/>
      <p:bldP spid="314395" grpId="0" animBg="1"/>
      <p:bldP spid="31439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Arsip dinamis</a:t>
            </a:r>
            <a:endParaRPr lang="id-ID" dirty="0"/>
          </a:p>
        </p:txBody>
      </p:sp>
      <p:sp>
        <p:nvSpPr>
          <p:cNvPr id="3" name="Content Placeholder 2"/>
          <p:cNvSpPr>
            <a:spLocks noGrp="1"/>
          </p:cNvSpPr>
          <p:nvPr>
            <p:ph idx="1"/>
          </p:nvPr>
        </p:nvSpPr>
        <p:spPr/>
        <p:txBody>
          <a:bodyPr/>
          <a:lstStyle/>
          <a:p>
            <a:r>
              <a:rPr lang="id-ID" dirty="0" smtClean="0"/>
              <a:t>Arsip </a:t>
            </a:r>
            <a:r>
              <a:rPr lang="id-ID" dirty="0" smtClean="0"/>
              <a:t>dinamis</a:t>
            </a:r>
            <a:r>
              <a:rPr lang="en-US" dirty="0" smtClean="0"/>
              <a:t> </a:t>
            </a:r>
            <a:r>
              <a:rPr lang="id-ID" dirty="0" smtClean="0"/>
              <a:t>jangka </a:t>
            </a:r>
            <a:r>
              <a:rPr lang="id-ID" dirty="0" smtClean="0"/>
              <a:t>panjang</a:t>
            </a:r>
          </a:p>
          <a:p>
            <a:pPr lvl="1"/>
            <a:r>
              <a:rPr lang="id-ID" dirty="0" smtClean="0"/>
              <a:t>Merekam sejarah, kebijakan, prosedur lembaga</a:t>
            </a:r>
          </a:p>
          <a:p>
            <a:r>
              <a:rPr lang="id-ID" dirty="0" smtClean="0"/>
              <a:t>Arsip dinamis temporer</a:t>
            </a:r>
          </a:p>
          <a:p>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WordArt 2"/>
          <p:cNvSpPr>
            <a:spLocks noChangeArrowheads="1" noChangeShapeType="1" noTextEdit="1"/>
          </p:cNvSpPr>
          <p:nvPr/>
        </p:nvSpPr>
        <p:spPr bwMode="auto">
          <a:xfrm>
            <a:off x="3130550" y="606425"/>
            <a:ext cx="3775075" cy="6096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id-ID" sz="14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BAGAN DAUR HIDUP ARSIP</a:t>
            </a:r>
          </a:p>
        </p:txBody>
      </p:sp>
      <p:sp>
        <p:nvSpPr>
          <p:cNvPr id="10243" name="Oval 3"/>
          <p:cNvSpPr>
            <a:spLocks noChangeArrowheads="1"/>
          </p:cNvSpPr>
          <p:nvPr/>
        </p:nvSpPr>
        <p:spPr bwMode="auto">
          <a:xfrm>
            <a:off x="2238375" y="1368425"/>
            <a:ext cx="5334000" cy="4953000"/>
          </a:xfrm>
          <a:prstGeom prst="ellipse">
            <a:avLst/>
          </a:prstGeom>
          <a:gradFill rotWithShape="0">
            <a:gsLst>
              <a:gs pos="0">
                <a:schemeClr val="hlink"/>
              </a:gs>
              <a:gs pos="100000">
                <a:srgbClr val="66FF99"/>
              </a:gs>
            </a:gsLst>
            <a:path path="shape">
              <a:fillToRect l="50000" t="50000" r="50000" b="50000"/>
            </a:path>
          </a:gradFill>
          <a:ln w="9525">
            <a:solidFill>
              <a:schemeClr val="tx1"/>
            </a:solidFill>
            <a:round/>
            <a:headEnd/>
            <a:tailEnd/>
          </a:ln>
        </p:spPr>
        <p:txBody>
          <a:bodyPr wrap="none" lIns="91436" tIns="45718" rIns="91436" bIns="45718" anchor="ctr"/>
          <a:lstStyle/>
          <a:p>
            <a:pPr algn="ctr"/>
            <a:endParaRPr lang="id-ID" sz="2400"/>
          </a:p>
        </p:txBody>
      </p:sp>
      <p:sp>
        <p:nvSpPr>
          <p:cNvPr id="10244" name="Oval 4"/>
          <p:cNvSpPr>
            <a:spLocks noChangeArrowheads="1"/>
          </p:cNvSpPr>
          <p:nvPr/>
        </p:nvSpPr>
        <p:spPr bwMode="auto">
          <a:xfrm>
            <a:off x="3838575" y="2663825"/>
            <a:ext cx="2362200" cy="2209800"/>
          </a:xfrm>
          <a:prstGeom prst="ellipse">
            <a:avLst/>
          </a:prstGeom>
          <a:gradFill rotWithShape="0">
            <a:gsLst>
              <a:gs pos="0">
                <a:srgbClr val="99FF99"/>
              </a:gs>
              <a:gs pos="100000">
                <a:srgbClr val="FF0000"/>
              </a:gs>
            </a:gsLst>
            <a:path path="shape">
              <a:fillToRect l="50000" t="50000" r="50000" b="50000"/>
            </a:path>
          </a:gradFill>
          <a:ln w="9525">
            <a:solidFill>
              <a:srgbClr val="FF0000"/>
            </a:solidFill>
            <a:round/>
            <a:headEnd/>
            <a:tailEnd/>
          </a:ln>
        </p:spPr>
        <p:txBody>
          <a:bodyPr wrap="none" lIns="82479" tIns="41239" rIns="82479" bIns="41239" anchor="ctr"/>
          <a:lstStyle/>
          <a:p>
            <a:endParaRPr lang="id-ID"/>
          </a:p>
        </p:txBody>
      </p:sp>
      <p:sp>
        <p:nvSpPr>
          <p:cNvPr id="10245" name="Line 5"/>
          <p:cNvSpPr>
            <a:spLocks noChangeShapeType="1"/>
          </p:cNvSpPr>
          <p:nvPr/>
        </p:nvSpPr>
        <p:spPr bwMode="auto">
          <a:xfrm>
            <a:off x="2238375" y="3806825"/>
            <a:ext cx="5334000" cy="0"/>
          </a:xfrm>
          <a:prstGeom prst="line">
            <a:avLst/>
          </a:prstGeom>
          <a:noFill/>
          <a:ln w="38100">
            <a:solidFill>
              <a:srgbClr val="FF0000"/>
            </a:solidFill>
            <a:round/>
            <a:headEnd type="none" w="lg" len="med"/>
            <a:tailEnd type="none" w="lg" len="med"/>
          </a:ln>
        </p:spPr>
        <p:txBody>
          <a:bodyPr lIns="82479" tIns="41239" rIns="82479" bIns="41239"/>
          <a:lstStyle/>
          <a:p>
            <a:endParaRPr lang="id-ID"/>
          </a:p>
        </p:txBody>
      </p:sp>
      <p:sp>
        <p:nvSpPr>
          <p:cNvPr id="10246" name="Rectangle 6"/>
          <p:cNvSpPr>
            <a:spLocks noChangeArrowheads="1"/>
          </p:cNvSpPr>
          <p:nvPr/>
        </p:nvSpPr>
        <p:spPr bwMode="auto">
          <a:xfrm>
            <a:off x="5057775" y="1978025"/>
            <a:ext cx="1295400" cy="533400"/>
          </a:xfrm>
          <a:prstGeom prst="rect">
            <a:avLst/>
          </a:prstGeom>
          <a:gradFill rotWithShape="0">
            <a:gsLst>
              <a:gs pos="0">
                <a:srgbClr val="FFCCFF"/>
              </a:gs>
              <a:gs pos="100000">
                <a:srgbClr val="765E76"/>
              </a:gs>
            </a:gsLst>
            <a:path path="rect">
              <a:fillToRect l="100000" b="100000"/>
            </a:path>
          </a:gradFill>
          <a:ln w="9525">
            <a:solidFill>
              <a:schemeClr val="tx1"/>
            </a:solidFill>
            <a:miter lim="800000"/>
            <a:headEnd/>
            <a:tailEnd/>
          </a:ln>
        </p:spPr>
        <p:txBody>
          <a:bodyPr wrap="none" lIns="91436" tIns="45718" rIns="91436" bIns="45718" anchor="ctr"/>
          <a:lstStyle/>
          <a:p>
            <a:pPr algn="ctr"/>
            <a:r>
              <a:rPr lang="en-US" sz="1400" b="1"/>
              <a:t>PENCIPTAAN</a:t>
            </a:r>
          </a:p>
        </p:txBody>
      </p:sp>
      <p:sp>
        <p:nvSpPr>
          <p:cNvPr id="10247" name="Rectangle 7"/>
          <p:cNvSpPr>
            <a:spLocks noChangeArrowheads="1"/>
          </p:cNvSpPr>
          <p:nvPr/>
        </p:nvSpPr>
        <p:spPr bwMode="auto">
          <a:xfrm>
            <a:off x="6124575" y="4264025"/>
            <a:ext cx="1295400" cy="381000"/>
          </a:xfrm>
          <a:prstGeom prst="rect">
            <a:avLst/>
          </a:prstGeom>
          <a:gradFill rotWithShape="0">
            <a:gsLst>
              <a:gs pos="0">
                <a:srgbClr val="FFCCCC"/>
              </a:gs>
              <a:gs pos="100000">
                <a:srgbClr val="66FF99"/>
              </a:gs>
            </a:gsLst>
            <a:path path="rect">
              <a:fillToRect l="100000" t="100000"/>
            </a:path>
          </a:gradFill>
          <a:ln w="9525">
            <a:solidFill>
              <a:schemeClr val="tx1"/>
            </a:solidFill>
            <a:miter lim="800000"/>
            <a:headEnd/>
            <a:tailEnd/>
          </a:ln>
        </p:spPr>
        <p:txBody>
          <a:bodyPr wrap="none" lIns="91436" tIns="45718" rIns="91436" bIns="45718" anchor="ctr"/>
          <a:lstStyle/>
          <a:p>
            <a:pPr algn="ctr"/>
            <a:r>
              <a:rPr lang="en-US" sz="1400" b="1"/>
              <a:t>PENGGUNAAN</a:t>
            </a:r>
          </a:p>
        </p:txBody>
      </p:sp>
      <p:sp>
        <p:nvSpPr>
          <p:cNvPr id="10248" name="Rectangle 8"/>
          <p:cNvSpPr>
            <a:spLocks noChangeArrowheads="1"/>
          </p:cNvSpPr>
          <p:nvPr/>
        </p:nvSpPr>
        <p:spPr bwMode="auto">
          <a:xfrm>
            <a:off x="6200775" y="3121025"/>
            <a:ext cx="1219200" cy="381000"/>
          </a:xfrm>
          <a:prstGeom prst="rect">
            <a:avLst/>
          </a:prstGeom>
          <a:gradFill rotWithShape="0">
            <a:gsLst>
              <a:gs pos="0">
                <a:schemeClr val="accent1"/>
              </a:gs>
              <a:gs pos="100000">
                <a:schemeClr val="bg1"/>
              </a:gs>
            </a:gsLst>
            <a:path path="rect">
              <a:fillToRect l="100000" b="100000"/>
            </a:path>
          </a:gradFill>
          <a:ln w="9525">
            <a:solidFill>
              <a:schemeClr val="tx1"/>
            </a:solidFill>
            <a:miter lim="800000"/>
            <a:headEnd/>
            <a:tailEnd/>
          </a:ln>
        </p:spPr>
        <p:txBody>
          <a:bodyPr wrap="none" lIns="91436" tIns="45718" rIns="91436" bIns="45718" anchor="ctr"/>
          <a:lstStyle/>
          <a:p>
            <a:pPr algn="ctr"/>
            <a:endParaRPr lang="en-US" sz="1400" b="1"/>
          </a:p>
          <a:p>
            <a:pPr algn="ctr"/>
            <a:r>
              <a:rPr lang="en-US" sz="1400" b="1"/>
              <a:t>DISTRIBUSI</a:t>
            </a:r>
          </a:p>
          <a:p>
            <a:pPr algn="ctr"/>
            <a:endParaRPr lang="en-US" sz="1400" b="1"/>
          </a:p>
        </p:txBody>
      </p:sp>
      <p:sp>
        <p:nvSpPr>
          <p:cNvPr id="10249" name="Rectangle 9"/>
          <p:cNvSpPr>
            <a:spLocks noChangeArrowheads="1"/>
          </p:cNvSpPr>
          <p:nvPr/>
        </p:nvSpPr>
        <p:spPr bwMode="auto">
          <a:xfrm>
            <a:off x="2619375" y="3121025"/>
            <a:ext cx="1219200" cy="307975"/>
          </a:xfrm>
          <a:prstGeom prst="rect">
            <a:avLst/>
          </a:prstGeom>
          <a:gradFill rotWithShape="0">
            <a:gsLst>
              <a:gs pos="0">
                <a:srgbClr val="66FF99"/>
              </a:gs>
              <a:gs pos="50000">
                <a:srgbClr val="FFFFCC"/>
              </a:gs>
              <a:gs pos="100000">
                <a:srgbClr val="66FF99"/>
              </a:gs>
            </a:gsLst>
            <a:lin ang="2700000" scaled="1"/>
          </a:gradFill>
          <a:ln w="9525">
            <a:solidFill>
              <a:schemeClr val="tx1"/>
            </a:solidFill>
            <a:miter lim="800000"/>
            <a:headEnd/>
            <a:tailEnd/>
          </a:ln>
        </p:spPr>
        <p:txBody>
          <a:bodyPr lIns="91436" tIns="45718" rIns="91436" bIns="45718">
            <a:spAutoFit/>
          </a:bodyPr>
          <a:lstStyle/>
          <a:p>
            <a:pPr algn="ctr"/>
            <a:r>
              <a:rPr lang="en-US" sz="1400" b="1"/>
              <a:t>MUSNAH</a:t>
            </a:r>
          </a:p>
        </p:txBody>
      </p:sp>
      <p:sp>
        <p:nvSpPr>
          <p:cNvPr id="10250" name="Rectangle 10"/>
          <p:cNvSpPr>
            <a:spLocks noChangeArrowheads="1"/>
          </p:cNvSpPr>
          <p:nvPr/>
        </p:nvSpPr>
        <p:spPr bwMode="auto">
          <a:xfrm>
            <a:off x="3686175" y="1978025"/>
            <a:ext cx="1214438" cy="523875"/>
          </a:xfrm>
          <a:prstGeom prst="rect">
            <a:avLst/>
          </a:prstGeom>
          <a:gradFill rotWithShape="0">
            <a:gsLst>
              <a:gs pos="0">
                <a:srgbClr val="66FF99"/>
              </a:gs>
              <a:gs pos="50000">
                <a:srgbClr val="FFFFCC"/>
              </a:gs>
              <a:gs pos="100000">
                <a:srgbClr val="66FF99"/>
              </a:gs>
            </a:gsLst>
            <a:lin ang="2700000" scaled="1"/>
          </a:gradFill>
          <a:ln w="9525">
            <a:solidFill>
              <a:schemeClr val="tx1"/>
            </a:solidFill>
            <a:miter lim="800000"/>
            <a:headEnd/>
            <a:tailEnd/>
          </a:ln>
        </p:spPr>
        <p:txBody>
          <a:bodyPr wrap="none" lIns="91436" tIns="45718" rIns="91436" bIns="45718">
            <a:spAutoFit/>
          </a:bodyPr>
          <a:lstStyle/>
          <a:p>
            <a:pPr algn="ctr"/>
            <a:r>
              <a:rPr lang="en-US" sz="1400" b="1"/>
              <a:t>SIMPAN </a:t>
            </a:r>
          </a:p>
          <a:p>
            <a:pPr algn="ctr"/>
            <a:r>
              <a:rPr lang="en-US" sz="1400" b="1"/>
              <a:t>PERMANEN</a:t>
            </a:r>
          </a:p>
        </p:txBody>
      </p:sp>
      <p:sp>
        <p:nvSpPr>
          <p:cNvPr id="10251" name="Rectangle 11"/>
          <p:cNvSpPr>
            <a:spLocks noChangeArrowheads="1"/>
          </p:cNvSpPr>
          <p:nvPr/>
        </p:nvSpPr>
        <p:spPr bwMode="auto">
          <a:xfrm>
            <a:off x="4983163" y="5254625"/>
            <a:ext cx="1522412" cy="307975"/>
          </a:xfrm>
          <a:prstGeom prst="rect">
            <a:avLst/>
          </a:prstGeom>
          <a:gradFill rotWithShape="0">
            <a:gsLst>
              <a:gs pos="0">
                <a:srgbClr val="66FF99"/>
              </a:gs>
              <a:gs pos="100000">
                <a:srgbClr val="FFFFCC"/>
              </a:gs>
            </a:gsLst>
            <a:path path="rect">
              <a:fillToRect l="100000" t="100000"/>
            </a:path>
          </a:gradFill>
          <a:ln w="9525">
            <a:solidFill>
              <a:schemeClr val="tx1"/>
            </a:solidFill>
            <a:miter lim="800000"/>
            <a:headEnd/>
            <a:tailEnd/>
          </a:ln>
        </p:spPr>
        <p:txBody>
          <a:bodyPr lIns="91436" tIns="45718" rIns="91436" bIns="45718">
            <a:spAutoFit/>
          </a:bodyPr>
          <a:lstStyle/>
          <a:p>
            <a:pPr>
              <a:spcBef>
                <a:spcPct val="50000"/>
              </a:spcBef>
            </a:pPr>
            <a:r>
              <a:rPr lang="en-US" sz="1400" b="1"/>
              <a:t>SIMPAN AKTIF</a:t>
            </a:r>
          </a:p>
        </p:txBody>
      </p:sp>
      <p:sp>
        <p:nvSpPr>
          <p:cNvPr id="10252" name="Rectangle 12"/>
          <p:cNvSpPr>
            <a:spLocks noChangeArrowheads="1"/>
          </p:cNvSpPr>
          <p:nvPr/>
        </p:nvSpPr>
        <p:spPr bwMode="auto">
          <a:xfrm>
            <a:off x="2466975" y="4187825"/>
            <a:ext cx="1449388" cy="457200"/>
          </a:xfrm>
          <a:prstGeom prst="rect">
            <a:avLst/>
          </a:prstGeom>
          <a:gradFill rotWithShape="0">
            <a:gsLst>
              <a:gs pos="0">
                <a:schemeClr val="accent1"/>
              </a:gs>
              <a:gs pos="100000">
                <a:schemeClr val="bg1"/>
              </a:gs>
            </a:gsLst>
            <a:path path="rect">
              <a:fillToRect t="100000" r="100000"/>
            </a:path>
          </a:gradFill>
          <a:ln w="9525">
            <a:solidFill>
              <a:schemeClr val="tx1"/>
            </a:solidFill>
            <a:miter lim="800000"/>
            <a:headEnd/>
            <a:tailEnd/>
          </a:ln>
        </p:spPr>
        <p:txBody>
          <a:bodyPr wrap="none" lIns="91436" tIns="45718" rIns="91436" bIns="45718" anchor="ctr"/>
          <a:lstStyle/>
          <a:p>
            <a:pPr algn="ctr"/>
            <a:r>
              <a:rPr lang="en-US" sz="1400" b="1"/>
              <a:t>SIMPAN INAKTIF</a:t>
            </a:r>
          </a:p>
        </p:txBody>
      </p:sp>
      <p:sp>
        <p:nvSpPr>
          <p:cNvPr id="10253" name="Rectangle 13"/>
          <p:cNvSpPr>
            <a:spLocks noChangeArrowheads="1"/>
          </p:cNvSpPr>
          <p:nvPr/>
        </p:nvSpPr>
        <p:spPr bwMode="auto">
          <a:xfrm>
            <a:off x="3609975" y="5254625"/>
            <a:ext cx="1219200" cy="304800"/>
          </a:xfrm>
          <a:prstGeom prst="rect">
            <a:avLst/>
          </a:prstGeom>
          <a:gradFill rotWithShape="0">
            <a:gsLst>
              <a:gs pos="0">
                <a:schemeClr val="accent1"/>
              </a:gs>
              <a:gs pos="100000">
                <a:schemeClr val="bg1"/>
              </a:gs>
            </a:gsLst>
            <a:path path="rect">
              <a:fillToRect l="100000" t="100000"/>
            </a:path>
          </a:gradFill>
          <a:ln w="9525">
            <a:solidFill>
              <a:schemeClr val="tx1"/>
            </a:solidFill>
            <a:miter lim="800000"/>
            <a:headEnd/>
            <a:tailEnd/>
          </a:ln>
        </p:spPr>
        <p:txBody>
          <a:bodyPr wrap="none" lIns="91436" tIns="45718" rIns="91436" bIns="45718" anchor="ctr"/>
          <a:lstStyle/>
          <a:p>
            <a:pPr algn="ctr"/>
            <a:r>
              <a:rPr lang="en-US" sz="1400" b="1"/>
              <a:t>PINDAH</a:t>
            </a:r>
          </a:p>
        </p:txBody>
      </p:sp>
      <p:sp>
        <p:nvSpPr>
          <p:cNvPr id="10254" name="Line 14"/>
          <p:cNvSpPr>
            <a:spLocks noChangeShapeType="1"/>
          </p:cNvSpPr>
          <p:nvPr/>
        </p:nvSpPr>
        <p:spPr bwMode="auto">
          <a:xfrm flipH="1">
            <a:off x="3076575" y="2130425"/>
            <a:ext cx="3733800" cy="3505200"/>
          </a:xfrm>
          <a:prstGeom prst="line">
            <a:avLst/>
          </a:prstGeom>
          <a:noFill/>
          <a:ln w="38100">
            <a:solidFill>
              <a:srgbClr val="FF0000"/>
            </a:solidFill>
            <a:round/>
            <a:headEnd/>
            <a:tailEnd/>
          </a:ln>
        </p:spPr>
        <p:txBody>
          <a:bodyPr lIns="82479" tIns="41239" rIns="82479" bIns="41239"/>
          <a:lstStyle/>
          <a:p>
            <a:endParaRPr lang="id-ID"/>
          </a:p>
        </p:txBody>
      </p:sp>
      <p:sp>
        <p:nvSpPr>
          <p:cNvPr id="10255" name="Line 15"/>
          <p:cNvSpPr>
            <a:spLocks noChangeShapeType="1"/>
          </p:cNvSpPr>
          <p:nvPr/>
        </p:nvSpPr>
        <p:spPr bwMode="auto">
          <a:xfrm>
            <a:off x="4983163" y="1368425"/>
            <a:ext cx="0" cy="4953000"/>
          </a:xfrm>
          <a:prstGeom prst="line">
            <a:avLst/>
          </a:prstGeom>
          <a:noFill/>
          <a:ln w="38100">
            <a:solidFill>
              <a:srgbClr val="FF0000"/>
            </a:solidFill>
            <a:round/>
            <a:headEnd/>
            <a:tailEnd/>
          </a:ln>
        </p:spPr>
        <p:txBody>
          <a:bodyPr lIns="82479" tIns="41239" rIns="82479" bIns="41239"/>
          <a:lstStyle/>
          <a:p>
            <a:endParaRPr lang="id-ID"/>
          </a:p>
        </p:txBody>
      </p:sp>
      <p:sp>
        <p:nvSpPr>
          <p:cNvPr id="10256" name="Freeform 16"/>
          <p:cNvSpPr>
            <a:spLocks/>
          </p:cNvSpPr>
          <p:nvPr/>
        </p:nvSpPr>
        <p:spPr bwMode="auto">
          <a:xfrm rot="220289">
            <a:off x="3838575" y="3044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57" name="Freeform 17"/>
          <p:cNvSpPr>
            <a:spLocks/>
          </p:cNvSpPr>
          <p:nvPr/>
        </p:nvSpPr>
        <p:spPr bwMode="auto">
          <a:xfrm rot="-2806976">
            <a:off x="3838575" y="3806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58" name="Freeform 18"/>
          <p:cNvSpPr>
            <a:spLocks/>
          </p:cNvSpPr>
          <p:nvPr/>
        </p:nvSpPr>
        <p:spPr bwMode="auto">
          <a:xfrm rot="-7909887">
            <a:off x="5286375" y="43402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59" name="Freeform 19"/>
          <p:cNvSpPr>
            <a:spLocks/>
          </p:cNvSpPr>
          <p:nvPr/>
        </p:nvSpPr>
        <p:spPr bwMode="auto">
          <a:xfrm rot="-5316024">
            <a:off x="4448969" y="4339431"/>
            <a:ext cx="304800" cy="763588"/>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60" name="Freeform 20"/>
          <p:cNvSpPr>
            <a:spLocks/>
          </p:cNvSpPr>
          <p:nvPr/>
        </p:nvSpPr>
        <p:spPr bwMode="auto">
          <a:xfrm rot="-10579711">
            <a:off x="5895975" y="3806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61" name="Freeform 21"/>
          <p:cNvSpPr>
            <a:spLocks/>
          </p:cNvSpPr>
          <p:nvPr/>
        </p:nvSpPr>
        <p:spPr bwMode="auto">
          <a:xfrm rot="8327873">
            <a:off x="5895975" y="30448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62" name="Freeform 22"/>
          <p:cNvSpPr>
            <a:spLocks/>
          </p:cNvSpPr>
          <p:nvPr/>
        </p:nvSpPr>
        <p:spPr bwMode="auto">
          <a:xfrm rot="5332519">
            <a:off x="5286375" y="2435225"/>
            <a:ext cx="304800"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63" name="Freeform 23"/>
          <p:cNvSpPr>
            <a:spLocks/>
          </p:cNvSpPr>
          <p:nvPr/>
        </p:nvSpPr>
        <p:spPr bwMode="auto">
          <a:xfrm rot="2634001">
            <a:off x="4449763" y="2435225"/>
            <a:ext cx="303212" cy="762000"/>
          </a:xfrm>
          <a:custGeom>
            <a:avLst/>
            <a:gdLst>
              <a:gd name="T0" fmla="*/ 2147483647 w 200"/>
              <a:gd name="T1" fmla="*/ 2147483647 h 480"/>
              <a:gd name="T2" fmla="*/ 2147483647 w 200"/>
              <a:gd name="T3" fmla="*/ 2147483647 h 480"/>
              <a:gd name="T4" fmla="*/ 2147483647 w 200"/>
              <a:gd name="T5" fmla="*/ 2147483647 h 480"/>
              <a:gd name="T6" fmla="*/ 2147483647 w 200"/>
              <a:gd name="T7" fmla="*/ 2147483647 h 480"/>
              <a:gd name="T8" fmla="*/ 2147483647 w 200"/>
              <a:gd name="T9" fmla="*/ 0 h 480"/>
              <a:gd name="T10" fmla="*/ 0 60000 65536"/>
              <a:gd name="T11" fmla="*/ 0 60000 65536"/>
              <a:gd name="T12" fmla="*/ 0 60000 65536"/>
              <a:gd name="T13" fmla="*/ 0 60000 65536"/>
              <a:gd name="T14" fmla="*/ 0 60000 65536"/>
              <a:gd name="T15" fmla="*/ 0 w 200"/>
              <a:gd name="T16" fmla="*/ 0 h 480"/>
              <a:gd name="T17" fmla="*/ 200 w 200"/>
              <a:gd name="T18" fmla="*/ 480 h 480"/>
            </a:gdLst>
            <a:ahLst/>
            <a:cxnLst>
              <a:cxn ang="T10">
                <a:pos x="T0" y="T1"/>
              </a:cxn>
              <a:cxn ang="T11">
                <a:pos x="T2" y="T3"/>
              </a:cxn>
              <a:cxn ang="T12">
                <a:pos x="T4" y="T5"/>
              </a:cxn>
              <a:cxn ang="T13">
                <a:pos x="T6" y="T7"/>
              </a:cxn>
              <a:cxn ang="T14">
                <a:pos x="T8" y="T9"/>
              </a:cxn>
            </a:cxnLst>
            <a:rect l="T15" t="T16" r="T17" b="T18"/>
            <a:pathLst>
              <a:path w="200" h="480">
                <a:moveTo>
                  <a:pt x="8" y="480"/>
                </a:moveTo>
                <a:cubicBezTo>
                  <a:pt x="4" y="408"/>
                  <a:pt x="0" y="336"/>
                  <a:pt x="8" y="288"/>
                </a:cubicBezTo>
                <a:cubicBezTo>
                  <a:pt x="16" y="240"/>
                  <a:pt x="40" y="224"/>
                  <a:pt x="56" y="192"/>
                </a:cubicBezTo>
                <a:cubicBezTo>
                  <a:pt x="72" y="160"/>
                  <a:pt x="80" y="128"/>
                  <a:pt x="104" y="96"/>
                </a:cubicBezTo>
                <a:cubicBezTo>
                  <a:pt x="128" y="64"/>
                  <a:pt x="184" y="16"/>
                  <a:pt x="200" y="0"/>
                </a:cubicBezTo>
              </a:path>
            </a:pathLst>
          </a:custGeom>
          <a:noFill/>
          <a:ln w="28575">
            <a:solidFill>
              <a:schemeClr val="tx1"/>
            </a:solidFill>
            <a:round/>
            <a:headEnd/>
            <a:tailEnd type="arrow" w="med" len="med"/>
          </a:ln>
        </p:spPr>
        <p:txBody>
          <a:bodyPr lIns="82479" tIns="41239" rIns="82479" bIns="41239"/>
          <a:lstStyle/>
          <a:p>
            <a:endParaRPr lang="id-ID"/>
          </a:p>
        </p:txBody>
      </p:sp>
      <p:sp>
        <p:nvSpPr>
          <p:cNvPr id="10264" name="Line 24"/>
          <p:cNvSpPr>
            <a:spLocks noChangeShapeType="1"/>
          </p:cNvSpPr>
          <p:nvPr/>
        </p:nvSpPr>
        <p:spPr bwMode="auto">
          <a:xfrm flipV="1">
            <a:off x="3228975" y="1978025"/>
            <a:ext cx="0" cy="76200"/>
          </a:xfrm>
          <a:prstGeom prst="line">
            <a:avLst/>
          </a:prstGeom>
          <a:noFill/>
          <a:ln w="9525">
            <a:solidFill>
              <a:srgbClr val="0066FF"/>
            </a:solidFill>
            <a:round/>
            <a:headEnd/>
            <a:tailEnd/>
          </a:ln>
        </p:spPr>
        <p:txBody>
          <a:bodyPr lIns="82479" tIns="41239" rIns="82479" bIns="41239"/>
          <a:lstStyle/>
          <a:p>
            <a:endParaRPr lang="id-ID"/>
          </a:p>
        </p:txBody>
      </p:sp>
      <p:sp>
        <p:nvSpPr>
          <p:cNvPr id="10265" name="Line 25"/>
          <p:cNvSpPr>
            <a:spLocks noChangeShapeType="1"/>
          </p:cNvSpPr>
          <p:nvPr/>
        </p:nvSpPr>
        <p:spPr bwMode="auto">
          <a:xfrm>
            <a:off x="4983163" y="3806825"/>
            <a:ext cx="1751012" cy="1828800"/>
          </a:xfrm>
          <a:prstGeom prst="line">
            <a:avLst/>
          </a:prstGeom>
          <a:noFill/>
          <a:ln w="28575">
            <a:solidFill>
              <a:srgbClr val="FF0000"/>
            </a:solidFill>
            <a:round/>
            <a:headEnd/>
            <a:tailEnd/>
          </a:ln>
        </p:spPr>
        <p:txBody>
          <a:bodyPr lIns="82479" tIns="41239" rIns="82479" bIns="41239"/>
          <a:lstStyle/>
          <a:p>
            <a:endParaRPr lang="id-ID"/>
          </a:p>
        </p:txBody>
      </p:sp>
      <p:sp>
        <p:nvSpPr>
          <p:cNvPr id="10266" name="Line 26"/>
          <p:cNvSpPr>
            <a:spLocks noChangeShapeType="1"/>
          </p:cNvSpPr>
          <p:nvPr/>
        </p:nvSpPr>
        <p:spPr bwMode="auto">
          <a:xfrm flipH="1" flipV="1">
            <a:off x="3000375" y="2130425"/>
            <a:ext cx="1982788" cy="1676400"/>
          </a:xfrm>
          <a:prstGeom prst="line">
            <a:avLst/>
          </a:prstGeom>
          <a:noFill/>
          <a:ln w="38100">
            <a:solidFill>
              <a:srgbClr val="FF0000"/>
            </a:solidFill>
            <a:prstDash val="sysDot"/>
            <a:round/>
            <a:headEnd/>
            <a:tailEnd/>
          </a:ln>
        </p:spPr>
        <p:txBody>
          <a:bodyPr lIns="82479" tIns="41239" rIns="82479" bIns="41239"/>
          <a:lstStyle/>
          <a:p>
            <a:endParaRPr lang="id-ID"/>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Lanjutan</a:t>
            </a:r>
            <a:r>
              <a:rPr lang="en-US" dirty="0" smtClean="0"/>
              <a:t>…..</a:t>
            </a:r>
            <a:endParaRPr lang="en-US" dirty="0"/>
          </a:p>
        </p:txBody>
      </p:sp>
      <p:sp>
        <p:nvSpPr>
          <p:cNvPr id="3" name="Content Placeholder 2"/>
          <p:cNvSpPr>
            <a:spLocks noGrp="1"/>
          </p:cNvSpPr>
          <p:nvPr>
            <p:ph idx="1"/>
          </p:nvPr>
        </p:nvSpPr>
        <p:spPr>
          <a:xfrm>
            <a:off x="457200" y="2060848"/>
            <a:ext cx="8572500" cy="4797152"/>
          </a:xfrm>
        </p:spPr>
        <p:txBody>
          <a:bodyPr>
            <a:normAutofit/>
          </a:bodyPr>
          <a:lstStyle/>
          <a:p>
            <a:r>
              <a:rPr lang="en-US" dirty="0" smtClean="0"/>
              <a:t>Di Indonesia, </a:t>
            </a:r>
            <a:r>
              <a:rPr lang="en-US" dirty="0" err="1" smtClean="0"/>
              <a:t>dalam</a:t>
            </a:r>
            <a:r>
              <a:rPr lang="en-US" dirty="0" smtClean="0"/>
              <a:t> terminology </a:t>
            </a:r>
            <a:r>
              <a:rPr lang="en-US" dirty="0" err="1" smtClean="0"/>
              <a:t>lembaga</a:t>
            </a:r>
            <a:r>
              <a:rPr lang="en-US" dirty="0" smtClean="0"/>
              <a:t> non-</a:t>
            </a:r>
            <a:r>
              <a:rPr lang="en-US" dirty="0" err="1" smtClean="0"/>
              <a:t>pemerintah</a:t>
            </a:r>
            <a:r>
              <a:rPr lang="en-US" dirty="0" smtClean="0"/>
              <a:t>, </a:t>
            </a:r>
            <a:r>
              <a:rPr lang="en-US" dirty="0" err="1" smtClean="0"/>
              <a:t>istilah</a:t>
            </a:r>
            <a:r>
              <a:rPr lang="en-US" dirty="0" smtClean="0"/>
              <a:t>  </a:t>
            </a:r>
            <a:r>
              <a:rPr lang="en-US" dirty="0" err="1" smtClean="0"/>
              <a:t>arsip</a:t>
            </a:r>
            <a:r>
              <a:rPr lang="en-US" dirty="0" smtClean="0"/>
              <a:t> </a:t>
            </a:r>
            <a:r>
              <a:rPr lang="en-US" dirty="0" err="1" smtClean="0"/>
              <a:t>dikenal</a:t>
            </a:r>
            <a:r>
              <a:rPr lang="en-US" dirty="0" smtClean="0"/>
              <a:t> </a:t>
            </a:r>
            <a:r>
              <a:rPr lang="en-US" dirty="0" err="1" smtClean="0"/>
              <a:t>dengan</a:t>
            </a:r>
            <a:r>
              <a:rPr lang="en-US" dirty="0" smtClean="0"/>
              <a:t> </a:t>
            </a:r>
            <a:r>
              <a:rPr lang="en-US" dirty="0" err="1" smtClean="0"/>
              <a:t>dokumen</a:t>
            </a:r>
            <a:r>
              <a:rPr lang="en-US" dirty="0" smtClean="0"/>
              <a:t>. </a:t>
            </a:r>
          </a:p>
          <a:p>
            <a:r>
              <a:rPr lang="en-US" dirty="0" err="1" smtClean="0"/>
              <a:t>Oleh</a:t>
            </a:r>
            <a:r>
              <a:rPr lang="en-US" dirty="0" smtClean="0"/>
              <a:t> </a:t>
            </a:r>
            <a:r>
              <a:rPr lang="en-US" dirty="0" err="1" smtClean="0"/>
              <a:t>karena</a:t>
            </a:r>
            <a:r>
              <a:rPr lang="en-US" dirty="0" smtClean="0"/>
              <a:t> </a:t>
            </a:r>
            <a:r>
              <a:rPr lang="en-US" dirty="0" err="1" smtClean="0"/>
              <a:t>itu</a:t>
            </a:r>
            <a:r>
              <a:rPr lang="en-US" dirty="0" smtClean="0"/>
              <a:t>, </a:t>
            </a:r>
            <a:r>
              <a:rPr lang="en-US" dirty="0" err="1" smtClean="0"/>
              <a:t>pada</a:t>
            </a:r>
            <a:r>
              <a:rPr lang="en-US" dirty="0" smtClean="0"/>
              <a:t> </a:t>
            </a:r>
            <a:r>
              <a:rPr lang="en-US" dirty="0" err="1" smtClean="0"/>
              <a:t>tahun</a:t>
            </a:r>
            <a:r>
              <a:rPr lang="en-US" dirty="0" smtClean="0"/>
              <a:t> 1997, </a:t>
            </a:r>
            <a:r>
              <a:rPr lang="en-US" dirty="0" err="1" smtClean="0"/>
              <a:t>pemerintah</a:t>
            </a:r>
            <a:r>
              <a:rPr lang="en-US" dirty="0" smtClean="0"/>
              <a:t> </a:t>
            </a:r>
            <a:r>
              <a:rPr lang="en-US" dirty="0" err="1" smtClean="0"/>
              <a:t>mengeluarkan</a:t>
            </a:r>
            <a:r>
              <a:rPr lang="en-US" dirty="0" smtClean="0"/>
              <a:t> UU No 8/1997, </a:t>
            </a:r>
            <a:r>
              <a:rPr lang="en-US" dirty="0" err="1" smtClean="0"/>
              <a:t>tentang</a:t>
            </a:r>
            <a:r>
              <a:rPr lang="en-US" dirty="0" smtClean="0"/>
              <a:t> </a:t>
            </a:r>
            <a:r>
              <a:rPr lang="en-US" dirty="0" err="1" smtClean="0"/>
              <a:t>Dokumen</a:t>
            </a:r>
            <a:r>
              <a:rPr lang="en-US" dirty="0" smtClean="0"/>
              <a:t> Perusahaan</a:t>
            </a:r>
          </a:p>
          <a:p>
            <a:r>
              <a:rPr lang="en-US" dirty="0" err="1" smtClean="0"/>
              <a:t>Menurut</a:t>
            </a:r>
            <a:r>
              <a:rPr lang="en-US" dirty="0" smtClean="0"/>
              <a:t> UU No 8/1997, </a:t>
            </a:r>
            <a:r>
              <a:rPr lang="en-US" dirty="0" err="1" smtClean="0"/>
              <a:t>Dokumen</a:t>
            </a:r>
            <a:r>
              <a:rPr lang="en-US" dirty="0" smtClean="0"/>
              <a:t> Perusahaan </a:t>
            </a:r>
            <a:r>
              <a:rPr lang="en-US" dirty="0" err="1" smtClean="0"/>
              <a:t>adalah</a:t>
            </a:r>
            <a:r>
              <a:rPr lang="en-US" dirty="0" smtClean="0"/>
              <a:t> : data, </a:t>
            </a:r>
            <a:r>
              <a:rPr lang="en-US" dirty="0" err="1" smtClean="0"/>
              <a:t>catatan</a:t>
            </a:r>
            <a:r>
              <a:rPr lang="en-US" dirty="0" smtClean="0"/>
              <a:t>, </a:t>
            </a:r>
            <a:r>
              <a:rPr lang="en-US" dirty="0" err="1" smtClean="0"/>
              <a:t>dan</a:t>
            </a:r>
            <a:r>
              <a:rPr lang="en-US" dirty="0" smtClean="0"/>
              <a:t> </a:t>
            </a:r>
            <a:r>
              <a:rPr lang="en-US" dirty="0" err="1" smtClean="0"/>
              <a:t>atau</a:t>
            </a:r>
            <a:r>
              <a:rPr lang="en-US" dirty="0" smtClean="0"/>
              <a:t> </a:t>
            </a:r>
            <a:r>
              <a:rPr lang="en-US" dirty="0" err="1" smtClean="0"/>
              <a:t>keterangan</a:t>
            </a:r>
            <a:r>
              <a:rPr lang="en-US" dirty="0" smtClean="0"/>
              <a:t> yang </a:t>
            </a:r>
            <a:r>
              <a:rPr lang="en-US" dirty="0" err="1" smtClean="0"/>
              <a:t>dibuat</a:t>
            </a:r>
            <a:r>
              <a:rPr lang="en-US" dirty="0" smtClean="0"/>
              <a:t> </a:t>
            </a:r>
            <a:r>
              <a:rPr lang="en-US" dirty="0" err="1" smtClean="0"/>
              <a:t>dan</a:t>
            </a:r>
            <a:r>
              <a:rPr lang="en-US" dirty="0" smtClean="0"/>
              <a:t> </a:t>
            </a:r>
            <a:r>
              <a:rPr lang="en-US" dirty="0" err="1" smtClean="0"/>
              <a:t>atau</a:t>
            </a:r>
            <a:r>
              <a:rPr lang="en-US" dirty="0" smtClean="0"/>
              <a:t> </a:t>
            </a:r>
            <a:r>
              <a:rPr lang="en-US" dirty="0" err="1" smtClean="0"/>
              <a:t>diterima</a:t>
            </a:r>
            <a:r>
              <a:rPr lang="en-US" dirty="0" smtClean="0"/>
              <a:t> </a:t>
            </a:r>
            <a:r>
              <a:rPr lang="en-US" dirty="0" err="1" smtClean="0"/>
              <a:t>perusahaan</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pelaksanaan</a:t>
            </a:r>
            <a:r>
              <a:rPr lang="en-US" dirty="0" smtClean="0"/>
              <a:t> </a:t>
            </a:r>
            <a:r>
              <a:rPr lang="en-US" dirty="0" err="1" smtClean="0"/>
              <a:t>kegiatannya</a:t>
            </a:r>
            <a:r>
              <a:rPr lang="en-US" dirty="0" smtClean="0"/>
              <a:t>, </a:t>
            </a:r>
            <a:r>
              <a:rPr lang="en-US" dirty="0" err="1" smtClean="0"/>
              <a:t>baik</a:t>
            </a:r>
            <a:r>
              <a:rPr lang="en-US" dirty="0" smtClean="0"/>
              <a:t> </a:t>
            </a:r>
            <a:r>
              <a:rPr lang="en-US" dirty="0" err="1" smtClean="0"/>
              <a:t>tertulis</a:t>
            </a:r>
            <a:r>
              <a:rPr lang="en-US" dirty="0" smtClean="0"/>
              <a:t> di </a:t>
            </a:r>
            <a:r>
              <a:rPr lang="en-US" dirty="0" err="1" smtClean="0"/>
              <a:t>atas</a:t>
            </a:r>
            <a:r>
              <a:rPr lang="en-US" dirty="0" smtClean="0"/>
              <a:t> </a:t>
            </a:r>
            <a:r>
              <a:rPr lang="en-US" dirty="0" err="1" smtClean="0"/>
              <a:t>kertas</a:t>
            </a:r>
            <a:r>
              <a:rPr lang="en-US" dirty="0" smtClean="0"/>
              <a:t> </a:t>
            </a:r>
            <a:r>
              <a:rPr lang="en-US" dirty="0" err="1" smtClean="0"/>
              <a:t>atau</a:t>
            </a:r>
            <a:r>
              <a:rPr lang="en-US" dirty="0" smtClean="0"/>
              <a:t> </a:t>
            </a:r>
            <a:r>
              <a:rPr lang="en-US" dirty="0" err="1" smtClean="0"/>
              <a:t>sarana</a:t>
            </a:r>
            <a:r>
              <a:rPr lang="en-US" dirty="0" smtClean="0"/>
              <a:t> lain </a:t>
            </a:r>
            <a:r>
              <a:rPr lang="en-US" dirty="0" err="1" smtClean="0"/>
              <a:t>maupun</a:t>
            </a:r>
            <a:r>
              <a:rPr lang="en-US" dirty="0" smtClean="0"/>
              <a:t> </a:t>
            </a:r>
            <a:r>
              <a:rPr lang="en-US" dirty="0" err="1" smtClean="0"/>
              <a:t>isi</a:t>
            </a:r>
            <a:r>
              <a:rPr lang="en-US" dirty="0" smtClean="0"/>
              <a:t> undang2 </a:t>
            </a:r>
            <a:r>
              <a:rPr lang="en-US" dirty="0" err="1" smtClean="0"/>
              <a:t>terekam</a:t>
            </a:r>
            <a:r>
              <a:rPr lang="en-US" dirty="0" smtClean="0"/>
              <a:t> </a:t>
            </a:r>
            <a:r>
              <a:rPr lang="en-US" dirty="0" err="1" smtClean="0"/>
              <a:t>dalam</a:t>
            </a:r>
            <a:r>
              <a:rPr lang="en-US" dirty="0" smtClean="0"/>
              <a:t> </a:t>
            </a:r>
            <a:r>
              <a:rPr lang="en-US" dirty="0" err="1" smtClean="0"/>
              <a:t>bentuk</a:t>
            </a:r>
            <a:r>
              <a:rPr lang="en-US" dirty="0" smtClean="0"/>
              <a:t> </a:t>
            </a:r>
            <a:r>
              <a:rPr lang="en-US" dirty="0" err="1" smtClean="0"/>
              <a:t>corak</a:t>
            </a:r>
            <a:r>
              <a:rPr lang="en-US" dirty="0" smtClean="0"/>
              <a:t> </a:t>
            </a:r>
            <a:r>
              <a:rPr lang="en-US" dirty="0" err="1" smtClean="0"/>
              <a:t>apapun</a:t>
            </a:r>
            <a:r>
              <a:rPr lang="en-US" dirty="0" smtClean="0"/>
              <a:t> yang </a:t>
            </a:r>
            <a:r>
              <a:rPr lang="en-US" dirty="0" err="1" smtClean="0"/>
              <a:t>dapat</a:t>
            </a:r>
            <a:r>
              <a:rPr lang="en-US" dirty="0" smtClean="0"/>
              <a:t> </a:t>
            </a:r>
            <a:r>
              <a:rPr lang="en-US" dirty="0" err="1" smtClean="0"/>
              <a:t>dilihat</a:t>
            </a:r>
            <a:r>
              <a:rPr lang="en-US" dirty="0" smtClean="0"/>
              <a:t>, </a:t>
            </a:r>
            <a:r>
              <a:rPr lang="en-US" dirty="0" err="1" smtClean="0"/>
              <a:t>dibaca</a:t>
            </a:r>
            <a:r>
              <a:rPr lang="en-US" dirty="0" smtClean="0"/>
              <a:t> </a:t>
            </a:r>
            <a:r>
              <a:rPr lang="en-US" dirty="0" err="1" smtClean="0"/>
              <a:t>atau</a:t>
            </a:r>
            <a:r>
              <a:rPr lang="en-US" dirty="0" smtClean="0"/>
              <a:t> </a:t>
            </a:r>
            <a:r>
              <a:rPr lang="en-US" dirty="0" err="1" smtClean="0"/>
              <a:t>didengar</a:t>
            </a:r>
            <a:endParaRPr lang="en-US" dirty="0"/>
          </a:p>
        </p:txBody>
      </p:sp>
    </p:spTree>
    <p:extLst>
      <p:ext uri="{BB962C8B-B14F-4D97-AF65-F5344CB8AC3E}">
        <p14:creationId xmlns:p14="http://schemas.microsoft.com/office/powerpoint/2010/main" val="296499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800" smtClean="0">
                <a:latin typeface="Verdana" pitchFamily="34" charset="0"/>
              </a:rPr>
              <a:t>Perbedaan rekod dengan perpustakaan</a:t>
            </a:r>
          </a:p>
        </p:txBody>
      </p:sp>
      <p:sp>
        <p:nvSpPr>
          <p:cNvPr id="3075" name="Rectangle 3"/>
          <p:cNvSpPr>
            <a:spLocks noGrp="1" noChangeArrowheads="1"/>
          </p:cNvSpPr>
          <p:nvPr>
            <p:ph idx="1"/>
          </p:nvPr>
        </p:nvSpPr>
        <p:spPr/>
        <p:txBody>
          <a:bodyPr/>
          <a:lstStyle/>
          <a:p>
            <a:pPr eaLnBrk="1" hangingPunct="1"/>
            <a:endParaRPr lang="en-US" smtClean="0"/>
          </a:p>
          <a:p>
            <a:pPr eaLnBrk="1" hangingPunct="1"/>
            <a:r>
              <a:rPr lang="en-US" sz="2800" smtClean="0">
                <a:latin typeface="Verdana" pitchFamily="34" charset="0"/>
              </a:rPr>
              <a:t>Bahan</a:t>
            </a:r>
          </a:p>
          <a:p>
            <a:pPr eaLnBrk="1" hangingPunct="1"/>
            <a:r>
              <a:rPr lang="en-US" sz="2800" smtClean="0">
                <a:latin typeface="Verdana" pitchFamily="34" charset="0"/>
              </a:rPr>
              <a:t>Fungsi</a:t>
            </a:r>
          </a:p>
          <a:p>
            <a:pPr eaLnBrk="1" hangingPunct="1"/>
            <a:r>
              <a:rPr lang="en-US" sz="2800" smtClean="0">
                <a:latin typeface="Verdana" pitchFamily="34" charset="0"/>
              </a:rPr>
              <a:t>Isi</a:t>
            </a:r>
          </a:p>
          <a:p>
            <a:pPr eaLnBrk="1" hangingPunct="1"/>
            <a:r>
              <a:rPr lang="en-US" sz="2800" smtClean="0">
                <a:latin typeface="Verdana" pitchFamily="34" charset="0"/>
              </a:rPr>
              <a:t>Konteks</a:t>
            </a:r>
          </a:p>
          <a:p>
            <a:pPr eaLnBrk="1" hangingPunct="1"/>
            <a:r>
              <a:rPr lang="en-US" sz="2800" smtClean="0">
                <a:latin typeface="Verdana" pitchFamily="34" charset="0"/>
              </a:rPr>
              <a:t>Struktur</a:t>
            </a:r>
          </a:p>
          <a:p>
            <a:pPr eaLnBrk="1" hangingPunct="1"/>
            <a:r>
              <a:rPr lang="en-US" sz="2800" smtClean="0">
                <a:latin typeface="Verdana" pitchFamily="34" charset="0"/>
              </a:rPr>
              <a:t>Manajemen dan pengelolaan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detail</a:t>
            </a:r>
            <a:endParaRPr lang="en-US" dirty="0"/>
          </a:p>
        </p:txBody>
      </p:sp>
      <p:sp>
        <p:nvSpPr>
          <p:cNvPr id="3" name="Content Placeholder 2"/>
          <p:cNvSpPr>
            <a:spLocks noGrp="1"/>
          </p:cNvSpPr>
          <p:nvPr>
            <p:ph idx="1"/>
          </p:nvPr>
        </p:nvSpPr>
        <p:spPr/>
        <p:txBody>
          <a:bodyPr/>
          <a:lstStyle/>
          <a:p>
            <a:r>
              <a:rPr lang="en-US" dirty="0" err="1" smtClean="0"/>
              <a:t>Fungsi</a:t>
            </a:r>
            <a:r>
              <a:rPr lang="en-US" dirty="0" smtClean="0"/>
              <a:t> </a:t>
            </a:r>
          </a:p>
          <a:p>
            <a:pPr lvl="1"/>
            <a:r>
              <a:rPr lang="en-US" dirty="0" err="1" smtClean="0"/>
              <a:t>Fungsi</a:t>
            </a:r>
            <a:r>
              <a:rPr lang="en-US" dirty="0" smtClean="0"/>
              <a:t> </a:t>
            </a:r>
            <a:r>
              <a:rPr lang="en-US" dirty="0" err="1" smtClean="0"/>
              <a:t>utama</a:t>
            </a:r>
            <a:r>
              <a:rPr lang="en-US" dirty="0" smtClean="0"/>
              <a:t> </a:t>
            </a:r>
            <a:r>
              <a:rPr lang="en-US" dirty="0" err="1" smtClean="0"/>
              <a:t>perpustakaan</a:t>
            </a:r>
            <a:r>
              <a:rPr lang="en-US" dirty="0" smtClean="0"/>
              <a:t> </a:t>
            </a:r>
            <a:r>
              <a:rPr lang="en-US" dirty="0" err="1" smtClean="0"/>
              <a:t>menyimpan</a:t>
            </a:r>
            <a:r>
              <a:rPr lang="en-US" dirty="0" smtClean="0"/>
              <a:t>  </a:t>
            </a:r>
            <a:r>
              <a:rPr lang="en-US" dirty="0" err="1" smtClean="0"/>
              <a:t>dan</a:t>
            </a:r>
            <a:r>
              <a:rPr lang="en-US" dirty="0" smtClean="0"/>
              <a:t> </a:t>
            </a:r>
            <a:r>
              <a:rPr lang="en-US" dirty="0" err="1" smtClean="0"/>
              <a:t>menyediakan</a:t>
            </a:r>
            <a:r>
              <a:rPr lang="en-US" dirty="0" smtClean="0"/>
              <a:t> </a:t>
            </a:r>
            <a:r>
              <a:rPr lang="en-US" dirty="0" err="1" smtClean="0"/>
              <a:t>koleksi</a:t>
            </a:r>
            <a:r>
              <a:rPr lang="en-US" dirty="0" smtClean="0"/>
              <a:t> </a:t>
            </a:r>
            <a:r>
              <a:rPr lang="en-US" dirty="0" err="1" smtClean="0"/>
              <a:t>buku</a:t>
            </a:r>
            <a:r>
              <a:rPr lang="en-US" dirty="0" smtClean="0"/>
              <a:t> </a:t>
            </a:r>
            <a:r>
              <a:rPr lang="en-US" dirty="0" err="1" smtClean="0"/>
              <a:t>dan</a:t>
            </a:r>
            <a:r>
              <a:rPr lang="en-US" dirty="0" smtClean="0"/>
              <a:t> </a:t>
            </a:r>
            <a:r>
              <a:rPr lang="en-US" dirty="0" err="1" smtClean="0"/>
              <a:t>bahan</a:t>
            </a:r>
            <a:r>
              <a:rPr lang="en-US" dirty="0" smtClean="0"/>
              <a:t> </a:t>
            </a:r>
            <a:r>
              <a:rPr lang="en-US" dirty="0" err="1" smtClean="0"/>
              <a:t>cetak</a:t>
            </a:r>
            <a:r>
              <a:rPr lang="en-US" dirty="0" smtClean="0"/>
              <a:t>, </a:t>
            </a:r>
            <a:r>
              <a:rPr lang="en-US" dirty="0" err="1" smtClean="0"/>
              <a:t>sedang</a:t>
            </a:r>
            <a:r>
              <a:rPr lang="en-US" dirty="0" smtClean="0"/>
              <a:t> </a:t>
            </a:r>
            <a:r>
              <a:rPr lang="en-US" dirty="0" err="1" smtClean="0"/>
              <a:t>arsip</a:t>
            </a:r>
            <a:r>
              <a:rPr lang="en-US" dirty="0" smtClean="0"/>
              <a:t> </a:t>
            </a:r>
            <a:r>
              <a:rPr lang="en-US" dirty="0" err="1" smtClean="0"/>
              <a:t>fungsi</a:t>
            </a:r>
            <a:r>
              <a:rPr lang="en-US" dirty="0" smtClean="0"/>
              <a:t> </a:t>
            </a:r>
            <a:r>
              <a:rPr lang="en-US" dirty="0" err="1" smtClean="0"/>
              <a:t>utamanya</a:t>
            </a:r>
            <a:r>
              <a:rPr lang="en-US" dirty="0" smtClean="0"/>
              <a:t> </a:t>
            </a:r>
            <a:r>
              <a:rPr lang="en-US" dirty="0" err="1" smtClean="0"/>
              <a:t>memelihara</a:t>
            </a:r>
            <a:r>
              <a:rPr lang="en-US" dirty="0" smtClean="0"/>
              <a:t> </a:t>
            </a:r>
            <a:r>
              <a:rPr lang="en-US" dirty="0" err="1" smtClean="0"/>
              <a:t>akumulasi</a:t>
            </a:r>
            <a:r>
              <a:rPr lang="en-US" dirty="0" smtClean="0"/>
              <a:t> </a:t>
            </a:r>
            <a:r>
              <a:rPr lang="en-US" dirty="0" err="1" smtClean="0"/>
              <a:t>arsip</a:t>
            </a:r>
            <a:r>
              <a:rPr lang="en-US" dirty="0" smtClean="0"/>
              <a:t>  </a:t>
            </a:r>
            <a:r>
              <a:rPr lang="en-US" dirty="0" err="1" smtClean="0"/>
              <a:t>dinamis</a:t>
            </a:r>
            <a:r>
              <a:rPr lang="en-US" dirty="0" smtClean="0"/>
              <a:t> </a:t>
            </a:r>
            <a:r>
              <a:rPr lang="en-US" dirty="0" err="1" smtClean="0"/>
              <a:t>dari</a:t>
            </a:r>
            <a:r>
              <a:rPr lang="en-US" dirty="0" smtClean="0"/>
              <a:t> </a:t>
            </a:r>
            <a:r>
              <a:rPr lang="en-US" dirty="0" err="1" smtClean="0"/>
              <a:t>badan</a:t>
            </a:r>
            <a:r>
              <a:rPr lang="en-US" dirty="0" smtClean="0"/>
              <a:t> </a:t>
            </a:r>
            <a:r>
              <a:rPr lang="en-US" dirty="0" err="1" smtClean="0"/>
              <a:t>korporasi</a:t>
            </a:r>
            <a:r>
              <a:rPr lang="en-US" dirty="0" smtClean="0"/>
              <a:t>, </a:t>
            </a:r>
            <a:r>
              <a:rPr lang="en-US" dirty="0" err="1" smtClean="0"/>
              <a:t>perorangan</a:t>
            </a:r>
            <a:r>
              <a:rPr lang="en-US" dirty="0" smtClean="0"/>
              <a:t> </a:t>
            </a:r>
            <a:r>
              <a:rPr lang="en-US" dirty="0" err="1" smtClean="0"/>
              <a:t>yg</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arsip</a:t>
            </a:r>
            <a:r>
              <a:rPr lang="en-US" dirty="0"/>
              <a:t> </a:t>
            </a:r>
            <a:r>
              <a:rPr lang="en-US" dirty="0" smtClean="0"/>
              <a:t>(</a:t>
            </a:r>
            <a:r>
              <a:rPr lang="en-US" dirty="0" err="1" smtClean="0"/>
              <a:t>membantu</a:t>
            </a:r>
            <a:r>
              <a:rPr lang="en-US" dirty="0" smtClean="0"/>
              <a:t> </a:t>
            </a:r>
            <a:r>
              <a:rPr lang="en-US" dirty="0" err="1" smtClean="0"/>
              <a:t>melestarikan</a:t>
            </a:r>
            <a:r>
              <a:rPr lang="en-US" dirty="0" smtClean="0"/>
              <a:t> </a:t>
            </a:r>
            <a:r>
              <a:rPr lang="en-US" dirty="0" err="1" smtClean="0"/>
              <a:t>informasi</a:t>
            </a:r>
            <a:r>
              <a:rPr lang="en-US" dirty="0" smtClean="0"/>
              <a:t> </a:t>
            </a:r>
            <a:r>
              <a:rPr lang="en-US" dirty="0" err="1" smtClean="0"/>
              <a:t>terekam</a:t>
            </a:r>
            <a:r>
              <a:rPr lang="en-US" dirty="0" smtClean="0"/>
              <a:t> </a:t>
            </a:r>
            <a:r>
              <a:rPr lang="en-US" dirty="0" err="1" smtClean="0"/>
              <a:t>yg</a:t>
            </a:r>
            <a:r>
              <a:rPr lang="en-US" dirty="0" smtClean="0"/>
              <a:t> </a:t>
            </a:r>
            <a:r>
              <a:rPr lang="en-US" dirty="0" err="1" smtClean="0"/>
              <a:t>berharga</a:t>
            </a:r>
            <a:r>
              <a:rPr lang="en-US" dirty="0" smtClean="0"/>
              <a:t> </a:t>
            </a:r>
            <a:r>
              <a:rPr lang="en-US" dirty="0" err="1" smtClean="0"/>
              <a:t>bagi</a:t>
            </a:r>
            <a:r>
              <a:rPr lang="en-US" dirty="0" smtClean="0"/>
              <a:t> </a:t>
            </a:r>
            <a:r>
              <a:rPr lang="en-US" dirty="0" err="1" smtClean="0"/>
              <a:t>umat</a:t>
            </a:r>
            <a:r>
              <a:rPr lang="en-US" dirty="0" smtClean="0"/>
              <a:t> </a:t>
            </a:r>
            <a:r>
              <a:rPr lang="en-US" dirty="0" err="1" smtClean="0"/>
              <a:t>manusia</a:t>
            </a:r>
            <a:r>
              <a:rPr lang="en-US" dirty="0" smtClean="0"/>
              <a:t>)</a:t>
            </a:r>
          </a:p>
          <a:p>
            <a:r>
              <a:rPr lang="en-US" dirty="0" smtClean="0"/>
              <a:t> </a:t>
            </a:r>
            <a:endParaRPr lang="en-US" dirty="0"/>
          </a:p>
        </p:txBody>
      </p:sp>
    </p:spTree>
    <p:extLst>
      <p:ext uri="{BB962C8B-B14F-4D97-AF65-F5344CB8AC3E}">
        <p14:creationId xmlns:p14="http://schemas.microsoft.com/office/powerpoint/2010/main" val="2806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2800" b="1" smtClean="0">
                <a:solidFill>
                  <a:schemeClr val="tx1"/>
                </a:solidFill>
              </a:rPr>
              <a:t>PENGERTIAN DAN ISTILAH</a:t>
            </a:r>
            <a:r>
              <a:rPr lang="en-US" sz="4000" b="1" smtClean="0">
                <a:solidFill>
                  <a:schemeClr val="tx1"/>
                </a:solidFill>
              </a:rPr>
              <a:t/>
            </a:r>
            <a:br>
              <a:rPr lang="en-US" sz="4000" b="1" smtClean="0">
                <a:solidFill>
                  <a:schemeClr val="tx1"/>
                </a:solidFill>
              </a:rPr>
            </a:br>
            <a:endParaRPr lang="en-US" sz="4000" b="1" smtClean="0">
              <a:solidFill>
                <a:schemeClr val="tx1"/>
              </a:solidFill>
            </a:endParaRPr>
          </a:p>
        </p:txBody>
      </p:sp>
      <p:sp>
        <p:nvSpPr>
          <p:cNvPr id="4099" name="Rectangle 3"/>
          <p:cNvSpPr>
            <a:spLocks noGrp="1" noChangeArrowheads="1"/>
          </p:cNvSpPr>
          <p:nvPr>
            <p:ph idx="1"/>
          </p:nvPr>
        </p:nvSpPr>
        <p:spPr/>
        <p:txBody>
          <a:bodyPr>
            <a:normAutofit/>
          </a:bodyPr>
          <a:lstStyle/>
          <a:p>
            <a:pPr algn="just" eaLnBrk="1" hangingPunct="1"/>
            <a:endParaRPr lang="en-US" sz="2400" b="1" i="1" smtClean="0"/>
          </a:p>
          <a:p>
            <a:pPr algn="just" eaLnBrk="1" hangingPunct="1"/>
            <a:r>
              <a:rPr lang="en-US" sz="2400" b="1" i="1" smtClean="0"/>
              <a:t>Rekod</a:t>
            </a:r>
            <a:r>
              <a:rPr lang="en-US" sz="2400" smtClean="0"/>
              <a:t>…. Informasi terekam, dalam segala bentuk, termasuk data dalam sistem komputer, diciptakan atau diterima atau dipelihara oleh organisasi atau orang dalam transaksi bisnis atau menjalankan kegiatan dan disimpan sebagai bukti kegiatan tersebut.</a:t>
            </a:r>
          </a:p>
          <a:p>
            <a:pPr algn="just" eaLnBrk="1" hangingPunct="1"/>
            <a:endParaRPr lang="en-US" sz="2400" smtClean="0"/>
          </a:p>
          <a:p>
            <a:pPr algn="just" eaLnBrk="1" hangingPunct="1"/>
            <a:r>
              <a:rPr lang="en-US" sz="2400" b="1" i="1" smtClean="0"/>
              <a:t>Arsip </a:t>
            </a:r>
            <a:r>
              <a:rPr lang="en-US" sz="2400" smtClean="0"/>
              <a:t>adalah</a:t>
            </a:r>
            <a:r>
              <a:rPr lang="en-US" sz="2400" b="1" i="1" smtClean="0"/>
              <a:t> </a:t>
            </a:r>
            <a:r>
              <a:rPr lang="en-US" sz="2400" smtClean="0"/>
              <a:t>Rekod yang bernilai dan memiliki nilai guna berkelanjutan karena mereka telah memenuhi nilai administratif, hukum atau sejarah.</a:t>
            </a:r>
          </a:p>
          <a:p>
            <a:pPr eaLnBrk="1" hangingPunct="1"/>
            <a:endParaRPr 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3F468566-3A64-4F0F-BD74-65FC5A6F8130}" type="slidenum">
              <a:rPr lang="en-US"/>
              <a:pPr>
                <a:defRPr/>
              </a:pPr>
              <a:t>7</a:t>
            </a:fld>
            <a:endParaRPr lang="en-US"/>
          </a:p>
        </p:txBody>
      </p:sp>
      <p:pic>
        <p:nvPicPr>
          <p:cNvPr id="33795" name="Picture 2" descr="proklamasi%206">
            <a:hlinkClick r:id="rId3"/>
          </p:cNvPr>
          <p:cNvPicPr>
            <a:picLocks noChangeAspect="1" noChangeArrowheads="1"/>
          </p:cNvPicPr>
          <p:nvPr/>
        </p:nvPicPr>
        <p:blipFill>
          <a:blip r:embed="rId4" cstate="print"/>
          <a:srcRect/>
          <a:stretch>
            <a:fillRect/>
          </a:stretch>
        </p:blipFill>
        <p:spPr bwMode="auto">
          <a:xfrm>
            <a:off x="381000" y="609321"/>
            <a:ext cx="4057650" cy="2427474"/>
          </a:xfrm>
          <a:prstGeom prst="rect">
            <a:avLst/>
          </a:prstGeom>
          <a:noFill/>
          <a:ln w="9525">
            <a:noFill/>
            <a:miter lim="800000"/>
            <a:headEnd/>
            <a:tailEnd/>
          </a:ln>
        </p:spPr>
      </p:pic>
      <p:pic>
        <p:nvPicPr>
          <p:cNvPr id="33796" name="Picture 3" descr="proklamasi%202">
            <a:hlinkClick r:id="rId5"/>
          </p:cNvPr>
          <p:cNvPicPr>
            <a:picLocks noChangeAspect="1" noChangeArrowheads="1"/>
          </p:cNvPicPr>
          <p:nvPr/>
        </p:nvPicPr>
        <p:blipFill>
          <a:blip r:embed="rId6" cstate="print"/>
          <a:srcRect/>
          <a:stretch>
            <a:fillRect/>
          </a:stretch>
        </p:blipFill>
        <p:spPr bwMode="auto">
          <a:xfrm>
            <a:off x="381000" y="3276321"/>
            <a:ext cx="4114800" cy="2881312"/>
          </a:xfrm>
          <a:prstGeom prst="rect">
            <a:avLst/>
          </a:prstGeom>
          <a:noFill/>
          <a:ln w="9525">
            <a:noFill/>
            <a:miter lim="800000"/>
            <a:headEnd/>
            <a:tailEnd/>
          </a:ln>
        </p:spPr>
      </p:pic>
      <p:pic>
        <p:nvPicPr>
          <p:cNvPr id="33797" name="Picture 4" descr="proklamasi%204">
            <a:hlinkClick r:id="rId7"/>
          </p:cNvPr>
          <p:cNvPicPr>
            <a:picLocks noChangeAspect="1" noChangeArrowheads="1"/>
          </p:cNvPicPr>
          <p:nvPr/>
        </p:nvPicPr>
        <p:blipFill>
          <a:blip r:embed="rId8" cstate="print"/>
          <a:srcRect/>
          <a:stretch>
            <a:fillRect/>
          </a:stretch>
        </p:blipFill>
        <p:spPr bwMode="auto">
          <a:xfrm>
            <a:off x="4724400" y="3301534"/>
            <a:ext cx="4038600" cy="2826684"/>
          </a:xfrm>
          <a:prstGeom prst="rect">
            <a:avLst/>
          </a:prstGeom>
          <a:noFill/>
          <a:ln w="9525">
            <a:noFill/>
            <a:miter lim="800000"/>
            <a:headEnd/>
            <a:tailEnd/>
          </a:ln>
        </p:spPr>
      </p:pic>
      <p:sp>
        <p:nvSpPr>
          <p:cNvPr id="33798" name="Text Box 5"/>
          <p:cNvSpPr txBox="1">
            <a:spLocks noChangeArrowheads="1"/>
          </p:cNvSpPr>
          <p:nvPr/>
        </p:nvSpPr>
        <p:spPr bwMode="auto">
          <a:xfrm>
            <a:off x="4572000" y="1204633"/>
            <a:ext cx="4267200" cy="1015651"/>
          </a:xfrm>
          <a:prstGeom prst="rect">
            <a:avLst/>
          </a:prstGeom>
          <a:noFill/>
          <a:ln w="9525">
            <a:noFill/>
            <a:miter lim="800000"/>
            <a:headEnd/>
            <a:tailEnd/>
          </a:ln>
        </p:spPr>
        <p:txBody>
          <a:bodyPr lIns="91428" tIns="45714" rIns="91428" bIns="45714">
            <a:spAutoFit/>
          </a:bodyPr>
          <a:lstStyle/>
          <a:p>
            <a:pPr eaLnBrk="0" hangingPunct="0">
              <a:spcBef>
                <a:spcPct val="50000"/>
              </a:spcBef>
            </a:pPr>
            <a:r>
              <a:rPr lang="en-US" sz="2400" b="1" dirty="0">
                <a:solidFill>
                  <a:srgbClr val="0000FF"/>
                </a:solidFill>
                <a:latin typeface="Berlin Sans FB Demi" pitchFamily="34" charset="0"/>
              </a:rPr>
              <a:t> </a:t>
            </a:r>
            <a:r>
              <a:rPr lang="en-US" sz="2400" b="1" dirty="0" err="1">
                <a:solidFill>
                  <a:srgbClr val="0000FF"/>
                </a:solidFill>
                <a:latin typeface="Berlin Sans FB Demi" pitchFamily="34" charset="0"/>
              </a:rPr>
              <a:t>Proklamasi</a:t>
            </a:r>
            <a:r>
              <a:rPr lang="en-US" sz="2400" b="1" dirty="0">
                <a:solidFill>
                  <a:srgbClr val="0000FF"/>
                </a:solidFill>
                <a:latin typeface="Berlin Sans FB Demi" pitchFamily="34" charset="0"/>
              </a:rPr>
              <a:t> </a:t>
            </a:r>
            <a:r>
              <a:rPr lang="en-US" sz="2400" b="1" dirty="0" err="1">
                <a:solidFill>
                  <a:srgbClr val="0000FF"/>
                </a:solidFill>
                <a:latin typeface="Berlin Sans FB Demi" pitchFamily="34" charset="0"/>
              </a:rPr>
              <a:t>dalam</a:t>
            </a:r>
            <a:r>
              <a:rPr lang="en-US" sz="2400" b="1" dirty="0">
                <a:solidFill>
                  <a:srgbClr val="0000FF"/>
                </a:solidFill>
                <a:latin typeface="Berlin Sans FB Demi" pitchFamily="34" charset="0"/>
              </a:rPr>
              <a:t> </a:t>
            </a:r>
            <a:r>
              <a:rPr lang="en-US" sz="2400" b="1" dirty="0" err="1">
                <a:solidFill>
                  <a:srgbClr val="0000FF"/>
                </a:solidFill>
                <a:latin typeface="Berlin Sans FB Demi" pitchFamily="34" charset="0"/>
              </a:rPr>
              <a:t>foto</a:t>
            </a:r>
            <a:endParaRPr lang="en-US" sz="2400" b="1" dirty="0">
              <a:solidFill>
                <a:srgbClr val="0000FF"/>
              </a:solidFill>
              <a:latin typeface="Berlin Sans FB Demi" pitchFamily="34" charset="0"/>
            </a:endParaRPr>
          </a:p>
          <a:p>
            <a:pPr eaLnBrk="0" hangingPunct="0">
              <a:spcBef>
                <a:spcPct val="50000"/>
              </a:spcBef>
            </a:pPr>
            <a:endParaRPr lang="en-US" sz="2400" b="1" dirty="0">
              <a:solidFill>
                <a:srgbClr val="0000FF"/>
              </a:solidFill>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333375"/>
            <a:ext cx="8229600" cy="636588"/>
          </a:xfrm>
        </p:spPr>
        <p:txBody>
          <a:bodyPr>
            <a:normAutofit fontScale="90000"/>
          </a:bodyPr>
          <a:lstStyle/>
          <a:p>
            <a:pPr algn="ctr" eaLnBrk="1" hangingPunct="1">
              <a:defRPr/>
            </a:pPr>
            <a:r>
              <a:rPr lang="en-US" b="1" dirty="0" err="1" smtClean="0">
                <a:solidFill>
                  <a:srgbClr val="0033CC"/>
                </a:solidFill>
              </a:rPr>
              <a:t>Teks</a:t>
            </a:r>
            <a:r>
              <a:rPr lang="en-US" b="1" dirty="0" smtClean="0">
                <a:solidFill>
                  <a:srgbClr val="0033CC"/>
                </a:solidFill>
              </a:rPr>
              <a:t> </a:t>
            </a:r>
            <a:r>
              <a:rPr lang="en-US" b="1" dirty="0" err="1" smtClean="0">
                <a:solidFill>
                  <a:srgbClr val="0033CC"/>
                </a:solidFill>
              </a:rPr>
              <a:t>Proklamasi</a:t>
            </a:r>
            <a:endParaRPr lang="en-US" b="1" dirty="0" smtClean="0">
              <a:solidFill>
                <a:srgbClr val="0033CC"/>
              </a:solidFill>
            </a:endParaRPr>
          </a:p>
        </p:txBody>
      </p:sp>
      <p:pic>
        <p:nvPicPr>
          <p:cNvPr id="44035" name="Picture 3" descr="teks proklamasi"/>
          <p:cNvPicPr>
            <a:picLocks noGrp="1" noChangeAspect="1" noChangeArrowheads="1"/>
          </p:cNvPicPr>
          <p:nvPr>
            <p:ph sz="half" idx="4294967295"/>
          </p:nvPr>
        </p:nvPicPr>
        <p:blipFill>
          <a:blip r:embed="rId3" cstate="print"/>
          <a:srcRect/>
          <a:stretch>
            <a:fillRect/>
          </a:stretch>
        </p:blipFill>
        <p:spPr>
          <a:xfrm>
            <a:off x="355600" y="950913"/>
            <a:ext cx="8788400" cy="5083175"/>
          </a:xfrm>
          <a:ln w="38100" cap="sq">
            <a:solidFill>
              <a:srgbClr val="000000"/>
            </a:solidFill>
          </a:ln>
          <a:effectLst>
            <a:outerShdw blurRad="50800" dist="38100" dir="2700000" algn="tl" rotWithShape="0">
              <a:srgbClr val="000000">
                <a:alpha val="43000"/>
              </a:srgbClr>
            </a:outerShdw>
          </a:effectLst>
        </p:spPr>
      </p:pic>
      <p:sp>
        <p:nvSpPr>
          <p:cNvPr id="34820" name="Slide Number Placeholder 6"/>
          <p:cNvSpPr txBox="1">
            <a:spLocks noGrp="1"/>
          </p:cNvSpPr>
          <p:nvPr/>
        </p:nvSpPr>
        <p:spPr bwMode="auto">
          <a:xfrm>
            <a:off x="6553200" y="6245879"/>
            <a:ext cx="2133600" cy="476250"/>
          </a:xfrm>
          <a:prstGeom prst="rect">
            <a:avLst/>
          </a:prstGeom>
          <a:noFill/>
          <a:ln w="9525">
            <a:noFill/>
            <a:miter lim="800000"/>
            <a:headEnd/>
            <a:tailEnd/>
          </a:ln>
        </p:spPr>
        <p:txBody>
          <a:bodyPr lIns="91416" tIns="45708" rIns="91416" bIns="45708"/>
          <a:lstStyle/>
          <a:p>
            <a:pPr algn="r"/>
            <a:fld id="{FFB36CC1-6FDB-4B94-8B81-8D5E167A2F96}" type="slidenum">
              <a:rPr lang="en-US">
                <a:solidFill>
                  <a:srgbClr val="FF9900"/>
                </a:solidFill>
              </a:rPr>
              <a:pPr algn="r"/>
              <a:t>8</a:t>
            </a:fld>
            <a:endParaRPr lang="en-US">
              <a:solidFill>
                <a:srgbClr val="FF9900"/>
              </a:solidFill>
            </a:endParaRPr>
          </a:p>
        </p:txBody>
      </p:sp>
      <p:sp>
        <p:nvSpPr>
          <p:cNvPr id="34821" name="Text Box 5"/>
          <p:cNvSpPr txBox="1">
            <a:spLocks noChangeArrowheads="1"/>
          </p:cNvSpPr>
          <p:nvPr/>
        </p:nvSpPr>
        <p:spPr bwMode="auto">
          <a:xfrm>
            <a:off x="1011116" y="6139424"/>
            <a:ext cx="7055827" cy="539283"/>
          </a:xfrm>
          <a:prstGeom prst="rect">
            <a:avLst/>
          </a:prstGeom>
          <a:noFill/>
          <a:ln w="12700" cap="sq">
            <a:noFill/>
            <a:miter lim="800000"/>
            <a:headEnd type="none" w="sm" len="sm"/>
            <a:tailEnd type="none" w="sm" len="sm"/>
          </a:ln>
        </p:spPr>
        <p:txBody>
          <a:bodyPr lIns="91416" tIns="45708" rIns="91416" bIns="45708">
            <a:spAutoFit/>
          </a:bodyPr>
          <a:lstStyle/>
          <a:p>
            <a:pPr algn="ctr" eaLnBrk="0" hangingPunct="0">
              <a:spcBef>
                <a:spcPct val="50000"/>
              </a:spcBef>
            </a:pPr>
            <a:r>
              <a:rPr lang="en-US" sz="2900" dirty="0" err="1">
                <a:solidFill>
                  <a:srgbClr val="000000"/>
                </a:solidFill>
                <a:latin typeface="Berlin Sans FB Demi" pitchFamily="34" charset="0"/>
              </a:rPr>
              <a:t>Ditulis</a:t>
            </a:r>
            <a:r>
              <a:rPr lang="en-US" sz="2900" dirty="0">
                <a:solidFill>
                  <a:srgbClr val="000000"/>
                </a:solidFill>
                <a:latin typeface="Berlin Sans FB Demi" pitchFamily="34" charset="0"/>
              </a:rPr>
              <a:t> </a:t>
            </a:r>
            <a:r>
              <a:rPr lang="en-US" sz="2900" dirty="0" err="1">
                <a:solidFill>
                  <a:srgbClr val="000000"/>
                </a:solidFill>
                <a:latin typeface="Berlin Sans FB Demi" pitchFamily="34" charset="0"/>
              </a:rPr>
              <a:t>tangan</a:t>
            </a:r>
            <a:r>
              <a:rPr lang="en-US" sz="2900" dirty="0">
                <a:solidFill>
                  <a:srgbClr val="000000"/>
                </a:solidFill>
                <a:latin typeface="Berlin Sans FB Demi" pitchFamily="34" charset="0"/>
              </a:rPr>
              <a:t> </a:t>
            </a:r>
            <a:r>
              <a:rPr lang="en-US" sz="2900" dirty="0" err="1">
                <a:solidFill>
                  <a:srgbClr val="000000"/>
                </a:solidFill>
                <a:latin typeface="Berlin Sans FB Demi" pitchFamily="34" charset="0"/>
              </a:rPr>
              <a:t>oleh</a:t>
            </a:r>
            <a:r>
              <a:rPr lang="en-US" sz="2900" dirty="0">
                <a:solidFill>
                  <a:srgbClr val="000000"/>
                </a:solidFill>
                <a:latin typeface="Berlin Sans FB Demi" pitchFamily="34" charset="0"/>
              </a:rPr>
              <a:t> Bung </a:t>
            </a:r>
            <a:r>
              <a:rPr lang="en-US" sz="2900" dirty="0" err="1">
                <a:solidFill>
                  <a:srgbClr val="000000"/>
                </a:solidFill>
                <a:latin typeface="Berlin Sans FB Demi" pitchFamily="34" charset="0"/>
              </a:rPr>
              <a:t>Karno</a:t>
            </a:r>
            <a:endParaRPr lang="en-US" sz="2900" dirty="0">
              <a:solidFill>
                <a:srgbClr val="000000"/>
              </a:solidFill>
              <a:latin typeface="Berlin Sans FB Dem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125413"/>
            <a:ext cx="8229600" cy="952500"/>
          </a:xfrm>
        </p:spPr>
        <p:txBody>
          <a:bodyPr/>
          <a:lstStyle/>
          <a:p>
            <a:pPr algn="ctr" eaLnBrk="1" hangingPunct="1">
              <a:defRPr/>
            </a:pPr>
            <a:r>
              <a:rPr lang="en-US" b="1" dirty="0" err="1" smtClean="0">
                <a:solidFill>
                  <a:srgbClr val="0033CC"/>
                </a:solidFill>
              </a:rPr>
              <a:t>Teks</a:t>
            </a:r>
            <a:r>
              <a:rPr lang="en-US" b="1" dirty="0" smtClean="0">
                <a:solidFill>
                  <a:srgbClr val="0033CC"/>
                </a:solidFill>
              </a:rPr>
              <a:t> </a:t>
            </a:r>
            <a:r>
              <a:rPr lang="en-US" b="1" dirty="0" err="1" smtClean="0">
                <a:solidFill>
                  <a:srgbClr val="0033CC"/>
                </a:solidFill>
              </a:rPr>
              <a:t>Proklamasi</a:t>
            </a:r>
            <a:endParaRPr lang="en-US" b="1" dirty="0" smtClean="0">
              <a:solidFill>
                <a:srgbClr val="0033CC"/>
              </a:solidFill>
            </a:endParaRPr>
          </a:p>
        </p:txBody>
      </p:sp>
      <p:pic>
        <p:nvPicPr>
          <p:cNvPr id="45059" name="Picture 4" descr="70-13 J 38"/>
          <p:cNvPicPr>
            <a:picLocks noGrp="1" noChangeAspect="1" noChangeArrowheads="1"/>
          </p:cNvPicPr>
          <p:nvPr>
            <p:ph sz="half" idx="4294967295"/>
          </p:nvPr>
        </p:nvPicPr>
        <p:blipFill>
          <a:blip r:embed="rId3" cstate="print"/>
          <a:srcRect/>
          <a:stretch>
            <a:fillRect/>
          </a:stretch>
        </p:blipFill>
        <p:spPr>
          <a:xfrm>
            <a:off x="0" y="1077913"/>
            <a:ext cx="8739188" cy="5019675"/>
          </a:xfrm>
          <a:ln w="38100" cap="sq">
            <a:solidFill>
              <a:srgbClr val="000000"/>
            </a:solidFill>
          </a:ln>
          <a:effectLst>
            <a:outerShdw blurRad="50800" dist="38100" dir="2700000" algn="tl" rotWithShape="0">
              <a:srgbClr val="000000">
                <a:alpha val="43000"/>
              </a:srgbClr>
            </a:outerShdw>
          </a:effectLst>
        </p:spPr>
      </p:pic>
      <p:sp>
        <p:nvSpPr>
          <p:cNvPr id="35844" name="Slide Number Placeholder 6"/>
          <p:cNvSpPr txBox="1">
            <a:spLocks noGrp="1"/>
          </p:cNvSpPr>
          <p:nvPr/>
        </p:nvSpPr>
        <p:spPr bwMode="auto">
          <a:xfrm>
            <a:off x="6553200" y="6245879"/>
            <a:ext cx="2133600" cy="476250"/>
          </a:xfrm>
          <a:prstGeom prst="rect">
            <a:avLst/>
          </a:prstGeom>
          <a:noFill/>
          <a:ln w="9525">
            <a:noFill/>
            <a:miter lim="800000"/>
            <a:headEnd/>
            <a:tailEnd/>
          </a:ln>
        </p:spPr>
        <p:txBody>
          <a:bodyPr lIns="91416" tIns="45708" rIns="91416" bIns="45708"/>
          <a:lstStyle/>
          <a:p>
            <a:pPr algn="r"/>
            <a:fld id="{F4D58E6D-9DD5-411F-91FA-364F84F8355C}" type="slidenum">
              <a:rPr lang="en-US">
                <a:solidFill>
                  <a:srgbClr val="FF9900"/>
                </a:solidFill>
              </a:rPr>
              <a:pPr algn="r"/>
              <a:t>9</a:t>
            </a:fld>
            <a:endParaRPr lang="en-US">
              <a:solidFill>
                <a:srgbClr val="FF9900"/>
              </a:solidFill>
            </a:endParaRPr>
          </a:p>
        </p:txBody>
      </p:sp>
      <p:sp>
        <p:nvSpPr>
          <p:cNvPr id="35845" name="Text Box 6"/>
          <p:cNvSpPr txBox="1">
            <a:spLocks noChangeArrowheads="1"/>
          </p:cNvSpPr>
          <p:nvPr/>
        </p:nvSpPr>
        <p:spPr bwMode="auto">
          <a:xfrm>
            <a:off x="2457451" y="6245880"/>
            <a:ext cx="4422531" cy="477650"/>
          </a:xfrm>
          <a:prstGeom prst="rect">
            <a:avLst/>
          </a:prstGeom>
          <a:noFill/>
          <a:ln w="12700" cap="sq">
            <a:noFill/>
            <a:miter lim="800000"/>
            <a:headEnd type="none" w="sm" len="sm"/>
            <a:tailEnd type="none" w="sm" len="sm"/>
          </a:ln>
        </p:spPr>
        <p:txBody>
          <a:bodyPr lIns="91416" tIns="45708" rIns="91416" bIns="45708">
            <a:spAutoFit/>
          </a:bodyPr>
          <a:lstStyle/>
          <a:p>
            <a:pPr algn="ctr" eaLnBrk="0" hangingPunct="0">
              <a:spcBef>
                <a:spcPct val="50000"/>
              </a:spcBef>
            </a:pPr>
            <a:r>
              <a:rPr lang="en-US" sz="2500" dirty="0" err="1">
                <a:solidFill>
                  <a:srgbClr val="000000"/>
                </a:solidFill>
                <a:latin typeface="Berlin Sans FB Demi" pitchFamily="34" charset="0"/>
              </a:rPr>
              <a:t>Diketik</a:t>
            </a:r>
            <a:r>
              <a:rPr lang="en-US" sz="2500" dirty="0">
                <a:solidFill>
                  <a:srgbClr val="000000"/>
                </a:solidFill>
                <a:latin typeface="Berlin Sans FB Demi" pitchFamily="34" charset="0"/>
              </a:rPr>
              <a:t> </a:t>
            </a:r>
            <a:r>
              <a:rPr lang="en-US" sz="2500" dirty="0" err="1">
                <a:solidFill>
                  <a:srgbClr val="000000"/>
                </a:solidFill>
                <a:latin typeface="Berlin Sans FB Demi" pitchFamily="34" charset="0"/>
              </a:rPr>
              <a:t>oleh</a:t>
            </a:r>
            <a:r>
              <a:rPr lang="en-US" sz="2500" dirty="0">
                <a:solidFill>
                  <a:srgbClr val="000000"/>
                </a:solidFill>
                <a:latin typeface="Berlin Sans FB Demi" pitchFamily="34" charset="0"/>
              </a:rPr>
              <a:t> </a:t>
            </a:r>
            <a:r>
              <a:rPr lang="en-US" sz="2500" dirty="0" err="1">
                <a:solidFill>
                  <a:srgbClr val="000000"/>
                </a:solidFill>
                <a:latin typeface="Berlin Sans FB Demi" pitchFamily="34" charset="0"/>
              </a:rPr>
              <a:t>Sayuti</a:t>
            </a:r>
            <a:r>
              <a:rPr lang="en-US" sz="2500" dirty="0">
                <a:solidFill>
                  <a:srgbClr val="000000"/>
                </a:solidFill>
                <a:latin typeface="Berlin Sans FB Demi" pitchFamily="34" charset="0"/>
              </a:rPr>
              <a:t> </a:t>
            </a:r>
            <a:r>
              <a:rPr lang="en-US" sz="2500" dirty="0" err="1">
                <a:solidFill>
                  <a:srgbClr val="000000"/>
                </a:solidFill>
                <a:latin typeface="Berlin Sans FB Demi" pitchFamily="34" charset="0"/>
              </a:rPr>
              <a:t>Melik</a:t>
            </a:r>
            <a:endParaRPr lang="en-US" sz="2500" dirty="0">
              <a:solidFill>
                <a:srgbClr val="000000"/>
              </a:solidFill>
              <a:latin typeface="Berlin Sans FB Demi"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268</TotalTime>
  <Words>846</Words>
  <Application>Microsoft Office PowerPoint</Application>
  <PresentationFormat>On-screen Show (4:3)</PresentationFormat>
  <Paragraphs>153</Paragraphs>
  <Slides>24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Aharoni</vt:lpstr>
      <vt:lpstr>Arial</vt:lpstr>
      <vt:lpstr>Arial Black</vt:lpstr>
      <vt:lpstr>Berlin Sans FB Demi</vt:lpstr>
      <vt:lpstr>Calibri</vt:lpstr>
      <vt:lpstr>Constantia</vt:lpstr>
      <vt:lpstr>Garamond</vt:lpstr>
      <vt:lpstr>Lucida Sans Typewriter</vt:lpstr>
      <vt:lpstr>Verdana</vt:lpstr>
      <vt:lpstr>Wingdings</vt:lpstr>
      <vt:lpstr>Wingdings 2</vt:lpstr>
      <vt:lpstr>Flow</vt:lpstr>
      <vt:lpstr>Manajemen Arsip </vt:lpstr>
      <vt:lpstr>Konsep Dasar Kearsipan</vt:lpstr>
      <vt:lpstr>Lanjutan…..</vt:lpstr>
      <vt:lpstr>Perbedaan rekod dengan perpustakaan</vt:lpstr>
      <vt:lpstr> detail</vt:lpstr>
      <vt:lpstr>PENGERTIAN DAN ISTILAH </vt:lpstr>
      <vt:lpstr>PowerPoint Presentation</vt:lpstr>
      <vt:lpstr>Teks Proklamasi</vt:lpstr>
      <vt:lpstr>Teks Proklamasi</vt:lpstr>
      <vt:lpstr>Karakteristik rekod</vt:lpstr>
      <vt:lpstr>Karakteristik arsip UU no 43 2009</vt:lpstr>
      <vt:lpstr>Fungsi Arsip</vt:lpstr>
      <vt:lpstr>lanjutan</vt:lpstr>
      <vt:lpstr>KEGUNAAN  ARSIP (Berdasarkan  PP NO.28 Th. 2012) </vt:lpstr>
      <vt:lpstr>Peran rekod/arsip dalam organisasi </vt:lpstr>
      <vt:lpstr>Manajemen Rekod</vt:lpstr>
      <vt:lpstr>Prinsip manajemen rekod</vt:lpstr>
      <vt:lpstr> DAUR HIDUP DAN KONTROL REKOD/ARSIP</vt:lpstr>
      <vt:lpstr>PowerPoint Presentation</vt:lpstr>
      <vt:lpstr>Daur hidup rekod…</vt:lpstr>
      <vt:lpstr>PowerPoint Presentation</vt:lpstr>
      <vt:lpstr>PowerPoint Presentation</vt:lpstr>
      <vt:lpstr>Arsip dinamis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Arsip</dc:title>
  <dc:creator>atik</dc:creator>
  <cp:lastModifiedBy>acer</cp:lastModifiedBy>
  <cp:revision>14</cp:revision>
  <dcterms:created xsi:type="dcterms:W3CDTF">2015-03-09T01:40:38Z</dcterms:created>
  <dcterms:modified xsi:type="dcterms:W3CDTF">2020-02-04T09:32:04Z</dcterms:modified>
</cp:coreProperties>
</file>