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57" r:id="rId9"/>
    <p:sldId id="258" r:id="rId10"/>
    <p:sldId id="259" r:id="rId11"/>
    <p:sldId id="260" r:id="rId12"/>
    <p:sldId id="264" r:id="rId13"/>
    <p:sldId id="261" r:id="rId14"/>
    <p:sldId id="262" r:id="rId15"/>
    <p:sldId id="263" r:id="rId16"/>
    <p:sldId id="265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2BDF45-F824-4594-A49D-23795B7B1A5F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Manajemen Arsip In Aktif</a:t>
            </a:r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Pengambilan Keputusan Oleh Manajer recod harus memperhatikan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Volume rekod yang akan disimpan dan tingkat pertumbuhannya</a:t>
            </a:r>
          </a:p>
          <a:p>
            <a:r>
              <a:rPr lang="id-ID" dirty="0" smtClean="0"/>
              <a:t>Jenis media penyimpanan rekod yang disimpan (kertas, bentuk mikro, media komputer, slide, foto, cetak biru, dll)</a:t>
            </a:r>
          </a:p>
          <a:p>
            <a:r>
              <a:rPr lang="id-ID" dirty="0" smtClean="0"/>
              <a:t>Kondisi lingkungan (suhu, tingkat kelembaban )</a:t>
            </a:r>
          </a:p>
          <a:p>
            <a:r>
              <a:rPr lang="id-ID" dirty="0" smtClean="0"/>
              <a:t>Sering tidaknya rekod akan digunakan ? </a:t>
            </a:r>
          </a:p>
          <a:p>
            <a:r>
              <a:rPr lang="id-ID" dirty="0" smtClean="0"/>
              <a:t> laju kecepatan temu balik (pada saat biasa, dalam kondisi mendesak)</a:t>
            </a:r>
            <a:endParaRPr lang="id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Kriteria Jasa penyimpanan swasta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Pengamanan thd rekod khususnya perlindungan akses terhadap pihak yang tidak berwenang</a:t>
            </a:r>
          </a:p>
          <a:p>
            <a:r>
              <a:rPr lang="id-ID" dirty="0" smtClean="0"/>
              <a:t>Perlindungan terhadap gangguan lingkungan  (suhu, kelembaban, debu, tikus, bencana : kebakaran, banjir ) </a:t>
            </a:r>
            <a:r>
              <a:rPr lang="id-ID" dirty="0" smtClean="0">
                <a:sym typeface="Wingdings" pitchFamily="2" charset="2"/>
              </a:rPr>
              <a:t>water sprinkler system ; sdm (kesalahan penempatan rak / boks dll)</a:t>
            </a:r>
          </a:p>
          <a:p>
            <a:r>
              <a:rPr lang="id-ID" dirty="0" smtClean="0">
                <a:sym typeface="Wingdings" pitchFamily="2" charset="2"/>
              </a:rPr>
              <a:t>Rencana pengembangan</a:t>
            </a:r>
          </a:p>
          <a:p>
            <a:r>
              <a:rPr lang="id-ID" dirty="0" smtClean="0">
                <a:sym typeface="Wingdings" pitchFamily="2" charset="2"/>
              </a:rPr>
              <a:t>Jasa temu balik</a:t>
            </a:r>
          </a:p>
          <a:p>
            <a:r>
              <a:rPr lang="id-ID" dirty="0" smtClean="0">
                <a:sym typeface="Wingdings" pitchFamily="2" charset="2"/>
              </a:rPr>
              <a:t>Jasa pemusnahan</a:t>
            </a:r>
          </a:p>
          <a:p>
            <a:r>
              <a:rPr lang="id-ID" dirty="0" smtClean="0">
                <a:sym typeface="Wingdings" pitchFamily="2" charset="2"/>
              </a:rPr>
              <a:t>Media penyimpanan</a:t>
            </a:r>
          </a:p>
          <a:p>
            <a:r>
              <a:rPr lang="id-ID" dirty="0" smtClean="0">
                <a:sym typeface="Wingdings" pitchFamily="2" charset="2"/>
              </a:rPr>
              <a:t>Mutu hubungan dengan nasabah dan reputasi perusahaan</a:t>
            </a:r>
          </a:p>
          <a:p>
            <a:r>
              <a:rPr lang="id-ID" dirty="0" smtClean="0">
                <a:sym typeface="Wingdings" pitchFamily="2" charset="2"/>
              </a:rPr>
              <a:t>Jasa lain (alih media, temu balik - pengiriman , pelaporan, jra, pengatalogan arsip dll)</a:t>
            </a:r>
          </a:p>
          <a:p>
            <a:r>
              <a:rPr lang="id-ID" dirty="0" smtClean="0">
                <a:sym typeface="Wingdings" pitchFamily="2" charset="2"/>
              </a:rPr>
              <a:t>Kontrak dan pembayaran sewa</a:t>
            </a:r>
            <a:endParaRPr lang="id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2530" name="Picture 2" descr="https://encrypted-tbn3.gstatic.com/images?q=tbn:ANd9GcQFZ-ND6Y7zyUZTdGyq4QGnIM2sjGQz223v7TgvuVNBL8PyOB0G0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268760"/>
            <a:ext cx="4752528" cy="4392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 descr="https://dian4nggraeni.files.wordpress.com/2010/05/lem-ars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988840"/>
            <a:ext cx="3609975" cy="3743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i21.geccdn.net/site/images/n-picgroup/5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04864"/>
            <a:ext cx="5688632" cy="2619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thefilestore.com/images/Safco/safcofl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869504"/>
            <a:ext cx="5256584" cy="52565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nyu.edu/tisch/preservation/media/images/2005_02_dc/0502dc-smithsonian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979638"/>
            <a:ext cx="5472608" cy="49696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Inaktif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47800"/>
            <a:ext cx="8784976" cy="51495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</a:t>
            </a:r>
            <a:r>
              <a:rPr lang="en-US" dirty="0" smtClean="0"/>
              <a:t>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inaktif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yang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penyelenggaraan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menurun</a:t>
            </a:r>
            <a:r>
              <a:rPr lang="en-US" dirty="0" smtClean="0"/>
              <a:t>. (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34 </a:t>
            </a:r>
            <a:r>
              <a:rPr lang="en-US" dirty="0" err="1"/>
              <a:t>Tahun</a:t>
            </a:r>
            <a:r>
              <a:rPr lang="en-US" dirty="0"/>
              <a:t> 1979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Penyusutan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Pasal</a:t>
            </a:r>
            <a:r>
              <a:rPr lang="en-US" dirty="0"/>
              <a:t> </a:t>
            </a:r>
            <a:r>
              <a:rPr lang="en-US" dirty="0" smtClean="0"/>
              <a:t>1)</a:t>
            </a:r>
          </a:p>
          <a:p>
            <a:pPr algn="just"/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inaktif</a:t>
            </a:r>
            <a:r>
              <a:rPr lang="en-US" dirty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/>
              <a:t>diutarakan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Jay </a:t>
            </a:r>
            <a:r>
              <a:rPr lang="en-US" dirty="0" err="1"/>
              <a:t>Kenneday</a:t>
            </a:r>
            <a:r>
              <a:rPr lang="en-US" dirty="0"/>
              <a:t> (1998:151) </a:t>
            </a:r>
            <a:r>
              <a:rPr lang="en-US" dirty="0" err="1"/>
              <a:t>bahwa</a:t>
            </a:r>
            <a:r>
              <a:rPr lang="en-US" dirty="0"/>
              <a:t> “</a:t>
            </a:r>
            <a:r>
              <a:rPr lang="en-US" b="1" dirty="0"/>
              <a:t>Inactive records are those records which are seldom accessed but which must </a:t>
            </a:r>
            <a:r>
              <a:rPr lang="en-US" b="1" dirty="0" err="1"/>
              <a:t>beretained</a:t>
            </a:r>
            <a:r>
              <a:rPr lang="en-US" b="1" dirty="0"/>
              <a:t> for occasional reference, or meet statutory retention requirements, or for there long-term value for legal or other reasons”.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inaktif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yang </a:t>
            </a:r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dipergunakan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sewaktu-waktu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retensi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0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</a:t>
            </a:r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def.arsip</a:t>
            </a:r>
            <a:r>
              <a:rPr lang="en-US" dirty="0" smtClean="0"/>
              <a:t> </a:t>
            </a:r>
            <a:r>
              <a:rPr lang="en-US" dirty="0" err="1" smtClean="0"/>
              <a:t>inaktif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447800"/>
            <a:ext cx="8856984" cy="500553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Dari </a:t>
            </a:r>
            <a:r>
              <a:rPr lang="en-US" sz="3200" dirty="0" err="1" smtClean="0"/>
              <a:t>beberapa</a:t>
            </a:r>
            <a:r>
              <a:rPr lang="en-US" sz="3200" dirty="0" smtClean="0"/>
              <a:t> </a:t>
            </a:r>
            <a:r>
              <a:rPr lang="en-US" sz="3200" dirty="0" err="1" smtClean="0"/>
              <a:t>pengertian</a:t>
            </a:r>
            <a:r>
              <a:rPr lang="en-US" sz="3200" dirty="0" smtClean="0"/>
              <a:t> </a:t>
            </a:r>
            <a:r>
              <a:rPr lang="en-US" sz="3200" dirty="0" err="1" smtClean="0"/>
              <a:t>tersebut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disimpulkan</a:t>
            </a:r>
            <a:r>
              <a:rPr lang="en-US" sz="3200" dirty="0" smtClean="0"/>
              <a:t>, </a:t>
            </a:r>
            <a:r>
              <a:rPr lang="en-US" sz="3200" dirty="0" err="1" smtClean="0"/>
              <a:t>bahwa</a:t>
            </a:r>
            <a:r>
              <a:rPr lang="en-US" sz="3200" dirty="0" smtClean="0"/>
              <a:t> </a:t>
            </a:r>
            <a:r>
              <a:rPr lang="en-US" sz="3200" dirty="0" err="1" smtClean="0"/>
              <a:t>arsip</a:t>
            </a:r>
            <a:r>
              <a:rPr lang="en-US" sz="3200" dirty="0" smtClean="0"/>
              <a:t> </a:t>
            </a:r>
            <a:r>
              <a:rPr lang="en-US" sz="3200" dirty="0" err="1" smtClean="0"/>
              <a:t>inaktif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:</a:t>
            </a:r>
          </a:p>
          <a:p>
            <a:pPr lvl="1"/>
            <a:r>
              <a:rPr lang="en-US" sz="3200" dirty="0" err="1"/>
              <a:t>arsip</a:t>
            </a:r>
            <a:r>
              <a:rPr lang="en-US" sz="3200" dirty="0"/>
              <a:t> yang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kepentingan</a:t>
            </a:r>
            <a:r>
              <a:rPr lang="en-US" sz="3200" dirty="0"/>
              <a:t> </a:t>
            </a:r>
            <a:r>
              <a:rPr lang="en-US" sz="3200" dirty="0" err="1"/>
              <a:t>penyelesaian</a:t>
            </a:r>
            <a:r>
              <a:rPr lang="en-US" sz="3200" dirty="0"/>
              <a:t> </a:t>
            </a:r>
            <a:r>
              <a:rPr lang="en-US" sz="3200" dirty="0" err="1"/>
              <a:t>pekerjaan</a:t>
            </a:r>
            <a:r>
              <a:rPr lang="en-US" sz="3200" dirty="0"/>
              <a:t> yang </a:t>
            </a:r>
            <a:r>
              <a:rPr lang="en-US" sz="3200" dirty="0" err="1"/>
              <a:t>sedang</a:t>
            </a:r>
            <a:r>
              <a:rPr lang="en-US" sz="3200" dirty="0"/>
              <a:t> </a:t>
            </a:r>
            <a:r>
              <a:rPr lang="en-US" sz="3200" dirty="0" err="1"/>
              <a:t>berlangsung</a:t>
            </a:r>
            <a:r>
              <a:rPr lang="en-US" sz="3200" dirty="0"/>
              <a:t> di unit </a:t>
            </a:r>
            <a:r>
              <a:rPr lang="en-US" sz="3200" dirty="0" err="1"/>
              <a:t>kerja</a:t>
            </a:r>
            <a:r>
              <a:rPr lang="en-US" sz="3200" dirty="0"/>
              <a:t> </a:t>
            </a:r>
            <a:endParaRPr lang="en-US" sz="3200" dirty="0" smtClean="0"/>
          </a:p>
          <a:p>
            <a:pPr lvl="1"/>
            <a:r>
              <a:rPr lang="en-US" sz="3200" dirty="0" err="1"/>
              <a:t>hanya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kepentingan</a:t>
            </a:r>
            <a:r>
              <a:rPr lang="en-US" sz="3200" dirty="0"/>
              <a:t> </a:t>
            </a:r>
            <a:r>
              <a:rPr lang="en-US" sz="3200" dirty="0" err="1" smtClean="0"/>
              <a:t>referensi</a:t>
            </a:r>
            <a:endParaRPr lang="en-US" sz="3200" dirty="0" smtClean="0"/>
          </a:p>
          <a:p>
            <a:pPr lvl="1"/>
            <a:r>
              <a:rPr lang="en-US" sz="3200" dirty="0" err="1" smtClean="0"/>
              <a:t>Hanya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memenuhi</a:t>
            </a:r>
            <a:r>
              <a:rPr lang="en-US" sz="3200" dirty="0" smtClean="0"/>
              <a:t> </a:t>
            </a:r>
            <a:r>
              <a:rPr lang="en-US" sz="3200" dirty="0" err="1"/>
              <a:t>persyaratan</a:t>
            </a:r>
            <a:r>
              <a:rPr lang="en-US" sz="3200" dirty="0"/>
              <a:t> </a:t>
            </a:r>
            <a:r>
              <a:rPr lang="en-US" sz="3200" dirty="0" err="1"/>
              <a:t>retensi</a:t>
            </a:r>
            <a:r>
              <a:rPr lang="en-US" sz="3200" dirty="0"/>
              <a:t> </a:t>
            </a:r>
            <a:endParaRPr lang="en-US" sz="3200" dirty="0" smtClean="0"/>
          </a:p>
          <a:p>
            <a:pPr lvl="1"/>
            <a:r>
              <a:rPr lang="en-US" sz="3200" dirty="0" err="1"/>
              <a:t>bukti</a:t>
            </a:r>
            <a:r>
              <a:rPr lang="en-US" sz="3200" dirty="0"/>
              <a:t> </a:t>
            </a:r>
            <a:r>
              <a:rPr lang="en-US" sz="3200" dirty="0" err="1"/>
              <a:t>hukum</a:t>
            </a:r>
            <a:r>
              <a:rPr lang="en-US" sz="3200" dirty="0"/>
              <a:t> </a:t>
            </a:r>
            <a:r>
              <a:rPr lang="en-US" sz="3200" dirty="0" err="1"/>
              <a:t>bagi</a:t>
            </a:r>
            <a:r>
              <a:rPr lang="en-US" sz="3200" dirty="0"/>
              <a:t> </a:t>
            </a:r>
            <a:r>
              <a:rPr lang="en-US" sz="3200" dirty="0" err="1"/>
              <a:t>pelaksanaan</a:t>
            </a:r>
            <a:r>
              <a:rPr lang="en-US" sz="3200" dirty="0"/>
              <a:t> </a:t>
            </a:r>
            <a:r>
              <a:rPr lang="en-US" sz="3200" dirty="0" err="1"/>
              <a:t>kegiatan</a:t>
            </a:r>
            <a:r>
              <a:rPr lang="en-US" sz="3200" dirty="0"/>
              <a:t> </a:t>
            </a:r>
            <a:r>
              <a:rPr lang="en-US" sz="3200" dirty="0" err="1"/>
              <a:t>instansi</a:t>
            </a:r>
            <a:r>
              <a:rPr lang="en-US" sz="3200" dirty="0"/>
              <a:t> </a:t>
            </a:r>
            <a:endParaRPr lang="en-US" sz="3200" dirty="0" smtClean="0"/>
          </a:p>
          <a:p>
            <a:pPr lvl="1"/>
            <a:r>
              <a:rPr lang="en-US" sz="3200" dirty="0" err="1" smtClean="0"/>
              <a:t>serta</a:t>
            </a:r>
            <a:r>
              <a:rPr lang="en-US" sz="3200" dirty="0" smtClean="0"/>
              <a:t> </a:t>
            </a:r>
            <a:r>
              <a:rPr lang="en-US" sz="3200" dirty="0" err="1"/>
              <a:t>dirujuk</a:t>
            </a:r>
            <a:r>
              <a:rPr lang="en-US" sz="3200" dirty="0"/>
              <a:t> </a:t>
            </a:r>
            <a:r>
              <a:rPr lang="en-US" sz="3200" dirty="0" err="1"/>
              <a:t>maksimal</a:t>
            </a:r>
            <a:r>
              <a:rPr lang="en-US" sz="3200" dirty="0"/>
              <a:t> 15 kali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tahun</a:t>
            </a:r>
            <a:r>
              <a:rPr lang="en-US" sz="3200" dirty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6246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Inaktif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inaktif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sekelompok</a:t>
            </a:r>
            <a:r>
              <a:rPr lang="en-US" dirty="0"/>
              <a:t> orang yang </a:t>
            </a:r>
            <a:r>
              <a:rPr lang="en-US" dirty="0" err="1"/>
              <a:t>dilandasi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, </a:t>
            </a:r>
            <a:r>
              <a:rPr lang="en-US" dirty="0" err="1"/>
              <a:t>keahlian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inaktif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ketersediaan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orang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sewaktu-waktu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dimaksudkan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rendahnya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yang </a:t>
            </a:r>
            <a:r>
              <a:rPr lang="en-US" dirty="0" err="1"/>
              <a:t>dipergunakan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4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260648"/>
            <a:ext cx="8363272" cy="633670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Menurut</a:t>
            </a:r>
            <a:r>
              <a:rPr lang="en-US" dirty="0" smtClean="0"/>
              <a:t> Jay </a:t>
            </a:r>
            <a:r>
              <a:rPr lang="en-US" dirty="0" err="1" smtClean="0"/>
              <a:t>Kenneday</a:t>
            </a:r>
            <a:r>
              <a:rPr lang="en-US" dirty="0" smtClean="0"/>
              <a:t> (1998)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agar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inaktif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terkelola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Retensi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(JRA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JRA </a:t>
            </a:r>
            <a:r>
              <a:rPr lang="en-US" dirty="0" err="1"/>
              <a:t>dipergunakan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agar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pula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pemindahan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 yang </a:t>
            </a:r>
            <a:r>
              <a:rPr lang="en-US" dirty="0" err="1"/>
              <a:t>biayanya</a:t>
            </a:r>
            <a:r>
              <a:rPr lang="en-US" dirty="0"/>
              <a:t> </a:t>
            </a:r>
            <a:r>
              <a:rPr lang="en-US" dirty="0" err="1"/>
              <a:t>mahal</a:t>
            </a:r>
            <a:r>
              <a:rPr lang="en-US" dirty="0"/>
              <a:t> </a:t>
            </a:r>
            <a:r>
              <a:rPr lang="en-US" dirty="0" err="1"/>
              <a:t>kelokasi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murah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/>
              <a:t>Media </a:t>
            </a:r>
            <a:r>
              <a:rPr lang="en-US" dirty="0" err="1" smtClean="0"/>
              <a:t>Arsip</a:t>
            </a:r>
            <a:endParaRPr lang="en-US" dirty="0" smtClean="0"/>
          </a:p>
          <a:p>
            <a:pPr lvl="2"/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media </a:t>
            </a:r>
            <a:r>
              <a:rPr lang="en-US" dirty="0" err="1"/>
              <a:t>kertas</a:t>
            </a:r>
            <a:r>
              <a:rPr lang="en-US" dirty="0"/>
              <a:t>, film, microfilm, magnetic </a:t>
            </a:r>
            <a:r>
              <a:rPr lang="en-US" dirty="0" err="1"/>
              <a:t>atau</a:t>
            </a:r>
            <a:r>
              <a:rPr lang="en-US" dirty="0"/>
              <a:t> media </a:t>
            </a:r>
            <a:r>
              <a:rPr lang="en-US" dirty="0" err="1"/>
              <a:t>optik</a:t>
            </a:r>
            <a:r>
              <a:rPr lang="en-US" dirty="0"/>
              <a:t>. </a:t>
            </a:r>
            <a:r>
              <a:rPr lang="en-US" dirty="0" err="1"/>
              <a:t>Meskipunada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microfilm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k</a:t>
            </a:r>
            <a:r>
              <a:rPr lang="en-US" dirty="0" err="1" smtClean="0"/>
              <a:t>omputer</a:t>
            </a:r>
            <a:r>
              <a:rPr lang="en-US" dirty="0" smtClean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instansi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suka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media </a:t>
            </a:r>
            <a:r>
              <a:rPr lang="en-US" dirty="0" err="1"/>
              <a:t>kertas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paling </a:t>
            </a:r>
            <a:r>
              <a:rPr lang="en-US" dirty="0" err="1"/>
              <a:t>murah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 smtClean="0"/>
              <a:t>Penyimpanan</a:t>
            </a:r>
            <a:endParaRPr lang="en-US" dirty="0" smtClean="0"/>
          </a:p>
          <a:p>
            <a:pPr lvl="2"/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yang paling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instansi</a:t>
            </a:r>
            <a:r>
              <a:rPr lang="en-US" dirty="0"/>
              <a:t>,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in-house,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memusnahkan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Inaktif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447800"/>
            <a:ext cx="8856984" cy="5149552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err="1"/>
              <a:t>M</a:t>
            </a:r>
            <a:r>
              <a:rPr lang="en-US" sz="3000" dirty="0" err="1" smtClean="0"/>
              <a:t>enurut</a:t>
            </a:r>
            <a:r>
              <a:rPr lang="en-US" sz="3000" dirty="0" smtClean="0"/>
              <a:t> </a:t>
            </a:r>
            <a:r>
              <a:rPr lang="en-US" sz="3000" dirty="0"/>
              <a:t>Betty Ricks (1998:269</a:t>
            </a:r>
            <a:r>
              <a:rPr lang="en-US" sz="3000" dirty="0" smtClean="0"/>
              <a:t>), </a:t>
            </a:r>
            <a:r>
              <a:rPr lang="en-US" sz="3000" dirty="0" err="1" smtClean="0"/>
              <a:t>tujuan</a:t>
            </a:r>
            <a:r>
              <a:rPr lang="en-US" sz="3000" dirty="0" smtClean="0"/>
              <a:t> </a:t>
            </a:r>
            <a:r>
              <a:rPr lang="en-US" sz="3000" dirty="0" err="1" smtClean="0"/>
              <a:t>dari</a:t>
            </a:r>
            <a:r>
              <a:rPr lang="en-US" sz="3000" dirty="0" smtClean="0"/>
              <a:t> </a:t>
            </a:r>
            <a:r>
              <a:rPr lang="en-US" sz="3000" dirty="0" err="1" smtClean="0"/>
              <a:t>Pengelolaan</a:t>
            </a:r>
            <a:r>
              <a:rPr lang="en-US" sz="3000" dirty="0" smtClean="0"/>
              <a:t> </a:t>
            </a:r>
            <a:r>
              <a:rPr lang="en-US" sz="3000" dirty="0" err="1" smtClean="0"/>
              <a:t>Arsip</a:t>
            </a:r>
            <a:r>
              <a:rPr lang="en-US" sz="3000" dirty="0" smtClean="0"/>
              <a:t> </a:t>
            </a:r>
            <a:r>
              <a:rPr lang="en-US" sz="3000" dirty="0" err="1" smtClean="0"/>
              <a:t>Inaktif</a:t>
            </a:r>
            <a:r>
              <a:rPr lang="en-US" sz="3000" dirty="0" smtClean="0"/>
              <a:t> </a:t>
            </a:r>
            <a:r>
              <a:rPr lang="en-US" sz="3000" dirty="0" err="1" smtClean="0"/>
              <a:t>sbb</a:t>
            </a:r>
            <a:r>
              <a:rPr lang="en-US" sz="3000" dirty="0" smtClean="0"/>
              <a:t> :</a:t>
            </a:r>
          </a:p>
          <a:p>
            <a:pPr lvl="1" algn="just"/>
            <a:r>
              <a:rPr lang="en-US" sz="2600" dirty="0" err="1"/>
              <a:t>Mengurangi</a:t>
            </a:r>
            <a:r>
              <a:rPr lang="en-US" sz="2600" dirty="0"/>
              <a:t> </a:t>
            </a:r>
            <a:r>
              <a:rPr lang="en-US" sz="2600" dirty="0" err="1"/>
              <a:t>jumlah</a:t>
            </a:r>
            <a:r>
              <a:rPr lang="en-US" sz="2600" dirty="0"/>
              <a:t> total </a:t>
            </a:r>
            <a:r>
              <a:rPr lang="en-US" sz="2600" dirty="0" err="1"/>
              <a:t>arsip</a:t>
            </a:r>
            <a:r>
              <a:rPr lang="en-US" sz="2600" dirty="0"/>
              <a:t> yang </a:t>
            </a:r>
            <a:r>
              <a:rPr lang="en-US" sz="2600" dirty="0" err="1"/>
              <a:t>diselenggarakan</a:t>
            </a:r>
            <a:r>
              <a:rPr lang="en-US" sz="2600" dirty="0"/>
              <a:t> di area </a:t>
            </a:r>
            <a:r>
              <a:rPr lang="en-US" sz="2600" dirty="0" err="1"/>
              <a:t>penyimpanan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kantor</a:t>
            </a:r>
            <a:r>
              <a:rPr lang="en-US" sz="2600" dirty="0"/>
              <a:t> </a:t>
            </a:r>
            <a:r>
              <a:rPr lang="en-US" sz="2600" dirty="0" err="1" smtClean="0"/>
              <a:t>sehingga</a:t>
            </a:r>
            <a:r>
              <a:rPr lang="en-US" sz="2600" dirty="0" smtClean="0"/>
              <a:t> </a:t>
            </a:r>
            <a:r>
              <a:rPr lang="en-US" sz="2600" dirty="0" err="1" smtClean="0"/>
              <a:t>dapat</a:t>
            </a:r>
            <a:r>
              <a:rPr lang="en-US" sz="2600" dirty="0" smtClean="0"/>
              <a:t> </a:t>
            </a:r>
            <a:r>
              <a:rPr lang="en-US" sz="2600" dirty="0" err="1"/>
              <a:t>mengurangi</a:t>
            </a:r>
            <a:r>
              <a:rPr lang="en-US" sz="2600" dirty="0"/>
              <a:t> </a:t>
            </a:r>
            <a:r>
              <a:rPr lang="en-US" sz="2600" dirty="0" err="1"/>
              <a:t>biaya</a:t>
            </a:r>
            <a:r>
              <a:rPr lang="en-US" sz="2600" dirty="0"/>
              <a:t> </a:t>
            </a:r>
            <a:r>
              <a:rPr lang="en-US" sz="2600" dirty="0" err="1"/>
              <a:t>penyimpanan</a:t>
            </a:r>
            <a:r>
              <a:rPr lang="en-US" sz="2600" dirty="0"/>
              <a:t> </a:t>
            </a:r>
            <a:r>
              <a:rPr lang="en-US" sz="2600" dirty="0" err="1"/>
              <a:t>arsip</a:t>
            </a:r>
            <a:r>
              <a:rPr lang="en-US" sz="2600" dirty="0"/>
              <a:t> </a:t>
            </a:r>
            <a:r>
              <a:rPr lang="en-US" sz="2600" dirty="0" err="1" smtClean="0"/>
              <a:t>organisasi</a:t>
            </a:r>
            <a:endParaRPr lang="en-US" sz="2600" dirty="0" smtClean="0"/>
          </a:p>
          <a:p>
            <a:pPr lvl="1" algn="just"/>
            <a:r>
              <a:rPr lang="en-US" sz="2600" dirty="0" err="1" smtClean="0"/>
              <a:t>Melakukan</a:t>
            </a:r>
            <a:r>
              <a:rPr lang="en-US" sz="2600" dirty="0" smtClean="0"/>
              <a:t> </a:t>
            </a:r>
            <a:r>
              <a:rPr lang="en-US" sz="2600" dirty="0" err="1"/>
              <a:t>pengendalian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menjamin</a:t>
            </a:r>
            <a:r>
              <a:rPr lang="en-US" sz="2600" dirty="0"/>
              <a:t> </a:t>
            </a:r>
            <a:r>
              <a:rPr lang="en-US" sz="2600" dirty="0" err="1"/>
              <a:t>pemindahan</a:t>
            </a:r>
            <a:r>
              <a:rPr lang="en-US" sz="2600" dirty="0"/>
              <a:t> </a:t>
            </a:r>
            <a:r>
              <a:rPr lang="en-US" sz="2600" dirty="0" err="1"/>
              <a:t>arsip</a:t>
            </a:r>
            <a:r>
              <a:rPr lang="en-US" sz="2600" dirty="0"/>
              <a:t> </a:t>
            </a: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/>
              <a:t>terus-menerus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kantor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600" dirty="0" err="1"/>
              <a:t>tempat</a:t>
            </a:r>
            <a:r>
              <a:rPr lang="en-US" sz="2600" dirty="0"/>
              <a:t> </a:t>
            </a:r>
            <a:r>
              <a:rPr lang="en-US" sz="2600" dirty="0" err="1" smtClean="0"/>
              <a:t>penyimpanan</a:t>
            </a:r>
            <a:endParaRPr lang="en-US" sz="2600" dirty="0" smtClean="0"/>
          </a:p>
          <a:p>
            <a:pPr lvl="1" algn="just"/>
            <a:r>
              <a:rPr lang="en-US" sz="2600" dirty="0" err="1" smtClean="0"/>
              <a:t>Membebaskan</a:t>
            </a:r>
            <a:r>
              <a:rPr lang="en-US" sz="2600" dirty="0" smtClean="0"/>
              <a:t> </a:t>
            </a:r>
            <a:r>
              <a:rPr lang="en-US" sz="2600" dirty="0" err="1"/>
              <a:t>ruang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mengurangi</a:t>
            </a:r>
            <a:r>
              <a:rPr lang="en-US" sz="2600" dirty="0"/>
              <a:t> </a:t>
            </a:r>
            <a:r>
              <a:rPr lang="en-US" sz="2600" dirty="0" err="1"/>
              <a:t>kebutuhan</a:t>
            </a:r>
            <a:r>
              <a:rPr lang="en-US" sz="2600" dirty="0"/>
              <a:t> </a:t>
            </a:r>
            <a:r>
              <a:rPr lang="en-US" sz="2600" dirty="0" err="1"/>
              <a:t>perlengkapan</a:t>
            </a:r>
            <a:r>
              <a:rPr lang="en-US" sz="2600" dirty="0"/>
              <a:t>, </a:t>
            </a:r>
            <a:r>
              <a:rPr lang="en-US" sz="2600" dirty="0" err="1" smtClean="0"/>
              <a:t>serta</a:t>
            </a:r>
            <a:r>
              <a:rPr lang="en-US" sz="2600" dirty="0" smtClean="0"/>
              <a:t> </a:t>
            </a:r>
            <a:r>
              <a:rPr lang="en-US" sz="2600" dirty="0" err="1" smtClean="0"/>
              <a:t>mengurangi</a:t>
            </a:r>
            <a:r>
              <a:rPr lang="en-US" sz="2600" dirty="0" smtClean="0"/>
              <a:t> </a:t>
            </a:r>
            <a:r>
              <a:rPr lang="en-US" sz="2600" dirty="0" err="1"/>
              <a:t>biaya</a:t>
            </a:r>
            <a:r>
              <a:rPr lang="en-US" sz="2600" dirty="0"/>
              <a:t> </a:t>
            </a:r>
            <a:r>
              <a:rPr lang="en-US" sz="2600" dirty="0" err="1"/>
              <a:t>penyimpanan</a:t>
            </a:r>
            <a:r>
              <a:rPr lang="en-US" sz="2600" dirty="0"/>
              <a:t> </a:t>
            </a:r>
            <a:r>
              <a:rPr lang="en-US" sz="2600" dirty="0" err="1" smtClean="0"/>
              <a:t>arsip</a:t>
            </a:r>
            <a:endParaRPr lang="en-US" sz="2600" dirty="0" smtClean="0"/>
          </a:p>
          <a:p>
            <a:pPr lvl="1" algn="just"/>
            <a:r>
              <a:rPr lang="en-US" sz="2600" dirty="0" err="1" smtClean="0"/>
              <a:t>Membuat</a:t>
            </a:r>
            <a:r>
              <a:rPr lang="en-US" sz="2600" dirty="0" smtClean="0"/>
              <a:t> </a:t>
            </a:r>
            <a:r>
              <a:rPr lang="en-US" sz="2600" dirty="0" err="1"/>
              <a:t>sistem</a:t>
            </a:r>
            <a:r>
              <a:rPr lang="en-US" sz="2600" dirty="0"/>
              <a:t> </a:t>
            </a:r>
            <a:r>
              <a:rPr lang="en-US" sz="2600" dirty="0" err="1"/>
              <a:t>penemuan</a:t>
            </a:r>
            <a:r>
              <a:rPr lang="en-US" sz="2600" dirty="0"/>
              <a:t> </a:t>
            </a:r>
            <a:r>
              <a:rPr lang="en-US" sz="2600" dirty="0" err="1"/>
              <a:t>kembali</a:t>
            </a:r>
            <a:r>
              <a:rPr lang="en-US" sz="2600" dirty="0"/>
              <a:t> yang </a:t>
            </a:r>
            <a:r>
              <a:rPr lang="en-US" sz="2600" dirty="0" err="1"/>
              <a:t>efisien</a:t>
            </a:r>
            <a:r>
              <a:rPr lang="en-US" sz="2600" dirty="0"/>
              <a:t>, </a:t>
            </a:r>
            <a:r>
              <a:rPr lang="en-US" sz="2600" dirty="0" err="1"/>
              <a:t>memberikan</a:t>
            </a:r>
            <a:r>
              <a:rPr lang="en-US" sz="2600" dirty="0"/>
              <a:t> </a:t>
            </a:r>
            <a:r>
              <a:rPr lang="en-US" sz="2600" dirty="0" err="1"/>
              <a:t>akses</a:t>
            </a:r>
            <a:r>
              <a:rPr lang="en-US" sz="2600" dirty="0"/>
              <a:t> </a:t>
            </a:r>
            <a:r>
              <a:rPr lang="en-US" sz="2600" dirty="0" err="1"/>
              <a:t>terhadap</a:t>
            </a:r>
            <a:r>
              <a:rPr lang="en-US" sz="2600" dirty="0"/>
              <a:t> </a:t>
            </a:r>
            <a:r>
              <a:rPr lang="en-US" sz="2600" dirty="0" err="1"/>
              <a:t>arsip</a:t>
            </a:r>
            <a:r>
              <a:rPr lang="en-US" sz="2600" dirty="0"/>
              <a:t> yang </a:t>
            </a:r>
            <a:r>
              <a:rPr lang="en-US" sz="2600" dirty="0" err="1" smtClean="0"/>
              <a:t>sewaktu-waktu</a:t>
            </a:r>
            <a:r>
              <a:rPr lang="en-US" sz="2600" dirty="0" smtClean="0"/>
              <a:t> </a:t>
            </a:r>
            <a:r>
              <a:rPr lang="en-US" sz="2600" dirty="0" err="1" smtClean="0"/>
              <a:t>diperlukan</a:t>
            </a:r>
            <a:r>
              <a:rPr lang="en-US" sz="2600" dirty="0" smtClean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pengambilan</a:t>
            </a:r>
            <a:r>
              <a:rPr lang="en-US" sz="2600" dirty="0"/>
              <a:t> </a:t>
            </a:r>
            <a:r>
              <a:rPr lang="en-US" sz="2600" dirty="0" err="1" smtClean="0"/>
              <a:t>keputusan</a:t>
            </a:r>
            <a:endParaRPr lang="en-US" sz="2600" dirty="0" smtClean="0"/>
          </a:p>
          <a:p>
            <a:pPr lvl="1" algn="just"/>
            <a:r>
              <a:rPr lang="en-US" sz="2600" dirty="0" err="1" smtClean="0"/>
              <a:t>Mengembangkan</a:t>
            </a:r>
            <a:r>
              <a:rPr lang="en-US" sz="2600" dirty="0" smtClean="0"/>
              <a:t> </a:t>
            </a:r>
            <a:r>
              <a:rPr lang="en-US" sz="2600" dirty="0"/>
              <a:t>program </a:t>
            </a:r>
            <a:r>
              <a:rPr lang="en-US" sz="2600" dirty="0" smtClean="0"/>
              <a:t>microfilm (</a:t>
            </a:r>
            <a:r>
              <a:rPr lang="en-US" sz="2600" dirty="0" err="1" smtClean="0"/>
              <a:t>digitalisasi</a:t>
            </a:r>
            <a:r>
              <a:rPr lang="en-US" sz="2600" dirty="0" smtClean="0"/>
              <a:t>) </a:t>
            </a:r>
            <a:r>
              <a:rPr lang="en-US" sz="2600" dirty="0"/>
              <a:t>yang </a:t>
            </a:r>
            <a:r>
              <a:rPr lang="en-US" sz="2600" dirty="0" err="1"/>
              <a:t>didukung</a:t>
            </a:r>
            <a:r>
              <a:rPr lang="en-US" sz="2600" dirty="0"/>
              <a:t> </a:t>
            </a:r>
            <a:r>
              <a:rPr lang="en-US" sz="2600" dirty="0" err="1"/>
              <a:t>biaya</a:t>
            </a:r>
            <a:r>
              <a:rPr lang="en-US" sz="2600" dirty="0"/>
              <a:t> (</a:t>
            </a:r>
            <a:r>
              <a:rPr lang="en-US" sz="2600" dirty="0" err="1"/>
              <a:t>jika</a:t>
            </a:r>
            <a:r>
              <a:rPr lang="en-US" sz="2600" dirty="0"/>
              <a:t> </a:t>
            </a:r>
            <a:r>
              <a:rPr lang="en-US" sz="2600" dirty="0" err="1"/>
              <a:t>perlu</a:t>
            </a:r>
            <a:r>
              <a:rPr lang="en-US" sz="2600" dirty="0" smtClean="0"/>
              <a:t>)</a:t>
            </a:r>
          </a:p>
          <a:p>
            <a:pPr lvl="1" algn="just"/>
            <a:r>
              <a:rPr lang="en-US" sz="2600" dirty="0" err="1" smtClean="0"/>
              <a:t>Menjaga</a:t>
            </a:r>
            <a:r>
              <a:rPr lang="en-US" sz="2600" dirty="0" smtClean="0"/>
              <a:t> </a:t>
            </a:r>
            <a:r>
              <a:rPr lang="en-US" sz="2600" dirty="0" err="1"/>
              <a:t>keamanan</a:t>
            </a:r>
            <a:r>
              <a:rPr lang="en-US" sz="2600" dirty="0"/>
              <a:t> </a:t>
            </a:r>
            <a:r>
              <a:rPr lang="en-US" sz="2600" dirty="0" err="1"/>
              <a:t>penuh</a:t>
            </a:r>
            <a:r>
              <a:rPr lang="en-US" sz="2600" dirty="0"/>
              <a:t> </a:t>
            </a:r>
            <a:r>
              <a:rPr lang="en-US" sz="2600" dirty="0" err="1"/>
              <a:t>tentang</a:t>
            </a:r>
            <a:r>
              <a:rPr lang="en-US" sz="2600" dirty="0"/>
              <a:t> </a:t>
            </a:r>
            <a:r>
              <a:rPr lang="en-US" sz="2600" dirty="0" err="1"/>
              <a:t>arsip</a:t>
            </a:r>
            <a:r>
              <a:rPr lang="en-US" sz="2600" dirty="0"/>
              <a:t> </a:t>
            </a:r>
            <a:r>
              <a:rPr lang="en-US" sz="2600" dirty="0" err="1"/>
              <a:t>perusahaan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1975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</a:t>
            </a:r>
            <a:r>
              <a:rPr lang="en-US" dirty="0" err="1" smtClean="0"/>
              <a:t>lanjutan</a:t>
            </a:r>
            <a:r>
              <a:rPr lang="en-US" dirty="0" smtClean="0"/>
              <a:t>….</a:t>
            </a:r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/>
              <a:t>Sedangkan</a:t>
            </a:r>
            <a:r>
              <a:rPr lang="en-US" sz="2800" dirty="0"/>
              <a:t> </a:t>
            </a:r>
            <a:r>
              <a:rPr lang="en-US" sz="2800" b="1" dirty="0"/>
              <a:t>Ira A Penn </a:t>
            </a:r>
            <a:r>
              <a:rPr lang="en-US" sz="2800" dirty="0"/>
              <a:t>(1992:181) </a:t>
            </a:r>
            <a:r>
              <a:rPr lang="en-US" sz="2800" dirty="0" err="1"/>
              <a:t>menyebutkan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pengelolaan</a:t>
            </a:r>
            <a:r>
              <a:rPr lang="en-US" sz="2800" dirty="0"/>
              <a:t> </a:t>
            </a:r>
            <a:r>
              <a:rPr lang="en-US" sz="2800" dirty="0" err="1"/>
              <a:t>arsip</a:t>
            </a:r>
            <a:r>
              <a:rPr lang="en-US" sz="2800" dirty="0"/>
              <a:t> </a:t>
            </a:r>
            <a:r>
              <a:rPr lang="en-US" sz="2800" dirty="0" err="1"/>
              <a:t>inaktif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dirty="0" smtClean="0"/>
              <a:t>:</a:t>
            </a:r>
          </a:p>
          <a:p>
            <a:pPr lvl="1"/>
            <a:r>
              <a:rPr lang="en-US" sz="2600" dirty="0" err="1" smtClean="0"/>
              <a:t>Mencapai</a:t>
            </a:r>
            <a:r>
              <a:rPr lang="en-US" sz="2600" dirty="0" smtClean="0"/>
              <a:t> </a:t>
            </a:r>
            <a:r>
              <a:rPr lang="en-US" sz="2600" dirty="0" err="1"/>
              <a:t>efisiensi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ekonomi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penyimpanan</a:t>
            </a:r>
            <a:r>
              <a:rPr lang="en-US" sz="2600" dirty="0"/>
              <a:t>, </a:t>
            </a:r>
            <a:r>
              <a:rPr lang="en-US" sz="2600" dirty="0" err="1"/>
              <a:t>pencarian</a:t>
            </a:r>
            <a:r>
              <a:rPr lang="en-US" sz="2600" dirty="0"/>
              <a:t>,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penyusutan</a:t>
            </a:r>
            <a:r>
              <a:rPr lang="en-US" sz="2600" dirty="0"/>
              <a:t> </a:t>
            </a:r>
            <a:r>
              <a:rPr lang="en-US" sz="2600" dirty="0" err="1"/>
              <a:t>arsip</a:t>
            </a:r>
            <a:r>
              <a:rPr lang="en-US" sz="2600" dirty="0"/>
              <a:t> </a:t>
            </a:r>
            <a:r>
              <a:rPr lang="en-US" sz="2600" dirty="0" err="1" smtClean="0"/>
              <a:t>inaktif</a:t>
            </a:r>
            <a:endParaRPr lang="en-US" sz="2600" dirty="0" smtClean="0"/>
          </a:p>
          <a:p>
            <a:pPr lvl="1"/>
            <a:r>
              <a:rPr lang="en-US" sz="2600" dirty="0" err="1" smtClean="0"/>
              <a:t>Menjamin</a:t>
            </a:r>
            <a:r>
              <a:rPr lang="en-US" sz="2600" dirty="0" smtClean="0"/>
              <a:t> </a:t>
            </a:r>
            <a:r>
              <a:rPr lang="en-US" sz="2600" dirty="0" err="1"/>
              <a:t>terhadap</a:t>
            </a:r>
            <a:r>
              <a:rPr lang="en-US" sz="2600" dirty="0"/>
              <a:t> </a:t>
            </a:r>
            <a:r>
              <a:rPr lang="en-US" sz="2600" dirty="0" err="1"/>
              <a:t>dua</a:t>
            </a:r>
            <a:r>
              <a:rPr lang="en-US" sz="2600" dirty="0"/>
              <a:t> </a:t>
            </a:r>
            <a:r>
              <a:rPr lang="en-US" sz="2600" dirty="0" err="1"/>
              <a:t>hal</a:t>
            </a:r>
            <a:r>
              <a:rPr lang="en-US" sz="2600" dirty="0"/>
              <a:t> </a:t>
            </a:r>
            <a:r>
              <a:rPr lang="en-US" sz="2600" dirty="0" err="1"/>
              <a:t>yaitu</a:t>
            </a:r>
            <a:r>
              <a:rPr lang="en-US" sz="2600" dirty="0"/>
              <a:t> </a:t>
            </a:r>
            <a:r>
              <a:rPr lang="en-US" sz="2600" dirty="0" err="1"/>
              <a:t>akses</a:t>
            </a:r>
            <a:r>
              <a:rPr lang="en-US" sz="2600" dirty="0"/>
              <a:t> </a:t>
            </a:r>
            <a:r>
              <a:rPr lang="en-US" sz="2600" dirty="0" err="1"/>
              <a:t>hanya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yang </a:t>
            </a:r>
            <a:r>
              <a:rPr lang="en-US" sz="2600" dirty="0" err="1"/>
              <a:t>berhak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penyusutan</a:t>
            </a:r>
            <a:r>
              <a:rPr lang="en-US" sz="2600" dirty="0"/>
              <a:t> </a:t>
            </a:r>
            <a:r>
              <a:rPr lang="en-US" sz="2600" dirty="0" err="1"/>
              <a:t>arsip</a:t>
            </a:r>
            <a:r>
              <a:rPr lang="en-US" sz="2600" dirty="0"/>
              <a:t> </a:t>
            </a:r>
            <a:r>
              <a:rPr lang="en-US" sz="2600" dirty="0" err="1"/>
              <a:t>inaktif</a:t>
            </a:r>
            <a:r>
              <a:rPr lang="en-US" sz="2600" dirty="0"/>
              <a:t> </a:t>
            </a:r>
            <a:r>
              <a:rPr lang="en-US" sz="2600" dirty="0" err="1"/>
              <a:t>sesuai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kebutuhan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ketentuan</a:t>
            </a:r>
            <a:r>
              <a:rPr lang="en-US" sz="2600" dirty="0"/>
              <a:t> yang </a:t>
            </a:r>
            <a:r>
              <a:rPr lang="en-US" sz="2600" dirty="0" err="1" smtClean="0"/>
              <a:t>berlaku</a:t>
            </a:r>
            <a:endParaRPr lang="en-US" sz="2600" dirty="0" smtClean="0"/>
          </a:p>
          <a:p>
            <a:pPr lvl="1"/>
            <a:r>
              <a:rPr lang="en-US" sz="2600" dirty="0" err="1" smtClean="0"/>
              <a:t>Melindungi</a:t>
            </a:r>
            <a:r>
              <a:rPr lang="en-US" sz="2600" dirty="0" smtClean="0"/>
              <a:t> </a:t>
            </a:r>
            <a:r>
              <a:rPr lang="en-US" sz="2600" dirty="0" err="1"/>
              <a:t>arsip</a:t>
            </a:r>
            <a:r>
              <a:rPr lang="en-US" sz="2600" dirty="0"/>
              <a:t> yang </a:t>
            </a:r>
            <a:r>
              <a:rPr lang="en-US" sz="2600" dirty="0" err="1"/>
              <a:t>tersimpan</a:t>
            </a:r>
            <a:r>
              <a:rPr lang="en-US" sz="2600" dirty="0"/>
              <a:t> </a:t>
            </a:r>
            <a:r>
              <a:rPr lang="en-US" sz="2600" dirty="0" err="1"/>
              <a:t>terhadap</a:t>
            </a:r>
            <a:r>
              <a:rPr lang="en-US" sz="2600" dirty="0"/>
              <a:t> </a:t>
            </a:r>
            <a:r>
              <a:rPr lang="en-US" sz="2600" dirty="0" err="1"/>
              <a:t>resiko</a:t>
            </a:r>
            <a:r>
              <a:rPr lang="en-US" sz="2600" dirty="0"/>
              <a:t> </a:t>
            </a:r>
            <a:r>
              <a:rPr lang="en-US" sz="2600" dirty="0" err="1"/>
              <a:t>bencana</a:t>
            </a:r>
            <a:r>
              <a:rPr lang="en-US" sz="2600" dirty="0"/>
              <a:t> </a:t>
            </a:r>
            <a:r>
              <a:rPr lang="en-US" sz="2600" dirty="0" err="1"/>
              <a:t>alam</a:t>
            </a:r>
            <a:r>
              <a:rPr lang="en-US" sz="2600" dirty="0"/>
              <a:t> </a:t>
            </a:r>
            <a:r>
              <a:rPr lang="en-US" sz="2600" dirty="0" err="1"/>
              <a:t>seperti</a:t>
            </a:r>
            <a:r>
              <a:rPr lang="en-US" sz="2600" dirty="0"/>
              <a:t> </a:t>
            </a:r>
            <a:r>
              <a:rPr lang="en-US" sz="2600" dirty="0" err="1"/>
              <a:t>kebakaran</a:t>
            </a:r>
            <a:r>
              <a:rPr lang="en-US" sz="2600" dirty="0"/>
              <a:t>, </a:t>
            </a:r>
            <a:r>
              <a:rPr lang="en-US" sz="2600" dirty="0" err="1"/>
              <a:t>kebanjiran</a:t>
            </a:r>
            <a:r>
              <a:rPr lang="en-US" sz="2600" dirty="0"/>
              <a:t>, </a:t>
            </a:r>
            <a:r>
              <a:rPr lang="en-US" sz="2600" dirty="0" err="1"/>
              <a:t>gempa</a:t>
            </a:r>
            <a:r>
              <a:rPr lang="en-US" sz="2600" dirty="0"/>
              <a:t> </a:t>
            </a:r>
            <a:r>
              <a:rPr lang="en-US" sz="2600" dirty="0" err="1"/>
              <a:t>bumi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sebagainya</a:t>
            </a:r>
            <a:r>
              <a:rPr lang="en-US" sz="2600" dirty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2446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Penyimpanan rekod in aktif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Harus mempertimbangkan manajemen rekod juga pemakainya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Pengembangan jadwal pemusnahan</a:t>
            </a:r>
          </a:p>
          <a:p>
            <a:pPr marL="1371600" lvl="2" indent="-514350"/>
            <a:r>
              <a:rPr lang="id-ID" dirty="0" smtClean="0"/>
              <a:t>Telah dimuat dalam JRA </a:t>
            </a:r>
            <a:r>
              <a:rPr lang="id-ID" dirty="0" smtClean="0">
                <a:sym typeface="Wingdings" pitchFamily="2" charset="2"/>
              </a:rPr>
              <a:t>sesuai dengan nilai gunanya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>
                <a:sym typeface="Wingdings" pitchFamily="2" charset="2"/>
              </a:rPr>
              <a:t>Keputusan menyangkut Media Penyimpanannya</a:t>
            </a:r>
          </a:p>
          <a:p>
            <a:pPr marL="1371600" lvl="2" indent="-514350"/>
            <a:r>
              <a:rPr lang="id-ID" dirty="0" smtClean="0">
                <a:sym typeface="Wingdings" pitchFamily="2" charset="2"/>
              </a:rPr>
              <a:t>Disimpan dalam format apa ?</a:t>
            </a:r>
          </a:p>
          <a:p>
            <a:pPr marL="1371600" lvl="2" indent="-514350"/>
            <a:r>
              <a:rPr lang="id-ID" dirty="0" smtClean="0">
                <a:sym typeface="Wingdings" pitchFamily="2" charset="2"/>
              </a:rPr>
              <a:t>Perlukah melakukan migrasi ? Apakah tetap mempertahankan format kertas ?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>
                <a:sym typeface="Wingdings" pitchFamily="2" charset="2"/>
              </a:rPr>
              <a:t>Keputusan menyangkut Fasilitas penyimpanan</a:t>
            </a:r>
          </a:p>
          <a:p>
            <a:pPr marL="1371600" lvl="2" indent="-514350"/>
            <a:r>
              <a:rPr lang="id-ID" dirty="0" smtClean="0">
                <a:sym typeface="Wingdings" pitchFamily="2" charset="2"/>
              </a:rPr>
              <a:t>Menggunakan ruang yang ada</a:t>
            </a:r>
          </a:p>
          <a:p>
            <a:pPr marL="1371600" lvl="2" indent="-514350"/>
            <a:r>
              <a:rPr lang="id-ID" dirty="0" smtClean="0">
                <a:sym typeface="Wingdings" pitchFamily="2" charset="2"/>
              </a:rPr>
              <a:t>Mendirikan ruang / tempat untuk menyimpan rekod yg jauh lokasinya  ( bisa murah / penyediaan fasilitas + rujulan dan sdm)</a:t>
            </a:r>
          </a:p>
          <a:p>
            <a:pPr marL="1371600" lvl="2" indent="-514350"/>
            <a:r>
              <a:rPr lang="id-ID" dirty="0" smtClean="0">
                <a:sym typeface="Wingdings" pitchFamily="2" charset="2"/>
              </a:rPr>
              <a:t>Menggunakan jasa commercial  record centre</a:t>
            </a:r>
            <a:endParaRPr lang="id-ID" dirty="0" smtClean="0"/>
          </a:p>
          <a:p>
            <a:pPr marL="971550" lvl="1" indent="-514350">
              <a:buFont typeface="+mj-lt"/>
              <a:buAutoNum type="arabicPeriod"/>
            </a:pPr>
            <a:endParaRPr lang="id-ID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Mengapa menggunakan Jasa Commercial record Centre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Jumlah rekod in aktif sedikit</a:t>
            </a:r>
          </a:p>
          <a:p>
            <a:r>
              <a:rPr lang="id-ID" dirty="0" smtClean="0"/>
              <a:t>Perlu menyimpan rekod dalam jarak lebih dari 50 km </a:t>
            </a:r>
            <a:r>
              <a:rPr lang="id-ID" dirty="0" smtClean="0">
                <a:sym typeface="Wingdings" pitchFamily="2" charset="2"/>
              </a:rPr>
              <a:t> ada beberapa alasan, khususnya rekod vital, rencana penanggulangan bencana dll</a:t>
            </a:r>
          </a:p>
          <a:p>
            <a:r>
              <a:rPr lang="id-ID" dirty="0" smtClean="0">
                <a:sym typeface="Wingdings" pitchFamily="2" charset="2"/>
              </a:rPr>
              <a:t>Instansi tidak memiliki ruang rekod in aktif yg ekonomis</a:t>
            </a:r>
          </a:p>
          <a:p>
            <a:r>
              <a:rPr lang="id-ID" dirty="0" smtClean="0">
                <a:sym typeface="Wingdings" pitchFamily="2" charset="2"/>
              </a:rPr>
              <a:t>Kapasitas r di instansi sdh melebihi batas</a:t>
            </a:r>
          </a:p>
          <a:p>
            <a:r>
              <a:rPr lang="id-ID" dirty="0" smtClean="0">
                <a:sym typeface="Wingdings" pitchFamily="2" charset="2"/>
              </a:rPr>
              <a:t>Instansi tdk bermaksud mengoperasikan pusat rekod</a:t>
            </a:r>
            <a:endParaRPr lang="id-ID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359</TotalTime>
  <Words>856</Words>
  <Application>Microsoft Office PowerPoint</Application>
  <PresentationFormat>On-screen Show (4:3)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Franklin Gothic Book</vt:lpstr>
      <vt:lpstr>Perpetua</vt:lpstr>
      <vt:lpstr>Wingdings</vt:lpstr>
      <vt:lpstr>Wingdings 2</vt:lpstr>
      <vt:lpstr>Equity</vt:lpstr>
      <vt:lpstr>Manajemen Arsip In Aktif</vt:lpstr>
      <vt:lpstr>Definisi Arsip Inaktif</vt:lpstr>
      <vt:lpstr>….lanjutan def.arsip inaktif</vt:lpstr>
      <vt:lpstr>Manajemen Arsip Inaktif</vt:lpstr>
      <vt:lpstr>PowerPoint Presentation</vt:lpstr>
      <vt:lpstr>Tujuan Pengelolaan Arsip Inaktif</vt:lpstr>
      <vt:lpstr>….lanjutan….tujuan</vt:lpstr>
      <vt:lpstr>Penyimpanan rekod in aktif</vt:lpstr>
      <vt:lpstr>Mengapa menggunakan Jasa Commercial record Centre</vt:lpstr>
      <vt:lpstr>Pengambilan Keputusan Oleh Manajer recod harus memperhatikan</vt:lpstr>
      <vt:lpstr>Kriteria Jasa penyimpanan swasta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Arsip In Aktif</dc:title>
  <dc:creator>atik</dc:creator>
  <cp:lastModifiedBy>acer</cp:lastModifiedBy>
  <cp:revision>8</cp:revision>
  <dcterms:created xsi:type="dcterms:W3CDTF">2015-05-11T06:58:44Z</dcterms:created>
  <dcterms:modified xsi:type="dcterms:W3CDTF">2020-04-07T08:14:00Z</dcterms:modified>
</cp:coreProperties>
</file>