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58" r:id="rId8"/>
    <p:sldId id="261" r:id="rId9"/>
    <p:sldId id="286" r:id="rId10"/>
    <p:sldId id="290" r:id="rId11"/>
    <p:sldId id="287" r:id="rId12"/>
    <p:sldId id="288" r:id="rId13"/>
    <p:sldId id="289"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9/22/2020</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9/22/2020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3281488" y="1705615"/>
            <a:ext cx="5381848" cy="778793"/>
          </a:xfrm>
        </p:spPr>
        <p:txBody>
          <a:bodyPr/>
          <a:lstStyle/>
          <a:p>
            <a:r>
              <a:rPr lang="id-ID" dirty="0" smtClean="0"/>
              <a:t>Kelompok 14</a:t>
            </a:r>
            <a:endParaRPr lang="en-US"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2857586" y="2703690"/>
            <a:ext cx="6229652" cy="2575675"/>
          </a:xfrm>
        </p:spPr>
        <p:txBody>
          <a:bodyPr/>
          <a:lstStyle/>
          <a:p>
            <a:pPr marL="342900" indent="-342900">
              <a:buAutoNum type="arabicPeriod"/>
            </a:pPr>
            <a:r>
              <a:rPr lang="id-ID" sz="2000" dirty="0" smtClean="0">
                <a:latin typeface="Times New Roman" panose="02020603050405020304" pitchFamily="18" charset="0"/>
                <a:cs typeface="Times New Roman" panose="02020603050405020304" pitchFamily="18" charset="0"/>
              </a:rPr>
              <a:t>Sheva Alana Brilianty	(071911633012)</a:t>
            </a:r>
          </a:p>
          <a:p>
            <a:pPr marL="342900" indent="-342900">
              <a:buAutoNum type="arabicPeriod"/>
            </a:pPr>
            <a:r>
              <a:rPr lang="id-ID" sz="2000" dirty="0" smtClean="0">
                <a:latin typeface="Times New Roman" panose="02020603050405020304" pitchFamily="18" charset="0"/>
                <a:cs typeface="Times New Roman" panose="02020603050405020304" pitchFamily="18" charset="0"/>
              </a:rPr>
              <a:t>Rahajeng Sekar W. N.	(071911633033)</a:t>
            </a:r>
          </a:p>
          <a:p>
            <a:pPr marL="342900" indent="-342900">
              <a:buAutoNum type="arabicPeriod"/>
            </a:pPr>
            <a:r>
              <a:rPr lang="id-ID" sz="2000" dirty="0" smtClean="0">
                <a:latin typeface="Times New Roman" panose="02020603050405020304" pitchFamily="18" charset="0"/>
                <a:cs typeface="Times New Roman" panose="02020603050405020304" pitchFamily="18" charset="0"/>
              </a:rPr>
              <a:t>Shabrina Syarafina A.	(071911633057)</a:t>
            </a:r>
          </a:p>
          <a:p>
            <a:pPr marL="342900" indent="-342900">
              <a:buAutoNum type="arabicPeriod"/>
            </a:pPr>
            <a:r>
              <a:rPr lang="id-ID" sz="2000" dirty="0" smtClean="0">
                <a:latin typeface="Times New Roman" panose="02020603050405020304" pitchFamily="18" charset="0"/>
                <a:cs typeface="Times New Roman" panose="02020603050405020304" pitchFamily="18" charset="0"/>
              </a:rPr>
              <a:t>Fadya Rizki Yufenda	(071911633087)</a:t>
            </a:r>
          </a:p>
          <a:p>
            <a:pPr marL="342900" indent="-342900">
              <a:buAutoNum type="arabicPeriod"/>
            </a:pPr>
            <a:r>
              <a:rPr lang="id-ID" sz="2000" dirty="0" smtClean="0">
                <a:latin typeface="Times New Roman" panose="02020603050405020304" pitchFamily="18" charset="0"/>
                <a:cs typeface="Times New Roman" panose="02020603050405020304" pitchFamily="18" charset="0"/>
              </a:rPr>
              <a:t>Daffa Akfian Ilhamsyah	(071911633093)</a:t>
            </a:r>
          </a:p>
          <a:p>
            <a:pPr marL="342900" indent="-342900">
              <a:buAutoNum type="arabicPeriod"/>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63B7C6"/>
                </a:solidFill>
              </a:rPr>
              <a:t>Kesimpulan</a:t>
            </a:r>
            <a:endParaRPr lang="id-ID" dirty="0">
              <a:solidFill>
                <a:srgbClr val="63B7C6"/>
              </a:solidFill>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9" name="Text Placeholder 8"/>
          <p:cNvSpPr>
            <a:spLocks noGrp="1"/>
          </p:cNvSpPr>
          <p:nvPr>
            <p:ph type="body" sz="quarter" idx="13"/>
          </p:nvPr>
        </p:nvSpPr>
        <p:spPr/>
        <p:txBody>
          <a:bodyPr/>
          <a:lstStyle/>
          <a:p>
            <a:pPr marL="0" indent="0">
              <a:buNone/>
            </a:pPr>
            <a:r>
              <a:rPr lang="id-ID" dirty="0" smtClean="0"/>
              <a:t>Preservasi digital adalah suatu proses yang dilakukan agar materi digital dapat digunakan dalam jangka waktu lama. Dalam melakukan preservasi digital ada beberapa hal yang perlu diperhatikan seperti tanggung jawab, insentif, biaya, keberlanjutan, dll. Pelestarian digital dilakukan untuk menyelamatkan materi digital </a:t>
            </a:r>
            <a:r>
              <a:rPr lang="id-ID" dirty="0"/>
              <a:t>bukan sebagai suatu upaya paten yang harus dilakukan. Upaya pelestarian digital  sendiri saat ini memang masih sulit dilaksanakan karena kendala biaya, kendala teknologi, sumber daya manusia yang dapat mengoperasikan materi digital, serta diperlukannya komitmen serta tanggung jawab terkait keberlanjutan pelestarian digital. Pengelolaan pelestarian digital dalam jangka panjang sendiri saat ini masih belum memiliki standar yang pasti, sehingga seiring dengan perkembangan teknologi pastinya akan ada upaya dan cara baru yang dapat dilakukan dalam upaya melakukan pelestarian digital agar lingkungan informasi digital masih dapat bertahan dalam jangka waktu yang </a:t>
            </a:r>
            <a:r>
              <a:rPr lang="id-ID" dirty="0" smtClean="0"/>
              <a:t>lama.</a:t>
            </a:r>
            <a:endParaRPr lang="id-ID" dirty="0"/>
          </a:p>
        </p:txBody>
      </p:sp>
    </p:spTree>
    <p:extLst>
      <p:ext uri="{BB962C8B-B14F-4D97-AF65-F5344CB8AC3E}">
        <p14:creationId xmlns:p14="http://schemas.microsoft.com/office/powerpoint/2010/main" val="3609214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6093006" y="2704177"/>
            <a:ext cx="4945598" cy="1243584"/>
          </a:xfrm>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790273" y="2264434"/>
            <a:ext cx="7781544" cy="859055"/>
          </a:xfrm>
        </p:spPr>
        <p:txBody>
          <a:bodyPr/>
          <a:lstStyle/>
          <a:p>
            <a:r>
              <a:rPr lang="id-ID" dirty="0" smtClean="0"/>
              <a:t>Review Jurnal</a:t>
            </a:r>
            <a:endParaRPr lang="en-US"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790273" y="3426412"/>
            <a:ext cx="6886290" cy="748773"/>
          </a:xfrm>
        </p:spPr>
        <p:txBody>
          <a:bodyPr>
            <a:noAutofit/>
          </a:bodyPr>
          <a:lstStyle/>
          <a:p>
            <a:r>
              <a:rPr lang="id-ID" sz="2800" dirty="0" smtClean="0">
                <a:latin typeface="Cooper Black" panose="0208090404030B020404" pitchFamily="18" charset="0"/>
              </a:rPr>
              <a:t>Thirteen Ways Of Looking At Digital Preservation</a:t>
            </a:r>
            <a:endParaRPr lang="en-US" sz="2800" dirty="0">
              <a:latin typeface="Cooper Black" panose="0208090404030B020404" pitchFamily="18" charset="0"/>
            </a:endParaRP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480668" y="1419045"/>
            <a:ext cx="7781544" cy="859055"/>
          </a:xfrm>
        </p:spPr>
        <p:txBody>
          <a:bodyPr>
            <a:normAutofit/>
          </a:bodyPr>
          <a:lstStyle/>
          <a:p>
            <a:r>
              <a:rPr lang="id-ID" sz="4000" dirty="0" smtClean="0">
                <a:solidFill>
                  <a:srgbClr val="63B7C6"/>
                </a:solidFill>
              </a:rPr>
              <a:t>Latar Belakang</a:t>
            </a:r>
            <a:endParaRPr lang="en-US" sz="4000" dirty="0">
              <a:solidFill>
                <a:srgbClr val="63B7C6"/>
              </a:solidFill>
            </a:endParaRPr>
          </a:p>
        </p:txBody>
      </p:sp>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a:xfrm>
            <a:off x="480668" y="2460253"/>
            <a:ext cx="6316947" cy="2853619"/>
          </a:xfrm>
        </p:spPr>
        <p:txBody>
          <a:bodyPr>
            <a:normAutofit/>
          </a:bodyPr>
          <a:lstStyle/>
          <a:p>
            <a:r>
              <a:rPr lang="id-ID" sz="1800" dirty="0" smtClean="0">
                <a:solidFill>
                  <a:schemeClr val="bg1"/>
                </a:solidFill>
                <a:cs typeface="Aharoni" panose="02010803020104030203" pitchFamily="2" charset="-79"/>
              </a:rPr>
              <a:t>Pelestarian digital sekarang ini banyak menjadi masalah, karena materi digital diharapkan dapat tersimpan dalam jangka panjanag. Kerapuhan media penyimpanan digital yang dikombinasikan dengan tingkat ketergantungan teknologi yang tinggi, memperpendek waktu dimana keputusan pelestarian dapat dilakukan.</a:t>
            </a:r>
            <a:endParaRPr lang="en-US" sz="1800" dirty="0">
              <a:solidFill>
                <a:schemeClr val="bg1"/>
              </a:solidFill>
              <a:cs typeface="Aharoni" panose="02010803020104030203" pitchFamily="2" charset="-79"/>
            </a:endParaRPr>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1491830"/>
            <a:ext cx="11214100" cy="646331"/>
          </a:xfrm>
        </p:spPr>
        <p:txBody>
          <a:bodyPr/>
          <a:lstStyle/>
          <a:p>
            <a:r>
              <a:rPr lang="id-ID" sz="4000" dirty="0" smtClean="0">
                <a:solidFill>
                  <a:srgbClr val="63B7C6"/>
                </a:solidFill>
              </a:rPr>
              <a:t>Fokus Permasalahan</a:t>
            </a:r>
            <a:endParaRPr lang="en-US" sz="4000" dirty="0">
              <a:solidFill>
                <a:srgbClr val="63B7C6"/>
              </a:solidFill>
            </a:endParaRP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2401762"/>
            <a:ext cx="6718300" cy="2618811"/>
          </a:xfrm>
        </p:spPr>
        <p:txBody>
          <a:bodyPr/>
          <a:lstStyle/>
          <a:p>
            <a:pPr marL="0" indent="0">
              <a:buNone/>
            </a:pPr>
            <a:r>
              <a:rPr lang="id-ID" sz="1800" dirty="0" smtClean="0"/>
              <a:t>Fokus yang dibahas dalam jurnal ini adalah preservasi digital, dimana dengan melakukan preservasi digital diharapkan materi digital nantinya dapat digunakan dalam jangka panjang. Upaya pelestarian digital bersamaan dengan upaya pengawasan digital. Pelestarian digital sendiri merupakan salah satu komponen dari kumpulan luas layanan, kebijakan, dan pemangku kepentingan yang saling terhubung secara bersamaan sehingga dapat membentuk lingkungan informasi digital.</a:t>
            </a:r>
            <a:endParaRPr lang="en-US" sz="1800"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261620" y="759208"/>
            <a:ext cx="4529836" cy="749427"/>
          </a:xfrm>
        </p:spPr>
        <p:txBody>
          <a:bodyPr/>
          <a:lstStyle/>
          <a:p>
            <a:r>
              <a:rPr lang="id-ID" dirty="0" smtClean="0">
                <a:solidFill>
                  <a:srgbClr val="63B7C6"/>
                </a:solidFill>
              </a:rPr>
              <a:t>Metode dan Teori</a:t>
            </a:r>
            <a:endParaRPr lang="en-US" dirty="0">
              <a:solidFill>
                <a:srgbClr val="63B7C6"/>
              </a:solidFill>
            </a:endParaRP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xmlns="" id="{B74126B4-1E6C-4FFF-9282-40E18A85A07F}"/>
              </a:ext>
            </a:extLst>
          </p:cNvPr>
          <p:cNvSpPr>
            <a:spLocks noGrp="1"/>
          </p:cNvSpPr>
          <p:nvPr>
            <p:ph type="body" sz="quarter" idx="1"/>
          </p:nvPr>
        </p:nvSpPr>
        <p:spPr>
          <a:xfrm>
            <a:off x="-1850127" y="1508635"/>
            <a:ext cx="1263531" cy="823912"/>
          </a:xfrm>
        </p:spPr>
        <p:txBody>
          <a:bodyPr/>
          <a:lstStyle/>
          <a:p>
            <a:endParaRPr lang="en-US" dirty="0"/>
          </a:p>
        </p:txBody>
      </p:sp>
      <p:sp>
        <p:nvSpPr>
          <p:cNvPr id="5" name="Text Placeholder 4">
            <a:extLst>
              <a:ext uri="{FF2B5EF4-FFF2-40B4-BE49-F238E27FC236}">
                <a16:creationId xmlns:a16="http://schemas.microsoft.com/office/drawing/2014/main" xmlns="" id="{E0C87788-476B-4620-8002-A5C1177AD6C1}"/>
              </a:ext>
            </a:extLst>
          </p:cNvPr>
          <p:cNvSpPr>
            <a:spLocks noGrp="1"/>
          </p:cNvSpPr>
          <p:nvPr>
            <p:ph type="body" sz="quarter" idx="3"/>
          </p:nvPr>
        </p:nvSpPr>
        <p:spPr>
          <a:xfrm flipH="1">
            <a:off x="-1265670" y="1508635"/>
            <a:ext cx="136588" cy="1062037"/>
          </a:xfrm>
        </p:spPr>
        <p:txBody>
          <a:bodyPr/>
          <a:lstStyle/>
          <a:p>
            <a:endParaRPr lang="en-US" dirty="0"/>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a:xfrm>
            <a:off x="261620" y="2039653"/>
            <a:ext cx="8650732" cy="3648581"/>
          </a:xfrm>
        </p:spPr>
        <p:txBody>
          <a:bodyPr/>
          <a:lstStyle/>
          <a:p>
            <a:pPr marL="0" indent="0">
              <a:buNone/>
            </a:pPr>
            <a:r>
              <a:rPr lang="id-ID" dirty="0" smtClean="0"/>
              <a:t>Metode yang digunakan dalam penelitian ini adalah penelitian naratif. Penelitian naratif digunakan apabila peneliti ingin menjabarkan akan apa yang diteliti. Di dalam jurnal ini peneliti menyarankan tiga belas cara dalam memandang pelestarian digital, dimana tiga belas cara dalam memandang pelestarian digital ini merupakan perspektif yang dimiliki oleh peneliti yang didasarkan oleh penelitian terdahulu tentang preservasi digital. Peneliti juga menjelaskan secara detail dan rinci cara memandang pelestarian digital.</a:t>
            </a:r>
            <a:endParaRPr lang="en-US" dirty="0"/>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a:xfrm>
            <a:off x="-1515326" y="3364676"/>
            <a:ext cx="1081595" cy="45719"/>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483" y="433196"/>
            <a:ext cx="6322060" cy="923330"/>
          </a:xfrm>
        </p:spPr>
        <p:txBody>
          <a:bodyPr/>
          <a:lstStyle/>
          <a:p>
            <a:r>
              <a:rPr lang="id-ID" sz="2000" dirty="0" smtClean="0">
                <a:latin typeface="Aharoni" panose="02010803020104030203" pitchFamily="2" charset="-79"/>
                <a:cs typeface="Aharoni" panose="02010803020104030203" pitchFamily="2" charset="-79"/>
              </a:rPr>
              <a:t>Dukungan dari hasil-hasil penelitian yang telah ada sebelumnya yang memiliki kaitan dengan penelitian yang dilakukan oleh peneliti</a:t>
            </a:r>
            <a:endParaRPr lang="id-ID" sz="2000" dirty="0">
              <a:latin typeface="Aharoni" panose="02010803020104030203" pitchFamily="2" charset="-79"/>
              <a:cs typeface="Aharoni" panose="02010803020104030203" pitchFamily="2" charset="-79"/>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p:cNvSpPr>
            <a:spLocks noGrp="1"/>
          </p:cNvSpPr>
          <p:nvPr>
            <p:ph type="body" idx="1"/>
          </p:nvPr>
        </p:nvSpPr>
        <p:spPr>
          <a:xfrm flipH="1">
            <a:off x="-1316736" y="2827211"/>
            <a:ext cx="54357" cy="45719"/>
          </a:xfrm>
        </p:spPr>
        <p:txBody>
          <a:bodyPr>
            <a:normAutofit fontScale="25000" lnSpcReduction="20000"/>
          </a:bodyPr>
          <a:lstStyle/>
          <a:p>
            <a:endParaRPr lang="id-ID" dirty="0"/>
          </a:p>
        </p:txBody>
      </p:sp>
      <p:sp>
        <p:nvSpPr>
          <p:cNvPr id="5" name="Text Placeholder 4"/>
          <p:cNvSpPr>
            <a:spLocks noGrp="1"/>
          </p:cNvSpPr>
          <p:nvPr>
            <p:ph type="body" sz="quarter" idx="3"/>
          </p:nvPr>
        </p:nvSpPr>
        <p:spPr>
          <a:xfrm flipV="1">
            <a:off x="-436436" y="1560782"/>
            <a:ext cx="216980" cy="133905"/>
          </a:xfrm>
        </p:spPr>
        <p:txBody>
          <a:bodyPr>
            <a:normAutofit fontScale="25000" lnSpcReduction="20000"/>
          </a:bodyPr>
          <a:lstStyle/>
          <a:p>
            <a:endParaRPr lang="id-ID" dirty="0"/>
          </a:p>
        </p:txBody>
      </p:sp>
      <p:sp>
        <p:nvSpPr>
          <p:cNvPr id="6" name="Content Placeholder 5"/>
          <p:cNvSpPr>
            <a:spLocks noGrp="1"/>
          </p:cNvSpPr>
          <p:nvPr>
            <p:ph sz="half" idx="2"/>
          </p:nvPr>
        </p:nvSpPr>
        <p:spPr>
          <a:xfrm>
            <a:off x="354139" y="1560782"/>
            <a:ext cx="5157787" cy="4994564"/>
          </a:xfrm>
        </p:spPr>
        <p:txBody>
          <a:bodyPr>
            <a:normAutofit/>
          </a:bodyPr>
          <a:lstStyle/>
          <a:p>
            <a:r>
              <a:rPr lang="id-ID" dirty="0" smtClean="0"/>
              <a:t>Penelitian yang dilakukan oleh Nicholson Baker (2001), tidak menyetujui adanya upaya pemformatan ulang yang mengakibatkan hilangnya item asli, karena pengawetan item asli dijadikan sebagai tolak ukur keberhasilan pengawetan. Tetapi banyak pihak yang tidak menyetujui hal ini karena materi microfilm perlu dipindah media / formatnya agar dapat bertahan lama.</a:t>
            </a:r>
          </a:p>
          <a:p>
            <a:r>
              <a:rPr lang="id-ID" dirty="0" smtClean="0"/>
              <a:t>Penelitian yang dilakukan oleh Neil Beagrie (2003), mengamati bahwa dalam konteks keputusan pendanaan, kebutuhan untuk segera mengambil tindakan, dan sering untuk melestarikan koleksi digital didasari ingin membuat dan menyebarluaskan bentuk baru konten digital. Kedua, dana yang disediakan biasanya disediakan untuk sementara.</a:t>
            </a:r>
          </a:p>
          <a:p>
            <a:endParaRPr lang="id-ID" dirty="0"/>
          </a:p>
        </p:txBody>
      </p:sp>
      <p:sp>
        <p:nvSpPr>
          <p:cNvPr id="7" name="Content Placeholder 6"/>
          <p:cNvSpPr>
            <a:spLocks noGrp="1"/>
          </p:cNvSpPr>
          <p:nvPr>
            <p:ph sz="quarter" idx="4"/>
          </p:nvPr>
        </p:nvSpPr>
        <p:spPr>
          <a:xfrm>
            <a:off x="6362364" y="1560782"/>
            <a:ext cx="5183188" cy="4415015"/>
          </a:xfrm>
        </p:spPr>
        <p:txBody>
          <a:bodyPr/>
          <a:lstStyle/>
          <a:p>
            <a:pPr marL="0" indent="0">
              <a:buNone/>
            </a:pPr>
            <a:endParaRPr lang="id-ID" dirty="0"/>
          </a:p>
        </p:txBody>
      </p:sp>
    </p:spTree>
    <p:extLst>
      <p:ext uri="{BB962C8B-B14F-4D97-AF65-F5344CB8AC3E}">
        <p14:creationId xmlns:p14="http://schemas.microsoft.com/office/powerpoint/2010/main" val="3108117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p:cNvSpPr>
            <a:spLocks noGrp="1"/>
          </p:cNvSpPr>
          <p:nvPr>
            <p:ph type="body" idx="1"/>
          </p:nvPr>
        </p:nvSpPr>
        <p:spPr/>
        <p:txBody>
          <a:bodyPr/>
          <a:lstStyle/>
          <a:p>
            <a:endParaRPr lang="id-ID"/>
          </a:p>
        </p:txBody>
      </p:sp>
      <p:sp>
        <p:nvSpPr>
          <p:cNvPr id="5" name="Text Placeholder 4"/>
          <p:cNvSpPr>
            <a:spLocks noGrp="1"/>
          </p:cNvSpPr>
          <p:nvPr>
            <p:ph type="body" sz="quarter" idx="3"/>
          </p:nvPr>
        </p:nvSpPr>
        <p:spPr/>
        <p:txBody>
          <a:bodyPr/>
          <a:lstStyle/>
          <a:p>
            <a:endParaRPr lang="id-ID"/>
          </a:p>
        </p:txBody>
      </p:sp>
      <p:sp>
        <p:nvSpPr>
          <p:cNvPr id="6" name="Content Placeholder 5"/>
          <p:cNvSpPr>
            <a:spLocks noGrp="1"/>
          </p:cNvSpPr>
          <p:nvPr>
            <p:ph sz="half" idx="2"/>
          </p:nvPr>
        </p:nvSpPr>
        <p:spPr>
          <a:xfrm>
            <a:off x="444500" y="1681163"/>
            <a:ext cx="5157787" cy="3684588"/>
          </a:xfrm>
        </p:spPr>
        <p:txBody>
          <a:bodyPr/>
          <a:lstStyle/>
          <a:p>
            <a:r>
              <a:rPr lang="id-ID" dirty="0"/>
              <a:t>Penelitian yang dilakukan oleh Donald Waters (2002), pengawetan digital menunjukkan karakteristik sebagai barang publik, salah satu karakteristiknya memiliki kesulitan dalam mengecualikan mereka yang tidak berkontribusi terhadap penyediaan barang agar tidak menikmati manfaatnya.</a:t>
            </a:r>
          </a:p>
          <a:p>
            <a:endParaRPr lang="id-ID" dirty="0"/>
          </a:p>
        </p:txBody>
      </p:sp>
      <p:sp>
        <p:nvSpPr>
          <p:cNvPr id="7" name="Content Placeholder 6"/>
          <p:cNvSpPr>
            <a:spLocks noGrp="1"/>
          </p:cNvSpPr>
          <p:nvPr>
            <p:ph sz="quarter" idx="4"/>
          </p:nvPr>
        </p:nvSpPr>
        <p:spPr/>
        <p:txBody>
          <a:bodyPr/>
          <a:lstStyle/>
          <a:p>
            <a:endParaRPr lang="id-ID"/>
          </a:p>
        </p:txBody>
      </p:sp>
    </p:spTree>
    <p:extLst>
      <p:ext uri="{BB962C8B-B14F-4D97-AF65-F5344CB8AC3E}">
        <p14:creationId xmlns:p14="http://schemas.microsoft.com/office/powerpoint/2010/main" val="2826195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63B7C6"/>
                </a:solidFill>
              </a:rPr>
              <a:t>Hasil dan Analisa</a:t>
            </a:r>
            <a:endParaRPr lang="id-ID" dirty="0">
              <a:solidFill>
                <a:srgbClr val="63B7C6"/>
              </a:solidFill>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p:cNvSpPr>
            <a:spLocks noGrp="1"/>
          </p:cNvSpPr>
          <p:nvPr>
            <p:ph sz="half" idx="1"/>
          </p:nvPr>
        </p:nvSpPr>
        <p:spPr>
          <a:xfrm>
            <a:off x="0" y="1389446"/>
            <a:ext cx="8087932" cy="5468553"/>
          </a:xfrm>
        </p:spPr>
        <p:txBody>
          <a:bodyPr>
            <a:normAutofit fontScale="92500" lnSpcReduction="10000"/>
          </a:bodyPr>
          <a:lstStyle/>
          <a:p>
            <a:pPr marL="0" indent="0">
              <a:lnSpc>
                <a:spcPct val="110000"/>
              </a:lnSpc>
              <a:buNone/>
            </a:pPr>
            <a:r>
              <a:rPr lang="id-ID" sz="1800" dirty="0" smtClean="0"/>
              <a:t>Dalam jurnal ini </a:t>
            </a:r>
            <a:r>
              <a:rPr lang="id-ID" sz="1800" dirty="0"/>
              <a:t>p</a:t>
            </a:r>
            <a:r>
              <a:rPr lang="id-ID" sz="1800" dirty="0" smtClean="0"/>
              <a:t>eneliti </a:t>
            </a:r>
            <a:r>
              <a:rPr lang="id-ID" sz="1800" dirty="0"/>
              <a:t>menyarankan tiga belas cara dalam memandang pelestarian digital, dimana peneliti mengharuskan pembaca untuk memandang pelestarian digital bukan hanya sebagai mekanisme tetapi sebagai sebagai proses yang beroperasi bersama dengan berbagai layanan yang mendukung lingkungan informasi digital, serta ekonomi menyeluruh, hukum, dan konteks sosial</a:t>
            </a:r>
            <a:r>
              <a:rPr lang="id-ID" sz="1800" dirty="0" smtClean="0"/>
              <a:t>.</a:t>
            </a:r>
          </a:p>
          <a:p>
            <a:pPr marL="0" indent="0">
              <a:buNone/>
            </a:pPr>
            <a:endParaRPr lang="id-ID" sz="1800" dirty="0" smtClean="0"/>
          </a:p>
          <a:p>
            <a:pPr lvl="0"/>
            <a:r>
              <a:rPr lang="id-ID" sz="1800" dirty="0"/>
              <a:t>Preservasi Digital Sebagai Aktivitas yang Berkelanjutan</a:t>
            </a:r>
          </a:p>
          <a:p>
            <a:pPr lvl="0"/>
            <a:r>
              <a:rPr lang="id-ID" sz="1800" dirty="0"/>
              <a:t>Preservasi Digital Sebagai Serangkaian Hal yang Disepakati</a:t>
            </a:r>
          </a:p>
          <a:p>
            <a:pPr lvl="0"/>
            <a:r>
              <a:rPr lang="id-ID" sz="1800" dirty="0"/>
              <a:t>Preservasi Digital Sebagai Tanggung jawab yang Dipahami</a:t>
            </a:r>
          </a:p>
          <a:p>
            <a:r>
              <a:rPr lang="id-ID" sz="1800" dirty="0"/>
              <a:t>Preservasi Digital Sebagai Proses </a:t>
            </a:r>
            <a:r>
              <a:rPr lang="id-ID" sz="1800" dirty="0" smtClean="0"/>
              <a:t>Seleksi</a:t>
            </a:r>
          </a:p>
          <a:p>
            <a:pPr lvl="0"/>
            <a:r>
              <a:rPr lang="id-ID" sz="1800" dirty="0"/>
              <a:t>Preservasi Digital Sebagai Kegiatan yang Berkelanjutan Secara Ekonomi</a:t>
            </a:r>
          </a:p>
          <a:p>
            <a:pPr lvl="0"/>
            <a:r>
              <a:rPr lang="id-ID" sz="1800" dirty="0"/>
              <a:t>Preservasi Digital sebagai Upaya Kerjasama</a:t>
            </a:r>
          </a:p>
          <a:p>
            <a:pPr lvl="0"/>
            <a:r>
              <a:rPr lang="id-ID" sz="1800" dirty="0"/>
              <a:t>Preservasi Digital Sebagai Aktivitas yang Tidak Berbahaya</a:t>
            </a:r>
          </a:p>
          <a:p>
            <a:pPr lvl="0"/>
            <a:r>
              <a:rPr lang="id-ID" sz="1800" dirty="0"/>
              <a:t>Preservasi Digital Sebagai Layanan Terkumpul atau </a:t>
            </a:r>
            <a:r>
              <a:rPr lang="id-ID" sz="1800" dirty="0" smtClean="0"/>
              <a:t>Terpilah</a:t>
            </a:r>
            <a:endParaRPr lang="id-ID" sz="1800" dirty="0" smtClean="0"/>
          </a:p>
          <a:p>
            <a:pPr marL="0" indent="0">
              <a:buNone/>
            </a:pPr>
            <a:endParaRPr lang="id-ID" sz="1800" dirty="0"/>
          </a:p>
          <a:p>
            <a:pPr marL="0" indent="0">
              <a:buNone/>
            </a:pPr>
            <a:r>
              <a:rPr lang="id-ID" sz="1800" dirty="0" smtClean="0"/>
              <a:t>    </a:t>
            </a:r>
            <a:endParaRPr lang="id-ID" sz="1800" dirty="0"/>
          </a:p>
        </p:txBody>
      </p:sp>
      <p:sp>
        <p:nvSpPr>
          <p:cNvPr id="5" name="Content Placeholder 4"/>
          <p:cNvSpPr>
            <a:spLocks noGrp="1"/>
          </p:cNvSpPr>
          <p:nvPr>
            <p:ph sz="half" idx="2"/>
          </p:nvPr>
        </p:nvSpPr>
        <p:spPr>
          <a:xfrm>
            <a:off x="12286339" y="3463291"/>
            <a:ext cx="309199" cy="464766"/>
          </a:xfrm>
        </p:spPr>
        <p:txBody>
          <a:bodyPr/>
          <a:lstStyle/>
          <a:p>
            <a:endParaRPr lang="id-ID" dirty="0"/>
          </a:p>
        </p:txBody>
      </p:sp>
    </p:spTree>
    <p:extLst>
      <p:ext uri="{BB962C8B-B14F-4D97-AF65-F5344CB8AC3E}">
        <p14:creationId xmlns:p14="http://schemas.microsoft.com/office/powerpoint/2010/main" val="3549682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id-ID"/>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9" name="Text Placeholder 8"/>
          <p:cNvSpPr>
            <a:spLocks noGrp="1"/>
          </p:cNvSpPr>
          <p:nvPr>
            <p:ph type="body" sz="quarter" idx="13"/>
          </p:nvPr>
        </p:nvSpPr>
        <p:spPr>
          <a:xfrm>
            <a:off x="0" y="1625385"/>
            <a:ext cx="7162800" cy="4093243"/>
          </a:xfrm>
        </p:spPr>
        <p:txBody>
          <a:bodyPr/>
          <a:lstStyle/>
          <a:p>
            <a:pPr fontAlgn="base"/>
            <a:r>
              <a:rPr lang="id-ID" dirty="0"/>
              <a:t>Preservasi Digital Sebagai Pelengkap Layanan Perpustakaan </a:t>
            </a:r>
            <a:r>
              <a:rPr lang="id-ID" dirty="0" smtClean="0"/>
              <a:t>Lainnya</a:t>
            </a:r>
          </a:p>
          <a:p>
            <a:pPr fontAlgn="base"/>
            <a:r>
              <a:rPr lang="id-ID" dirty="0" smtClean="0"/>
              <a:t>Preservasi </a:t>
            </a:r>
            <a:r>
              <a:rPr lang="id-ID" dirty="0"/>
              <a:t>Digital Sebagai Proses yang Dipahami dengan </a:t>
            </a:r>
            <a:r>
              <a:rPr lang="id-ID" dirty="0" smtClean="0"/>
              <a:t>Baik</a:t>
            </a:r>
          </a:p>
          <a:p>
            <a:pPr fontAlgn="base"/>
            <a:r>
              <a:rPr lang="id-ID" dirty="0" smtClean="0"/>
              <a:t>Preservasi Digital Sebagai Transaksi yang Wajar</a:t>
            </a:r>
          </a:p>
          <a:p>
            <a:pPr fontAlgn="base"/>
            <a:r>
              <a:rPr lang="id-ID" dirty="0" smtClean="0"/>
              <a:t>Preservasi </a:t>
            </a:r>
            <a:r>
              <a:rPr lang="id-ID" dirty="0"/>
              <a:t>Digital sebagai Salah Satu dari Banyak Pilihan</a:t>
            </a:r>
          </a:p>
          <a:p>
            <a:pPr fontAlgn="base"/>
            <a:r>
              <a:rPr lang="id-ID" dirty="0"/>
              <a:t>Preservasi Digital sebagai Barang Publik</a:t>
            </a:r>
          </a:p>
          <a:p>
            <a:pPr lvl="0" fontAlgn="base"/>
            <a:endParaRPr lang="id-ID" dirty="0"/>
          </a:p>
        </p:txBody>
      </p:sp>
    </p:spTree>
    <p:extLst>
      <p:ext uri="{BB962C8B-B14F-4D97-AF65-F5344CB8AC3E}">
        <p14:creationId xmlns:p14="http://schemas.microsoft.com/office/powerpoint/2010/main" val="3344268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560</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Calibri</vt:lpstr>
      <vt:lpstr>Cooper Black</vt:lpstr>
      <vt:lpstr>Tahoma</vt:lpstr>
      <vt:lpstr>Times New Roman</vt:lpstr>
      <vt:lpstr>Trade Gothic LT Pro</vt:lpstr>
      <vt:lpstr>Trebuchet MS</vt:lpstr>
      <vt:lpstr>Office Theme</vt:lpstr>
      <vt:lpstr>Kelompok 14</vt:lpstr>
      <vt:lpstr>Review Jurnal</vt:lpstr>
      <vt:lpstr>Latar Belakang</vt:lpstr>
      <vt:lpstr>Fokus Permasalahan</vt:lpstr>
      <vt:lpstr>Metode dan Teori</vt:lpstr>
      <vt:lpstr>Dukungan dari hasil-hasil penelitian yang telah ada sebelumnya yang memiliki kaitan dengan penelitian yang dilakukan oleh peneliti</vt:lpstr>
      <vt:lpstr>PowerPoint Presentation</vt:lpstr>
      <vt:lpstr>Hasil dan Analisa</vt:lpstr>
      <vt:lpstr>PowerPoint Presentation</vt:lpstr>
      <vt:lpstr>Kesimpulan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2020-09-21T06:53:03Z</dcterms:created>
  <dcterms:modified xsi:type="dcterms:W3CDTF">2020-09-22T05:11:29Z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