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80" r:id="rId6"/>
    <p:sldId id="261" r:id="rId7"/>
    <p:sldId id="263" r:id="rId8"/>
    <p:sldId id="266" r:id="rId9"/>
    <p:sldId id="267" r:id="rId10"/>
    <p:sldId id="269" r:id="rId11"/>
    <p:sldId id="270" r:id="rId12"/>
    <p:sldId id="279" r:id="rId13"/>
  </p:sldIdLst>
  <p:sldSz cx="9144000" cy="5143500" type="screen16x9"/>
  <p:notesSz cx="6858000" cy="9144000"/>
  <p:embeddedFontLst>
    <p:embeddedFont>
      <p:font typeface="Inconsolata" panose="020B0604020202020204" charset="0"/>
      <p:regular r:id="rId15"/>
      <p:bold r:id="rId16"/>
    </p:embeddedFont>
    <p:embeddedFont>
      <p:font typeface="Nixie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8BEA8FB-779A-4090-B413-E2D2126B3C89}">
          <p14:sldIdLst>
            <p14:sldId id="256"/>
            <p14:sldId id="258"/>
            <p14:sldId id="259"/>
            <p14:sldId id="260"/>
            <p14:sldId id="280"/>
            <p14:sldId id="261"/>
            <p14:sldId id="263"/>
            <p14:sldId id="266"/>
          </p14:sldIdLst>
        </p14:section>
        <p14:section name="Untitled Section" id="{8C61C64B-5B7D-48BF-B0D0-3E38C1D9AE2A}">
          <p14:sldIdLst>
            <p14:sldId id="267"/>
            <p14:sldId id="269"/>
            <p14:sldId id="27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A0AEF6-B4E4-470B-BB2D-DB3AB938C97A}">
  <a:tblStyle styleId="{78A0AEF6-B4E4-470B-BB2D-DB3AB938C9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5" autoAdjust="0"/>
    <p:restoredTop sz="94660"/>
  </p:normalViewPr>
  <p:slideViewPr>
    <p:cSldViewPr snapToGrid="0">
      <p:cViewPr>
        <p:scale>
          <a:sx n="90" d="100"/>
          <a:sy n="90" d="100"/>
        </p:scale>
        <p:origin x="84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84077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8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506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43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9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4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05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47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446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403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64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5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32E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5352" y="1685552"/>
            <a:ext cx="1559612" cy="155961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29200" y="3014525"/>
            <a:ext cx="1226592" cy="1226592"/>
          </a:xfrm>
          <a:custGeom>
            <a:avLst/>
            <a:gdLst/>
            <a:ahLst/>
            <a:cxnLst/>
            <a:rect l="l" t="t" r="r" b="b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6172" y="1378560"/>
            <a:ext cx="1424722" cy="142472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l" t="t" r="r" b="b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32" name="Google Shape;32;p3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343698" y="328614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flipH="1">
              <a:off x="4456350" y="3414379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59" name="Google Shape;59;p4"/>
            <p:cNvSpPr/>
            <p:nvPr/>
          </p:nvSpPr>
          <p:spPr>
            <a:xfrm>
              <a:off x="1156225" y="1135700"/>
              <a:ext cx="6831600" cy="28722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Font typeface="Nixie One"/>
              <a:buChar char="◍"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4261450" y="1149165"/>
            <a:ext cx="621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900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7200">
              <a:solidFill>
                <a:srgbClr val="FF99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82" name="Google Shape;82;p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85" name="Google Shape;85;p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◍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12" name="Google Shape;112;p6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8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69" name="Google Shape;169;p8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21" name="Google Shape;221;p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10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2878524" y="2260315"/>
            <a:ext cx="3553098" cy="891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FILSAFAT ILMU </a:t>
            </a:r>
            <a:br>
              <a:rPr lang="en-US" sz="2800" dirty="0"/>
            </a:br>
            <a:r>
              <a:rPr lang="en-US" sz="2800" dirty="0"/>
              <a:t>METODE DEDUKSI DAN INDUKSI – KELOMPOK 3A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/>
          <p:nvPr/>
        </p:nvSpPr>
        <p:spPr>
          <a:xfrm>
            <a:off x="670250" y="1016675"/>
            <a:ext cx="7860983" cy="37620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chemeClr val="bg1"/>
                </a:solidFill>
              </a:rPr>
              <a:t>Abduksi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adalah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dimana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penalaran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ilmiah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berangkat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bermodal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hipotesa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semata</a:t>
            </a:r>
            <a:r>
              <a:rPr lang="en-US" sz="2400" dirty="0">
                <a:solidFill>
                  <a:schemeClr val="bg1"/>
                </a:solidFill>
              </a:rPr>
              <a:t>. P</a:t>
            </a:r>
            <a:r>
              <a:rPr lang="id-ID" sz="2400" dirty="0">
                <a:solidFill>
                  <a:schemeClr val="bg1"/>
                </a:solidFill>
              </a:rPr>
              <a:t>endekatan yang dipakai </a:t>
            </a:r>
            <a:r>
              <a:rPr lang="en-US" sz="2400" dirty="0" err="1" smtClean="0">
                <a:solidFill>
                  <a:schemeClr val="bg1"/>
                </a:solidFill>
              </a:rPr>
              <a:t>adalah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id-ID" sz="2400" dirty="0" smtClean="0">
                <a:solidFill>
                  <a:schemeClr val="bg1"/>
                </a:solidFill>
              </a:rPr>
              <a:t>untuk </a:t>
            </a:r>
            <a:r>
              <a:rPr lang="id-ID" sz="2400" dirty="0">
                <a:solidFill>
                  <a:schemeClr val="bg1"/>
                </a:solidFill>
              </a:rPr>
              <a:t>membangun hipotesa dan menyimpulkan dari hipotesa-hipotesa yang dikumpulkan tersebut.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78" name="Google Shape;378;p25"/>
          <p:cNvSpPr txBox="1">
            <a:spLocks noGrp="1"/>
          </p:cNvSpPr>
          <p:nvPr>
            <p:ph type="title" idx="4294967295"/>
          </p:nvPr>
        </p:nvSpPr>
        <p:spPr>
          <a:xfrm>
            <a:off x="1872103" y="322318"/>
            <a:ext cx="5048100" cy="793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2800" b="1" dirty="0"/>
              <a:t>Metode Penalaran Abduksi</a:t>
            </a:r>
            <a:endParaRPr sz="2800" dirty="0"/>
          </a:p>
        </p:txBody>
      </p:sp>
      <p:sp>
        <p:nvSpPr>
          <p:cNvPr id="380" name="Google Shape;380;p25"/>
          <p:cNvSpPr/>
          <p:nvPr/>
        </p:nvSpPr>
        <p:spPr>
          <a:xfrm>
            <a:off x="1287375" y="2225850"/>
            <a:ext cx="138375" cy="119675"/>
          </a:xfrm>
          <a:prstGeom prst="flowChartMerge">
            <a:avLst/>
          </a:prstGeom>
          <a:solidFill>
            <a:srgbClr val="FF9900"/>
          </a:solidFill>
          <a:ln w="28575" cap="flat" cmpd="sng">
            <a:solidFill>
              <a:srgbClr val="C20E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2895600" y="3761875"/>
            <a:ext cx="138375" cy="119675"/>
          </a:xfrm>
          <a:prstGeom prst="flowChartMerge">
            <a:avLst/>
          </a:prstGeom>
          <a:solidFill>
            <a:srgbClr val="FF9900"/>
          </a:solidFill>
          <a:ln w="28575" cap="flat" cmpd="sng">
            <a:solidFill>
              <a:srgbClr val="C20E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3902225" y="2007275"/>
            <a:ext cx="138375" cy="119675"/>
          </a:xfrm>
          <a:prstGeom prst="flowChartMerge">
            <a:avLst/>
          </a:prstGeom>
          <a:solidFill>
            <a:srgbClr val="FF9900"/>
          </a:solidFill>
          <a:ln w="28575" cap="flat" cmpd="sng">
            <a:solidFill>
              <a:srgbClr val="C20E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5"/>
          <p:cNvSpPr/>
          <p:nvPr/>
        </p:nvSpPr>
        <p:spPr>
          <a:xfrm>
            <a:off x="4531550" y="4060675"/>
            <a:ext cx="138375" cy="119675"/>
          </a:xfrm>
          <a:prstGeom prst="flowChartMerge">
            <a:avLst/>
          </a:prstGeom>
          <a:solidFill>
            <a:srgbClr val="FF9900"/>
          </a:solidFill>
          <a:ln w="28575" cap="flat" cmpd="sng">
            <a:solidFill>
              <a:srgbClr val="C20E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5"/>
          <p:cNvSpPr/>
          <p:nvPr/>
        </p:nvSpPr>
        <p:spPr>
          <a:xfrm>
            <a:off x="7132675" y="1947437"/>
            <a:ext cx="138375" cy="119675"/>
          </a:xfrm>
          <a:prstGeom prst="flowChartMerge">
            <a:avLst/>
          </a:prstGeom>
          <a:solidFill>
            <a:srgbClr val="FF9900"/>
          </a:solidFill>
          <a:ln w="28575" cap="flat" cmpd="sng">
            <a:solidFill>
              <a:srgbClr val="C20E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5"/>
          <p:cNvSpPr/>
          <p:nvPr/>
        </p:nvSpPr>
        <p:spPr>
          <a:xfrm>
            <a:off x="7271050" y="4088725"/>
            <a:ext cx="138375" cy="119675"/>
          </a:xfrm>
          <a:prstGeom prst="flowChartMerge">
            <a:avLst/>
          </a:prstGeom>
          <a:solidFill>
            <a:srgbClr val="FF9900"/>
          </a:solidFill>
          <a:ln w="28575" cap="flat" cmpd="sng">
            <a:solidFill>
              <a:srgbClr val="C20E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817324" y="4389087"/>
            <a:ext cx="69606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Jurnal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Abduksi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Deduksi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karya</a:t>
            </a:r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Zein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Mufarrih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Muktaf</a:t>
            </a:r>
            <a:endParaRPr lang="en-US" sz="11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Bagian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Metode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Penalaran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Abduksi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Paragraf</a:t>
            </a:r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2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3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Halaman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9 </a:t>
            </a:r>
            <a:endParaRPr lang="en-ID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312985" y="1020726"/>
            <a:ext cx="64711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FFFF00"/>
                </a:solidFill>
              </a:rPr>
              <a:t>Anda</a:t>
            </a:r>
            <a:r>
              <a:rPr lang="id-ID" sz="1800" dirty="0" smtClean="0">
                <a:solidFill>
                  <a:srgbClr val="FFFF00"/>
                </a:solidFill>
              </a:rPr>
              <a:t> </a:t>
            </a:r>
            <a:r>
              <a:rPr lang="id-ID" sz="1800" dirty="0">
                <a:solidFill>
                  <a:srgbClr val="FFFF00"/>
                </a:solidFill>
              </a:rPr>
              <a:t>pergi menjumpai teman dirumahnya, kemudian menekan bel rumahnya, tetapi teman kita tidak membukakan pintunya. Disini kita akan membuat hipotesa-hipotesa yang mungkin dapat menjawab rasa penasaran kita:</a:t>
            </a:r>
            <a:endParaRPr lang="en-ID" sz="1800" dirty="0">
              <a:solidFill>
                <a:srgbClr val="FFFF00"/>
              </a:solidFill>
            </a:endParaRPr>
          </a:p>
          <a:p>
            <a:pPr lvl="0"/>
            <a:r>
              <a:rPr lang="en-US" sz="1800" dirty="0" smtClean="0">
                <a:solidFill>
                  <a:srgbClr val="FFFF00"/>
                </a:solidFill>
              </a:rPr>
              <a:t>&gt;&gt;</a:t>
            </a:r>
            <a:r>
              <a:rPr lang="id-ID" sz="1800" dirty="0" smtClean="0">
                <a:solidFill>
                  <a:srgbClr val="FFFF00"/>
                </a:solidFill>
              </a:rPr>
              <a:t>Teman </a:t>
            </a:r>
            <a:r>
              <a:rPr lang="id-ID" sz="1800" dirty="0">
                <a:solidFill>
                  <a:srgbClr val="FFFF00"/>
                </a:solidFill>
              </a:rPr>
              <a:t>kita menjadi paranoid dan berfikir yang menekan bel adalah orang jahat.</a:t>
            </a:r>
            <a:endParaRPr lang="en-ID" sz="1800" dirty="0">
              <a:solidFill>
                <a:srgbClr val="FFFF00"/>
              </a:solidFill>
            </a:endParaRPr>
          </a:p>
          <a:p>
            <a:pPr lvl="0"/>
            <a:r>
              <a:rPr lang="en-US" sz="1800" dirty="0" smtClean="0">
                <a:solidFill>
                  <a:srgbClr val="FFFF00"/>
                </a:solidFill>
              </a:rPr>
              <a:t>&gt;&gt;</a:t>
            </a:r>
            <a:r>
              <a:rPr lang="id-ID" sz="1800" dirty="0" smtClean="0">
                <a:solidFill>
                  <a:srgbClr val="FFFF00"/>
                </a:solidFill>
              </a:rPr>
              <a:t>Teman </a:t>
            </a:r>
            <a:r>
              <a:rPr lang="id-ID" sz="1800" dirty="0">
                <a:solidFill>
                  <a:srgbClr val="FFFF00"/>
                </a:solidFill>
              </a:rPr>
              <a:t>kita tiba-tiba menjadi tuli.</a:t>
            </a:r>
            <a:endParaRPr lang="en-ID" sz="1800" dirty="0">
              <a:solidFill>
                <a:srgbClr val="FFFF00"/>
              </a:solidFill>
            </a:endParaRPr>
          </a:p>
          <a:p>
            <a:pPr lvl="0"/>
            <a:r>
              <a:rPr lang="en-US" sz="1800" dirty="0" smtClean="0">
                <a:solidFill>
                  <a:srgbClr val="FFFF00"/>
                </a:solidFill>
              </a:rPr>
              <a:t>&gt;&gt;</a:t>
            </a:r>
            <a:r>
              <a:rPr lang="id-ID" sz="1800" dirty="0" smtClean="0">
                <a:solidFill>
                  <a:srgbClr val="FFFF00"/>
                </a:solidFill>
              </a:rPr>
              <a:t>Teman </a:t>
            </a:r>
            <a:r>
              <a:rPr lang="id-ID" sz="1800" dirty="0">
                <a:solidFill>
                  <a:srgbClr val="FFFF00"/>
                </a:solidFill>
              </a:rPr>
              <a:t>kita pura-pura tinggal di rumah tersebut, namun sebenarnya tidak.</a:t>
            </a:r>
            <a:endParaRPr lang="en-ID" sz="1800" dirty="0">
              <a:solidFill>
                <a:srgbClr val="FFFF00"/>
              </a:solidFill>
            </a:endParaRPr>
          </a:p>
          <a:p>
            <a:pPr lvl="0"/>
            <a:r>
              <a:rPr lang="en-US" sz="1800" dirty="0" smtClean="0">
                <a:solidFill>
                  <a:srgbClr val="FFFF00"/>
                </a:solidFill>
              </a:rPr>
              <a:t>&gt;&gt;</a:t>
            </a:r>
            <a:r>
              <a:rPr lang="id-ID" sz="1800" dirty="0" smtClean="0">
                <a:solidFill>
                  <a:srgbClr val="FFFF00"/>
                </a:solidFill>
              </a:rPr>
              <a:t>Teman </a:t>
            </a:r>
            <a:r>
              <a:rPr lang="id-ID" sz="1800" dirty="0">
                <a:solidFill>
                  <a:srgbClr val="FFFF00"/>
                </a:solidFill>
              </a:rPr>
              <a:t>kita sedang pergi</a:t>
            </a:r>
            <a:endParaRPr lang="en-ID" sz="1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&gt;&gt;</a:t>
            </a:r>
            <a:r>
              <a:rPr lang="id-ID" sz="1800" dirty="0" smtClean="0">
                <a:solidFill>
                  <a:srgbClr val="FFFF00"/>
                </a:solidFill>
              </a:rPr>
              <a:t>Hipotesa-hipotesa </a:t>
            </a:r>
            <a:r>
              <a:rPr lang="id-ID" sz="1800" dirty="0">
                <a:solidFill>
                  <a:srgbClr val="FFFF00"/>
                </a:solidFill>
              </a:rPr>
              <a:t>akan dicoba, dan hipotesa mana yang dirasa mampu menjelaskan fakta.</a:t>
            </a:r>
            <a:endParaRPr lang="en-ID" sz="18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15410" y="270796"/>
            <a:ext cx="4466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Nixie One" panose="020B0604020202020204" charset="0"/>
              </a:rPr>
              <a:t>CONTOH ABDUKSI</a:t>
            </a:r>
            <a:endParaRPr lang="en-ID" sz="3600" dirty="0">
              <a:solidFill>
                <a:schemeClr val="bg1"/>
              </a:solidFill>
              <a:latin typeface="Nixie One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7324" y="4410353"/>
            <a:ext cx="69606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Jurnal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Abduksi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Deduksi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karya</a:t>
            </a:r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Zein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Mufarrih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Muktaf</a:t>
            </a:r>
            <a:endParaRPr lang="en-US" sz="11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Bagian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Metode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Penalaran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Abduksi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Paragraf</a:t>
            </a:r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Halaman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10</a:t>
            </a:r>
            <a:endParaRPr lang="en-ID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/>
          <p:cNvSpPr txBox="1">
            <a:spLocks noGrp="1"/>
          </p:cNvSpPr>
          <p:nvPr>
            <p:ph type="ctrTitle" idx="4294967295"/>
          </p:nvPr>
        </p:nvSpPr>
        <p:spPr>
          <a:xfrm>
            <a:off x="1642300" y="2693625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D9EEB"/>
                </a:solidFill>
              </a:rPr>
              <a:t>Thanks!</a:t>
            </a:r>
            <a:endParaRPr sz="6000">
              <a:solidFill>
                <a:srgbClr val="6D9EEB"/>
              </a:solidFill>
            </a:endParaRP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4294967295"/>
          </p:nvPr>
        </p:nvSpPr>
        <p:spPr>
          <a:xfrm>
            <a:off x="1642300" y="3293329"/>
            <a:ext cx="58593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9900"/>
                </a:solidFill>
              </a:rPr>
              <a:t>Any questions?</a:t>
            </a:r>
            <a:endParaRPr sz="1400" b="1" dirty="0"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/>
          </a:p>
        </p:txBody>
      </p:sp>
      <p:sp>
        <p:nvSpPr>
          <p:cNvPr id="475" name="Google Shape;475;p35"/>
          <p:cNvSpPr txBox="1"/>
          <p:nvPr/>
        </p:nvSpPr>
        <p:spPr>
          <a:xfrm>
            <a:off x="3851700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9900"/>
                </a:solidFill>
              </a:rPr>
              <a:t>👍</a:t>
            </a:r>
            <a:endParaRPr sz="9600" dirty="0">
              <a:solidFill>
                <a:srgbClr val="FF9900"/>
              </a:solidFill>
            </a:endParaRPr>
          </a:p>
        </p:txBody>
      </p:sp>
      <p:sp>
        <p:nvSpPr>
          <p:cNvPr id="476" name="Google Shape;476;p3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ctrTitle" idx="4294967295"/>
          </p:nvPr>
        </p:nvSpPr>
        <p:spPr>
          <a:xfrm>
            <a:off x="1642300" y="2693625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6D9EEB"/>
                </a:solidFill>
              </a:rPr>
              <a:t>Hello!</a:t>
            </a:r>
            <a:endParaRPr sz="6000" dirty="0">
              <a:solidFill>
                <a:srgbClr val="6D9EEB"/>
              </a:solidFill>
            </a:endParaRPr>
          </a:p>
        </p:txBody>
      </p:sp>
      <p:pic>
        <p:nvPicPr>
          <p:cNvPr id="284" name="Google Shape;284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825" y="397050"/>
            <a:ext cx="2002500" cy="20022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56037" y="878362"/>
            <a:ext cx="41558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solidFill>
                  <a:schemeClr val="bg1"/>
                </a:solidFill>
              </a:rPr>
              <a:t>1. </a:t>
            </a:r>
            <a:r>
              <a:rPr lang="en-US" sz="2000" dirty="0" err="1" smtClean="0">
                <a:solidFill>
                  <a:schemeClr val="bg1"/>
                </a:solidFill>
              </a:rPr>
              <a:t>Stefanus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Reynaldinata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Tanjung</a:t>
            </a:r>
            <a:endParaRPr lang="en-US" sz="2000" dirty="0">
              <a:solidFill>
                <a:schemeClr val="bg1"/>
              </a:solidFill>
            </a:endParaRP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                          </a:t>
            </a:r>
            <a:r>
              <a:rPr lang="en-US" sz="2000" dirty="0" smtClean="0">
                <a:solidFill>
                  <a:schemeClr val="bg1"/>
                </a:solidFill>
              </a:rPr>
              <a:t>071911633071</a:t>
            </a:r>
            <a:endParaRPr lang="en-ID" sz="2000" dirty="0" smtClean="0">
              <a:solidFill>
                <a:schemeClr val="bg1"/>
              </a:solidFill>
            </a:endParaRP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2. </a:t>
            </a:r>
            <a:r>
              <a:rPr lang="en-US" sz="2000" dirty="0" err="1" smtClean="0">
                <a:solidFill>
                  <a:schemeClr val="bg1"/>
                </a:solidFill>
              </a:rPr>
              <a:t>Egi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Marchio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Wibisono</a:t>
            </a:r>
            <a:r>
              <a:rPr lang="en-US" sz="2000" dirty="0" smtClean="0">
                <a:solidFill>
                  <a:schemeClr val="bg1"/>
                </a:solidFill>
              </a:rPr>
              <a:t>			071911633062</a:t>
            </a:r>
            <a:endParaRPr lang="en-ID" sz="2000" dirty="0" smtClean="0">
              <a:solidFill>
                <a:schemeClr val="bg1"/>
              </a:solidFill>
            </a:endParaRP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3. Indah </a:t>
            </a:r>
            <a:r>
              <a:rPr lang="en-US" sz="2000" dirty="0">
                <a:solidFill>
                  <a:schemeClr val="bg1"/>
                </a:solidFill>
              </a:rPr>
              <a:t>Lestari				071911633007</a:t>
            </a:r>
            <a:endParaRPr lang="en-ID" sz="2000" dirty="0">
              <a:solidFill>
                <a:schemeClr val="bg1"/>
              </a:solidFill>
            </a:endParaRP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4. </a:t>
            </a:r>
            <a:r>
              <a:rPr lang="en-US" sz="2000" dirty="0" err="1" smtClean="0">
                <a:solidFill>
                  <a:schemeClr val="bg1"/>
                </a:solidFill>
              </a:rPr>
              <a:t>Tutik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Anjarwati</a:t>
            </a:r>
            <a:r>
              <a:rPr lang="en-US" sz="2000" dirty="0">
                <a:solidFill>
                  <a:schemeClr val="bg1"/>
                </a:solidFill>
              </a:rPr>
              <a:t>				071911633065</a:t>
            </a:r>
            <a:endParaRPr lang="en-ID" sz="2000" dirty="0">
              <a:solidFill>
                <a:schemeClr val="bg1"/>
              </a:solidFill>
            </a:endParaRP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5. Na </a:t>
            </a:r>
            <a:r>
              <a:rPr lang="en-US" sz="2000" dirty="0" err="1">
                <a:solidFill>
                  <a:schemeClr val="bg1"/>
                </a:solidFill>
              </a:rPr>
              <a:t>Arina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Elhaq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Fidatama</a:t>
            </a:r>
            <a:r>
              <a:rPr lang="en-US" sz="2000" dirty="0">
                <a:solidFill>
                  <a:schemeClr val="bg1"/>
                </a:solidFill>
              </a:rPr>
              <a:t>			071911633063</a:t>
            </a:r>
            <a:endParaRPr lang="en-ID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6. </a:t>
            </a:r>
            <a:r>
              <a:rPr lang="en-US" sz="2000" dirty="0" err="1" smtClean="0">
                <a:solidFill>
                  <a:schemeClr val="bg1"/>
                </a:solidFill>
              </a:rPr>
              <a:t>Priya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Devi </a:t>
            </a:r>
            <a:r>
              <a:rPr lang="en-US" sz="2000" dirty="0" err="1">
                <a:solidFill>
                  <a:schemeClr val="bg1"/>
                </a:solidFill>
              </a:rPr>
              <a:t>Fatmawati</a:t>
            </a:r>
            <a:r>
              <a:rPr lang="en-US" sz="2000" dirty="0">
                <a:solidFill>
                  <a:schemeClr val="bg1"/>
                </a:solidFill>
              </a:rPr>
              <a:t>			ze071911633051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314254" y="1429015"/>
            <a:ext cx="45154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Logika merupakan sebuah ilmu pengetahuan dimana objek materinya adalah berfikir (khususnya penalaran/proses penalaran). Sebagai cabang filsafat logika merupakan cabang filsafat yang praktis. Praktis disini logika dapat dipraktekan dalan kehidupan sehari-hari.</a:t>
            </a:r>
            <a:endParaRPr lang="en-ID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1162" y="329222"/>
            <a:ext cx="5001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PENGERTIAN LOGIKA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4096" y="4042601"/>
            <a:ext cx="69606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Filsafat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ilmu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karya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Drs. H. Muhammad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Adib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MA. </a:t>
            </a:r>
          </a:p>
          <a:p>
            <a:pPr algn="r"/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Pada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bagian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Pengertian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Logika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Penalaran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ilmiah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pada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paragraf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3 Hal 160 </a:t>
            </a:r>
            <a:endParaRPr lang="en-ID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24400" y="1162496"/>
            <a:ext cx="5695200" cy="2393100"/>
          </a:xfrm>
        </p:spPr>
        <p:txBody>
          <a:bodyPr/>
          <a:lstStyle/>
          <a:p>
            <a:pPr marL="101600" indent="0">
              <a:buNone/>
            </a:pP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Logika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memuncak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pada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ilmu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bukti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(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ilmu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empiris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)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zaman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sekarang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,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dengan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berjenis-jenis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cabang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ilmu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itu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.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Hasilnya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berjenis-jenis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ilmu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itu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mengunggulkan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dan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meninggalkan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kemanjurannya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logika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sebagai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cara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berpikir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.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Dengan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begitu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logika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menyilaukan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mata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para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pemakai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penonton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logika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itu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serta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melupakan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batas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kelemahannya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logika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itu</a:t>
            </a:r>
            <a:r>
              <a:rPr lang="en-ID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.</a:t>
            </a:r>
            <a:endParaRPr lang="en-ID" sz="18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091674" y="4026156"/>
            <a:ext cx="69606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MADILOG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karya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Tan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Malaka</a:t>
            </a:r>
            <a:endParaRPr lang="en-US" sz="11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ID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Hal 26 </a:t>
            </a:r>
            <a:r>
              <a:rPr lang="en-ID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Bagian</a:t>
            </a:r>
            <a:r>
              <a:rPr lang="en-ID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Peringatan</a:t>
            </a:r>
            <a:r>
              <a:rPr lang="en-ID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Paragraf</a:t>
            </a:r>
            <a:r>
              <a:rPr lang="en-ID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5 – Hal 27 </a:t>
            </a:r>
            <a:r>
              <a:rPr lang="en-ID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Paragraf</a:t>
            </a:r>
            <a:r>
              <a:rPr lang="en-ID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1</a:t>
            </a:r>
            <a:endParaRPr lang="en-ID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1162" y="275775"/>
            <a:ext cx="5001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KUTIPAN TOKOH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5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131888" y="823213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LOGIKA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 err="1" smtClean="0">
                <a:solidFill>
                  <a:schemeClr val="bg1"/>
                </a:solidFill>
              </a:rPr>
              <a:t>Logika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Alamiah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-&gt; </a:t>
            </a:r>
            <a:r>
              <a:rPr lang="en-US" sz="2000" dirty="0" err="1" smtClean="0">
                <a:solidFill>
                  <a:schemeClr val="bg1"/>
                </a:solidFill>
              </a:rPr>
              <a:t>Kemampuan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akal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budi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manusia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berpikir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secara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lurus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sebelum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berubah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oleh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keinginan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kecenderungan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subjektif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en-US" sz="2000" dirty="0" err="1" smtClean="0">
                <a:solidFill>
                  <a:schemeClr val="bg1"/>
                </a:solidFill>
              </a:rPr>
              <a:t>Logika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Ilmiah</a:t>
            </a:r>
            <a:r>
              <a:rPr lang="en-US" sz="2000" dirty="0">
                <a:solidFill>
                  <a:schemeClr val="bg1"/>
                </a:solidFill>
              </a:rPr>
              <a:t> -&gt; 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id-ID" sz="2000" dirty="0" smtClean="0">
                <a:solidFill>
                  <a:schemeClr val="bg1"/>
                </a:solidFill>
              </a:rPr>
              <a:t>ilmu </a:t>
            </a:r>
            <a:r>
              <a:rPr lang="id-ID" sz="2000" dirty="0">
                <a:solidFill>
                  <a:schemeClr val="bg1"/>
                </a:solidFill>
              </a:rPr>
              <a:t>khusus yang merumuskan asas-asas yang harus ditepati dalam segala penalaran.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324" y="4391218"/>
            <a:ext cx="69606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Filsafat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ilmu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karya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Drs. H. Muhammad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Adib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MA. </a:t>
            </a:r>
          </a:p>
          <a:p>
            <a:pPr algn="r"/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Pada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bagian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Macam-macam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Logika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pada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paragraf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1 Hal 162</a:t>
            </a:r>
            <a:endParaRPr lang="en-ID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.</a:t>
            </a:r>
            <a:endParaRPr dirty="0"/>
          </a:p>
        </p:txBody>
      </p:sp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 smtClean="0"/>
              <a:t>KEGUNAAN LOGIKA</a:t>
            </a:r>
            <a:endParaRPr sz="2800" dirty="0"/>
          </a:p>
        </p:txBody>
      </p:sp>
      <p:sp>
        <p:nvSpPr>
          <p:cNvPr id="332" name="Google Shape;332;p19"/>
          <p:cNvSpPr txBox="1">
            <a:spLocks noGrp="1"/>
          </p:cNvSpPr>
          <p:nvPr>
            <p:ph type="body" idx="2"/>
          </p:nvPr>
        </p:nvSpPr>
        <p:spPr>
          <a:xfrm>
            <a:off x="844062" y="1147800"/>
            <a:ext cx="7051266" cy="33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Membantu setiap orang yang mempelajari pola berfikir secara rasional, kritis, lurus, tertib, metode dan koheren.</a:t>
            </a:r>
            <a:endParaRPr lang="en-ID" dirty="0"/>
          </a:p>
          <a:p>
            <a:pPr lvl="0"/>
            <a:r>
              <a:rPr lang="id-ID" dirty="0"/>
              <a:t>Meningkatkan kemampuan berfikir secara abstrak, cermat, dan objektif.</a:t>
            </a:r>
            <a:endParaRPr lang="en-ID" dirty="0"/>
          </a:p>
          <a:p>
            <a:r>
              <a:rPr lang="id-ID" dirty="0"/>
              <a:t>Menambahkan kecerdasan dan meningkatkan kemampuan berfikir</a:t>
            </a:r>
            <a:endParaRPr lang="en-US" dirty="0"/>
          </a:p>
          <a:p>
            <a:r>
              <a:rPr lang="id-ID" dirty="0"/>
              <a:t>Menyadarkan dan mendorong orang untuk berfikir sendiri dengan menggunakan asas-asas secara sistemastis.</a:t>
            </a:r>
            <a:endParaRPr lang="en-ID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33" name="Google Shape;333;p19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994549" y="4318120"/>
            <a:ext cx="69606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Filsafat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ilmu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karya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Drs. H. Muhammad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Adib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MA. </a:t>
            </a:r>
          </a:p>
          <a:p>
            <a:pPr algn="r"/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Pada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bagian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Kegunaan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Logika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pada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paragraf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3 Hal 160 </a:t>
            </a:r>
            <a:endParaRPr lang="en-ID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>
            <a:spLocks noGrp="1"/>
          </p:cNvSpPr>
          <p:nvPr>
            <p:ph type="title" idx="4294967295"/>
          </p:nvPr>
        </p:nvSpPr>
        <p:spPr>
          <a:xfrm>
            <a:off x="4297650" y="339366"/>
            <a:ext cx="4126523" cy="425834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3200" b="1" dirty="0"/>
              <a:t>Metode Penalaran Deduksi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id-ID" sz="2000" dirty="0" smtClean="0">
                <a:solidFill>
                  <a:srgbClr val="FFFF00"/>
                </a:solidFill>
              </a:rPr>
              <a:t>Pendekatan </a:t>
            </a:r>
            <a:r>
              <a:rPr lang="id-ID" sz="2000" dirty="0">
                <a:solidFill>
                  <a:srgbClr val="FFFF00"/>
                </a:solidFill>
              </a:rPr>
              <a:t>deduksi adalah metode penalaran yang mengambil kesimpulan dari umum ke khusus, Ciri khas dalam pendekatan deduksi adalah mampu membangun kesimpulan yang mengerucu</a:t>
            </a:r>
            <a:r>
              <a:rPr lang="en-US" sz="2000" dirty="0">
                <a:solidFill>
                  <a:srgbClr val="FFFF00"/>
                </a:solidFill>
              </a:rPr>
              <a:t>t.</a:t>
            </a:r>
            <a:r>
              <a:rPr lang="en-US" sz="2000" dirty="0"/>
              <a:t/>
            </a:r>
            <a:br>
              <a:rPr lang="en-US" sz="2000" dirty="0"/>
            </a:br>
            <a:endParaRPr sz="2000" b="0" dirty="0"/>
          </a:p>
        </p:txBody>
      </p:sp>
      <p:sp>
        <p:nvSpPr>
          <p:cNvPr id="356" name="Google Shape;356;p22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63522" y="4597709"/>
            <a:ext cx="6960651" cy="26161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Jurnal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Abduksi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Deduksi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karya</a:t>
            </a:r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Zein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Mufarrih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Muktaf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Halaman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6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8</a:t>
            </a:r>
            <a:endParaRPr lang="en-ID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619" y="845446"/>
            <a:ext cx="6940062" cy="4298104"/>
          </a:xfrm>
        </p:spPr>
        <p:txBody>
          <a:bodyPr/>
          <a:lstStyle/>
          <a:p>
            <a:pPr lvl="0"/>
            <a:r>
              <a:rPr lang="en-US" dirty="0" smtClean="0"/>
              <a:t>&gt;&gt;</a:t>
            </a:r>
            <a:r>
              <a:rPr lang="id-ID" dirty="0" smtClean="0"/>
              <a:t>Sianida </a:t>
            </a:r>
            <a:r>
              <a:rPr lang="id-ID" dirty="0"/>
              <a:t>adalah </a:t>
            </a:r>
            <a:r>
              <a:rPr lang="id-ID" dirty="0" smtClean="0"/>
              <a:t>racun</a:t>
            </a:r>
            <a:r>
              <a:rPr lang="en-US" dirty="0" smtClean="0"/>
              <a:t> da</a:t>
            </a:r>
            <a:r>
              <a:rPr lang="id-ID" dirty="0" smtClean="0"/>
              <a:t>n </a:t>
            </a:r>
            <a:r>
              <a:rPr lang="id-ID" dirty="0"/>
              <a:t>dapat membunuh manusia</a:t>
            </a:r>
            <a:r>
              <a:rPr lang="en-ID" dirty="0"/>
              <a:t/>
            </a:r>
            <a:br>
              <a:rPr lang="en-ID" dirty="0"/>
            </a:br>
            <a:r>
              <a:rPr lang="en-ID" dirty="0" smtClean="0"/>
              <a:t>&gt;&gt;</a:t>
            </a:r>
            <a:r>
              <a:rPr lang="id-ID" dirty="0" smtClean="0"/>
              <a:t>Mirna </a:t>
            </a:r>
            <a:r>
              <a:rPr lang="id-ID" dirty="0"/>
              <a:t>tewas saat meminum </a:t>
            </a:r>
            <a:r>
              <a:rPr lang="id-ID" dirty="0" smtClean="0"/>
              <a:t>kopi</a:t>
            </a:r>
            <a:r>
              <a:rPr lang="en-US" dirty="0" smtClean="0"/>
              <a:t>, kopi </a:t>
            </a:r>
            <a:r>
              <a:rPr lang="en-US" dirty="0" err="1" smtClean="0"/>
              <a:t>beracun</a:t>
            </a:r>
            <a:r>
              <a:rPr lang="en-US" dirty="0" smtClean="0"/>
              <a:t>, </a:t>
            </a:r>
            <a:r>
              <a:rPr lang="en-US" dirty="0" err="1" smtClean="0"/>
              <a:t>racun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&gt;&gt;</a:t>
            </a:r>
            <a:r>
              <a:rPr lang="en-US" dirty="0" err="1" smtClean="0"/>
              <a:t>Racun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ID" dirty="0" smtClean="0"/>
              <a:t>pi </a:t>
            </a:r>
            <a:r>
              <a:rPr lang="en-ID" dirty="0" err="1" smtClean="0"/>
              <a:t>mirna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sianida,berapa</a:t>
            </a:r>
            <a:r>
              <a:rPr lang="en-ID" dirty="0" smtClean="0"/>
              <a:t> </a:t>
            </a:r>
            <a:r>
              <a:rPr lang="en-ID" dirty="0" err="1" smtClean="0"/>
              <a:t>kadar</a:t>
            </a:r>
            <a:r>
              <a:rPr lang="en-ID" dirty="0"/>
              <a:t> </a:t>
            </a:r>
            <a:r>
              <a:rPr lang="en-ID" dirty="0" err="1" smtClean="0"/>
              <a:t>sianidanya</a:t>
            </a:r>
            <a:r>
              <a:rPr lang="en-ID" dirty="0" smtClean="0"/>
              <a:t>?</a:t>
            </a:r>
            <a:r>
              <a:rPr lang="en-ID" dirty="0"/>
              <a:t/>
            </a:r>
            <a:br>
              <a:rPr lang="en-ID" dirty="0"/>
            </a:br>
            <a:r>
              <a:rPr lang="en-ID" dirty="0" smtClean="0"/>
              <a:t>&gt;&gt;Kadar </a:t>
            </a:r>
            <a:r>
              <a:rPr lang="en-ID" dirty="0" err="1" smtClean="0"/>
              <a:t>sianida</a:t>
            </a:r>
            <a:r>
              <a:rPr lang="en-ID" dirty="0" smtClean="0"/>
              <a:t> </a:t>
            </a:r>
            <a:r>
              <a:rPr lang="en-ID" dirty="0" smtClean="0"/>
              <a:t>7000mg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dirty="0" smtClean="0"/>
              <a:t>&gt;&gt;</a:t>
            </a:r>
            <a:r>
              <a:rPr lang="en-ID" dirty="0" err="1"/>
              <a:t>T</a:t>
            </a:r>
            <a:r>
              <a:rPr lang="en-ID" dirty="0" err="1" smtClean="0"/>
              <a:t>erbukti</a:t>
            </a:r>
            <a:r>
              <a:rPr lang="en-ID" dirty="0" smtClean="0"/>
              <a:t> </a:t>
            </a:r>
            <a:r>
              <a:rPr lang="en-ID" dirty="0" err="1" smtClean="0"/>
              <a:t>sianida</a:t>
            </a:r>
            <a:r>
              <a:rPr lang="en-ID" dirty="0" smtClean="0"/>
              <a:t> 7000mg </a:t>
            </a:r>
            <a:r>
              <a:rPr lang="en-ID" dirty="0" err="1" smtClean="0"/>
              <a:t>mampu</a:t>
            </a:r>
            <a:r>
              <a:rPr lang="en-ID" dirty="0" smtClean="0"/>
              <a:t> </a:t>
            </a:r>
            <a:r>
              <a:rPr lang="en-ID" dirty="0" err="1" smtClean="0"/>
              <a:t>membunuh</a:t>
            </a:r>
            <a:r>
              <a:rPr lang="en-ID" dirty="0" smtClean="0"/>
              <a:t> </a:t>
            </a:r>
            <a:r>
              <a:rPr lang="en-ID" dirty="0" err="1" smtClean="0"/>
              <a:t>manusia</a:t>
            </a:r>
            <a:r>
              <a:rPr lang="en-ID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ID" dirty="0"/>
              <a:t/>
            </a:r>
            <a:br>
              <a:rPr lang="en-ID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0825" y="199115"/>
            <a:ext cx="468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Nixie One" panose="020B0604020202020204" charset="0"/>
              </a:rPr>
              <a:t>CONTOH DEDUKSI</a:t>
            </a:r>
            <a:endParaRPr lang="en-ID" sz="3600" dirty="0">
              <a:solidFill>
                <a:schemeClr val="bg1"/>
              </a:solidFill>
              <a:latin typeface="Nixie One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040" y="4144448"/>
            <a:ext cx="69606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Jurnal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Abduksi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Deduksi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karya</a:t>
            </a:r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Zein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Mufarrih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Muktaf</a:t>
            </a:r>
            <a:endParaRPr lang="en-US" sz="11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Bagian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Metode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Penalaran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Deduksi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Paragraf</a:t>
            </a:r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1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Halaman</a:t>
            </a:r>
            <a:r>
              <a:rPr 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8</a:t>
            </a:r>
            <a:endParaRPr lang="en-ID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494</Words>
  <Application>Microsoft Office PowerPoint</Application>
  <PresentationFormat>On-screen Show (16:9)</PresentationFormat>
  <Paragraphs>66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Inconsolata</vt:lpstr>
      <vt:lpstr>Arial</vt:lpstr>
      <vt:lpstr>Nixie One</vt:lpstr>
      <vt:lpstr>Hecate template</vt:lpstr>
      <vt:lpstr>FILSAFAT ILMU  METODE DEDUKSI DAN INDUKSI – KELOMPOK 3A</vt:lpstr>
      <vt:lpstr>Hello!</vt:lpstr>
      <vt:lpstr>PowerPoint Presentation</vt:lpstr>
      <vt:lpstr>PowerPoint Presentation</vt:lpstr>
      <vt:lpstr>PowerPoint Presentation</vt:lpstr>
      <vt:lpstr>PowerPoint Presentation</vt:lpstr>
      <vt:lpstr>KEGUNAAN LOGIKA</vt:lpstr>
      <vt:lpstr>Metode Penalaran Deduksi   Pendekatan deduksi adalah metode penalaran yang mengambil kesimpulan dari umum ke khusus, Ciri khas dalam pendekatan deduksi adalah mampu membangun kesimpulan yang mengerucut. </vt:lpstr>
      <vt:lpstr>&gt;&gt;Sianida adalah racun dan dapat membunuh manusia &gt;&gt;Mirna tewas saat meminum kopi, kopi beracun, racun apakah itu? &gt;&gt;Racun kopi mirna adalah sianida,berapa kadar sianidanya? &gt;&gt;Kadar sianida 7000mg &gt;&gt;Terbukti sianida 7000mg mampu membunuh manusia   </vt:lpstr>
      <vt:lpstr>Metode Penalaran Abduksi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FILSAFAT ILMU  METODE DEDUKSI DAN INDUKSI – KELOMPOK 3A</dc:title>
  <cp:lastModifiedBy>Windows User</cp:lastModifiedBy>
  <cp:revision>28</cp:revision>
  <dcterms:modified xsi:type="dcterms:W3CDTF">2019-09-05T03:31:10Z</dcterms:modified>
</cp:coreProperties>
</file>