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kn9CMrTlRRW4nThNt8ezDZJhe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7ad63340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7ad6334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903abca2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903abca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7ad63340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7ad6334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903abca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31903abca2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903abc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1903abca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903abca2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903abca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903abca2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903abca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903abca2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903abca2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4"/>
          <p:cNvGrpSpPr/>
          <p:nvPr/>
        </p:nvGrpSpPr>
        <p:grpSpPr>
          <a:xfrm>
            <a:off x="0" y="-8467"/>
            <a:ext cx="12192000" cy="6866467"/>
            <a:chOff x="0" y="-8467"/>
            <a:chExt cx="12192000" cy="6866467"/>
          </a:xfrm>
        </p:grpSpPr>
        <p:sp>
          <p:nvSpPr>
            <p:cNvPr id="24" name="Google Shape;24;p2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4"/>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4"/>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2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2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2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2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p:nvPr>
            <p:ph idx="2" type="pic"/>
          </p:nvPr>
        </p:nvSpPr>
        <p:spPr>
          <a:xfrm>
            <a:off x="677334" y="609600"/>
            <a:ext cx="8596668" cy="3845718"/>
          </a:xfrm>
          <a:prstGeom prst="rect">
            <a:avLst/>
          </a:prstGeom>
          <a:noFill/>
          <a:ln>
            <a:noFill/>
          </a:ln>
        </p:spPr>
      </p:sp>
      <p:sp>
        <p:nvSpPr>
          <p:cNvPr id="86" name="Google Shape;86;p3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0" y="-8467"/>
            <a:ext cx="12192000" cy="6866467"/>
            <a:chOff x="0" y="-8467"/>
            <a:chExt cx="12192000" cy="6866467"/>
          </a:xfrm>
        </p:grpSpPr>
        <p:cxnSp>
          <p:nvCxnSpPr>
            <p:cNvPr id="7" name="Google Shape;7;p2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2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3"/>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23"/>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shevarthna/sleep-tracker.git" TargetMode="External"/><Relationship Id="rId4" Type="http://schemas.openxmlformats.org/officeDocument/2006/relationships/hyperlink" Target="https://inshotapp.page.link/InShotEdi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17ad63340c_0_13"/>
          <p:cNvSpPr txBox="1"/>
          <p:nvPr>
            <p:ph type="ctrTitle"/>
          </p:nvPr>
        </p:nvSpPr>
        <p:spPr>
          <a:xfrm>
            <a:off x="1152342" y="1980834"/>
            <a:ext cx="7767000" cy="1646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4400">
                <a:latin typeface="Times New Roman"/>
                <a:ea typeface="Times New Roman"/>
                <a:cs typeface="Times New Roman"/>
                <a:sym typeface="Times New Roman"/>
              </a:rPr>
              <a:t>A Sleep Tracking App for a Better Night's Rest</a:t>
            </a:r>
            <a:endParaRPr/>
          </a:p>
        </p:txBody>
      </p:sp>
      <p:sp>
        <p:nvSpPr>
          <p:cNvPr id="144" name="Google Shape;144;g317ad63340c_0_13"/>
          <p:cNvSpPr txBox="1"/>
          <p:nvPr>
            <p:ph idx="1" type="subTitle"/>
          </p:nvPr>
        </p:nvSpPr>
        <p:spPr>
          <a:xfrm>
            <a:off x="5015400" y="4060675"/>
            <a:ext cx="3509700" cy="2245500"/>
          </a:xfrm>
          <a:prstGeom prst="rect">
            <a:avLst/>
          </a:prstGeom>
        </p:spPr>
        <p:txBody>
          <a:bodyPr anchorCtr="0" anchor="t" bIns="45700" lIns="91425" spcFirstLastPara="1" rIns="91425" wrap="square" tIns="45700">
            <a:normAutofit/>
          </a:bodyPr>
          <a:lstStyle/>
          <a:p>
            <a:pPr indent="0" lvl="0" marL="0" rtl="0" algn="r">
              <a:spcBef>
                <a:spcPts val="1000"/>
              </a:spcBef>
              <a:spcAft>
                <a:spcPts val="0"/>
              </a:spcAft>
              <a:buNone/>
            </a:pPr>
            <a:r>
              <a:rPr lang="en-US">
                <a:solidFill>
                  <a:schemeClr val="accent1"/>
                </a:solidFill>
                <a:latin typeface="Times New Roman"/>
                <a:ea typeface="Times New Roman"/>
                <a:cs typeface="Times New Roman"/>
                <a:sym typeface="Times New Roman"/>
              </a:rPr>
              <a:t>Dharshini.S (715522243016)</a:t>
            </a:r>
            <a:endParaRPr>
              <a:solidFill>
                <a:schemeClr val="accent1"/>
              </a:solidFill>
              <a:latin typeface="Times New Roman"/>
              <a:ea typeface="Times New Roman"/>
              <a:cs typeface="Times New Roman"/>
              <a:sym typeface="Times New Roman"/>
            </a:endParaRPr>
          </a:p>
          <a:p>
            <a:pPr indent="0" lvl="0" marL="0" rtl="0" algn="r">
              <a:spcBef>
                <a:spcPts val="1000"/>
              </a:spcBef>
              <a:spcAft>
                <a:spcPts val="0"/>
              </a:spcAft>
              <a:buNone/>
            </a:pPr>
            <a:r>
              <a:rPr lang="en-US">
                <a:solidFill>
                  <a:schemeClr val="accent1"/>
                </a:solidFill>
                <a:latin typeface="Times New Roman"/>
                <a:ea typeface="Times New Roman"/>
                <a:cs typeface="Times New Roman"/>
                <a:sym typeface="Times New Roman"/>
              </a:rPr>
              <a:t>Laxmi Priyya.KS (715522243029)</a:t>
            </a:r>
            <a:endParaRPr>
              <a:solidFill>
                <a:schemeClr val="accent1"/>
              </a:solidFill>
              <a:latin typeface="Times New Roman"/>
              <a:ea typeface="Times New Roman"/>
              <a:cs typeface="Times New Roman"/>
              <a:sym typeface="Times New Roman"/>
            </a:endParaRPr>
          </a:p>
          <a:p>
            <a:pPr indent="0" lvl="0" marL="0" rtl="0" algn="r">
              <a:spcBef>
                <a:spcPts val="1000"/>
              </a:spcBef>
              <a:spcAft>
                <a:spcPts val="0"/>
              </a:spcAft>
              <a:buNone/>
            </a:pPr>
            <a:r>
              <a:rPr lang="en-US">
                <a:solidFill>
                  <a:schemeClr val="accent1"/>
                </a:solidFill>
                <a:latin typeface="Times New Roman"/>
                <a:ea typeface="Times New Roman"/>
                <a:cs typeface="Times New Roman"/>
                <a:sym typeface="Times New Roman"/>
              </a:rPr>
              <a:t>Shevarthna.M (715522243046)</a:t>
            </a:r>
            <a:endParaRPr>
              <a:solidFill>
                <a:schemeClr val="accent1"/>
              </a:solidFill>
              <a:latin typeface="Times New Roman"/>
              <a:ea typeface="Times New Roman"/>
              <a:cs typeface="Times New Roman"/>
              <a:sym typeface="Times New Roman"/>
            </a:endParaRPr>
          </a:p>
          <a:p>
            <a:pPr indent="0" lvl="0" marL="0" rtl="0" algn="r">
              <a:spcBef>
                <a:spcPts val="1000"/>
              </a:spcBef>
              <a:spcAft>
                <a:spcPts val="0"/>
              </a:spcAft>
              <a:buNone/>
            </a:pPr>
            <a:r>
              <a:rPr lang="en-US">
                <a:solidFill>
                  <a:schemeClr val="accent1"/>
                </a:solidFill>
                <a:latin typeface="Times New Roman"/>
                <a:ea typeface="Times New Roman"/>
                <a:cs typeface="Times New Roman"/>
                <a:sym typeface="Times New Roman"/>
              </a:rPr>
              <a:t>Karthikeyan.S (715522243306)</a:t>
            </a:r>
            <a:endParaRPr>
              <a:solidFill>
                <a:schemeClr val="accent1"/>
              </a:solidFill>
              <a:latin typeface="Times New Roman"/>
              <a:ea typeface="Times New Roman"/>
              <a:cs typeface="Times New Roman"/>
              <a:sym typeface="Times New Roman"/>
            </a:endParaRPr>
          </a:p>
          <a:p>
            <a:pPr indent="0" lvl="0" marL="0" rtl="0" algn="r">
              <a:spcBef>
                <a:spcPts val="1000"/>
              </a:spcBef>
              <a:spcAft>
                <a:spcPts val="0"/>
              </a:spcAft>
              <a:buNone/>
            </a:pPr>
            <a:r>
              <a:rPr lang="en-US">
                <a:solidFill>
                  <a:schemeClr val="accent1"/>
                </a:solidFill>
                <a:latin typeface="Times New Roman"/>
                <a:ea typeface="Times New Roman"/>
                <a:cs typeface="Times New Roman"/>
                <a:sym typeface="Times New Roman"/>
              </a:rPr>
              <a:t>Leela.GM (715522243303)</a:t>
            </a:r>
            <a:endParaRPr>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nvSpPr>
        <p:spPr>
          <a:xfrm>
            <a:off x="342900" y="406400"/>
            <a:ext cx="1470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OUTPUT:</a:t>
            </a:r>
            <a:endParaRPr b="1">
              <a:latin typeface="Times New Roman"/>
              <a:ea typeface="Times New Roman"/>
              <a:cs typeface="Times New Roman"/>
              <a:sym typeface="Times New Roman"/>
            </a:endParaRPr>
          </a:p>
        </p:txBody>
      </p:sp>
      <p:pic>
        <p:nvPicPr>
          <p:cNvPr id="196" name="Google Shape;196;p20"/>
          <p:cNvPicPr preferRelativeResize="0"/>
          <p:nvPr/>
        </p:nvPicPr>
        <p:blipFill>
          <a:blip r:embed="rId3">
            <a:alphaModFix/>
          </a:blip>
          <a:stretch>
            <a:fillRect/>
          </a:stretch>
        </p:blipFill>
        <p:spPr>
          <a:xfrm>
            <a:off x="1965300" y="152400"/>
            <a:ext cx="2951672" cy="6553199"/>
          </a:xfrm>
          <a:prstGeom prst="rect">
            <a:avLst/>
          </a:prstGeom>
          <a:noFill/>
          <a:ln>
            <a:noFill/>
          </a:ln>
        </p:spPr>
      </p:pic>
      <p:pic>
        <p:nvPicPr>
          <p:cNvPr id="197" name="Google Shape;197;p20"/>
          <p:cNvPicPr preferRelativeResize="0"/>
          <p:nvPr/>
        </p:nvPicPr>
        <p:blipFill>
          <a:blip r:embed="rId4">
            <a:alphaModFix/>
          </a:blip>
          <a:stretch>
            <a:fillRect/>
          </a:stretch>
        </p:blipFill>
        <p:spPr>
          <a:xfrm>
            <a:off x="5663997" y="152400"/>
            <a:ext cx="2963819" cy="655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1"/>
          <p:cNvPicPr preferRelativeResize="0"/>
          <p:nvPr/>
        </p:nvPicPr>
        <p:blipFill>
          <a:blip r:embed="rId3">
            <a:alphaModFix/>
          </a:blip>
          <a:stretch>
            <a:fillRect/>
          </a:stretch>
        </p:blipFill>
        <p:spPr>
          <a:xfrm>
            <a:off x="4386774" y="152400"/>
            <a:ext cx="2939526" cy="6553199"/>
          </a:xfrm>
          <a:prstGeom prst="rect">
            <a:avLst/>
          </a:prstGeom>
          <a:noFill/>
          <a:ln>
            <a:noFill/>
          </a:ln>
        </p:spPr>
      </p:pic>
      <p:pic>
        <p:nvPicPr>
          <p:cNvPr id="203" name="Google Shape;203;p21"/>
          <p:cNvPicPr preferRelativeResize="0"/>
          <p:nvPr/>
        </p:nvPicPr>
        <p:blipFill>
          <a:blip r:embed="rId4">
            <a:alphaModFix/>
          </a:blip>
          <a:stretch>
            <a:fillRect/>
          </a:stretch>
        </p:blipFill>
        <p:spPr>
          <a:xfrm>
            <a:off x="268350" y="152400"/>
            <a:ext cx="2982039" cy="6553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2"/>
          <p:cNvPicPr preferRelativeResize="0"/>
          <p:nvPr/>
        </p:nvPicPr>
        <p:blipFill>
          <a:blip r:embed="rId3">
            <a:alphaModFix/>
          </a:blip>
          <a:stretch>
            <a:fillRect/>
          </a:stretch>
        </p:blipFill>
        <p:spPr>
          <a:xfrm>
            <a:off x="4614088" y="152400"/>
            <a:ext cx="2963819" cy="6553199"/>
          </a:xfrm>
          <a:prstGeom prst="rect">
            <a:avLst/>
          </a:prstGeom>
          <a:noFill/>
          <a:ln>
            <a:noFill/>
          </a:ln>
        </p:spPr>
      </p:pic>
      <p:pic>
        <p:nvPicPr>
          <p:cNvPr id="209" name="Google Shape;209;p22"/>
          <p:cNvPicPr preferRelativeResize="0"/>
          <p:nvPr/>
        </p:nvPicPr>
        <p:blipFill>
          <a:blip r:embed="rId4">
            <a:alphaModFix/>
          </a:blip>
          <a:stretch>
            <a:fillRect/>
          </a:stretch>
        </p:blipFill>
        <p:spPr>
          <a:xfrm>
            <a:off x="951050" y="152400"/>
            <a:ext cx="2963819" cy="6553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1903abca2d_1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Links</a:t>
            </a:r>
            <a:endParaRPr/>
          </a:p>
        </p:txBody>
      </p:sp>
      <p:sp>
        <p:nvSpPr>
          <p:cNvPr id="215" name="Google Shape;215;g31903abca2d_1_0"/>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GIT Hub: </a:t>
            </a:r>
            <a:r>
              <a:rPr lang="en-US" u="sng">
                <a:solidFill>
                  <a:schemeClr val="hlink"/>
                </a:solidFill>
                <a:hlinkClick r:id="rId3"/>
              </a:rPr>
              <a:t>https://github.com/shevarthna/sleep-tracker.git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Demo video: </a:t>
            </a:r>
            <a:r>
              <a:rPr lang="en-US" u="sng">
                <a:solidFill>
                  <a:schemeClr val="hlink"/>
                </a:solidFill>
                <a:hlinkClick r:id="rId4"/>
              </a:rPr>
              <a:t>https://inshotapp.page.link/InShotEditor</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25" y="609600"/>
            <a:ext cx="8596800" cy="671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DESCRIPTION</a:t>
            </a:r>
            <a:endParaRPr>
              <a:latin typeface="Times New Roman"/>
              <a:ea typeface="Times New Roman"/>
              <a:cs typeface="Times New Roman"/>
              <a:sym typeface="Times New Roman"/>
            </a:endParaRPr>
          </a:p>
        </p:txBody>
      </p:sp>
      <p:sp>
        <p:nvSpPr>
          <p:cNvPr id="150" name="Google Shape;150;p2"/>
          <p:cNvSpPr txBox="1"/>
          <p:nvPr>
            <p:ph idx="1" type="body"/>
          </p:nvPr>
        </p:nvSpPr>
        <p:spPr>
          <a:xfrm>
            <a:off x="748850" y="1281000"/>
            <a:ext cx="8749800" cy="4591800"/>
          </a:xfrm>
          <a:prstGeom prst="rect">
            <a:avLst/>
          </a:prstGeom>
          <a:noFill/>
          <a:ln>
            <a:noFill/>
          </a:ln>
        </p:spPr>
        <p:txBody>
          <a:bodyPr anchorCtr="0" anchor="t" bIns="45700" lIns="91425" spcFirstLastPara="1" rIns="91425" wrap="square" tIns="45700">
            <a:noAutofit/>
          </a:bodyPr>
          <a:lstStyle/>
          <a:p>
            <a:pPr indent="457200" lvl="0" marL="0" rtl="0" algn="just">
              <a:spcBef>
                <a:spcPts val="1000"/>
              </a:spcBef>
              <a:spcAft>
                <a:spcPts val="0"/>
              </a:spcAft>
              <a:buNone/>
            </a:pPr>
            <a:r>
              <a:rPr b="1" lang="en-US" sz="1500"/>
              <a:t>A Sleep Tracking App</a:t>
            </a:r>
            <a:r>
              <a:rPr lang="en-US" sz="1400"/>
              <a:t> is a mobile application designed to help users monitor and improve their sleep patterns. It serves as a tool for tracking sleep duration, assessing sleep quality, and providing insights to optimize rest and overall well-being.</a:t>
            </a:r>
            <a:endParaRPr sz="1400"/>
          </a:p>
          <a:p>
            <a:pPr indent="0" lvl="0" marL="0" rtl="0" algn="just">
              <a:spcBef>
                <a:spcPts val="1000"/>
              </a:spcBef>
              <a:spcAft>
                <a:spcPts val="0"/>
              </a:spcAft>
              <a:buClr>
                <a:schemeClr val="dk1"/>
              </a:buClr>
              <a:buSzPts val="1100"/>
              <a:buFont typeface="Arial"/>
              <a:buNone/>
            </a:pPr>
            <a:r>
              <a:t/>
            </a:r>
            <a:endParaRPr sz="1400"/>
          </a:p>
          <a:p>
            <a:pPr indent="-317500" lvl="0" marL="457200" rtl="0" algn="just">
              <a:spcBef>
                <a:spcPts val="1000"/>
              </a:spcBef>
              <a:spcAft>
                <a:spcPts val="0"/>
              </a:spcAft>
              <a:buSzPts val="1400"/>
              <a:buChar char="►"/>
            </a:pPr>
            <a:r>
              <a:rPr b="1" lang="en-US" sz="1400"/>
              <a:t>Sleep Timer:</a:t>
            </a:r>
            <a:endParaRPr sz="1400"/>
          </a:p>
          <a:p>
            <a:pPr indent="0" lvl="0" marL="0" rtl="0" algn="just">
              <a:spcBef>
                <a:spcPts val="1000"/>
              </a:spcBef>
              <a:spcAft>
                <a:spcPts val="0"/>
              </a:spcAft>
              <a:buClr>
                <a:schemeClr val="dk1"/>
              </a:buClr>
              <a:buSzPts val="1100"/>
              <a:buFont typeface="Arial"/>
              <a:buNone/>
            </a:pPr>
            <a:r>
              <a:rPr lang="en-US" sz="1400"/>
              <a:t>One of the core features of the Sleep Tracking App is the sleep timer. Users activate the timer when they’re about to fall asleep, and it continues running in the background while the user sleeps. The timer stops automatically when the user wakes up, capturing the total sleep duration.</a:t>
            </a:r>
            <a:endParaRPr sz="1400"/>
          </a:p>
          <a:p>
            <a:pPr indent="-317500" lvl="0" marL="457200" rtl="0" algn="just">
              <a:spcBef>
                <a:spcPts val="1000"/>
              </a:spcBef>
              <a:spcAft>
                <a:spcPts val="0"/>
              </a:spcAft>
              <a:buSzPts val="1400"/>
              <a:buChar char="►"/>
            </a:pPr>
            <a:r>
              <a:rPr b="1" lang="en-US" sz="1400"/>
              <a:t>Sleep Quality Rating:</a:t>
            </a:r>
            <a:endParaRPr b="1" sz="1400"/>
          </a:p>
          <a:p>
            <a:pPr indent="0" lvl="0" marL="0" rtl="0" algn="just">
              <a:spcBef>
                <a:spcPts val="1000"/>
              </a:spcBef>
              <a:spcAft>
                <a:spcPts val="0"/>
              </a:spcAft>
              <a:buNone/>
            </a:pPr>
            <a:r>
              <a:rPr lang="en-US" sz="1400"/>
              <a:t>After waking up, users can rate their sleep quality on a scale (e.g., 1-5), reflecting how rested and refreshed they feel. This subjective input helps the app track the user’s sleep experience over time, offering valuable feedback on sleep trends.</a:t>
            </a:r>
            <a:endParaRPr sz="1400"/>
          </a:p>
          <a:p>
            <a:pPr indent="-317500" lvl="0" marL="457200" rtl="0" algn="just">
              <a:spcBef>
                <a:spcPts val="1000"/>
              </a:spcBef>
              <a:spcAft>
                <a:spcPts val="0"/>
              </a:spcAft>
              <a:buSzPts val="1400"/>
              <a:buChar char="►"/>
            </a:pPr>
            <a:r>
              <a:rPr b="1" lang="en-US" sz="1400"/>
              <a:t>Sleep Analysis:</a:t>
            </a:r>
            <a:endParaRPr b="1" sz="1400"/>
          </a:p>
          <a:p>
            <a:pPr indent="0" lvl="0" marL="0" rtl="0" algn="just">
              <a:spcBef>
                <a:spcPts val="1000"/>
              </a:spcBef>
              <a:spcAft>
                <a:spcPts val="0"/>
              </a:spcAft>
              <a:buSzPts val="1100"/>
              <a:buNone/>
            </a:pPr>
            <a:r>
              <a:rPr lang="en-US" sz="1400"/>
              <a:t>The app provides an analysis of the previous night’s sleep based on both the sleep duration and the quality rating provided by the user. It displays a summary of the night’s sleep, including total sleep time and any patterns that may emerge in sleep quality.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17ad63340c_0_20"/>
          <p:cNvSpPr txBox="1"/>
          <p:nvPr>
            <p:ph type="title"/>
          </p:nvPr>
        </p:nvSpPr>
        <p:spPr>
          <a:xfrm>
            <a:off x="677325" y="609600"/>
            <a:ext cx="8596800" cy="6123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imes New Roman"/>
              <a:buNone/>
            </a:pPr>
            <a:r>
              <a:rPr lang="en-US">
                <a:latin typeface="Times New Roman"/>
                <a:ea typeface="Times New Roman"/>
                <a:cs typeface="Times New Roman"/>
                <a:sym typeface="Times New Roman"/>
              </a:rPr>
              <a:t>DESCRIPTION</a:t>
            </a:r>
            <a:endParaRPr/>
          </a:p>
        </p:txBody>
      </p:sp>
      <p:sp>
        <p:nvSpPr>
          <p:cNvPr id="156" name="Google Shape;156;g317ad63340c_0_20"/>
          <p:cNvSpPr txBox="1"/>
          <p:nvPr>
            <p:ph idx="1" type="body"/>
          </p:nvPr>
        </p:nvSpPr>
        <p:spPr>
          <a:xfrm>
            <a:off x="677325" y="1313202"/>
            <a:ext cx="8596800" cy="45594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b="1" lang="en-US" sz="1400"/>
              <a:t>Trends and Insights:</a:t>
            </a:r>
            <a:endParaRPr b="1" sz="1400"/>
          </a:p>
          <a:p>
            <a:pPr indent="0" lvl="0" marL="0" rtl="0" algn="l">
              <a:spcBef>
                <a:spcPts val="1000"/>
              </a:spcBef>
              <a:spcAft>
                <a:spcPts val="0"/>
              </a:spcAft>
              <a:buClr>
                <a:schemeClr val="dk1"/>
              </a:buClr>
              <a:buSzPts val="1100"/>
              <a:buFont typeface="Arial"/>
              <a:buNone/>
            </a:pPr>
            <a:r>
              <a:rPr lang="en-US" sz="1400"/>
              <a:t>Over time, the app gathers data on the user’s sleep habits, presenting it through graphs and charts. These insights help users identify factors that may be impacting their sleep, such as lifestyle choices or irregular sleep patterns.</a:t>
            </a:r>
            <a:endParaRPr sz="1400"/>
          </a:p>
          <a:p>
            <a:pPr indent="-317500" lvl="0" marL="457200" rtl="0" algn="l">
              <a:spcBef>
                <a:spcPts val="1000"/>
              </a:spcBef>
              <a:spcAft>
                <a:spcPts val="0"/>
              </a:spcAft>
              <a:buSzPts val="1400"/>
              <a:buChar char="►"/>
            </a:pPr>
            <a:r>
              <a:rPr b="1" lang="en-US" sz="1400"/>
              <a:t>User Interface:</a:t>
            </a:r>
            <a:endParaRPr b="1" sz="1400"/>
          </a:p>
          <a:p>
            <a:pPr indent="0" lvl="0" marL="0" rtl="0" algn="l">
              <a:spcBef>
                <a:spcPts val="1000"/>
              </a:spcBef>
              <a:spcAft>
                <a:spcPts val="0"/>
              </a:spcAft>
              <a:buClr>
                <a:schemeClr val="dk1"/>
              </a:buClr>
              <a:buSzPts val="1100"/>
              <a:buFont typeface="Arial"/>
              <a:buNone/>
            </a:pPr>
            <a:r>
              <a:rPr lang="en-US" sz="1400"/>
              <a:t>The app is designed using Android Jetpack Compose, offering an intuitive and easy-to-navigate interface. The focus is on simplicity and clarity, with users able to easily start/stop the sleep timer, rate their sleep, and view their sleep analysis in just a few taps.</a:t>
            </a:r>
            <a:endParaRPr sz="1400"/>
          </a:p>
          <a:p>
            <a:pPr indent="-317500" lvl="0" marL="457200" rtl="0" algn="l">
              <a:spcBef>
                <a:spcPts val="1000"/>
              </a:spcBef>
              <a:spcAft>
                <a:spcPts val="0"/>
              </a:spcAft>
              <a:buSzPts val="1400"/>
              <a:buChar char="►"/>
            </a:pPr>
            <a:r>
              <a:rPr b="1" lang="en-US" sz="1400"/>
              <a:t>Goal of the App:</a:t>
            </a:r>
            <a:endParaRPr b="1" sz="1400"/>
          </a:p>
          <a:p>
            <a:pPr indent="0" lvl="0" marL="0" rtl="0" algn="l">
              <a:spcBef>
                <a:spcPts val="1000"/>
              </a:spcBef>
              <a:spcAft>
                <a:spcPts val="0"/>
              </a:spcAft>
              <a:buClr>
                <a:schemeClr val="dk1"/>
              </a:buClr>
              <a:buSzPts val="1100"/>
              <a:buFont typeface="Arial"/>
              <a:buNone/>
            </a:pPr>
            <a:r>
              <a:rPr lang="en-US" sz="1400"/>
              <a:t>The primary goal of the Sleep Tracking App is to empower users to take charge of their sleep health. By providing a straightforward way to track and analyze sleep patterns, the app encourages better sleep hygiene and helps users improve their overall health and productivity.</a:t>
            </a:r>
            <a:endParaRPr sz="1400"/>
          </a:p>
          <a:p>
            <a:pPr indent="0" lvl="0" marL="0" rtl="0" algn="l">
              <a:spcBef>
                <a:spcPts val="100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nvSpPr>
        <p:spPr>
          <a:xfrm>
            <a:off x="177800" y="139700"/>
            <a:ext cx="48462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rgbClr val="1F2328"/>
                </a:solidFill>
                <a:highlight>
                  <a:srgbClr val="F6F8FA"/>
                </a:highlight>
                <a:latin typeface="Times New Roman"/>
                <a:ea typeface="Times New Roman"/>
                <a:cs typeface="Times New Roman"/>
                <a:sym typeface="Times New Roman"/>
              </a:rPr>
              <a:t>SleepTrackerFragment.kt</a:t>
            </a:r>
            <a:endParaRPr b="1" sz="2600">
              <a:latin typeface="Times New Roman"/>
              <a:ea typeface="Times New Roman"/>
              <a:cs typeface="Times New Roman"/>
              <a:sym typeface="Times New Roman"/>
            </a:endParaRPr>
          </a:p>
        </p:txBody>
      </p:sp>
      <p:sp>
        <p:nvSpPr>
          <p:cNvPr id="162" name="Google Shape;162;p3"/>
          <p:cNvSpPr txBox="1"/>
          <p:nvPr/>
        </p:nvSpPr>
        <p:spPr>
          <a:xfrm>
            <a:off x="177800" y="771700"/>
            <a:ext cx="10818900" cy="6464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package com.example.android.trackmysleepquality.sleeptracker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android.os.Bundle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android.view.LayoutInflater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android.view.View</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android.view.ViewGroup</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androidx.databinding.DataBindingUtil</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androidx.fragment.app.Fragment</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androidx.lifecycle.Observer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androidx.lifecycle.ViewModelProvider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androidx.navigation.fragment.findNavController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com.example.android.trackmysleepquality.R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com.example.android.trackmysleepquality.database.SleepDatabase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com.example.android.trackmysleepquality.databinding.FragmentSleepTrackerBinding</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com.google.android.material.snackbar.Snackbar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class SleepTrackerFragment : Fragment()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override fun onCreateView(inflater: LayoutInflater, container: ViewGroup?,</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savedInstanceState: Bundle?): View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val binding: FragmentSleepTrackerBinding = DataBindingUtil.inflate(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inflater, R.layout.fragment_sleep_tracker, container, false)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val application = requireNotNull(this.activity).application</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val dataSource = SleepDatabase.getInstance(application).sleepDatabaseDao</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1903abca2d_0_5"/>
          <p:cNvSpPr txBox="1"/>
          <p:nvPr/>
        </p:nvSpPr>
        <p:spPr>
          <a:xfrm>
            <a:off x="177800" y="139700"/>
            <a:ext cx="2976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68" name="Google Shape;168;g31903abca2d_0_5"/>
          <p:cNvSpPr txBox="1"/>
          <p:nvPr/>
        </p:nvSpPr>
        <p:spPr>
          <a:xfrm>
            <a:off x="111750" y="85150"/>
            <a:ext cx="9880500" cy="674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val viewModelFactory = SleepTrackerViewModelFactory(dataSource, application)</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val sleepTrackerViewModel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ViewModelProvider(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this, viewModelFactory).get(SleepTrackerViewModel::class.java)</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binding.sleepTrackerViewModel = sleepTrackerViewMode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binding.lifecycleOwner = this</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sleepTrackerViewModel.showSnackBarEvent.observe(viewLifecycleOwner, Observer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if (it == true) {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Snackbar.make(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binding.root,</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getString(R.string.cleared_message),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Snackbar.LENGTH_SHORT // How long to display the message.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).show()</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sleepTrackerViewModel.doneShowingSnackbar()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sleepTrackerViewModel.navigateToSleepQuality.observe(viewLifecycleOwner, Observer { night -&gt;</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night?.let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this.findNavController().navigate(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SleepTrackerFragmentDirections</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.actionSleepTrackerFragmentToSleepQualityFragment(night.nightId))</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sleepTrackerViewModel.doneNavigating()</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return binding.root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1903abca2d_0_0"/>
          <p:cNvSpPr txBox="1"/>
          <p:nvPr/>
        </p:nvSpPr>
        <p:spPr>
          <a:xfrm>
            <a:off x="177800" y="139700"/>
            <a:ext cx="4132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Times New Roman"/>
                <a:ea typeface="Times New Roman"/>
                <a:cs typeface="Times New Roman"/>
                <a:sym typeface="Times New Roman"/>
              </a:rPr>
              <a:t>SleepTrackerViewModel.kt</a:t>
            </a:r>
            <a:endParaRPr/>
          </a:p>
        </p:txBody>
      </p:sp>
      <p:sp>
        <p:nvSpPr>
          <p:cNvPr id="174" name="Google Shape;174;g31903abca2d_0_0"/>
          <p:cNvSpPr txBox="1"/>
          <p:nvPr/>
        </p:nvSpPr>
        <p:spPr>
          <a:xfrm>
            <a:off x="177800" y="601375"/>
            <a:ext cx="8966100" cy="618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package com.example.android.trackmysleepquality.sleeptracker</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android.app.Application</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androidx.lifecycle.viewModelScope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androidx.lifecycle.AndroidViewModel</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androidx.lifecycle.LiveData</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androidx.lifecycle.MutableLiveData</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androidx.lifecycle.map</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com.example.android.trackmysleepquality.database.SleepDatabaseDao</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com.example.android.trackmysleepquality.database.SleepNight</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com.example.android.trackmysleepquality.formatNights</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import kotlinx.coroutines.*</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class SleepTrackerViewModel(</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val database: SleepDatabaseDao,</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application: Application) : AndroidViewModel(application)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private var tonight = MutableLiveData&lt;SleepNight?&gt;()</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US" sz="1800">
                <a:solidFill>
                  <a:schemeClr val="dk1"/>
                </a:solidFill>
                <a:latin typeface="Trebuchet MS"/>
                <a:ea typeface="Trebuchet MS"/>
                <a:cs typeface="Trebuchet MS"/>
                <a:sym typeface="Trebuchet MS"/>
              </a:rPr>
              <a:t>    private val nights = database.getAllNights()</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US" sz="1800">
                <a:solidFill>
                  <a:schemeClr val="dk1"/>
                </a:solidFill>
                <a:latin typeface="Trebuchet MS"/>
                <a:ea typeface="Trebuchet MS"/>
                <a:cs typeface="Trebuchet MS"/>
                <a:sym typeface="Trebuchet MS"/>
              </a:rPr>
              <a:t>    val nightsString = nights.map { nights -&gt;</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US" sz="1800">
                <a:solidFill>
                  <a:schemeClr val="dk1"/>
                </a:solidFill>
                <a:latin typeface="Trebuchet MS"/>
                <a:ea typeface="Trebuchet MS"/>
                <a:cs typeface="Trebuchet MS"/>
                <a:sym typeface="Trebuchet MS"/>
              </a:rPr>
              <a:t>        formatNights(nights, application.resources)}</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US" sz="1800">
                <a:solidFill>
                  <a:schemeClr val="dk1"/>
                </a:solidFill>
                <a:latin typeface="Trebuchet MS"/>
                <a:ea typeface="Trebuchet MS"/>
                <a:cs typeface="Trebuchet MS"/>
                <a:sym typeface="Trebuchet MS"/>
              </a:rPr>
              <a:t>    val startButtonVisible = tonight.map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US" sz="1800">
                <a:solidFill>
                  <a:schemeClr val="dk1"/>
                </a:solidFill>
                <a:latin typeface="Trebuchet MS"/>
                <a:ea typeface="Trebuchet MS"/>
                <a:cs typeface="Trebuchet MS"/>
                <a:sym typeface="Trebuchet MS"/>
              </a:rPr>
              <a:t>        null == it</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1903abca2d_0_19"/>
          <p:cNvSpPr txBox="1"/>
          <p:nvPr/>
        </p:nvSpPr>
        <p:spPr>
          <a:xfrm>
            <a:off x="161200" y="111000"/>
            <a:ext cx="9870900" cy="6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val stopButtonVisible = tonight.map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null != it}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val clearButtonVisible = nights.map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it.isNotEmpty()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private var _showSnackbarEvent = MutableLiveData&lt;Boolean&gt;()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val showSnackBarEvent: LiveData&lt;Boolean&gt;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get() = _showSnackbarEvent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private val _navigateToSleepQuality = MutableLiveData&lt;SleepNight?&gt;()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fun doneShowingSnackbar()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_showSnackbarEvent.value = false}</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val navigateToSleepQuality: LiveData&lt;SleepNight?&gt;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get() = _navigateToSleepQuality</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fun doneNavigating()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_navigateToSleepQuality.value = null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init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initializeTonight()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private fun initializeTonight()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viewModelScope.launch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tonight.value = getTonightFromDatabase()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private suspend fun getTonightFromDatabase(): SleepNight?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var night = database.getTonight()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if (night?.endTimeMilli != night?.startTimeMilli)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night = null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return night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1903abca2d_0_35"/>
          <p:cNvSpPr txBox="1"/>
          <p:nvPr/>
        </p:nvSpPr>
        <p:spPr>
          <a:xfrm>
            <a:off x="95150" y="44925"/>
            <a:ext cx="9421500" cy="66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private suspend fun clear()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database.clear()}</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private suspend fun update(night: SleepNight)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database.update(night)}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private suspend fun insert(night: SleepNight)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database.insert(night)}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fun onStartTracking()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viewModelScope.launch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val newNight = SleepNight()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insert(newNight)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tonight.value = getTonightFromDatabase() }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fun onClear()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viewModelScope.launch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clear()</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tonight.value = null}</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_showSnackbarEvent.value = true</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903abca2d_0_41"/>
          <p:cNvSpPr txBox="1"/>
          <p:nvPr/>
        </p:nvSpPr>
        <p:spPr>
          <a:xfrm>
            <a:off x="227275" y="124200"/>
            <a:ext cx="23652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latin typeface="Times New Roman"/>
                <a:ea typeface="Times New Roman"/>
                <a:cs typeface="Times New Roman"/>
                <a:sym typeface="Times New Roman"/>
              </a:rPr>
              <a:t>MainActivity.kt</a:t>
            </a:r>
            <a:endParaRPr b="1" sz="2400">
              <a:solidFill>
                <a:srgbClr val="3F3F3F"/>
              </a:solidFill>
              <a:latin typeface="Times New Roman"/>
              <a:ea typeface="Times New Roman"/>
              <a:cs typeface="Times New Roman"/>
              <a:sym typeface="Times New Roman"/>
            </a:endParaRPr>
          </a:p>
        </p:txBody>
      </p:sp>
      <p:sp>
        <p:nvSpPr>
          <p:cNvPr id="190" name="Google Shape;190;g31903abca2d_0_41"/>
          <p:cNvSpPr txBox="1"/>
          <p:nvPr/>
        </p:nvSpPr>
        <p:spPr>
          <a:xfrm>
            <a:off x="253700" y="705625"/>
            <a:ext cx="9659400" cy="60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3F3F3F"/>
                </a:solidFill>
                <a:latin typeface="Trebuchet MS"/>
                <a:ea typeface="Trebuchet MS"/>
                <a:cs typeface="Trebuchet MS"/>
                <a:sym typeface="Trebuchet MS"/>
              </a:rPr>
              <a:t>package com.example.android.trackmysleepquality</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import android.os.Bundle</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import androidx.appcompat.app.AppCompatActivity</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class MainActivity : AppCompatActivity()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override fun onCreate(savedInstanceState: Bundle?)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super.onCreate(savedInstanceState)</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setContentView(R.layout.activity_main)</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    }</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a:t>
            </a:r>
            <a:endParaRPr sz="18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