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2" r:id="rId4"/>
    <p:sldId id="264" r:id="rId5"/>
    <p:sldId id="265" r:id="rId6"/>
    <p:sldId id="266" r:id="rId7"/>
    <p:sldId id="267" r:id="rId8"/>
    <p:sldId id="268"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4660"/>
  </p:normalViewPr>
  <p:slideViewPr>
    <p:cSldViewPr snapToGrid="0">
      <p:cViewPr varScale="1">
        <p:scale>
          <a:sx n="73" d="100"/>
          <a:sy n="73" d="100"/>
        </p:scale>
        <p:origin x="64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4907587F-5BF3-4392-AA4B-922966D5690E}" type="datetimeFigureOut">
              <a:rPr lang="en-US" smtClean="0"/>
              <a:t>3/11/2018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B828BDC-CE4F-4186-B7A8-DA84C504F8DF}" type="slidenum">
              <a:rPr lang="en-US" smtClean="0"/>
              <a:t>‹Nº›</a:t>
            </a:fld>
            <a:endParaRPr lang="en-US"/>
          </a:p>
        </p:txBody>
      </p:sp>
    </p:spTree>
    <p:extLst>
      <p:ext uri="{BB962C8B-B14F-4D97-AF65-F5344CB8AC3E}">
        <p14:creationId xmlns:p14="http://schemas.microsoft.com/office/powerpoint/2010/main" val="413140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4907587F-5BF3-4392-AA4B-922966D5690E}" type="datetimeFigureOut">
              <a:rPr lang="en-US" smtClean="0"/>
              <a:t>3/11/2018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B828BDC-CE4F-4186-B7A8-DA84C504F8DF}" type="slidenum">
              <a:rPr lang="en-US" smtClean="0"/>
              <a:t>‹Nº›</a:t>
            </a:fld>
            <a:endParaRPr lang="en-US"/>
          </a:p>
        </p:txBody>
      </p:sp>
    </p:spTree>
    <p:extLst>
      <p:ext uri="{BB962C8B-B14F-4D97-AF65-F5344CB8AC3E}">
        <p14:creationId xmlns:p14="http://schemas.microsoft.com/office/powerpoint/2010/main" val="255907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4907587F-5BF3-4392-AA4B-922966D5690E}" type="datetimeFigureOut">
              <a:rPr lang="en-US" smtClean="0"/>
              <a:t>3/11/2018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B828BDC-CE4F-4186-B7A8-DA84C504F8DF}" type="slidenum">
              <a:rPr lang="en-US" smtClean="0"/>
              <a:t>‹Nº›</a:t>
            </a:fld>
            <a:endParaRPr lang="en-US"/>
          </a:p>
        </p:txBody>
      </p:sp>
    </p:spTree>
    <p:extLst>
      <p:ext uri="{BB962C8B-B14F-4D97-AF65-F5344CB8AC3E}">
        <p14:creationId xmlns:p14="http://schemas.microsoft.com/office/powerpoint/2010/main" val="1921963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4907587F-5BF3-4392-AA4B-922966D5690E}" type="datetimeFigureOut">
              <a:rPr lang="en-US" smtClean="0"/>
              <a:t>3/11/2018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B828BDC-CE4F-4186-B7A8-DA84C504F8DF}" type="slidenum">
              <a:rPr lang="en-US" smtClean="0"/>
              <a:t>‹Nº›</a:t>
            </a:fld>
            <a:endParaRPr lang="en-US"/>
          </a:p>
        </p:txBody>
      </p:sp>
    </p:spTree>
    <p:extLst>
      <p:ext uri="{BB962C8B-B14F-4D97-AF65-F5344CB8AC3E}">
        <p14:creationId xmlns:p14="http://schemas.microsoft.com/office/powerpoint/2010/main" val="3052708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4907587F-5BF3-4392-AA4B-922966D5690E}" type="datetimeFigureOut">
              <a:rPr lang="en-US" smtClean="0"/>
              <a:t>3/11/2018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B828BDC-CE4F-4186-B7A8-DA84C504F8DF}" type="slidenum">
              <a:rPr lang="en-US" smtClean="0"/>
              <a:t>‹Nº›</a:t>
            </a:fld>
            <a:endParaRPr lang="en-US"/>
          </a:p>
        </p:txBody>
      </p:sp>
    </p:spTree>
    <p:extLst>
      <p:ext uri="{BB962C8B-B14F-4D97-AF65-F5344CB8AC3E}">
        <p14:creationId xmlns:p14="http://schemas.microsoft.com/office/powerpoint/2010/main" val="1995307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4907587F-5BF3-4392-AA4B-922966D5690E}" type="datetimeFigureOut">
              <a:rPr lang="en-US" smtClean="0"/>
              <a:t>3/11/2018</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B828BDC-CE4F-4186-B7A8-DA84C504F8DF}" type="slidenum">
              <a:rPr lang="en-US" smtClean="0"/>
              <a:t>‹Nº›</a:t>
            </a:fld>
            <a:endParaRPr lang="en-US"/>
          </a:p>
        </p:txBody>
      </p:sp>
    </p:spTree>
    <p:extLst>
      <p:ext uri="{BB962C8B-B14F-4D97-AF65-F5344CB8AC3E}">
        <p14:creationId xmlns:p14="http://schemas.microsoft.com/office/powerpoint/2010/main" val="397641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4907587F-5BF3-4392-AA4B-922966D5690E}" type="datetimeFigureOut">
              <a:rPr lang="en-US" smtClean="0"/>
              <a:t>3/11/2018</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6B828BDC-CE4F-4186-B7A8-DA84C504F8DF}" type="slidenum">
              <a:rPr lang="en-US" smtClean="0"/>
              <a:t>‹Nº›</a:t>
            </a:fld>
            <a:endParaRPr lang="en-US"/>
          </a:p>
        </p:txBody>
      </p:sp>
    </p:spTree>
    <p:extLst>
      <p:ext uri="{BB962C8B-B14F-4D97-AF65-F5344CB8AC3E}">
        <p14:creationId xmlns:p14="http://schemas.microsoft.com/office/powerpoint/2010/main" val="127983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4907587F-5BF3-4392-AA4B-922966D5690E}" type="datetimeFigureOut">
              <a:rPr lang="en-US" smtClean="0"/>
              <a:t>3/11/2018</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6B828BDC-CE4F-4186-B7A8-DA84C504F8DF}" type="slidenum">
              <a:rPr lang="en-US" smtClean="0"/>
              <a:t>‹Nº›</a:t>
            </a:fld>
            <a:endParaRPr lang="en-US"/>
          </a:p>
        </p:txBody>
      </p:sp>
    </p:spTree>
    <p:extLst>
      <p:ext uri="{BB962C8B-B14F-4D97-AF65-F5344CB8AC3E}">
        <p14:creationId xmlns:p14="http://schemas.microsoft.com/office/powerpoint/2010/main" val="230530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907587F-5BF3-4392-AA4B-922966D5690E}" type="datetimeFigureOut">
              <a:rPr lang="en-US" smtClean="0"/>
              <a:t>3/11/2018</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6B828BDC-CE4F-4186-B7A8-DA84C504F8DF}" type="slidenum">
              <a:rPr lang="en-US" smtClean="0"/>
              <a:t>‹Nº›</a:t>
            </a:fld>
            <a:endParaRPr lang="en-US"/>
          </a:p>
        </p:txBody>
      </p:sp>
    </p:spTree>
    <p:extLst>
      <p:ext uri="{BB962C8B-B14F-4D97-AF65-F5344CB8AC3E}">
        <p14:creationId xmlns:p14="http://schemas.microsoft.com/office/powerpoint/2010/main" val="51319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907587F-5BF3-4392-AA4B-922966D5690E}" type="datetimeFigureOut">
              <a:rPr lang="en-US" smtClean="0"/>
              <a:t>3/11/2018</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B828BDC-CE4F-4186-B7A8-DA84C504F8DF}" type="slidenum">
              <a:rPr lang="en-US" smtClean="0"/>
              <a:t>‹Nº›</a:t>
            </a:fld>
            <a:endParaRPr lang="en-US"/>
          </a:p>
        </p:txBody>
      </p:sp>
    </p:spTree>
    <p:extLst>
      <p:ext uri="{BB962C8B-B14F-4D97-AF65-F5344CB8AC3E}">
        <p14:creationId xmlns:p14="http://schemas.microsoft.com/office/powerpoint/2010/main" val="4293120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907587F-5BF3-4392-AA4B-922966D5690E}" type="datetimeFigureOut">
              <a:rPr lang="en-US" smtClean="0"/>
              <a:t>3/11/2018</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B828BDC-CE4F-4186-B7A8-DA84C504F8DF}" type="slidenum">
              <a:rPr lang="en-US" smtClean="0"/>
              <a:t>‹Nº›</a:t>
            </a:fld>
            <a:endParaRPr lang="en-US"/>
          </a:p>
        </p:txBody>
      </p:sp>
    </p:spTree>
    <p:extLst>
      <p:ext uri="{BB962C8B-B14F-4D97-AF65-F5344CB8AC3E}">
        <p14:creationId xmlns:p14="http://schemas.microsoft.com/office/powerpoint/2010/main" val="3776849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7587F-5BF3-4392-AA4B-922966D5690E}" type="datetimeFigureOut">
              <a:rPr lang="en-US" smtClean="0"/>
              <a:t>3/11/2018</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828BDC-CE4F-4186-B7A8-DA84C504F8DF}" type="slidenum">
              <a:rPr lang="en-US" smtClean="0"/>
              <a:t>‹Nº›</a:t>
            </a:fld>
            <a:endParaRPr lang="en-US"/>
          </a:p>
        </p:txBody>
      </p:sp>
    </p:spTree>
    <p:extLst>
      <p:ext uri="{BB962C8B-B14F-4D97-AF65-F5344CB8AC3E}">
        <p14:creationId xmlns:p14="http://schemas.microsoft.com/office/powerpoint/2010/main" val="51176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650376" y="705394"/>
            <a:ext cx="6714309" cy="3827417"/>
          </a:xfrm>
          <a:solidFill>
            <a:schemeClr val="accent1">
              <a:lumMod val="50000"/>
            </a:schemeClr>
          </a:solidFill>
        </p:spPr>
        <p:txBody>
          <a:bodyPr>
            <a:noAutofit/>
          </a:bodyPr>
          <a:lstStyle/>
          <a:p>
            <a:r>
              <a:rPr lang="es-PE" sz="4500" b="1" dirty="0" smtClean="0">
                <a:solidFill>
                  <a:schemeClr val="bg1"/>
                </a:solidFill>
              </a:rPr>
              <a:t>Optimización de la productividad</a:t>
            </a:r>
            <a:br>
              <a:rPr lang="es-PE" sz="4500" b="1" dirty="0" smtClean="0">
                <a:solidFill>
                  <a:schemeClr val="bg1"/>
                </a:solidFill>
              </a:rPr>
            </a:br>
            <a:r>
              <a:rPr lang="es-PE" sz="4500" b="1" dirty="0" smtClean="0">
                <a:solidFill>
                  <a:schemeClr val="bg1"/>
                </a:solidFill>
              </a:rPr>
              <a:t> a través de la medición de las horas muertas en la Municipalidad de Independencia</a:t>
            </a:r>
            <a:endParaRPr lang="en-US" sz="4500" b="1" dirty="0">
              <a:solidFill>
                <a:schemeClr val="bg1"/>
              </a:solidFill>
            </a:endParaRPr>
          </a:p>
        </p:txBody>
      </p:sp>
      <p:sp>
        <p:nvSpPr>
          <p:cNvPr id="3" name="Subtítulo 2"/>
          <p:cNvSpPr>
            <a:spLocks noGrp="1"/>
          </p:cNvSpPr>
          <p:nvPr>
            <p:ph type="subTitle" idx="1"/>
          </p:nvPr>
        </p:nvSpPr>
        <p:spPr>
          <a:xfrm>
            <a:off x="914400" y="5643153"/>
            <a:ext cx="10450286" cy="927463"/>
          </a:xfrm>
          <a:solidFill>
            <a:srgbClr val="FF0000"/>
          </a:solidFill>
        </p:spPr>
        <p:txBody>
          <a:bodyPr>
            <a:normAutofit fontScale="92500" lnSpcReduction="10000"/>
          </a:bodyPr>
          <a:lstStyle/>
          <a:p>
            <a:r>
              <a:rPr lang="es-PE" sz="7000" b="1" dirty="0" smtClean="0">
                <a:solidFill>
                  <a:schemeClr val="bg1"/>
                </a:solidFill>
              </a:rPr>
              <a:t>Grupo 8</a:t>
            </a:r>
            <a:endParaRPr lang="en-US" sz="7000" b="1" dirty="0">
              <a:solidFill>
                <a:schemeClr val="bg1"/>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76" y="952227"/>
            <a:ext cx="3333750" cy="3333750"/>
          </a:xfrm>
          <a:prstGeom prst="rect">
            <a:avLst/>
          </a:prstGeom>
        </p:spPr>
      </p:pic>
    </p:spTree>
    <p:extLst>
      <p:ext uri="{BB962C8B-B14F-4D97-AF65-F5344CB8AC3E}">
        <p14:creationId xmlns:p14="http://schemas.microsoft.com/office/powerpoint/2010/main" val="2243015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4800" b="1" dirty="0" smtClean="0"/>
              <a:t>Conclusiones</a:t>
            </a:r>
            <a:endParaRPr lang="en-US" sz="4800" b="1" dirty="0"/>
          </a:p>
        </p:txBody>
      </p:sp>
      <p:sp>
        <p:nvSpPr>
          <p:cNvPr id="3" name="Marcador de contenido 2"/>
          <p:cNvSpPr>
            <a:spLocks noGrp="1"/>
          </p:cNvSpPr>
          <p:nvPr>
            <p:ph idx="1"/>
          </p:nvPr>
        </p:nvSpPr>
        <p:spPr/>
        <p:txBody>
          <a:bodyPr/>
          <a:lstStyle/>
          <a:p>
            <a:pPr algn="just"/>
            <a:r>
              <a:rPr lang="es-PE" dirty="0" smtClean="0"/>
              <a:t>Las instituciones publicas podrán optimizar el recurso de horas hombres de los funcionarios públicos.</a:t>
            </a:r>
          </a:p>
          <a:p>
            <a:pPr algn="just"/>
            <a:r>
              <a:rPr lang="es-PE" dirty="0"/>
              <a:t>Las instituciones publicas podrán optimizar el recurso </a:t>
            </a:r>
            <a:r>
              <a:rPr lang="es-PE" dirty="0" smtClean="0"/>
              <a:t>energético, detectando máquinas prendidas si ser usadas.</a:t>
            </a:r>
          </a:p>
          <a:p>
            <a:pPr algn="just"/>
            <a:r>
              <a:rPr lang="es-PE" dirty="0"/>
              <a:t>Las instituciones publicas podrán optimizar </a:t>
            </a:r>
            <a:r>
              <a:rPr lang="es-PE" dirty="0" smtClean="0"/>
              <a:t>los tiempos estimados en las respuestas a los servicios solicitados por los ciudadanos.</a:t>
            </a:r>
          </a:p>
          <a:p>
            <a:pPr algn="just"/>
            <a:r>
              <a:rPr lang="es-PE" dirty="0" smtClean="0"/>
              <a:t>Esta propuesta podrá ser aplicada al sector privado, considerando otras variables adicionales.</a:t>
            </a:r>
          </a:p>
          <a:p>
            <a:pPr algn="just"/>
            <a:endParaRPr lang="es-PE" dirty="0" smtClean="0"/>
          </a:p>
          <a:p>
            <a:endParaRPr lang="en-US" dirty="0"/>
          </a:p>
        </p:txBody>
      </p:sp>
    </p:spTree>
    <p:extLst>
      <p:ext uri="{BB962C8B-B14F-4D97-AF65-F5344CB8AC3E}">
        <p14:creationId xmlns:p14="http://schemas.microsoft.com/office/powerpoint/2010/main" val="305737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50000"/>
            </a:schemeClr>
          </a:solidFill>
        </p:spPr>
        <p:txBody>
          <a:bodyPr/>
          <a:lstStyle/>
          <a:p>
            <a:pPr algn="ctr"/>
            <a:r>
              <a:rPr lang="es-PE" b="1" dirty="0" smtClean="0">
                <a:solidFill>
                  <a:schemeClr val="bg1"/>
                </a:solidFill>
              </a:rPr>
              <a:t>Beneficios del Sistema de Gestión por Procesos </a:t>
            </a:r>
            <a:endParaRPr lang="en-US" b="1" dirty="0">
              <a:solidFill>
                <a:schemeClr val="bg1"/>
              </a:solidFill>
            </a:endParaRPr>
          </a:p>
        </p:txBody>
      </p:sp>
      <p:sp>
        <p:nvSpPr>
          <p:cNvPr id="3" name="Marcador de contenido 2"/>
          <p:cNvSpPr>
            <a:spLocks noGrp="1"/>
          </p:cNvSpPr>
          <p:nvPr>
            <p:ph idx="1"/>
          </p:nvPr>
        </p:nvSpPr>
        <p:spPr/>
        <p:txBody>
          <a:bodyPr>
            <a:normAutofit lnSpcReduction="10000"/>
          </a:bodyPr>
          <a:lstStyle/>
          <a:p>
            <a:pPr marL="514350" indent="-514350" algn="just">
              <a:buFont typeface="+mj-lt"/>
              <a:buAutoNum type="arabicPeriod"/>
            </a:pPr>
            <a:r>
              <a:rPr lang="es-PE" dirty="0"/>
              <a:t>Este software contribuye en la calidad de gestión de los trámites documentarios a través de alertas de incumplimientos a las áreas usuarias para que </a:t>
            </a:r>
            <a:r>
              <a:rPr lang="es-PE" dirty="0" smtClean="0"/>
              <a:t>estás puedan </a:t>
            </a:r>
            <a:r>
              <a:rPr lang="es-PE" dirty="0"/>
              <a:t>responder en el transcurso del día </a:t>
            </a:r>
            <a:r>
              <a:rPr lang="es-PE" dirty="0" smtClean="0"/>
              <a:t>vencido.</a:t>
            </a:r>
          </a:p>
          <a:p>
            <a:pPr marL="514350" indent="-514350" algn="just">
              <a:buFont typeface="+mj-lt"/>
              <a:buAutoNum type="arabicPeriod"/>
            </a:pPr>
            <a:r>
              <a:rPr lang="es-PE" dirty="0" smtClean="0"/>
              <a:t>En </a:t>
            </a:r>
            <a:r>
              <a:rPr lang="es-PE" dirty="0"/>
              <a:t>caso de incumplir nuevamente este será reiterado por el mismo </a:t>
            </a:r>
            <a:r>
              <a:rPr lang="es-PE" dirty="0" smtClean="0"/>
              <a:t>tema.</a:t>
            </a:r>
          </a:p>
          <a:p>
            <a:pPr marL="514350" indent="-514350" algn="just">
              <a:buFont typeface="+mj-lt"/>
              <a:buAutoNum type="arabicPeriod"/>
            </a:pPr>
            <a:r>
              <a:rPr lang="es-PE" dirty="0" smtClean="0"/>
              <a:t>Si </a:t>
            </a:r>
            <a:r>
              <a:rPr lang="es-PE" dirty="0"/>
              <a:t>aún persiste el incumplimiento el software de gestión por procesos relevará de su responsabilidad al usuario, asignando como nuevo responsable del incumplimiento al jefe inmediato para que este absuelva el incumplimiento en el menor tiempo posible</a:t>
            </a:r>
            <a:r>
              <a:rPr lang="es-PE" dirty="0" smtClean="0"/>
              <a:t>.</a:t>
            </a:r>
          </a:p>
          <a:p>
            <a:pPr marL="514350" indent="-514350" algn="just">
              <a:buFont typeface="+mj-lt"/>
              <a:buAutoNum type="arabicPeriod"/>
            </a:pPr>
            <a:r>
              <a:rPr lang="es-PE" dirty="0" smtClean="0"/>
              <a:t>Herramienta preparada bajo el diseño web adaptable.</a:t>
            </a:r>
            <a:endParaRPr lang="en-US" dirty="0"/>
          </a:p>
          <a:p>
            <a:pPr marL="0" indent="0">
              <a:buNone/>
            </a:pPr>
            <a:endParaRPr lang="en-US" dirty="0"/>
          </a:p>
        </p:txBody>
      </p:sp>
    </p:spTree>
    <p:extLst>
      <p:ext uri="{BB962C8B-B14F-4D97-AF65-F5344CB8AC3E}">
        <p14:creationId xmlns:p14="http://schemas.microsoft.com/office/powerpoint/2010/main" val="1633532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463675"/>
          </a:xfrm>
          <a:solidFill>
            <a:schemeClr val="accent1">
              <a:lumMod val="50000"/>
            </a:schemeClr>
          </a:solidFill>
        </p:spPr>
        <p:txBody>
          <a:bodyPr>
            <a:noAutofit/>
          </a:bodyPr>
          <a:lstStyle/>
          <a:p>
            <a:pPr algn="ctr"/>
            <a:r>
              <a:rPr lang="es-PE" sz="4800" b="1" dirty="0" smtClean="0">
                <a:solidFill>
                  <a:schemeClr val="bg1"/>
                </a:solidFill>
              </a:rPr>
              <a:t>Para evitar incumplimientos </a:t>
            </a:r>
            <a:br>
              <a:rPr lang="es-PE" sz="4800" b="1" dirty="0" smtClean="0">
                <a:solidFill>
                  <a:schemeClr val="bg1"/>
                </a:solidFill>
              </a:rPr>
            </a:br>
            <a:r>
              <a:rPr lang="es-PE" sz="4800" b="1" dirty="0" smtClean="0">
                <a:solidFill>
                  <a:schemeClr val="bg1"/>
                </a:solidFill>
              </a:rPr>
              <a:t>actualmente se cuenta con:</a:t>
            </a:r>
            <a:endParaRPr lang="en-US" sz="4800" b="1" dirty="0">
              <a:solidFill>
                <a:schemeClr val="bg1"/>
              </a:solidFill>
            </a:endParaRPr>
          </a:p>
        </p:txBody>
      </p:sp>
      <p:sp>
        <p:nvSpPr>
          <p:cNvPr id="3" name="Marcador de contenido 2"/>
          <p:cNvSpPr>
            <a:spLocks noGrp="1"/>
          </p:cNvSpPr>
          <p:nvPr>
            <p:ph idx="1"/>
          </p:nvPr>
        </p:nvSpPr>
        <p:spPr>
          <a:xfrm>
            <a:off x="838200" y="2246811"/>
            <a:ext cx="10515600" cy="3930152"/>
          </a:xfrm>
        </p:spPr>
        <p:txBody>
          <a:bodyPr/>
          <a:lstStyle/>
          <a:p>
            <a:pPr marL="514350" indent="-514350" algn="just">
              <a:buFont typeface="+mj-lt"/>
              <a:buAutoNum type="arabicPeriod"/>
            </a:pPr>
            <a:r>
              <a:rPr lang="es-PE" dirty="0" smtClean="0"/>
              <a:t>Bandeja de </a:t>
            </a:r>
            <a:r>
              <a:rPr lang="es-PE" dirty="0"/>
              <a:t>trámites, este recibirá cada trámite que llegó a su área </a:t>
            </a:r>
            <a:r>
              <a:rPr lang="es-PE" dirty="0" err="1" smtClean="0"/>
              <a:t>recepcionandola</a:t>
            </a:r>
            <a:r>
              <a:rPr lang="es-PE" dirty="0" smtClean="0"/>
              <a:t> </a:t>
            </a:r>
            <a:r>
              <a:rPr lang="es-PE" dirty="0"/>
              <a:t>para iniciar con su </a:t>
            </a:r>
            <a:r>
              <a:rPr lang="es-PE" dirty="0" smtClean="0"/>
              <a:t>atención.</a:t>
            </a:r>
          </a:p>
          <a:p>
            <a:pPr marL="514350" indent="-514350" algn="just">
              <a:buFont typeface="+mj-lt"/>
              <a:buAutoNum type="arabicPeriod"/>
            </a:pPr>
            <a:r>
              <a:rPr lang="es-PE" dirty="0" smtClean="0"/>
              <a:t>Semaforización </a:t>
            </a:r>
            <a:r>
              <a:rPr lang="es-PE" dirty="0"/>
              <a:t>de los trámites vigentes (dentro del tiempo asignado) vs trámites vencidos (fuera del tiempo asignado</a:t>
            </a:r>
            <a:r>
              <a:rPr lang="es-PE" dirty="0" smtClean="0"/>
              <a:t>).</a:t>
            </a:r>
          </a:p>
          <a:p>
            <a:pPr marL="514350" indent="-514350" algn="just">
              <a:buFont typeface="+mj-lt"/>
              <a:buAutoNum type="arabicPeriod"/>
            </a:pPr>
            <a:r>
              <a:rPr lang="es-PE" dirty="0" smtClean="0"/>
              <a:t>Fecha </a:t>
            </a:r>
            <a:r>
              <a:rPr lang="es-PE" dirty="0"/>
              <a:t>proyectada a vencer la atención de su requerimiento según calendario de la institución. (Exonera días no laborables</a:t>
            </a:r>
            <a:r>
              <a:rPr lang="es-PE" dirty="0" smtClean="0"/>
              <a:t>).</a:t>
            </a:r>
          </a:p>
          <a:p>
            <a:pPr marL="514350" indent="-514350" algn="just">
              <a:buFont typeface="+mj-lt"/>
              <a:buAutoNum type="arabicPeriod"/>
            </a:pPr>
            <a:r>
              <a:rPr lang="es-PE" dirty="0" smtClean="0"/>
              <a:t>Registro de las actividades diarias.</a:t>
            </a:r>
            <a:endParaRPr lang="en-US" dirty="0"/>
          </a:p>
        </p:txBody>
      </p:sp>
    </p:spTree>
    <p:extLst>
      <p:ext uri="{BB962C8B-B14F-4D97-AF65-F5344CB8AC3E}">
        <p14:creationId xmlns:p14="http://schemas.microsoft.com/office/powerpoint/2010/main" val="3963829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50000"/>
            </a:schemeClr>
          </a:solidFill>
        </p:spPr>
        <p:txBody>
          <a:bodyPr/>
          <a:lstStyle/>
          <a:p>
            <a:pPr algn="ctr"/>
            <a:r>
              <a:rPr lang="es-PE" b="1" dirty="0" smtClean="0">
                <a:solidFill>
                  <a:schemeClr val="bg1"/>
                </a:solidFill>
              </a:rPr>
              <a:t>Situación Problemática</a:t>
            </a:r>
            <a:endParaRPr lang="en-US" b="1" dirty="0">
              <a:solidFill>
                <a:schemeClr val="bg1"/>
              </a:solidFill>
            </a:endParaRPr>
          </a:p>
        </p:txBody>
      </p:sp>
      <p:sp>
        <p:nvSpPr>
          <p:cNvPr id="3" name="Marcador de contenido 2"/>
          <p:cNvSpPr>
            <a:spLocks noGrp="1"/>
          </p:cNvSpPr>
          <p:nvPr>
            <p:ph idx="1"/>
          </p:nvPr>
        </p:nvSpPr>
        <p:spPr>
          <a:xfrm>
            <a:off x="838200" y="2194559"/>
            <a:ext cx="10515600" cy="3982403"/>
          </a:xfrm>
        </p:spPr>
        <p:txBody>
          <a:bodyPr>
            <a:normAutofit/>
          </a:bodyPr>
          <a:lstStyle/>
          <a:p>
            <a:pPr marL="0" indent="0" algn="just">
              <a:buNone/>
            </a:pPr>
            <a:r>
              <a:rPr lang="es-PE" sz="4000" dirty="0"/>
              <a:t>No contar con una herramienta o mecanismo que pueda medir la ausencia del uso del computador en el software de gestión por procesos para prever los atrasos o incumplimientos en la atención de los trámites documentarios</a:t>
            </a:r>
            <a:r>
              <a:rPr lang="es-PE" sz="4000" dirty="0" smtClean="0"/>
              <a:t>.</a:t>
            </a:r>
            <a:endParaRPr lang="en-US" sz="4000" dirty="0"/>
          </a:p>
        </p:txBody>
      </p:sp>
    </p:spTree>
    <p:extLst>
      <p:ext uri="{BB962C8B-B14F-4D97-AF65-F5344CB8AC3E}">
        <p14:creationId xmlns:p14="http://schemas.microsoft.com/office/powerpoint/2010/main" val="316744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50000"/>
            </a:schemeClr>
          </a:solidFill>
        </p:spPr>
        <p:txBody>
          <a:bodyPr>
            <a:normAutofit/>
          </a:bodyPr>
          <a:lstStyle/>
          <a:p>
            <a:pPr algn="ctr"/>
            <a:r>
              <a:rPr lang="es-PE" sz="5000" b="1" dirty="0" smtClean="0">
                <a:solidFill>
                  <a:schemeClr val="bg1"/>
                </a:solidFill>
              </a:rPr>
              <a:t>Solución</a:t>
            </a:r>
            <a:endParaRPr lang="en-US" sz="5000" b="1" dirty="0">
              <a:solidFill>
                <a:schemeClr val="bg1"/>
              </a:solidFill>
            </a:endParaRPr>
          </a:p>
        </p:txBody>
      </p:sp>
      <p:sp>
        <p:nvSpPr>
          <p:cNvPr id="3" name="Marcador de contenido 2"/>
          <p:cNvSpPr>
            <a:spLocks noGrp="1"/>
          </p:cNvSpPr>
          <p:nvPr>
            <p:ph idx="1"/>
          </p:nvPr>
        </p:nvSpPr>
        <p:spPr>
          <a:xfrm>
            <a:off x="838200" y="2272937"/>
            <a:ext cx="10515600" cy="3904026"/>
          </a:xfrm>
        </p:spPr>
        <p:txBody>
          <a:bodyPr>
            <a:noAutofit/>
          </a:bodyPr>
          <a:lstStyle/>
          <a:p>
            <a:pPr marL="0" indent="0" algn="just">
              <a:buNone/>
            </a:pPr>
            <a:r>
              <a:rPr lang="es-PE" sz="4000" dirty="0" smtClean="0"/>
              <a:t>Identificar y medir la ausencia del uso del computador en el software de gestión por procesos y generar reportes comparativos para mejorar </a:t>
            </a:r>
            <a:r>
              <a:rPr lang="es-PE" sz="4000" dirty="0"/>
              <a:t>la calidad de atención de los </a:t>
            </a:r>
            <a:r>
              <a:rPr lang="es-PE" sz="4000" dirty="0" smtClean="0"/>
              <a:t>trámites al cliente.</a:t>
            </a:r>
          </a:p>
        </p:txBody>
      </p:sp>
    </p:spTree>
    <p:extLst>
      <p:ext uri="{BB962C8B-B14F-4D97-AF65-F5344CB8AC3E}">
        <p14:creationId xmlns:p14="http://schemas.microsoft.com/office/powerpoint/2010/main" val="1487809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50000"/>
            </a:schemeClr>
          </a:solidFill>
        </p:spPr>
        <p:txBody>
          <a:bodyPr/>
          <a:lstStyle/>
          <a:p>
            <a:pPr algn="ctr"/>
            <a:r>
              <a:rPr lang="es-PE" b="1" dirty="0" smtClean="0">
                <a:solidFill>
                  <a:schemeClr val="bg1"/>
                </a:solidFill>
              </a:rPr>
              <a:t>Alcance de la solución</a:t>
            </a:r>
            <a:endParaRPr lang="en-US" b="1" dirty="0">
              <a:solidFill>
                <a:schemeClr val="bg1"/>
              </a:solidFill>
            </a:endParaRPr>
          </a:p>
        </p:txBody>
      </p:sp>
      <p:sp>
        <p:nvSpPr>
          <p:cNvPr id="3" name="Marcador de contenido 2"/>
          <p:cNvSpPr>
            <a:spLocks noGrp="1"/>
          </p:cNvSpPr>
          <p:nvPr>
            <p:ph idx="1"/>
          </p:nvPr>
        </p:nvSpPr>
        <p:spPr>
          <a:xfrm>
            <a:off x="838200" y="1920240"/>
            <a:ext cx="10515600" cy="4637313"/>
          </a:xfrm>
        </p:spPr>
        <p:txBody>
          <a:bodyPr>
            <a:normAutofit fontScale="85000" lnSpcReduction="20000"/>
          </a:bodyPr>
          <a:lstStyle/>
          <a:p>
            <a:pPr marL="0" indent="0" algn="just">
              <a:buNone/>
            </a:pPr>
            <a:r>
              <a:rPr lang="es-PE" sz="4000" dirty="0" smtClean="0"/>
              <a:t>Esta solución estará enfocado en las gerencias y subgerencias administrativas, iniciando las pruebas con las siguientes gerencias y subgerencias:</a:t>
            </a:r>
          </a:p>
          <a:p>
            <a:pPr marL="0" indent="0" algn="just">
              <a:buNone/>
            </a:pPr>
            <a:r>
              <a:rPr lang="es-PE" sz="4000" dirty="0" smtClean="0"/>
              <a:t> </a:t>
            </a:r>
          </a:p>
          <a:p>
            <a:pPr algn="just"/>
            <a:r>
              <a:rPr lang="es-PE" sz="4000" dirty="0" smtClean="0"/>
              <a:t>Gerencia de Administración y Finanzas </a:t>
            </a:r>
          </a:p>
          <a:p>
            <a:pPr algn="just"/>
            <a:r>
              <a:rPr lang="es-PE" sz="4000" dirty="0" smtClean="0"/>
              <a:t>Sub </a:t>
            </a:r>
            <a:r>
              <a:rPr lang="es-PE" sz="4000" dirty="0"/>
              <a:t>Gerencia de </a:t>
            </a:r>
            <a:r>
              <a:rPr lang="es-PE" sz="4000" dirty="0" smtClean="0"/>
              <a:t>Personal</a:t>
            </a:r>
          </a:p>
          <a:p>
            <a:pPr algn="just"/>
            <a:r>
              <a:rPr lang="es-PE" sz="4000" dirty="0" smtClean="0"/>
              <a:t>Sub </a:t>
            </a:r>
            <a:r>
              <a:rPr lang="es-PE" sz="4000" dirty="0"/>
              <a:t>Gerencia de </a:t>
            </a:r>
            <a:r>
              <a:rPr lang="es-PE" sz="4000" dirty="0" smtClean="0"/>
              <a:t>Logística</a:t>
            </a:r>
          </a:p>
          <a:p>
            <a:pPr algn="just"/>
            <a:r>
              <a:rPr lang="es-PE" sz="4000" dirty="0" smtClean="0"/>
              <a:t>Sub </a:t>
            </a:r>
            <a:r>
              <a:rPr lang="es-PE" sz="4000" dirty="0"/>
              <a:t>Gerencia de Servicios </a:t>
            </a:r>
            <a:r>
              <a:rPr lang="es-PE" sz="4000" dirty="0" smtClean="0"/>
              <a:t>Generales</a:t>
            </a:r>
          </a:p>
          <a:p>
            <a:pPr algn="just"/>
            <a:r>
              <a:rPr lang="es-PE" sz="4000" dirty="0" smtClean="0"/>
              <a:t>Sub </a:t>
            </a:r>
            <a:r>
              <a:rPr lang="es-PE" sz="4000" dirty="0"/>
              <a:t>Gerencia de </a:t>
            </a:r>
            <a:r>
              <a:rPr lang="es-PE" sz="4000" dirty="0" smtClean="0"/>
              <a:t>Contabilidad</a:t>
            </a:r>
            <a:endParaRPr lang="es-PE" sz="4000" dirty="0"/>
          </a:p>
          <a:p>
            <a:pPr algn="just"/>
            <a:r>
              <a:rPr lang="es-PE" sz="4000" dirty="0" smtClean="0"/>
              <a:t>Sub Gerencia de Tesorería</a:t>
            </a:r>
          </a:p>
          <a:p>
            <a:pPr marL="0" indent="0" algn="just">
              <a:buNone/>
            </a:pPr>
            <a:endParaRPr lang="en-US" sz="4000" dirty="0"/>
          </a:p>
          <a:p>
            <a:pPr marL="0" indent="0" algn="just">
              <a:buNone/>
            </a:pPr>
            <a:endParaRPr lang="en-US" sz="4000" dirty="0" smtClean="0"/>
          </a:p>
          <a:p>
            <a:endParaRPr lang="en-US" sz="4000" dirty="0"/>
          </a:p>
        </p:txBody>
      </p:sp>
    </p:spTree>
    <p:extLst>
      <p:ext uri="{BB962C8B-B14F-4D97-AF65-F5344CB8AC3E}">
        <p14:creationId xmlns:p14="http://schemas.microsoft.com/office/powerpoint/2010/main" val="2557458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 name="Marcador de contenido 3"/>
          <p:cNvPicPr>
            <a:picLocks noGrp="1" noChangeAspect="1"/>
          </p:cNvPicPr>
          <p:nvPr>
            <p:ph idx="1"/>
          </p:nvPr>
        </p:nvPicPr>
        <p:blipFill rotWithShape="1">
          <a:blip r:embed="rId2">
            <a:extLst>
              <a:ext uri="{28A0092B-C50C-407E-A947-70E740481C1C}">
                <a14:useLocalDpi xmlns:a14="http://schemas.microsoft.com/office/drawing/2010/main" val="0"/>
              </a:ext>
            </a:extLst>
          </a:blip>
          <a:srcRect b="31239"/>
          <a:stretch/>
        </p:blipFill>
        <p:spPr>
          <a:xfrm>
            <a:off x="423581" y="365125"/>
            <a:ext cx="11594248" cy="6401435"/>
          </a:xfrm>
        </p:spPr>
      </p:pic>
    </p:spTree>
    <p:extLst>
      <p:ext uri="{BB962C8B-B14F-4D97-AF65-F5344CB8AC3E}">
        <p14:creationId xmlns:p14="http://schemas.microsoft.com/office/powerpoint/2010/main" val="3824836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1446" y="2585811"/>
            <a:ext cx="10515600" cy="1325563"/>
          </a:xfrm>
        </p:spPr>
        <p:txBody>
          <a:bodyPr/>
          <a:lstStyle/>
          <a:p>
            <a:pPr algn="ctr"/>
            <a:r>
              <a:rPr lang="es-PE" b="1" dirty="0" smtClean="0"/>
              <a:t>Presentación de la propuesta</a:t>
            </a:r>
            <a:endParaRPr lang="en-US" b="1" dirty="0"/>
          </a:p>
        </p:txBody>
      </p:sp>
    </p:spTree>
    <p:extLst>
      <p:ext uri="{BB962C8B-B14F-4D97-AF65-F5344CB8AC3E}">
        <p14:creationId xmlns:p14="http://schemas.microsoft.com/office/powerpoint/2010/main" val="3928227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948" y="4882876"/>
            <a:ext cx="2133600" cy="2133600"/>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5249" y="1682466"/>
            <a:ext cx="2619375" cy="1743075"/>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0951" y="5216000"/>
            <a:ext cx="2110790" cy="1467352"/>
          </a:xfrm>
          <a:prstGeom prst="rect">
            <a:avLst/>
          </a:prstGeom>
        </p:spPr>
      </p:pic>
      <p:sp>
        <p:nvSpPr>
          <p:cNvPr id="13" name="Flecha doblada 12"/>
          <p:cNvSpPr/>
          <p:nvPr/>
        </p:nvSpPr>
        <p:spPr>
          <a:xfrm rot="16200000" flipV="1">
            <a:off x="9791582" y="4163258"/>
            <a:ext cx="1726706" cy="953813"/>
          </a:xfrm>
          <a:prstGeom prst="bentArrow">
            <a:avLst>
              <a:gd name="adj1" fmla="val 25000"/>
              <a:gd name="adj2" fmla="val 22647"/>
              <a:gd name="adj3" fmla="val 25000"/>
              <a:gd name="adj4" fmla="val 484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lecha doblada 13"/>
          <p:cNvSpPr/>
          <p:nvPr/>
        </p:nvSpPr>
        <p:spPr>
          <a:xfrm flipV="1">
            <a:off x="2163849" y="5381611"/>
            <a:ext cx="1726706" cy="953813"/>
          </a:xfrm>
          <a:prstGeom prst="bentArrow">
            <a:avLst>
              <a:gd name="adj1" fmla="val 25000"/>
              <a:gd name="adj2" fmla="val 22647"/>
              <a:gd name="adj3" fmla="val 25000"/>
              <a:gd name="adj4" fmla="val 484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lecha derecha 14"/>
          <p:cNvSpPr/>
          <p:nvPr/>
        </p:nvSpPr>
        <p:spPr>
          <a:xfrm>
            <a:off x="6028130" y="5858517"/>
            <a:ext cx="966651" cy="476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Imagen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9346" y="924469"/>
            <a:ext cx="2466975" cy="1847850"/>
          </a:xfrm>
          <a:prstGeom prst="rect">
            <a:avLst/>
          </a:prstGeom>
        </p:spPr>
      </p:pic>
      <p:sp>
        <p:nvSpPr>
          <p:cNvPr id="17" name="Flecha doblada 16"/>
          <p:cNvSpPr/>
          <p:nvPr/>
        </p:nvSpPr>
        <p:spPr>
          <a:xfrm rot="5620823" flipV="1">
            <a:off x="9023934" y="3967345"/>
            <a:ext cx="1726706" cy="953813"/>
          </a:xfrm>
          <a:prstGeom prst="bentArrow">
            <a:avLst>
              <a:gd name="adj1" fmla="val 25000"/>
              <a:gd name="adj2" fmla="val 22647"/>
              <a:gd name="adj3" fmla="val 25000"/>
              <a:gd name="adj4" fmla="val 484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lecha derecha 17"/>
          <p:cNvSpPr/>
          <p:nvPr/>
        </p:nvSpPr>
        <p:spPr>
          <a:xfrm rot="14979226">
            <a:off x="6315084" y="3672941"/>
            <a:ext cx="2328142" cy="476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Imagen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726" y="644137"/>
            <a:ext cx="2311027" cy="2408514"/>
          </a:xfrm>
          <a:prstGeom prst="rect">
            <a:avLst/>
          </a:prstGeom>
        </p:spPr>
      </p:pic>
      <p:sp>
        <p:nvSpPr>
          <p:cNvPr id="21" name="Flecha derecha 20"/>
          <p:cNvSpPr/>
          <p:nvPr/>
        </p:nvSpPr>
        <p:spPr>
          <a:xfrm rot="10800000">
            <a:off x="3378434" y="1444012"/>
            <a:ext cx="1614195" cy="476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Marcador de contenido 22"/>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636726" y="3776811"/>
            <a:ext cx="2447925" cy="1866900"/>
          </a:xfrm>
        </p:spPr>
      </p:pic>
    </p:spTree>
    <p:extLst>
      <p:ext uri="{BB962C8B-B14F-4D97-AF65-F5344CB8AC3E}">
        <p14:creationId xmlns:p14="http://schemas.microsoft.com/office/powerpoint/2010/main" val="2293067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370</Words>
  <Application>Microsoft Office PowerPoint</Application>
  <PresentationFormat>Panorámica</PresentationFormat>
  <Paragraphs>32</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Optimización de la productividad  a través de la medición de las horas muertas en la Municipalidad de Independencia</vt:lpstr>
      <vt:lpstr>Beneficios del Sistema de Gestión por Procesos </vt:lpstr>
      <vt:lpstr>Para evitar incumplimientos  actualmente se cuenta con:</vt:lpstr>
      <vt:lpstr>Situación Problemática</vt:lpstr>
      <vt:lpstr>Solución</vt:lpstr>
      <vt:lpstr>Alcance de la solución</vt:lpstr>
      <vt:lpstr>Presentación de PowerPoint</vt:lpstr>
      <vt:lpstr>Presentación de la propuesta</vt:lpstr>
      <vt:lpstr>Presentación de PowerPoint</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Optimización de la productividad  a través de la medición de las horas muertas</dc:title>
  <dc:creator>Usuario de Windows</dc:creator>
  <cp:lastModifiedBy>Usuario de Windows</cp:lastModifiedBy>
  <cp:revision>23</cp:revision>
  <dcterms:created xsi:type="dcterms:W3CDTF">2018-02-18T17:19:58Z</dcterms:created>
  <dcterms:modified xsi:type="dcterms:W3CDTF">2018-03-11T17:15:07Z</dcterms:modified>
</cp:coreProperties>
</file>