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8XVFVwmTsqzso7h+qJoZIkjf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.qt.io/qt-6/android-getting-started.html" TargetMode="External"/><Relationship Id="rId4" Type="http://schemas.openxmlformats.org/officeDocument/2006/relationships/hyperlink" Target="https://doc.qt.io/qt-6/qmlfirststeps.html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doc.qt.io/qt-6/qml-glossary.html" TargetMode="External"/><Relationship Id="rId6" Type="http://schemas.openxmlformats.org/officeDocument/2006/relationships/hyperlink" Target="https://doc.qt.io/qt-6/qml-codingconventions.html" TargetMode="External"/><Relationship Id="rId7" Type="http://schemas.openxmlformats.org/officeDocument/2006/relationships/hyperlink" Target="https://doc.qt.io/qt-6/qmltypes.html" TargetMode="External"/><Relationship Id="rId8" Type="http://schemas.openxmlformats.org/officeDocument/2006/relationships/hyperlink" Target="https://doc.qt.io/qt-6/qtqml-syntax-signal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.qt.io/qt-5/qmlapplications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.qt.io/qt-5/qmlapplications.html" TargetMode="External"/><Relationship Id="rId4" Type="http://schemas.openxmlformats.org/officeDocument/2006/relationships/hyperlink" Target="https://doc.qt.io/qt-5/qmlapplications.html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.qt.io/qt-6/qmltypes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973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Qt Framework.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Desktop &amp; mobile GUI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via </a:t>
            </a:r>
            <a:r>
              <a:rPr lang="en">
                <a:solidFill>
                  <a:srgbClr val="000000"/>
                </a:solidFill>
              </a:rPr>
              <a:t>QM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051700" y="3512400"/>
            <a:ext cx="3780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Сергій Преподобний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425" y="1999475"/>
            <a:ext cx="1062375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15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Програма “Contacts”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625" y="1017723"/>
            <a:ext cx="5478150" cy="36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625" y="1017723"/>
            <a:ext cx="5478150" cy="36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1"/>
          <p:cNvCxnSpPr/>
          <p:nvPr/>
        </p:nvCxnSpPr>
        <p:spPr>
          <a:xfrm>
            <a:off x="788250" y="841100"/>
            <a:ext cx="708600" cy="38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1"/>
          <p:cNvCxnSpPr/>
          <p:nvPr/>
        </p:nvCxnSpPr>
        <p:spPr>
          <a:xfrm flipH="1">
            <a:off x="6601650" y="971375"/>
            <a:ext cx="1201200" cy="37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1"/>
          <p:cNvCxnSpPr/>
          <p:nvPr/>
        </p:nvCxnSpPr>
        <p:spPr>
          <a:xfrm flipH="1">
            <a:off x="3147400" y="557350"/>
            <a:ext cx="2649000" cy="88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1"/>
          <p:cNvCxnSpPr/>
          <p:nvPr/>
        </p:nvCxnSpPr>
        <p:spPr>
          <a:xfrm flipH="1">
            <a:off x="1930275" y="573275"/>
            <a:ext cx="195600" cy="87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1"/>
          <p:cNvCxnSpPr/>
          <p:nvPr/>
        </p:nvCxnSpPr>
        <p:spPr>
          <a:xfrm flipH="1">
            <a:off x="2774275" y="439050"/>
            <a:ext cx="172800" cy="82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1"/>
          <p:cNvSpPr txBox="1"/>
          <p:nvPr/>
        </p:nvSpPr>
        <p:spPr>
          <a:xfrm>
            <a:off x="183125" y="286625"/>
            <a:ext cx="131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ListView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665313" y="164450"/>
            <a:ext cx="1313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TextEdit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2877775" y="164450"/>
            <a:ext cx="2170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Item (for delegate)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5434725" y="164450"/>
            <a:ext cx="120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ScrollBar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7545800" y="514775"/>
            <a:ext cx="1507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SwipeView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172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/>
              <a:t>Дякую за увагу</a:t>
            </a:r>
            <a:endParaRPr sz="4800"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Література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Qt Creator &amp; Android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https://doc.qt.io/qt-6/android-getting-started.html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https://doc.qt.io/qt-6/qmlfirststeps.html 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https://doc.qt.io/qt-6/qml-glossary.html 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https://doc.qt.io/qt-6/qml-codingconventions.html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https://doc.qt.io/qt-6/qmltypes.html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https://doc.qt.io/qt-6/qtqml-syntax-signals.html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19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План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1. Що таке QML, Qt Quick?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2. Базові типи QML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3. Базові властивості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QML Model View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4. Розробка програми “Contacts”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5. Демонстрація “Contacts” на Windows та Android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20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Що таке… ? 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QML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 це декларативна мова, яка дозволяє описувати користувальницькі інтерфейси з точки зору їх візуальних компонентів, а також того, як вони взаємодіють і співвідносяться один з одним. QML пропонує добре читабельний, декларативний, JSON-подібний синтаксис із підтримкою виразів JavaScript.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20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Що таке… ? 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Qt Quick</a:t>
            </a:r>
            <a:r>
              <a:rPr lang="en">
                <a:solidFill>
                  <a:srgbClr val="FF99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dk1"/>
                </a:solidFill>
              </a:rPr>
              <a:t>- це стандартна бібліотека типів і функцій для QML. Вона включає візуальні типи, інтерактивні типи, анімацію, моделі та перегляди.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Розробник програми QML може отримати доступ до всіх цих функцій за допомогою єдиного оператора імпорту.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166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Скільки типів QML існує?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915650"/>
            <a:ext cx="85206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https://doc.qt.io/qt-6/qmltypes.html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1000+ типів на березень 2024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20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Базові типи QML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Rectangle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Image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Text / TextEdit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Menu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Toolbar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Button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MouseArea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Flickable (QScrollArea)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Column, Row, Grid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Connections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var, bool, int, enum, etc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166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Властивості Rectangle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915650"/>
            <a:ext cx="85206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id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color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height, width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x,y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anchors (fill, left, top, right, bottom, center, horizontalCenter, verticalCenter) </a:t>
            </a:r>
            <a:r>
              <a:rPr lang="en" sz="1400">
                <a:solidFill>
                  <a:srgbClr val="FF9900"/>
                </a:solidFill>
              </a:rPr>
              <a:t>(layout в native Qt)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parent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signal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signal handler </a:t>
            </a:r>
            <a:r>
              <a:rPr lang="en" sz="1400">
                <a:solidFill>
                  <a:srgbClr val="FF9900"/>
                </a:solidFill>
              </a:rPr>
              <a:t>(slot в native Qt)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property var / readonly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property alias &lt;name&gt; : &lt;alias reference&gt;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Component.onCompleted / onDestroyed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MouseArea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</a:rPr>
              <a:t>console.log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17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Приклад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import QtQuick 2.7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import QtQuick.Window 2.2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1BE2B"/>
                </a:solidFill>
              </a:rPr>
              <a:t>Window </a:t>
            </a:r>
            <a:r>
              <a:rPr lang="en" sz="1400">
                <a:solidFill>
                  <a:srgbClr val="FFFFFF"/>
                </a:solidFill>
              </a:rPr>
              <a:t>{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  </a:t>
            </a:r>
            <a:r>
              <a:rPr lang="en" sz="1400">
                <a:solidFill>
                  <a:srgbClr val="93C47D"/>
                </a:solidFill>
              </a:rPr>
              <a:t> </a:t>
            </a:r>
            <a:r>
              <a:rPr lang="en" sz="1100">
                <a:solidFill>
                  <a:srgbClr val="93C47D"/>
                </a:solidFill>
              </a:rPr>
              <a:t>visible: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true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93C47D"/>
                </a:solidFill>
              </a:rPr>
              <a:t>   width: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640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93C47D"/>
                </a:solidFill>
              </a:rPr>
              <a:t>height: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480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}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18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QML Model View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descr="https://doc.qt.io/qt-5/images/modelview-overview.png"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951" y="1354875"/>
            <a:ext cx="3052098" cy="328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250" y="4418400"/>
            <a:ext cx="1577050" cy="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Sergey Prepodobniy</dc:creator>
</cp:coreProperties>
</file>