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" Type="http://schemas.openxmlformats.org/officeDocument/2006/relationships/slide" Target="slides/slide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24" Type="http://schemas.openxmlformats.org/officeDocument/2006/relationships/customXml" Target="../customXml/item3.xml"/><Relationship Id="rId15" Type="http://schemas.openxmlformats.org/officeDocument/2006/relationships/slide" Target="slides/slide11.xml"/><Relationship Id="rId5" Type="http://schemas.openxmlformats.org/officeDocument/2006/relationships/slide" Target="slides/slide1.xml"/><Relationship Id="rId23" Type="http://schemas.openxmlformats.org/officeDocument/2006/relationships/customXml" Target="../customXml/item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image" Target="../media/image17.jpg"/><Relationship Id="rId6" Type="http://schemas.openxmlformats.org/officeDocument/2006/relationships/image" Target="../media/image5.jpg"/><Relationship Id="rId7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Розробка під </a:t>
            </a:r>
            <a:r>
              <a:rPr b="1" lang="en-US"/>
              <a:t>macOS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Безпека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38200" y="1825625"/>
            <a:ext cx="71170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Базові особливості</a:t>
            </a:r>
            <a:r>
              <a:rPr lang="en-US" u="sng"/>
              <a:t>: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Keychain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Захист цілісності системи</a:t>
            </a:r>
            <a:r>
              <a:rPr lang="en-US"/>
              <a:t> (SIP)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Підпис коду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Нотаріальне засвідчення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ow to remove your FileVault recovery key from iCloud"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20393" r="21419" t="0"/>
          <a:stretch/>
        </p:blipFill>
        <p:spPr>
          <a:xfrm>
            <a:off x="6818811" y="1690688"/>
            <a:ext cx="3879669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Додатки в macOS</a:t>
            </a:r>
            <a:endParaRPr sz="48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675" y="1442100"/>
            <a:ext cx="9559800" cy="12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8950" y="2612175"/>
            <a:ext cx="6079050" cy="3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/>
              <a:t>Info.plist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575" y="1377175"/>
            <a:ext cx="7397502" cy="526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Objective 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42775" y="1047575"/>
            <a:ext cx="7643700" cy="5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29" u="sng"/>
              <a:t>Базові особливості</a:t>
            </a:r>
            <a:r>
              <a:rPr lang="en-US" sz="2929" u="sng"/>
              <a:t>:</a:t>
            </a:r>
            <a:endParaRPr sz="2929" u="sng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Усі об’єкти створюються в купі;</a:t>
            </a:r>
            <a:endParaRPr sz="2529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NSObject завжди є базовим класом;</a:t>
            </a:r>
            <a:endParaRPr sz="2529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Надіслати повідомлення замість виклику методу;</a:t>
            </a:r>
            <a:endParaRPr sz="2529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ARC;</a:t>
            </a:r>
            <a:endParaRPr sz="2529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Усі ключові слова починаються з символу @: @protocol, @selector тощо.</a:t>
            </a:r>
            <a:endParaRPr sz="2529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C/C++ сумісний;</a:t>
            </a:r>
            <a:endParaRPr sz="2529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Категорії;</a:t>
            </a:r>
            <a:endParaRPr sz="2529"/>
          </a:p>
          <a:p>
            <a:pPr indent="-414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29"/>
              <a:buFont typeface="Calibri"/>
              <a:buChar char="•"/>
            </a:pPr>
            <a:r>
              <a:rPr lang="en-US" sz="2529"/>
              <a:t>Властивості.</a:t>
            </a:r>
            <a:endParaRPr sz="2529"/>
          </a:p>
        </p:txBody>
      </p:sp>
      <p:pic>
        <p:nvPicPr>
          <p:cNvPr descr="Подборка ресурсов для objective-C программистов"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605" y="1047580"/>
            <a:ext cx="4859384" cy="364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Swift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624840" y="1257074"/>
            <a:ext cx="71170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495725"/>
            <a:ext cx="10515600" cy="4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Основні характеристики: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змінні та константи;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ARC;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опціональний ланцюжок;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розширення;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орієнтований на протокол;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немає файлів 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універсальні функції(generic)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https://habrastorage.org/r/w1560/getpro/habr/post_images/d1c/7a9/400/d1c7a9400b299447f388ffaa39af4984.png"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1920" y="2582637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Порівняння </a:t>
            </a:r>
            <a:r>
              <a:rPr b="1" lang="en-US"/>
              <a:t>Swift та Objective-C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24840" y="1257074"/>
            <a:ext cx="71170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033561" y="6329137"/>
            <a:ext cx="3116664" cy="187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2124"/>
                </a:solidFill>
              </a:rPr>
              <a:t>Основні критерії:</a:t>
            </a:r>
            <a:endParaRPr sz="28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02124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lang="en-US" sz="2800">
                <a:solidFill>
                  <a:srgbClr val="202124"/>
                </a:solidFill>
              </a:rPr>
              <a:t>Продуктивність</a:t>
            </a:r>
            <a:endParaRPr sz="2800">
              <a:solidFill>
                <a:srgbClr val="202124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lang="en-US" sz="2800">
                <a:solidFill>
                  <a:srgbClr val="202124"/>
                </a:solidFill>
              </a:rPr>
              <a:t>Безпека</a:t>
            </a:r>
            <a:endParaRPr sz="2800">
              <a:solidFill>
                <a:srgbClr val="202124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lang="en-US" sz="2800">
                <a:solidFill>
                  <a:srgbClr val="202124"/>
                </a:solidFill>
              </a:rPr>
              <a:t>Підтримка</a:t>
            </a:r>
            <a:endParaRPr sz="2800">
              <a:solidFill>
                <a:srgbClr val="202124"/>
              </a:solidFill>
            </a:endParaRPr>
          </a:p>
          <a:p>
            <a:pPr indent="-4064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Char char="•"/>
            </a:pPr>
            <a:r>
              <a:rPr lang="en-US" sz="2800">
                <a:solidFill>
                  <a:srgbClr val="202124"/>
                </a:solidFill>
              </a:rPr>
              <a:t>Управління пам'яттю</a:t>
            </a:r>
            <a:endParaRPr sz="2800">
              <a:solidFill>
                <a:srgbClr val="202124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wift vs Objective C"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029" y="2304162"/>
            <a:ext cx="5889171" cy="292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Фреймворки</a:t>
            </a:r>
            <a:endParaRPr b="1"/>
          </a:p>
        </p:txBody>
      </p:sp>
      <p:sp>
        <p:nvSpPr>
          <p:cNvPr id="195" name="Google Shape;195;p28"/>
          <p:cNvSpPr txBox="1"/>
          <p:nvPr/>
        </p:nvSpPr>
        <p:spPr>
          <a:xfrm>
            <a:off x="624840" y="1257074"/>
            <a:ext cx="71170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073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/>
              <a:t>Foundation</a:t>
            </a:r>
            <a:endParaRPr/>
          </a:p>
          <a:p>
            <a:pPr indent="-381000" lvl="0" marL="457200" rtl="0" algn="l">
              <a:lnSpc>
                <a:spcPct val="11073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/>
              <a:t>CoreData</a:t>
            </a:r>
            <a:endParaRPr/>
          </a:p>
          <a:p>
            <a:pPr indent="-381000" lvl="0" marL="457200" rtl="0" algn="l">
              <a:lnSpc>
                <a:spcPct val="11073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/>
              <a:t>CFNetwork</a:t>
            </a:r>
            <a:endParaRPr/>
          </a:p>
          <a:p>
            <a:pPr indent="-381000" lvl="0" marL="457200" rtl="0" algn="l">
              <a:lnSpc>
                <a:spcPct val="11073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lang="en-US"/>
              <a:t>AVFoundation</a:t>
            </a:r>
            <a:endParaRPr/>
          </a:p>
          <a:p>
            <a:pPr indent="-361950" lvl="0" marL="457200" rtl="0" algn="l">
              <a:lnSpc>
                <a:spcPct val="11073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•"/>
            </a:pPr>
            <a:r>
              <a:rPr lang="en-US"/>
              <a:t>CoreGraphics</a:t>
            </a:r>
            <a:endParaRPr/>
          </a:p>
          <a:p>
            <a:pPr indent="-361950" lvl="0" marL="457200" rtl="0" algn="l">
              <a:lnSpc>
                <a:spcPct val="11073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Char char="•"/>
            </a:pPr>
            <a:r>
              <a:rPr lang="en-US"/>
              <a:t>IOKit</a:t>
            </a:r>
            <a:endParaRPr/>
          </a:p>
        </p:txBody>
      </p:sp>
      <p:pic>
        <p:nvPicPr>
          <p:cNvPr descr="Xcode - Wikipedia"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623" y="1917133"/>
            <a:ext cx="3029404" cy="302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2537453" y="1253336"/>
            <a:ext cx="7117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Запитання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Stock image of 'Hand writing Any Question with black marker on transparent wipe board.'" id="203" name="Google Shape;203;p29"/>
          <p:cNvSpPr/>
          <p:nvPr/>
        </p:nvSpPr>
        <p:spPr>
          <a:xfrm>
            <a:off x="1670867" y="2820805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Історія розробки під </a:t>
            </a:r>
            <a:r>
              <a:rPr b="1" lang="en-US"/>
              <a:t>macOS </a:t>
            </a:r>
            <a:endParaRPr b="1"/>
          </a:p>
        </p:txBody>
      </p:sp>
      <p:pic>
        <p:nvPicPr>
          <p:cNvPr descr="1984 Macintosh" id="90" name="Google Shape;9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49" y="1690688"/>
            <a:ext cx="508687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1646508" y="5668269"/>
            <a:ext cx="1326004" cy="37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Macintosh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orporacia.ru/_data/pages/0002340/macos2.jpg" id="92" name="Google Shape;92;p14"/>
          <p:cNvPicPr preferRelativeResize="0"/>
          <p:nvPr/>
        </p:nvPicPr>
        <p:blipFill rotWithShape="1">
          <a:blip r:embed="rId4">
            <a:alphaModFix/>
          </a:blip>
          <a:srcRect b="7295" l="0" r="0" t="0"/>
          <a:stretch/>
        </p:blipFill>
        <p:spPr>
          <a:xfrm>
            <a:off x="6368003" y="2388431"/>
            <a:ext cx="3888922" cy="21574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7700758" y="4776343"/>
            <a:ext cx="1223412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OS 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41877" y="188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Еволюція</a:t>
            </a:r>
            <a:r>
              <a:rPr b="1" lang="en-US"/>
              <a:t> Mac OS</a:t>
            </a:r>
            <a:endParaRPr b="1"/>
          </a:p>
        </p:txBody>
      </p:sp>
      <p:pic>
        <p:nvPicPr>
          <p:cNvPr descr="System 1.0 (1984)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03" y="1344380"/>
            <a:ext cx="3399561" cy="2274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2.0 – 6.0 (1985-1988)"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5794" y="1344380"/>
            <a:ext cx="3725744" cy="2274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7.0 – 7.6" id="101" name="Google Shape;1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1569" y="1344380"/>
            <a:ext cx="3525908" cy="2274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stem 8 (1997)" id="102" name="Google Shape;10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8737" y="3988811"/>
            <a:ext cx="3494053" cy="2620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 OS X 10.0 Cheetah" id="103" name="Google Shape;10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89830" y="3988811"/>
            <a:ext cx="3604693" cy="26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Mac OS X = Класична Mac OS + NeXTSTEP</a:t>
            </a:r>
            <a:endParaRPr/>
          </a:p>
        </p:txBody>
      </p:sp>
      <p:pic>
        <p:nvPicPr>
          <p:cNvPr descr="NeXTSTEP vs Mac OS X - System Demo and Comparison — Видео | ВКонтакте" id="109" name="Google Shape;109;p16"/>
          <p:cNvPicPr preferRelativeResize="0"/>
          <p:nvPr/>
        </p:nvPicPr>
        <p:blipFill rotWithShape="1">
          <a:blip r:embed="rId3">
            <a:alphaModFix/>
          </a:blip>
          <a:srcRect b="6109" l="21866" r="882" t="18654"/>
          <a:stretch/>
        </p:blipFill>
        <p:spPr>
          <a:xfrm>
            <a:off x="1959428" y="1881051"/>
            <a:ext cx="7844628" cy="429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Еволюція </a:t>
            </a:r>
            <a:r>
              <a:rPr b="1" lang="en-US"/>
              <a:t>Mac OS X</a:t>
            </a:r>
            <a:endParaRPr/>
          </a:p>
        </p:txBody>
      </p:sp>
      <p:pic>
        <p:nvPicPr>
          <p:cNvPr descr="os x - Online Discount Shop for Electronics, Apparel, Toys, Books, Games,  Computers, Shoes, Jewelry, Watches, Baby Products, Sports &amp;amp; Outdoors,  Office Products, Bed &amp;amp; Bath, Furniture, Tools, Hardware, Automotive Parts,  Accessories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876" y="1523419"/>
            <a:ext cx="7001367" cy="4941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&amp;#39;aggiornamento a macOS Monterey blocca del tutto alcuni Mac - macitynet.it"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24345" r="22201" t="0"/>
          <a:stretch/>
        </p:blipFill>
        <p:spPr>
          <a:xfrm>
            <a:off x="8303462" y="4838658"/>
            <a:ext cx="1049546" cy="1351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8173822" y="6089525"/>
            <a:ext cx="171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12.3.1 MONTEREY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Інструменти</a:t>
            </a:r>
            <a:r>
              <a:rPr b="1" lang="en-US"/>
              <a:t> macOS/iOS розробника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</a:rPr>
              <a:t>•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macOS;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33"/>
                </a:solidFill>
              </a:rPr>
              <a:t>•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IDE (Xcode etc.);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41427"/>
                </a:solidFill>
              </a:rPr>
              <a:t>•</a:t>
            </a:r>
            <a:r>
              <a:rPr lang="en-US">
                <a:solidFill>
                  <a:srgbClr val="041427"/>
                </a:solidFill>
                <a:highlight>
                  <a:srgbClr val="FFFFFF"/>
                </a:highlight>
              </a:rPr>
              <a:t>термінал</a:t>
            </a:r>
            <a:endParaRPr>
              <a:solidFill>
                <a:srgbClr val="04142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41427"/>
                </a:solidFill>
              </a:rPr>
              <a:t>•обліковий запис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</a:rPr>
              <a:t>Apple Developer Program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Особливості </a:t>
            </a:r>
            <a:r>
              <a:rPr b="1" lang="en-US"/>
              <a:t>macOS</a:t>
            </a:r>
            <a:endParaRPr b="1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82625" y="2078353"/>
            <a:ext cx="8142744" cy="420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ядро Darwin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файлові системи: HFS+/APFS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безпека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пакети програм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Macho файли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FF"/>
                </a:highlight>
              </a:rPr>
              <a:t>мови для програмування</a:t>
            </a:r>
            <a:r>
              <a:rPr lang="en-US">
                <a:highlight>
                  <a:srgbClr val="FFFFFF"/>
                </a:highlight>
              </a:rPr>
              <a:t>: Swift/Objective-C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descr="Apple, ios, mac, os, platform, system icon - Free download"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7455" y="1181237"/>
            <a:ext cx="3776345" cy="377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Ядро </a:t>
            </a:r>
            <a:r>
              <a:rPr b="1" lang="en-US"/>
              <a:t>Darwin</a:t>
            </a:r>
            <a:endParaRPr b="1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6178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Базові особливості</a:t>
            </a:r>
            <a:r>
              <a:rPr lang="en-US" u="sng"/>
              <a:t>: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Unix-подібне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Відкритий код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Базується на XNU: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Mach мікроядро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BSD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I/O Kit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295601" y="5696758"/>
            <a:ext cx="2368982" cy="37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Архітектура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Darwin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MacOSXArchitecture.svg - Wikimedia Commons" id="138" name="Google Shape;138;p20"/>
          <p:cNvPicPr preferRelativeResize="0"/>
          <p:nvPr/>
        </p:nvPicPr>
        <p:blipFill rotWithShape="1">
          <a:blip r:embed="rId3">
            <a:alphaModFix/>
          </a:blip>
          <a:srcRect b="12315" l="0" r="0" t="47504"/>
          <a:stretch/>
        </p:blipFill>
        <p:spPr>
          <a:xfrm>
            <a:off x="6038921" y="1617808"/>
            <a:ext cx="5105400" cy="391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Файлова система Apple</a:t>
            </a:r>
            <a:r>
              <a:rPr b="1" lang="en-US"/>
              <a:t> (APFS)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38200" y="1825625"/>
            <a:ext cx="71170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Базові особливості</a:t>
            </a:r>
            <a:r>
              <a:rPr lang="en-US" u="sng"/>
              <a:t>: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Повне шифрування диску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64-бітна архітектура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Спільне використання простору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М</a:t>
            </a:r>
            <a:r>
              <a:rPr lang="en-US"/>
              <a:t>оментальні знімки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Клонування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What is the New Apple File System (APFS) - RecoverHDD.com"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42541" t="0"/>
          <a:stretch/>
        </p:blipFill>
        <p:spPr>
          <a:xfrm>
            <a:off x="7308079" y="2435667"/>
            <a:ext cx="3044825" cy="284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4E8CA333A6B6340AE3CB76F60B08EBC" ma:contentTypeVersion="16" ma:contentTypeDescription="Створення нового документа." ma:contentTypeScope="" ma:versionID="991771aa7956927533fbb7499d0a1739">
  <xsd:schema xmlns:xsd="http://www.w3.org/2001/XMLSchema" xmlns:xs="http://www.w3.org/2001/XMLSchema" xmlns:p="http://schemas.microsoft.com/office/2006/metadata/properties" xmlns:ns2="72594895-1e0e-407b-aa0d-a842720ca4a6" xmlns:ns3="05b8677a-315d-4fbe-9362-02772f8d921e" targetNamespace="http://schemas.microsoft.com/office/2006/metadata/properties" ma:root="true" ma:fieldsID="9a383cb174d3d85350124eec6ea92c05" ns2:_="" ns3:_="">
    <xsd:import namespace="72594895-1e0e-407b-aa0d-a842720ca4a6"/>
    <xsd:import namespace="05b8677a-315d-4fbe-9362-02772f8d921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_x041a__x043e__x0440__x0438__x0441__x0442__x0443__x0432__x0430__x0447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94895-1e0e-407b-aa0d-a842720ca4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1977c40-d0e4-47b4-b4ac-227f81af6d1c}" ma:internalName="TaxCatchAll" ma:showField="CatchAllData" ma:web="72594895-1e0e-407b-aa0d-a842720ca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8677a-315d-4fbe-9362-02772f8d9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63d5c8c8-7579-4dad-851e-7936423527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x041a__x043e__x0440__x0438__x0441__x0442__x0443__x0432__x0430__x0447_" ma:index="23" nillable="true" ma:displayName="Користувач" ma:format="Dropdown" ma:list="UserInfo" ma:SharePointGroup="0" ma:internalName="_x041a__x043e__x0440__x0438__x0441__x0442__x0443__x0432__x0430__x0447_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594895-1e0e-407b-aa0d-a842720ca4a6" xsi:nil="true"/>
    <lcf76f155ced4ddcb4097134ff3c332f xmlns="05b8677a-315d-4fbe-9362-02772f8d921e">
      <Terms xmlns="http://schemas.microsoft.com/office/infopath/2007/PartnerControls"/>
    </lcf76f155ced4ddcb4097134ff3c332f>
    <_x041a__x043e__x0440__x0438__x0441__x0442__x0443__x0432__x0430__x0447_ xmlns="05b8677a-315d-4fbe-9362-02772f8d921e">
      <UserInfo>
        <DisplayName/>
        <AccountId xsi:nil="true"/>
        <AccountType/>
      </UserInfo>
    </_x041a__x043e__x0440__x0438__x0441__x0442__x0443__x0432__x0430__x0447_>
  </documentManagement>
</p:properties>
</file>

<file path=customXml/itemProps1.xml><?xml version="1.0" encoding="utf-8"?>
<ds:datastoreItem xmlns:ds="http://schemas.openxmlformats.org/officeDocument/2006/customXml" ds:itemID="{A3F2C695-17F7-4B59-9A06-E2CA48CFF8A1}"/>
</file>

<file path=customXml/itemProps2.xml><?xml version="1.0" encoding="utf-8"?>
<ds:datastoreItem xmlns:ds="http://schemas.openxmlformats.org/officeDocument/2006/customXml" ds:itemID="{CFF6443B-5F9A-486D-9A09-A6E4EAB98A42}"/>
</file>

<file path=customXml/itemProps3.xml><?xml version="1.0" encoding="utf-8"?>
<ds:datastoreItem xmlns:ds="http://schemas.openxmlformats.org/officeDocument/2006/customXml" ds:itemID="{AB2BD7B7-8455-4D7F-A271-B1E1976B464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0x010100E4E8CA333A6B6340AE3CB76F60B08EBC</vt:lpwstr>
  </property>
</Properties>
</file>