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70" r:id="rId4"/>
    <p:sldId id="319" r:id="rId5"/>
    <p:sldId id="259" r:id="rId6"/>
    <p:sldId id="320" r:id="rId7"/>
    <p:sldId id="321" r:id="rId8"/>
    <p:sldId id="265" r:id="rId9"/>
    <p:sldId id="262" r:id="rId10"/>
    <p:sldId id="263" r:id="rId11"/>
    <p:sldId id="323" r:id="rId12"/>
    <p:sldId id="266" r:id="rId13"/>
    <p:sldId id="267" r:id="rId14"/>
    <p:sldId id="268" r:id="rId15"/>
    <p:sldId id="324" r:id="rId16"/>
    <p:sldId id="271" r:id="rId17"/>
    <p:sldId id="273" r:id="rId18"/>
    <p:sldId id="272" r:id="rId19"/>
    <p:sldId id="274" r:id="rId20"/>
    <p:sldId id="275" r:id="rId21"/>
    <p:sldId id="32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89" r:id="rId35"/>
    <p:sldId id="295" r:id="rId36"/>
    <p:sldId id="297" r:id="rId37"/>
    <p:sldId id="298" r:id="rId38"/>
    <p:sldId id="318" r:id="rId39"/>
    <p:sldId id="317" r:id="rId40"/>
    <p:sldId id="299" r:id="rId41"/>
    <p:sldId id="300" r:id="rId42"/>
    <p:sldId id="301" r:id="rId43"/>
    <p:sldId id="302" r:id="rId44"/>
    <p:sldId id="303" r:id="rId45"/>
    <p:sldId id="306" r:id="rId46"/>
    <p:sldId id="312" r:id="rId47"/>
    <p:sldId id="308" r:id="rId48"/>
    <p:sldId id="311" r:id="rId49"/>
    <p:sldId id="309" r:id="rId50"/>
    <p:sldId id="313" r:id="rId51"/>
    <p:sldId id="310" r:id="rId52"/>
    <p:sldId id="314" r:id="rId53"/>
    <p:sldId id="31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376CF7-086D-434F-9483-D8D98C952C74}">
          <p14:sldIdLst>
            <p14:sldId id="256"/>
            <p14:sldId id="257"/>
            <p14:sldId id="270"/>
            <p14:sldId id="319"/>
            <p14:sldId id="259"/>
            <p14:sldId id="320"/>
            <p14:sldId id="321"/>
            <p14:sldId id="265"/>
            <p14:sldId id="262"/>
            <p14:sldId id="263"/>
            <p14:sldId id="323"/>
            <p14:sldId id="266"/>
            <p14:sldId id="267"/>
            <p14:sldId id="268"/>
            <p14:sldId id="324"/>
            <p14:sldId id="271"/>
            <p14:sldId id="273"/>
            <p14:sldId id="272"/>
            <p14:sldId id="274"/>
            <p14:sldId id="275"/>
            <p14:sldId id="32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90"/>
            <p14:sldId id="289"/>
            <p14:sldId id="295"/>
            <p14:sldId id="297"/>
            <p14:sldId id="298"/>
            <p14:sldId id="318"/>
            <p14:sldId id="317"/>
            <p14:sldId id="299"/>
            <p14:sldId id="300"/>
            <p14:sldId id="301"/>
            <p14:sldId id="302"/>
            <p14:sldId id="303"/>
            <p14:sldId id="306"/>
            <p14:sldId id="312"/>
            <p14:sldId id="308"/>
            <p14:sldId id="311"/>
            <p14:sldId id="309"/>
            <p14:sldId id="313"/>
            <p14:sldId id="310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0B998-06F0-4CCC-9811-537E3AE51EF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BC916-53DF-4399-8693-74B117CDF7C3}">
      <dgm:prSet phldrT="[Text]"/>
      <dgm:spPr/>
      <dgm:t>
        <a:bodyPr/>
        <a:lstStyle/>
        <a:p>
          <a:r>
            <a:rPr lang="ru-RU" dirty="0"/>
            <a:t>С++98/03</a:t>
          </a:r>
          <a:endParaRPr lang="en-US" dirty="0"/>
        </a:p>
      </dgm:t>
    </dgm:pt>
    <dgm:pt modelId="{351E2D28-7B89-4843-B048-41380E0BC1B3}" type="parTrans" cxnId="{C686B972-E9F8-4DA8-B754-5FF35062027E}">
      <dgm:prSet/>
      <dgm:spPr/>
      <dgm:t>
        <a:bodyPr/>
        <a:lstStyle/>
        <a:p>
          <a:endParaRPr lang="en-US"/>
        </a:p>
      </dgm:t>
    </dgm:pt>
    <dgm:pt modelId="{A9D410A0-2BEC-4B1C-8552-A20B5D796D55}" type="sibTrans" cxnId="{C686B972-E9F8-4DA8-B754-5FF35062027E}">
      <dgm:prSet/>
      <dgm:spPr/>
      <dgm:t>
        <a:bodyPr/>
        <a:lstStyle/>
        <a:p>
          <a:endParaRPr lang="en-US"/>
        </a:p>
      </dgm:t>
    </dgm:pt>
    <dgm:pt modelId="{55810E8A-BE87-4C7C-97D6-FF8644029777}">
      <dgm:prSet phldrT="[Text]"/>
      <dgm:spPr/>
      <dgm:t>
        <a:bodyPr/>
        <a:lstStyle/>
        <a:p>
          <a:r>
            <a:rPr lang="uk-UA" dirty="0"/>
            <a:t>Базовий </a:t>
          </a:r>
          <a:r>
            <a:rPr lang="ru-RU" dirty="0"/>
            <a:t>С++ </a:t>
          </a:r>
          <a:r>
            <a:rPr lang="uk-UA" dirty="0"/>
            <a:t>який зазвичай вчать студенти</a:t>
          </a:r>
          <a:r>
            <a:rPr lang="en-US" dirty="0"/>
            <a:t>: </a:t>
          </a:r>
          <a:r>
            <a:rPr lang="uk-UA" dirty="0"/>
            <a:t>шаблони</a:t>
          </a:r>
          <a:r>
            <a:rPr lang="en-US" dirty="0"/>
            <a:t>, </a:t>
          </a:r>
          <a:r>
            <a:rPr lang="uk-UA" dirty="0"/>
            <a:t>вказівники</a:t>
          </a:r>
          <a:r>
            <a:rPr lang="en-US" dirty="0"/>
            <a:t>, OOP, </a:t>
          </a:r>
          <a:r>
            <a:rPr lang="uk-UA" dirty="0"/>
            <a:t>винятки</a:t>
          </a:r>
          <a:r>
            <a:rPr lang="en-US" dirty="0"/>
            <a:t>, etc.</a:t>
          </a:r>
        </a:p>
      </dgm:t>
    </dgm:pt>
    <dgm:pt modelId="{445E8574-0354-4AA9-A4B4-2AB09A0BF050}" type="parTrans" cxnId="{A5142887-7F31-4834-BCDD-250710F6C81C}">
      <dgm:prSet/>
      <dgm:spPr/>
      <dgm:t>
        <a:bodyPr/>
        <a:lstStyle/>
        <a:p>
          <a:endParaRPr lang="en-US"/>
        </a:p>
      </dgm:t>
    </dgm:pt>
    <dgm:pt modelId="{06E2FFD8-379A-4AA2-B71F-38825E5031A7}" type="sibTrans" cxnId="{A5142887-7F31-4834-BCDD-250710F6C81C}">
      <dgm:prSet/>
      <dgm:spPr/>
      <dgm:t>
        <a:bodyPr/>
        <a:lstStyle/>
        <a:p>
          <a:endParaRPr lang="en-US"/>
        </a:p>
      </dgm:t>
    </dgm:pt>
    <dgm:pt modelId="{6846CF41-FAE3-4CF9-8DF0-CE411A9A8FB4}">
      <dgm:prSet phldrT="[Text]"/>
      <dgm:spPr/>
      <dgm:t>
        <a:bodyPr/>
        <a:lstStyle/>
        <a:p>
          <a:r>
            <a:rPr lang="ru-RU" dirty="0"/>
            <a:t>С++11/14</a:t>
          </a:r>
          <a:endParaRPr lang="en-US" dirty="0"/>
        </a:p>
      </dgm:t>
    </dgm:pt>
    <dgm:pt modelId="{84E85CE3-9C69-4FEB-9243-2B34DD50EFF6}" type="parTrans" cxnId="{1219D61C-3044-47B5-8940-8A4EA7463A64}">
      <dgm:prSet/>
      <dgm:spPr/>
      <dgm:t>
        <a:bodyPr/>
        <a:lstStyle/>
        <a:p>
          <a:endParaRPr lang="en-US"/>
        </a:p>
      </dgm:t>
    </dgm:pt>
    <dgm:pt modelId="{7A580530-5EF4-4595-8BB6-652E7FCFACB0}" type="sibTrans" cxnId="{1219D61C-3044-47B5-8940-8A4EA7463A64}">
      <dgm:prSet/>
      <dgm:spPr/>
      <dgm:t>
        <a:bodyPr/>
        <a:lstStyle/>
        <a:p>
          <a:endParaRPr lang="en-US"/>
        </a:p>
      </dgm:t>
    </dgm:pt>
    <dgm:pt modelId="{9FFB4FDA-B6B2-496D-B224-B1960C5F3E6F}">
      <dgm:prSet phldrT="[Text]"/>
      <dgm:spPr/>
      <dgm:t>
        <a:bodyPr/>
        <a:lstStyle/>
        <a:p>
          <a:r>
            <a:rPr lang="uk-UA" dirty="0"/>
            <a:t>Розумні вказівники</a:t>
          </a:r>
          <a:r>
            <a:rPr lang="en-US" dirty="0"/>
            <a:t>, </a:t>
          </a:r>
          <a:r>
            <a:rPr lang="uk-UA" dirty="0"/>
            <a:t>тип </a:t>
          </a:r>
          <a:r>
            <a:rPr lang="en-US" dirty="0"/>
            <a:t>auto, move </a:t>
          </a:r>
          <a:r>
            <a:rPr lang="uk-UA" dirty="0"/>
            <a:t>семантика</a:t>
          </a:r>
          <a:r>
            <a:rPr lang="en-US" dirty="0"/>
            <a:t>, for </a:t>
          </a:r>
          <a:r>
            <a:rPr lang="uk-UA" dirty="0"/>
            <a:t>колекції</a:t>
          </a:r>
          <a:r>
            <a:rPr lang="en-US" dirty="0"/>
            <a:t>, </a:t>
          </a:r>
          <a:r>
            <a:rPr lang="uk-UA" dirty="0"/>
            <a:t>універсальна ініціалізація</a:t>
          </a:r>
          <a:r>
            <a:rPr lang="en-US" dirty="0"/>
            <a:t>, </a:t>
          </a:r>
          <a:r>
            <a:rPr lang="uk-UA" dirty="0"/>
            <a:t>лямбди</a:t>
          </a:r>
          <a:r>
            <a:rPr lang="en-US" dirty="0"/>
            <a:t>, etc. </a:t>
          </a:r>
          <a:endParaRPr lang="en-US" b="0" dirty="0"/>
        </a:p>
      </dgm:t>
    </dgm:pt>
    <dgm:pt modelId="{32343384-EAD3-4FC8-85CA-7B4EC9E616F9}" type="parTrans" cxnId="{D1DF3FF6-D8CC-4F21-AAF8-669C13271A3E}">
      <dgm:prSet/>
      <dgm:spPr/>
      <dgm:t>
        <a:bodyPr/>
        <a:lstStyle/>
        <a:p>
          <a:endParaRPr lang="en-US"/>
        </a:p>
      </dgm:t>
    </dgm:pt>
    <dgm:pt modelId="{F0C1CF50-DFA1-40E9-9502-0C34F4B97905}" type="sibTrans" cxnId="{D1DF3FF6-D8CC-4F21-AAF8-669C13271A3E}">
      <dgm:prSet/>
      <dgm:spPr/>
      <dgm:t>
        <a:bodyPr/>
        <a:lstStyle/>
        <a:p>
          <a:endParaRPr lang="en-US"/>
        </a:p>
      </dgm:t>
    </dgm:pt>
    <dgm:pt modelId="{F15B9F79-E7A9-4764-8A88-3DCEEEBB35D6}">
      <dgm:prSet phldrT="[Text]"/>
      <dgm:spPr/>
      <dgm:t>
        <a:bodyPr/>
        <a:lstStyle/>
        <a:p>
          <a:r>
            <a:rPr lang="ru-RU" dirty="0"/>
            <a:t>С++17</a:t>
          </a:r>
          <a:endParaRPr lang="en-US" dirty="0"/>
        </a:p>
      </dgm:t>
    </dgm:pt>
    <dgm:pt modelId="{CDD98249-C297-466B-A8F2-6BA732ED29A4}" type="parTrans" cxnId="{6FAA0F04-8804-4D55-A154-E5D1C8FECC85}">
      <dgm:prSet/>
      <dgm:spPr/>
      <dgm:t>
        <a:bodyPr/>
        <a:lstStyle/>
        <a:p>
          <a:endParaRPr lang="en-US"/>
        </a:p>
      </dgm:t>
    </dgm:pt>
    <dgm:pt modelId="{4600C58A-E716-496A-BB6E-E2F69D5FC4D4}" type="sibTrans" cxnId="{6FAA0F04-8804-4D55-A154-E5D1C8FECC85}">
      <dgm:prSet/>
      <dgm:spPr/>
      <dgm:t>
        <a:bodyPr/>
        <a:lstStyle/>
        <a:p>
          <a:endParaRPr lang="en-US"/>
        </a:p>
      </dgm:t>
    </dgm:pt>
    <dgm:pt modelId="{65DEA31C-180B-4939-B9DA-442F16FC2570}">
      <dgm:prSet phldrT="[Text]"/>
      <dgm:spPr/>
      <dgm:t>
        <a:bodyPr/>
        <a:lstStyle/>
        <a:p>
          <a:r>
            <a:rPr lang="uk-UA" dirty="0"/>
            <a:t>Ініціалізація в </a:t>
          </a:r>
          <a:r>
            <a:rPr lang="en-US" dirty="0"/>
            <a:t>if/switch, </a:t>
          </a:r>
          <a:r>
            <a:rPr lang="ru-UA" dirty="0"/>
            <a:t>у</a:t>
          </a:r>
          <a:r>
            <a:rPr lang="uk-UA" dirty="0"/>
            <a:t>ніверсальна ініціалізація шаблонів,</a:t>
          </a:r>
          <a:r>
            <a:rPr lang="en-US" dirty="0"/>
            <a:t> </a:t>
          </a:r>
          <a:r>
            <a:rPr lang="uk-UA" b="0" i="0" dirty="0"/>
            <a:t>шаблон</a:t>
          </a:r>
          <a:r>
            <a:rPr lang="en-US" b="0" i="0" dirty="0"/>
            <a:t> &lt;auto&gt;</a:t>
          </a:r>
          <a:r>
            <a:rPr lang="en-US" dirty="0"/>
            <a:t>, </a:t>
          </a:r>
          <a:r>
            <a:rPr lang="uk-UA" dirty="0"/>
            <a:t>вкладені неймспейси</a:t>
          </a:r>
          <a:r>
            <a:rPr lang="en-US" dirty="0"/>
            <a:t>, etc.</a:t>
          </a:r>
        </a:p>
      </dgm:t>
    </dgm:pt>
    <dgm:pt modelId="{EBC8A4E7-7E77-466A-BF19-3223451DE6EB}" type="parTrans" cxnId="{29C8B743-F52F-432D-A225-556ADDD0F99D}">
      <dgm:prSet/>
      <dgm:spPr/>
      <dgm:t>
        <a:bodyPr/>
        <a:lstStyle/>
        <a:p>
          <a:endParaRPr lang="en-US"/>
        </a:p>
      </dgm:t>
    </dgm:pt>
    <dgm:pt modelId="{A3B0F96C-8913-4E6D-8CC4-D040AA1F58AB}" type="sibTrans" cxnId="{29C8B743-F52F-432D-A225-556ADDD0F99D}">
      <dgm:prSet/>
      <dgm:spPr/>
      <dgm:t>
        <a:bodyPr/>
        <a:lstStyle/>
        <a:p>
          <a:endParaRPr lang="en-US"/>
        </a:p>
      </dgm:t>
    </dgm:pt>
    <dgm:pt modelId="{EFD28BE8-BABA-4E4C-9E70-F2AF49D6AA0B}">
      <dgm:prSet phldrT="[Text]"/>
      <dgm:spPr/>
      <dgm:t>
        <a:bodyPr/>
        <a:lstStyle/>
        <a:p>
          <a:r>
            <a:rPr lang="ru-RU" dirty="0"/>
            <a:t>С++20</a:t>
          </a:r>
          <a:endParaRPr lang="en-US" dirty="0"/>
        </a:p>
      </dgm:t>
    </dgm:pt>
    <dgm:pt modelId="{AE74FB75-910A-44E1-A9C5-20D51A43C54B}" type="parTrans" cxnId="{8C1C025F-7AE5-4665-BDAC-99DBE0AB8CC7}">
      <dgm:prSet/>
      <dgm:spPr/>
      <dgm:t>
        <a:bodyPr/>
        <a:lstStyle/>
        <a:p>
          <a:endParaRPr lang="en-US"/>
        </a:p>
      </dgm:t>
    </dgm:pt>
    <dgm:pt modelId="{6EDA8807-A5D8-47C2-B91F-F79DDE5D5A7F}" type="sibTrans" cxnId="{8C1C025F-7AE5-4665-BDAC-99DBE0AB8CC7}">
      <dgm:prSet/>
      <dgm:spPr/>
      <dgm:t>
        <a:bodyPr/>
        <a:lstStyle/>
        <a:p>
          <a:endParaRPr lang="en-US"/>
        </a:p>
      </dgm:t>
    </dgm:pt>
    <dgm:pt modelId="{E01F08B3-15E7-4D3A-BC9A-4ED8967B493D}">
      <dgm:prSet phldrT="[Text]"/>
      <dgm:spPr/>
      <dgm:t>
        <a:bodyPr/>
        <a:lstStyle/>
        <a:p>
          <a:r>
            <a:rPr lang="en-US" dirty="0"/>
            <a:t>Ranges, c</a:t>
          </a:r>
          <a:r>
            <a:rPr lang="en-US" b="0" i="0" dirty="0"/>
            <a:t>oroutines, concepts</a:t>
          </a:r>
          <a:r>
            <a:rPr lang="ru-RU" b="0" i="0" dirty="0"/>
            <a:t>, </a:t>
          </a:r>
          <a:r>
            <a:rPr lang="en-US" b="0" i="0" dirty="0"/>
            <a:t>modules</a:t>
          </a:r>
          <a:endParaRPr lang="en-US" b="0" dirty="0"/>
        </a:p>
      </dgm:t>
    </dgm:pt>
    <dgm:pt modelId="{36B84781-37FC-495C-A257-FD9DD0BD65A9}" type="parTrans" cxnId="{69258743-63BA-4918-9A0B-4FB9A1B90A91}">
      <dgm:prSet/>
      <dgm:spPr/>
      <dgm:t>
        <a:bodyPr/>
        <a:lstStyle/>
        <a:p>
          <a:endParaRPr lang="en-US"/>
        </a:p>
      </dgm:t>
    </dgm:pt>
    <dgm:pt modelId="{421BF626-D49E-4E91-BDA7-04F28DD0D46F}" type="sibTrans" cxnId="{69258743-63BA-4918-9A0B-4FB9A1B90A91}">
      <dgm:prSet/>
      <dgm:spPr/>
      <dgm:t>
        <a:bodyPr/>
        <a:lstStyle/>
        <a:p>
          <a:endParaRPr lang="en-US"/>
        </a:p>
      </dgm:t>
    </dgm:pt>
    <dgm:pt modelId="{C2049424-5EFA-4CC2-AF9D-13B9FF632671}" type="pres">
      <dgm:prSet presAssocID="{2D00B998-06F0-4CCC-9811-537E3AE51EFA}" presName="Name0" presStyleCnt="0">
        <dgm:presLayoutVars>
          <dgm:dir/>
          <dgm:animLvl val="lvl"/>
          <dgm:resizeHandles/>
        </dgm:presLayoutVars>
      </dgm:prSet>
      <dgm:spPr/>
    </dgm:pt>
    <dgm:pt modelId="{A6B03E50-0DA6-4619-87F2-6C3273C1D443}" type="pres">
      <dgm:prSet presAssocID="{1BBBC916-53DF-4399-8693-74B117CDF7C3}" presName="linNode" presStyleCnt="0"/>
      <dgm:spPr/>
    </dgm:pt>
    <dgm:pt modelId="{9D82D4B1-2794-400C-8756-A82E08414A9A}" type="pres">
      <dgm:prSet presAssocID="{1BBBC916-53DF-4399-8693-74B117CDF7C3}" presName="parentShp" presStyleLbl="node1" presStyleIdx="0" presStyleCnt="4">
        <dgm:presLayoutVars>
          <dgm:bulletEnabled val="1"/>
        </dgm:presLayoutVars>
      </dgm:prSet>
      <dgm:spPr/>
    </dgm:pt>
    <dgm:pt modelId="{48FC7AC2-8025-4C3E-B3ED-671C26A952B9}" type="pres">
      <dgm:prSet presAssocID="{1BBBC916-53DF-4399-8693-74B117CDF7C3}" presName="childShp" presStyleLbl="bgAccFollowNode1" presStyleIdx="0" presStyleCnt="4">
        <dgm:presLayoutVars>
          <dgm:bulletEnabled val="1"/>
        </dgm:presLayoutVars>
      </dgm:prSet>
      <dgm:spPr/>
    </dgm:pt>
    <dgm:pt modelId="{6F6DAEC8-90F5-4409-8177-5FF7F9A28BC8}" type="pres">
      <dgm:prSet presAssocID="{A9D410A0-2BEC-4B1C-8552-A20B5D796D55}" presName="spacing" presStyleCnt="0"/>
      <dgm:spPr/>
    </dgm:pt>
    <dgm:pt modelId="{34D44B80-721A-42AB-A05D-BBF55DD0C425}" type="pres">
      <dgm:prSet presAssocID="{6846CF41-FAE3-4CF9-8DF0-CE411A9A8FB4}" presName="linNode" presStyleCnt="0"/>
      <dgm:spPr/>
    </dgm:pt>
    <dgm:pt modelId="{1BCEC960-9FBC-4641-BCBF-62197DD20106}" type="pres">
      <dgm:prSet presAssocID="{6846CF41-FAE3-4CF9-8DF0-CE411A9A8FB4}" presName="parentShp" presStyleLbl="node1" presStyleIdx="1" presStyleCnt="4">
        <dgm:presLayoutVars>
          <dgm:bulletEnabled val="1"/>
        </dgm:presLayoutVars>
      </dgm:prSet>
      <dgm:spPr/>
    </dgm:pt>
    <dgm:pt modelId="{45B1DCAB-C310-44D7-911E-3EF5601ADC12}" type="pres">
      <dgm:prSet presAssocID="{6846CF41-FAE3-4CF9-8DF0-CE411A9A8FB4}" presName="childShp" presStyleLbl="bgAccFollowNode1" presStyleIdx="1" presStyleCnt="4">
        <dgm:presLayoutVars>
          <dgm:bulletEnabled val="1"/>
        </dgm:presLayoutVars>
      </dgm:prSet>
      <dgm:spPr/>
    </dgm:pt>
    <dgm:pt modelId="{2042A4E4-E083-4142-B2D9-986B8B5D89F1}" type="pres">
      <dgm:prSet presAssocID="{7A580530-5EF4-4595-8BB6-652E7FCFACB0}" presName="spacing" presStyleCnt="0"/>
      <dgm:spPr/>
    </dgm:pt>
    <dgm:pt modelId="{24333981-36CA-4AF5-933E-F8E87BA9E667}" type="pres">
      <dgm:prSet presAssocID="{F15B9F79-E7A9-4764-8A88-3DCEEEBB35D6}" presName="linNode" presStyleCnt="0"/>
      <dgm:spPr/>
    </dgm:pt>
    <dgm:pt modelId="{C6652AA9-F189-4CF7-BB52-D0A2FCD3F2A4}" type="pres">
      <dgm:prSet presAssocID="{F15B9F79-E7A9-4764-8A88-3DCEEEBB35D6}" presName="parentShp" presStyleLbl="node1" presStyleIdx="2" presStyleCnt="4">
        <dgm:presLayoutVars>
          <dgm:bulletEnabled val="1"/>
        </dgm:presLayoutVars>
      </dgm:prSet>
      <dgm:spPr/>
    </dgm:pt>
    <dgm:pt modelId="{063C92CC-4D7A-436B-AC8D-9CC2B2FB00E3}" type="pres">
      <dgm:prSet presAssocID="{F15B9F79-E7A9-4764-8A88-3DCEEEBB35D6}" presName="childShp" presStyleLbl="bgAccFollowNode1" presStyleIdx="2" presStyleCnt="4">
        <dgm:presLayoutVars>
          <dgm:bulletEnabled val="1"/>
        </dgm:presLayoutVars>
      </dgm:prSet>
      <dgm:spPr/>
    </dgm:pt>
    <dgm:pt modelId="{F29F4E79-89D1-401D-8F19-A92A80ACC61E}" type="pres">
      <dgm:prSet presAssocID="{4600C58A-E716-496A-BB6E-E2F69D5FC4D4}" presName="spacing" presStyleCnt="0"/>
      <dgm:spPr/>
    </dgm:pt>
    <dgm:pt modelId="{DF707574-5FED-4B11-A2BB-43474BFF83B6}" type="pres">
      <dgm:prSet presAssocID="{EFD28BE8-BABA-4E4C-9E70-F2AF49D6AA0B}" presName="linNode" presStyleCnt="0"/>
      <dgm:spPr/>
    </dgm:pt>
    <dgm:pt modelId="{2D06ACB2-14D8-4785-AEE1-DEF11011F449}" type="pres">
      <dgm:prSet presAssocID="{EFD28BE8-BABA-4E4C-9E70-F2AF49D6AA0B}" presName="parentShp" presStyleLbl="node1" presStyleIdx="3" presStyleCnt="4">
        <dgm:presLayoutVars>
          <dgm:bulletEnabled val="1"/>
        </dgm:presLayoutVars>
      </dgm:prSet>
      <dgm:spPr/>
    </dgm:pt>
    <dgm:pt modelId="{B1F7145F-7637-4D29-B443-6FFAADF8D39F}" type="pres">
      <dgm:prSet presAssocID="{EFD28BE8-BABA-4E4C-9E70-F2AF49D6AA0B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FAA0F04-8804-4D55-A154-E5D1C8FECC85}" srcId="{2D00B998-06F0-4CCC-9811-537E3AE51EFA}" destId="{F15B9F79-E7A9-4764-8A88-3DCEEEBB35D6}" srcOrd="2" destOrd="0" parTransId="{CDD98249-C297-466B-A8F2-6BA732ED29A4}" sibTransId="{4600C58A-E716-496A-BB6E-E2F69D5FC4D4}"/>
    <dgm:cxn modelId="{52E51A0B-D248-4480-88BD-0183DD84F161}" type="presOf" srcId="{1BBBC916-53DF-4399-8693-74B117CDF7C3}" destId="{9D82D4B1-2794-400C-8756-A82E08414A9A}" srcOrd="0" destOrd="0" presId="urn:microsoft.com/office/officeart/2005/8/layout/vList6"/>
    <dgm:cxn modelId="{16A9C511-9754-4B70-A7C1-A88DDBDAFF42}" type="presOf" srcId="{65DEA31C-180B-4939-B9DA-442F16FC2570}" destId="{063C92CC-4D7A-436B-AC8D-9CC2B2FB00E3}" srcOrd="0" destOrd="0" presId="urn:microsoft.com/office/officeart/2005/8/layout/vList6"/>
    <dgm:cxn modelId="{1219D61C-3044-47B5-8940-8A4EA7463A64}" srcId="{2D00B998-06F0-4CCC-9811-537E3AE51EFA}" destId="{6846CF41-FAE3-4CF9-8DF0-CE411A9A8FB4}" srcOrd="1" destOrd="0" parTransId="{84E85CE3-9C69-4FEB-9243-2B34DD50EFF6}" sibTransId="{7A580530-5EF4-4595-8BB6-652E7FCFACB0}"/>
    <dgm:cxn modelId="{2021B71E-AE6C-4D0E-8739-13EDDD0C87C6}" type="presOf" srcId="{2D00B998-06F0-4CCC-9811-537E3AE51EFA}" destId="{C2049424-5EFA-4CC2-AF9D-13B9FF632671}" srcOrd="0" destOrd="0" presId="urn:microsoft.com/office/officeart/2005/8/layout/vList6"/>
    <dgm:cxn modelId="{8C1C025F-7AE5-4665-BDAC-99DBE0AB8CC7}" srcId="{2D00B998-06F0-4CCC-9811-537E3AE51EFA}" destId="{EFD28BE8-BABA-4E4C-9E70-F2AF49D6AA0B}" srcOrd="3" destOrd="0" parTransId="{AE74FB75-910A-44E1-A9C5-20D51A43C54B}" sibTransId="{6EDA8807-A5D8-47C2-B91F-F79DDE5D5A7F}"/>
    <dgm:cxn modelId="{69258743-63BA-4918-9A0B-4FB9A1B90A91}" srcId="{EFD28BE8-BABA-4E4C-9E70-F2AF49D6AA0B}" destId="{E01F08B3-15E7-4D3A-BC9A-4ED8967B493D}" srcOrd="0" destOrd="0" parTransId="{36B84781-37FC-495C-A257-FD9DD0BD65A9}" sibTransId="{421BF626-D49E-4E91-BDA7-04F28DD0D46F}"/>
    <dgm:cxn modelId="{29C8B743-F52F-432D-A225-556ADDD0F99D}" srcId="{F15B9F79-E7A9-4764-8A88-3DCEEEBB35D6}" destId="{65DEA31C-180B-4939-B9DA-442F16FC2570}" srcOrd="0" destOrd="0" parTransId="{EBC8A4E7-7E77-466A-BF19-3223451DE6EB}" sibTransId="{A3B0F96C-8913-4E6D-8CC4-D040AA1F58AB}"/>
    <dgm:cxn modelId="{C686B972-E9F8-4DA8-B754-5FF35062027E}" srcId="{2D00B998-06F0-4CCC-9811-537E3AE51EFA}" destId="{1BBBC916-53DF-4399-8693-74B117CDF7C3}" srcOrd="0" destOrd="0" parTransId="{351E2D28-7B89-4843-B048-41380E0BC1B3}" sibTransId="{A9D410A0-2BEC-4B1C-8552-A20B5D796D55}"/>
    <dgm:cxn modelId="{FE02DB59-211D-4F67-8AFF-700CCCE91427}" type="presOf" srcId="{E01F08B3-15E7-4D3A-BC9A-4ED8967B493D}" destId="{B1F7145F-7637-4D29-B443-6FFAADF8D39F}" srcOrd="0" destOrd="0" presId="urn:microsoft.com/office/officeart/2005/8/layout/vList6"/>
    <dgm:cxn modelId="{A5142887-7F31-4834-BCDD-250710F6C81C}" srcId="{1BBBC916-53DF-4399-8693-74B117CDF7C3}" destId="{55810E8A-BE87-4C7C-97D6-FF8644029777}" srcOrd="0" destOrd="0" parTransId="{445E8574-0354-4AA9-A4B4-2AB09A0BF050}" sibTransId="{06E2FFD8-379A-4AA2-B71F-38825E5031A7}"/>
    <dgm:cxn modelId="{0E8EC988-51BC-431C-9030-4B997A7F0F7C}" type="presOf" srcId="{55810E8A-BE87-4C7C-97D6-FF8644029777}" destId="{48FC7AC2-8025-4C3E-B3ED-671C26A952B9}" srcOrd="0" destOrd="0" presId="urn:microsoft.com/office/officeart/2005/8/layout/vList6"/>
    <dgm:cxn modelId="{2753BC9D-1BE5-4561-A2AA-345FD8BD9F4B}" type="presOf" srcId="{9FFB4FDA-B6B2-496D-B224-B1960C5F3E6F}" destId="{45B1DCAB-C310-44D7-911E-3EF5601ADC12}" srcOrd="0" destOrd="0" presId="urn:microsoft.com/office/officeart/2005/8/layout/vList6"/>
    <dgm:cxn modelId="{7F923BA5-CC5F-443D-864B-40675A925151}" type="presOf" srcId="{6846CF41-FAE3-4CF9-8DF0-CE411A9A8FB4}" destId="{1BCEC960-9FBC-4641-BCBF-62197DD20106}" srcOrd="0" destOrd="0" presId="urn:microsoft.com/office/officeart/2005/8/layout/vList6"/>
    <dgm:cxn modelId="{FDC155AD-82DD-4307-B25F-67BB52330112}" type="presOf" srcId="{F15B9F79-E7A9-4764-8A88-3DCEEEBB35D6}" destId="{C6652AA9-F189-4CF7-BB52-D0A2FCD3F2A4}" srcOrd="0" destOrd="0" presId="urn:microsoft.com/office/officeart/2005/8/layout/vList6"/>
    <dgm:cxn modelId="{D1DF3FF6-D8CC-4F21-AAF8-669C13271A3E}" srcId="{6846CF41-FAE3-4CF9-8DF0-CE411A9A8FB4}" destId="{9FFB4FDA-B6B2-496D-B224-B1960C5F3E6F}" srcOrd="0" destOrd="0" parTransId="{32343384-EAD3-4FC8-85CA-7B4EC9E616F9}" sibTransId="{F0C1CF50-DFA1-40E9-9502-0C34F4B97905}"/>
    <dgm:cxn modelId="{4372E0F8-6854-4658-B93C-C6DDF1F7BC9D}" type="presOf" srcId="{EFD28BE8-BABA-4E4C-9E70-F2AF49D6AA0B}" destId="{2D06ACB2-14D8-4785-AEE1-DEF11011F449}" srcOrd="0" destOrd="0" presId="urn:microsoft.com/office/officeart/2005/8/layout/vList6"/>
    <dgm:cxn modelId="{7710F921-96F9-417B-A498-4307B6666624}" type="presParOf" srcId="{C2049424-5EFA-4CC2-AF9D-13B9FF632671}" destId="{A6B03E50-0DA6-4619-87F2-6C3273C1D443}" srcOrd="0" destOrd="0" presId="urn:microsoft.com/office/officeart/2005/8/layout/vList6"/>
    <dgm:cxn modelId="{4651BE61-4B68-4895-8934-7EE6B44092E1}" type="presParOf" srcId="{A6B03E50-0DA6-4619-87F2-6C3273C1D443}" destId="{9D82D4B1-2794-400C-8756-A82E08414A9A}" srcOrd="0" destOrd="0" presId="urn:microsoft.com/office/officeart/2005/8/layout/vList6"/>
    <dgm:cxn modelId="{CBF8A3A5-D94F-4C0E-B4F4-21FFF829D768}" type="presParOf" srcId="{A6B03E50-0DA6-4619-87F2-6C3273C1D443}" destId="{48FC7AC2-8025-4C3E-B3ED-671C26A952B9}" srcOrd="1" destOrd="0" presId="urn:microsoft.com/office/officeart/2005/8/layout/vList6"/>
    <dgm:cxn modelId="{C563488F-586F-459B-96EC-151E65755B80}" type="presParOf" srcId="{C2049424-5EFA-4CC2-AF9D-13B9FF632671}" destId="{6F6DAEC8-90F5-4409-8177-5FF7F9A28BC8}" srcOrd="1" destOrd="0" presId="urn:microsoft.com/office/officeart/2005/8/layout/vList6"/>
    <dgm:cxn modelId="{3C4868F7-1A88-4BDF-807A-955C6F8C1D7C}" type="presParOf" srcId="{C2049424-5EFA-4CC2-AF9D-13B9FF632671}" destId="{34D44B80-721A-42AB-A05D-BBF55DD0C425}" srcOrd="2" destOrd="0" presId="urn:microsoft.com/office/officeart/2005/8/layout/vList6"/>
    <dgm:cxn modelId="{DC8F94A7-5C7F-4D68-A4A5-016DFFE143D3}" type="presParOf" srcId="{34D44B80-721A-42AB-A05D-BBF55DD0C425}" destId="{1BCEC960-9FBC-4641-BCBF-62197DD20106}" srcOrd="0" destOrd="0" presId="urn:microsoft.com/office/officeart/2005/8/layout/vList6"/>
    <dgm:cxn modelId="{923733B2-DDF0-44DF-B03F-BD685E1E71D3}" type="presParOf" srcId="{34D44B80-721A-42AB-A05D-BBF55DD0C425}" destId="{45B1DCAB-C310-44D7-911E-3EF5601ADC12}" srcOrd="1" destOrd="0" presId="urn:microsoft.com/office/officeart/2005/8/layout/vList6"/>
    <dgm:cxn modelId="{613DB536-6EF3-4293-BAC3-2A88A27FBF43}" type="presParOf" srcId="{C2049424-5EFA-4CC2-AF9D-13B9FF632671}" destId="{2042A4E4-E083-4142-B2D9-986B8B5D89F1}" srcOrd="3" destOrd="0" presId="urn:microsoft.com/office/officeart/2005/8/layout/vList6"/>
    <dgm:cxn modelId="{3874FB4F-25A2-4DE7-B94F-D4DD948D7864}" type="presParOf" srcId="{C2049424-5EFA-4CC2-AF9D-13B9FF632671}" destId="{24333981-36CA-4AF5-933E-F8E87BA9E667}" srcOrd="4" destOrd="0" presId="urn:microsoft.com/office/officeart/2005/8/layout/vList6"/>
    <dgm:cxn modelId="{011BBF4B-4B59-4274-B6E8-0629BB04F891}" type="presParOf" srcId="{24333981-36CA-4AF5-933E-F8E87BA9E667}" destId="{C6652AA9-F189-4CF7-BB52-D0A2FCD3F2A4}" srcOrd="0" destOrd="0" presId="urn:microsoft.com/office/officeart/2005/8/layout/vList6"/>
    <dgm:cxn modelId="{6DA32FEC-6FF1-4510-8D07-03A989490016}" type="presParOf" srcId="{24333981-36CA-4AF5-933E-F8E87BA9E667}" destId="{063C92CC-4D7A-436B-AC8D-9CC2B2FB00E3}" srcOrd="1" destOrd="0" presId="urn:microsoft.com/office/officeart/2005/8/layout/vList6"/>
    <dgm:cxn modelId="{41510F47-6B45-4C82-B28D-1BD55488F390}" type="presParOf" srcId="{C2049424-5EFA-4CC2-AF9D-13B9FF632671}" destId="{F29F4E79-89D1-401D-8F19-A92A80ACC61E}" srcOrd="5" destOrd="0" presId="urn:microsoft.com/office/officeart/2005/8/layout/vList6"/>
    <dgm:cxn modelId="{FE2FBABC-793C-446F-9B1E-AC76A96C9176}" type="presParOf" srcId="{C2049424-5EFA-4CC2-AF9D-13B9FF632671}" destId="{DF707574-5FED-4B11-A2BB-43474BFF83B6}" srcOrd="6" destOrd="0" presId="urn:microsoft.com/office/officeart/2005/8/layout/vList6"/>
    <dgm:cxn modelId="{21E15A77-EE64-477F-A9A8-21CD2124D5AB}" type="presParOf" srcId="{DF707574-5FED-4B11-A2BB-43474BFF83B6}" destId="{2D06ACB2-14D8-4785-AEE1-DEF11011F449}" srcOrd="0" destOrd="0" presId="urn:microsoft.com/office/officeart/2005/8/layout/vList6"/>
    <dgm:cxn modelId="{69A755AF-5F4E-4141-BC95-F6A0795908E9}" type="presParOf" srcId="{DF707574-5FED-4B11-A2BB-43474BFF83B6}" destId="{B1F7145F-7637-4D29-B443-6FFAADF8D39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C7AC2-8025-4C3E-B3ED-671C26A952B9}">
      <dsp:nvSpPr>
        <dsp:cNvPr id="0" name=""/>
        <dsp:cNvSpPr/>
      </dsp:nvSpPr>
      <dsp:spPr>
        <a:xfrm>
          <a:off x="4023360" y="1152"/>
          <a:ext cx="6035040" cy="913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900" kern="1200" dirty="0"/>
            <a:t>Базовий </a:t>
          </a:r>
          <a:r>
            <a:rPr lang="ru-RU" sz="1900" kern="1200" dirty="0"/>
            <a:t>С++ </a:t>
          </a:r>
          <a:r>
            <a:rPr lang="uk-UA" sz="1900" kern="1200" dirty="0"/>
            <a:t>який зазвичай вчать студенти</a:t>
          </a:r>
          <a:r>
            <a:rPr lang="en-US" sz="1900" kern="1200" dirty="0"/>
            <a:t>: </a:t>
          </a:r>
          <a:r>
            <a:rPr lang="uk-UA" sz="1900" kern="1200" dirty="0"/>
            <a:t>шаблони</a:t>
          </a:r>
          <a:r>
            <a:rPr lang="en-US" sz="1900" kern="1200" dirty="0"/>
            <a:t>, </a:t>
          </a:r>
          <a:r>
            <a:rPr lang="uk-UA" sz="1900" kern="1200" dirty="0"/>
            <a:t>вказівники</a:t>
          </a:r>
          <a:r>
            <a:rPr lang="en-US" sz="1900" kern="1200" dirty="0"/>
            <a:t>, OOP, </a:t>
          </a:r>
          <a:r>
            <a:rPr lang="uk-UA" sz="1900" kern="1200" dirty="0"/>
            <a:t>винятки</a:t>
          </a:r>
          <a:r>
            <a:rPr lang="en-US" sz="1900" kern="1200" dirty="0"/>
            <a:t>, etc.</a:t>
          </a:r>
        </a:p>
      </dsp:txBody>
      <dsp:txXfrm>
        <a:off x="4023360" y="115394"/>
        <a:ext cx="5692314" cy="685453"/>
      </dsp:txXfrm>
    </dsp:sp>
    <dsp:sp modelId="{9D82D4B1-2794-400C-8756-A82E08414A9A}">
      <dsp:nvSpPr>
        <dsp:cNvPr id="0" name=""/>
        <dsp:cNvSpPr/>
      </dsp:nvSpPr>
      <dsp:spPr>
        <a:xfrm>
          <a:off x="0" y="1152"/>
          <a:ext cx="4023360" cy="91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С++98/03</a:t>
          </a:r>
          <a:endParaRPr lang="en-US" sz="4600" kern="1200" dirty="0"/>
        </a:p>
      </dsp:txBody>
      <dsp:txXfrm>
        <a:off x="44615" y="45767"/>
        <a:ext cx="3934130" cy="824707"/>
      </dsp:txXfrm>
    </dsp:sp>
    <dsp:sp modelId="{45B1DCAB-C310-44D7-911E-3EF5601ADC12}">
      <dsp:nvSpPr>
        <dsp:cNvPr id="0" name=""/>
        <dsp:cNvSpPr/>
      </dsp:nvSpPr>
      <dsp:spPr>
        <a:xfrm>
          <a:off x="4023360" y="1006483"/>
          <a:ext cx="6035040" cy="913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900" kern="1200" dirty="0"/>
            <a:t>Розумні вказівники</a:t>
          </a:r>
          <a:r>
            <a:rPr lang="en-US" sz="1900" kern="1200" dirty="0"/>
            <a:t>, </a:t>
          </a:r>
          <a:r>
            <a:rPr lang="uk-UA" sz="1900" kern="1200" dirty="0"/>
            <a:t>тип </a:t>
          </a:r>
          <a:r>
            <a:rPr lang="en-US" sz="1900" kern="1200" dirty="0"/>
            <a:t>auto, move </a:t>
          </a:r>
          <a:r>
            <a:rPr lang="uk-UA" sz="1900" kern="1200" dirty="0"/>
            <a:t>семантика</a:t>
          </a:r>
          <a:r>
            <a:rPr lang="en-US" sz="1900" kern="1200" dirty="0"/>
            <a:t>, for </a:t>
          </a:r>
          <a:r>
            <a:rPr lang="uk-UA" sz="1900" kern="1200" dirty="0"/>
            <a:t>колекції</a:t>
          </a:r>
          <a:r>
            <a:rPr lang="en-US" sz="1900" kern="1200" dirty="0"/>
            <a:t>, </a:t>
          </a:r>
          <a:r>
            <a:rPr lang="uk-UA" sz="1900" kern="1200" dirty="0"/>
            <a:t>універсальна ініціалізація</a:t>
          </a:r>
          <a:r>
            <a:rPr lang="en-US" sz="1900" kern="1200" dirty="0"/>
            <a:t>, </a:t>
          </a:r>
          <a:r>
            <a:rPr lang="uk-UA" sz="1900" kern="1200" dirty="0"/>
            <a:t>лямбди</a:t>
          </a:r>
          <a:r>
            <a:rPr lang="en-US" sz="1900" kern="1200" dirty="0"/>
            <a:t>, etc. </a:t>
          </a:r>
          <a:endParaRPr lang="en-US" sz="1900" b="0" kern="1200" dirty="0"/>
        </a:p>
      </dsp:txBody>
      <dsp:txXfrm>
        <a:off x="4023360" y="1120725"/>
        <a:ext cx="5692314" cy="685453"/>
      </dsp:txXfrm>
    </dsp:sp>
    <dsp:sp modelId="{1BCEC960-9FBC-4641-BCBF-62197DD20106}">
      <dsp:nvSpPr>
        <dsp:cNvPr id="0" name=""/>
        <dsp:cNvSpPr/>
      </dsp:nvSpPr>
      <dsp:spPr>
        <a:xfrm>
          <a:off x="0" y="1006483"/>
          <a:ext cx="4023360" cy="91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С++11/14</a:t>
          </a:r>
          <a:endParaRPr lang="en-US" sz="4600" kern="1200" dirty="0"/>
        </a:p>
      </dsp:txBody>
      <dsp:txXfrm>
        <a:off x="44615" y="1051098"/>
        <a:ext cx="3934130" cy="824707"/>
      </dsp:txXfrm>
    </dsp:sp>
    <dsp:sp modelId="{063C92CC-4D7A-436B-AC8D-9CC2B2FB00E3}">
      <dsp:nvSpPr>
        <dsp:cNvPr id="0" name=""/>
        <dsp:cNvSpPr/>
      </dsp:nvSpPr>
      <dsp:spPr>
        <a:xfrm>
          <a:off x="4023360" y="2011815"/>
          <a:ext cx="6035040" cy="913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900" kern="1200" dirty="0"/>
            <a:t>Ініціалізація в </a:t>
          </a:r>
          <a:r>
            <a:rPr lang="en-US" sz="1900" kern="1200" dirty="0"/>
            <a:t>if/switch, </a:t>
          </a:r>
          <a:r>
            <a:rPr lang="ru-UA" sz="1900" kern="1200" dirty="0"/>
            <a:t>у</a:t>
          </a:r>
          <a:r>
            <a:rPr lang="uk-UA" sz="1900" kern="1200" dirty="0"/>
            <a:t>ніверсальна ініціалізація шаблонів,</a:t>
          </a:r>
          <a:r>
            <a:rPr lang="en-US" sz="1900" kern="1200" dirty="0"/>
            <a:t> </a:t>
          </a:r>
          <a:r>
            <a:rPr lang="uk-UA" sz="1900" b="0" i="0" kern="1200" dirty="0"/>
            <a:t>шаблон</a:t>
          </a:r>
          <a:r>
            <a:rPr lang="en-US" sz="1900" b="0" i="0" kern="1200" dirty="0"/>
            <a:t> &lt;auto&gt;</a:t>
          </a:r>
          <a:r>
            <a:rPr lang="en-US" sz="1900" kern="1200" dirty="0"/>
            <a:t>, </a:t>
          </a:r>
          <a:r>
            <a:rPr lang="uk-UA" sz="1900" kern="1200" dirty="0"/>
            <a:t>вкладені неймспейси</a:t>
          </a:r>
          <a:r>
            <a:rPr lang="en-US" sz="1900" kern="1200" dirty="0"/>
            <a:t>, etc.</a:t>
          </a:r>
        </a:p>
      </dsp:txBody>
      <dsp:txXfrm>
        <a:off x="4023360" y="2126057"/>
        <a:ext cx="5692314" cy="685453"/>
      </dsp:txXfrm>
    </dsp:sp>
    <dsp:sp modelId="{C6652AA9-F189-4CF7-BB52-D0A2FCD3F2A4}">
      <dsp:nvSpPr>
        <dsp:cNvPr id="0" name=""/>
        <dsp:cNvSpPr/>
      </dsp:nvSpPr>
      <dsp:spPr>
        <a:xfrm>
          <a:off x="0" y="2011815"/>
          <a:ext cx="4023360" cy="91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С++17</a:t>
          </a:r>
          <a:endParaRPr lang="en-US" sz="4600" kern="1200" dirty="0"/>
        </a:p>
      </dsp:txBody>
      <dsp:txXfrm>
        <a:off x="44615" y="2056430"/>
        <a:ext cx="3934130" cy="824707"/>
      </dsp:txXfrm>
    </dsp:sp>
    <dsp:sp modelId="{B1F7145F-7637-4D29-B443-6FFAADF8D39F}">
      <dsp:nvSpPr>
        <dsp:cNvPr id="0" name=""/>
        <dsp:cNvSpPr/>
      </dsp:nvSpPr>
      <dsp:spPr>
        <a:xfrm>
          <a:off x="4023360" y="3017147"/>
          <a:ext cx="6035040" cy="913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Ranges, c</a:t>
          </a:r>
          <a:r>
            <a:rPr lang="en-US" sz="1900" b="0" i="0" kern="1200" dirty="0"/>
            <a:t>oroutines, concepts</a:t>
          </a:r>
          <a:r>
            <a:rPr lang="ru-RU" sz="1900" b="0" i="0" kern="1200" dirty="0"/>
            <a:t>, </a:t>
          </a:r>
          <a:r>
            <a:rPr lang="en-US" sz="1900" b="0" i="0" kern="1200" dirty="0"/>
            <a:t>modules</a:t>
          </a:r>
          <a:endParaRPr lang="en-US" sz="1900" b="0" kern="1200" dirty="0"/>
        </a:p>
      </dsp:txBody>
      <dsp:txXfrm>
        <a:off x="4023360" y="3131389"/>
        <a:ext cx="5692314" cy="685453"/>
      </dsp:txXfrm>
    </dsp:sp>
    <dsp:sp modelId="{2D06ACB2-14D8-4785-AEE1-DEF11011F449}">
      <dsp:nvSpPr>
        <dsp:cNvPr id="0" name=""/>
        <dsp:cNvSpPr/>
      </dsp:nvSpPr>
      <dsp:spPr>
        <a:xfrm>
          <a:off x="0" y="3017147"/>
          <a:ext cx="4023360" cy="91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С++20</a:t>
          </a:r>
          <a:endParaRPr lang="en-US" sz="4600" kern="1200" dirty="0"/>
        </a:p>
      </dsp:txBody>
      <dsp:txXfrm>
        <a:off x="44615" y="3061762"/>
        <a:ext cx="3934130" cy="824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2F2D-7D0F-427C-A79B-BF5DB564D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2A32-09BE-4B19-ABE1-BFAC4686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BE6F-793B-4442-87CC-D293F694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1965"/>
            <a:ext cx="9844726" cy="1547998"/>
          </a:xfrm>
        </p:spPr>
        <p:txBody>
          <a:bodyPr>
            <a:normAutofit fontScale="90000"/>
          </a:bodyPr>
          <a:lstStyle/>
          <a:p>
            <a:r>
              <a:rPr lang="uk-UA" sz="9600" b="1" dirty="0">
                <a:solidFill>
                  <a:srgbClr val="002060"/>
                </a:solidFill>
              </a:rPr>
              <a:t>Мова програмування </a:t>
            </a:r>
            <a:r>
              <a:rPr lang="en-US" sz="9600" b="1" dirty="0">
                <a:solidFill>
                  <a:srgbClr val="002060"/>
                </a:solidFill>
              </a:rPr>
              <a:t>C++ </a:t>
            </a:r>
            <a:r>
              <a:rPr lang="uk-UA" sz="9600" b="1" dirty="0">
                <a:solidFill>
                  <a:srgbClr val="002060"/>
                </a:solidFill>
              </a:rPr>
              <a:t>та ООП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8A143-9EB5-4EB8-8C90-DFCA5993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452" y="4276741"/>
            <a:ext cx="9144000" cy="446179"/>
          </a:xfrm>
        </p:spPr>
        <p:txBody>
          <a:bodyPr>
            <a:noAutofit/>
          </a:bodyPr>
          <a:lstStyle/>
          <a:p>
            <a:r>
              <a:rPr lang="uk-UA" sz="4000" b="1" dirty="0">
                <a:solidFill>
                  <a:srgbClr val="002060"/>
                </a:solidFill>
              </a:rPr>
              <a:t>Обговорення питань, які даються на співбесіді</a:t>
            </a:r>
            <a:r>
              <a:rPr lang="ru-RU" sz="4000" b="1" dirty="0">
                <a:solidFill>
                  <a:srgbClr val="002060"/>
                </a:solidFill>
              </a:rPr>
              <a:t>.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461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64AF-B6FA-4B3C-BFB2-50B8E3EF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365125"/>
            <a:ext cx="11070454" cy="1325563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002060"/>
                </a:solidFill>
              </a:rPr>
              <a:t>Як похідний (наслідуваний) клас розташований у пам’яті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9C186-3C4A-4EEA-ABDC-D52647A7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47" y="4251145"/>
            <a:ext cx="1892517" cy="2278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3EB4C-773B-41E5-8FDF-72EEB494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68" y="4158264"/>
            <a:ext cx="5462732" cy="24645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0998FC7-B829-4894-8788-0672E075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56" y="1951998"/>
            <a:ext cx="3435928" cy="150810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~~~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coordinates position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color outline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72983-BA03-4E84-B4C6-52066E43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49" y="1997863"/>
            <a:ext cx="4703041" cy="129266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circle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~~~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radius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5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E3A64-FC19-6A53-962D-85F66305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4274-8477-4BC8-2C5E-16724760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Поліморфізм (</a:t>
            </a:r>
            <a:r>
              <a:rPr lang="en-US" b="1" dirty="0">
                <a:solidFill>
                  <a:srgbClr val="002060"/>
                </a:solidFill>
              </a:rPr>
              <a:t>Polymorphism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F02-D1D5-A1A3-B1C1-D2A01DB9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2178195"/>
            <a:ext cx="10515600" cy="1063769"/>
          </a:xfrm>
        </p:spPr>
        <p:txBody>
          <a:bodyPr>
            <a:noAutofit/>
          </a:bodyPr>
          <a:lstStyle/>
          <a:p>
            <a:r>
              <a:rPr lang="uk-UA" sz="3600" dirty="0"/>
              <a:t>Одна специфікація (інтерфейс) – багато реалізацій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C612A-665D-170E-A97F-A9CFD8E1BE3B}"/>
              </a:ext>
            </a:extLst>
          </p:cNvPr>
          <p:cNvSpPr txBox="1"/>
          <p:nvPr/>
        </p:nvSpPr>
        <p:spPr>
          <a:xfrm>
            <a:off x="1025236" y="4479636"/>
            <a:ext cx="10245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Які переваги поліморфізму</a:t>
            </a:r>
            <a:r>
              <a:rPr lang="en-US" sz="3600" dirty="0"/>
              <a:t>?</a:t>
            </a:r>
            <a:endParaRPr lang="ru-RU" sz="3600" dirty="0"/>
          </a:p>
          <a:p>
            <a:r>
              <a:rPr lang="uk-UA" sz="3600" b="1" dirty="0"/>
              <a:t>Інтерфейс ховає деталі реалізації від клієнтського коду</a:t>
            </a:r>
          </a:p>
        </p:txBody>
      </p:sp>
    </p:spTree>
    <p:extLst>
      <p:ext uri="{BB962C8B-B14F-4D97-AF65-F5344CB8AC3E}">
        <p14:creationId xmlns:p14="http://schemas.microsoft.com/office/powerpoint/2010/main" val="226313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C6F3-BEDA-4742-A3D9-81FDFE89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86"/>
            <a:ext cx="10515600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Фокус з наслідуванням №2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D7D951-8CB2-4EAC-A08F-A285DB128E33}"/>
              </a:ext>
            </a:extLst>
          </p:cNvPr>
          <p:cNvSpPr txBox="1">
            <a:spLocks/>
          </p:cNvSpPr>
          <p:nvPr/>
        </p:nvSpPr>
        <p:spPr>
          <a:xfrm>
            <a:off x="304800" y="1328665"/>
            <a:ext cx="6024979" cy="5462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IReportPrintable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LoginLogout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IReportPrintable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std::cout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LoginLogout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 report\n"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MouseAndKeyboardActivity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IReportPrintable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MouseAndKeyboardActivity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report\n"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1C0E5F-E4A1-47D0-9970-0FA345193093}"/>
              </a:ext>
            </a:extLst>
          </p:cNvPr>
          <p:cNvSpPr txBox="1">
            <a:spLocks/>
          </p:cNvSpPr>
          <p:nvPr/>
        </p:nvSpPr>
        <p:spPr>
          <a:xfrm>
            <a:off x="6413580" y="1328665"/>
            <a:ext cx="5704439" cy="3527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IReportPrintable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LoginLogout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loginLogoutSource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MouseAndKeyboardActivity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mouseAndKeyboardActivitySource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loginLogoutSource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mouseAndKeyboardActivitySource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4307-CEED-40DD-AEAE-8843F39C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79" y="5834207"/>
            <a:ext cx="5393721" cy="6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6695-9516-49C6-80C6-133BF232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Віртуальні функції (</a:t>
            </a:r>
            <a:r>
              <a:rPr lang="en-US" b="1" dirty="0">
                <a:solidFill>
                  <a:srgbClr val="002060"/>
                </a:solidFill>
              </a:rPr>
              <a:t>Virtual functions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B09AF-42E3-4A76-8407-60AAD01C6F3C}"/>
              </a:ext>
            </a:extLst>
          </p:cNvPr>
          <p:cNvSpPr txBox="1">
            <a:spLocks/>
          </p:cNvSpPr>
          <p:nvPr/>
        </p:nvSpPr>
        <p:spPr>
          <a:xfrm>
            <a:off x="838199" y="2129127"/>
            <a:ext cx="8980504" cy="1599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IReportPrintable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7F4DE-BE3A-46B7-A78B-6594F37D60AC}"/>
              </a:ext>
            </a:extLst>
          </p:cNvPr>
          <p:cNvSpPr txBox="1"/>
          <p:nvPr/>
        </p:nvSpPr>
        <p:spPr>
          <a:xfrm>
            <a:off x="744960" y="3925454"/>
            <a:ext cx="1060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 функція </a:t>
            </a:r>
            <a:r>
              <a:rPr lang="en-US" sz="3600" dirty="0" err="1"/>
              <a:t>PrintReport</a:t>
            </a:r>
            <a:r>
              <a:rPr lang="en-US" sz="3600" dirty="0"/>
              <a:t> </a:t>
            </a:r>
            <a:r>
              <a:rPr lang="uk-UA" sz="3600" dirty="0"/>
              <a:t>знає який саме текст друкувати?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968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062-E96B-4FFF-99D9-03BE5D6A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solidFill>
                  <a:srgbClr val="002060"/>
                </a:solidFill>
              </a:rPr>
              <a:t>Як клас з віртуальними функціями росташований у пам’яті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DCD9B-F483-41DE-9059-6F31EF98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97" y="1685741"/>
            <a:ext cx="4959577" cy="24622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shape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perimeter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~~~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coordinates position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color outline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Распределение памяти абстрактного класса">
            <a:extLst>
              <a:ext uri="{FF2B5EF4-FFF2-40B4-BE49-F238E27FC236}">
                <a16:creationId xmlns:a16="http://schemas.microsoft.com/office/drawing/2014/main" id="{BA536651-6F96-4CA7-AE89-B464FCED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4" y="4232228"/>
            <a:ext cx="5442230" cy="1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831C196-F1D0-4D48-9668-5E695360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862" y="1685740"/>
            <a:ext cx="4799591" cy="246221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circle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circle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perimeter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~~~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radius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7" name="Picture 7" descr="Расположение в памяти унаследованного полиморфного объекта.">
            <a:extLst>
              <a:ext uri="{FF2B5EF4-FFF2-40B4-BE49-F238E27FC236}">
                <a16:creationId xmlns:a16="http://schemas.microsoft.com/office/drawing/2014/main" id="{DCD66556-22E2-4FA6-941F-58C99396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08" y="4232228"/>
            <a:ext cx="5163856" cy="2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7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2E8F7-76F6-99B7-7056-ABC57D255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4071-CE14-EB3F-E53E-24E8A094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Динамічний та статичний поліморфізм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581994-1A2F-D4D3-D20E-0C7EB57D6CB6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2021994"/>
          <a:ext cx="1163781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705088582"/>
                    </a:ext>
                  </a:extLst>
                </a:gridCol>
                <a:gridCol w="4692073">
                  <a:extLst>
                    <a:ext uri="{9D8B030D-6E8A-4147-A177-3AD203B41FA5}">
                      <a16:colId xmlns:a16="http://schemas.microsoft.com/office/drawing/2014/main" val="3884403758"/>
                    </a:ext>
                  </a:extLst>
                </a:gridCol>
                <a:gridCol w="4608943">
                  <a:extLst>
                    <a:ext uri="{9D8B030D-6E8A-4147-A177-3AD203B41FA5}">
                      <a16:colId xmlns:a16="http://schemas.microsoft.com/office/drawing/2014/main" val="246979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Динамічний поліморфізм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Статичний поліморфізм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/>
                        <a:t>Як реалізовано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3600" dirty="0"/>
                        <a:t>Класи, інтерфейси, віртуальні функції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uk-UA" sz="3600" dirty="0"/>
                        <a:t>Перегрузка функцій та шаблони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4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b="1" dirty="0"/>
                        <a:t>Коли конкретизується тип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3600" dirty="0"/>
                        <a:t>На етапі виконання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3600" dirty="0"/>
                        <a:t>На етапі компіляції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9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182-8626-49E3-AF81-350DDD2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Приклад статичного поліморфізму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272D85-DE26-47DB-8AF8-7912744F58CC}"/>
              </a:ext>
            </a:extLst>
          </p:cNvPr>
          <p:cNvSpPr txBox="1">
            <a:spLocks/>
          </p:cNvSpPr>
          <p:nvPr/>
        </p:nvSpPr>
        <p:spPr>
          <a:xfrm>
            <a:off x="962488" y="1354507"/>
            <a:ext cx="9504285" cy="5392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LoginLogout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std::cout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LoginLogout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 report \n"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MouseAndKeyboardActivity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MouseAndKeyboardActivity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report 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ReportPrinter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ReportPrinter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reportPrinter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reportPrinter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.PrintReport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LoginLogout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loginLogoutSource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loginLogoutSource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MouseAndKeyboardActivity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mouseAndKeyboardSource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mouseAndKeyboardSource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1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297-6AEF-480C-A702-AE41C03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Private, protected </a:t>
            </a:r>
            <a:r>
              <a:rPr lang="uk-UA" b="1" dirty="0">
                <a:solidFill>
                  <a:srgbClr val="002060"/>
                </a:solidFill>
              </a:rPr>
              <a:t>і</a:t>
            </a:r>
            <a:r>
              <a:rPr lang="en-US" b="1" dirty="0">
                <a:solidFill>
                  <a:srgbClr val="002060"/>
                </a:solidFill>
              </a:rPr>
              <a:t> public </a:t>
            </a:r>
            <a:r>
              <a:rPr lang="uk-UA" b="1" dirty="0">
                <a:solidFill>
                  <a:srgbClr val="002060"/>
                </a:solidFill>
              </a:rPr>
              <a:t>наслідування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FB49DE-DFA3-4194-BE6F-E632EAE3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6562"/>
              </p:ext>
            </p:extLst>
          </p:nvPr>
        </p:nvGraphicFramePr>
        <p:xfrm>
          <a:off x="516426" y="1263064"/>
          <a:ext cx="11536220" cy="547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3772663834"/>
                    </a:ext>
                  </a:extLst>
                </a:gridCol>
                <a:gridCol w="1529522">
                  <a:extLst>
                    <a:ext uri="{9D8B030D-6E8A-4147-A177-3AD203B41FA5}">
                      <a16:colId xmlns:a16="http://schemas.microsoft.com/office/drawing/2014/main" val="3525488144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3399033805"/>
                    </a:ext>
                  </a:extLst>
                </a:gridCol>
                <a:gridCol w="3376606">
                  <a:extLst>
                    <a:ext uri="{9D8B030D-6E8A-4147-A177-3AD203B41FA5}">
                      <a16:colId xmlns:a16="http://schemas.microsoft.com/office/drawing/2014/main" val="588770890"/>
                    </a:ext>
                  </a:extLst>
                </a:gridCol>
                <a:gridCol w="4174838">
                  <a:extLst>
                    <a:ext uri="{9D8B030D-6E8A-4147-A177-3AD203B41FA5}">
                      <a16:colId xmlns:a16="http://schemas.microsoft.com/office/drawing/2014/main" val="813652489"/>
                    </a:ext>
                  </a:extLst>
                </a:gridCol>
              </a:tblGrid>
              <a:tr h="484204">
                <a:tc>
                  <a:txBody>
                    <a:bodyPr/>
                    <a:lstStyle/>
                    <a:p>
                      <a:r>
                        <a:rPr lang="uk-UA" dirty="0"/>
                        <a:t>Член базового класу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Тип наслідування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Член похідного класу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Доступ з похідного класу до члену базового класу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Доступ до члену базового класу ззовні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8534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256710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6839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05459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80998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152217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682214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372358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801106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602938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748916"/>
                  </a:ext>
                </a:extLst>
              </a:tr>
              <a:tr h="414907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98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3C1-3D64-4F67-A361-ED18286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Приклад використання поліморфізму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35FDF-0E34-4517-947A-40347482DB6A}"/>
              </a:ext>
            </a:extLst>
          </p:cNvPr>
          <p:cNvSpPr/>
          <p:nvPr/>
        </p:nvSpPr>
        <p:spPr>
          <a:xfrm>
            <a:off x="428353" y="1337403"/>
            <a:ext cx="8520338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"Base::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Derived():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"Derived::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~Derived()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obj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obj-&gt;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B8794-09DB-4E90-8865-AF931FD1CFE9}"/>
              </a:ext>
            </a:extLst>
          </p:cNvPr>
          <p:cNvSpPr txBox="1"/>
          <p:nvPr/>
        </p:nvSpPr>
        <p:spPr>
          <a:xfrm>
            <a:off x="9592317" y="2806706"/>
            <a:ext cx="2171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Так! Час відстрелити собі ногу!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885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FDE1-90C7-4DBB-82AE-3E8BE23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Віртуальний деструктор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94153-36B1-4450-9E3A-6982B151865F}"/>
              </a:ext>
            </a:extLst>
          </p:cNvPr>
          <p:cNvSpPr/>
          <p:nvPr/>
        </p:nvSpPr>
        <p:spPr>
          <a:xfrm>
            <a:off x="446108" y="1355157"/>
            <a:ext cx="7472774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"Base::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~Base() = default;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Derived():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(5)) {}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"Derived::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~Derived() 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    Base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obj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obj-&gt;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obj;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42564-7439-49B9-908C-A9E219CE9357}"/>
              </a:ext>
            </a:extLst>
          </p:cNvPr>
          <p:cNvSpPr txBox="1"/>
          <p:nvPr/>
        </p:nvSpPr>
        <p:spPr>
          <a:xfrm>
            <a:off x="8100292" y="2957072"/>
            <a:ext cx="4091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Інтерфейс повинен завжди мати віртуальний деструктор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6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1C43-DC6F-4BBD-97EE-86B6F859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Зміст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699EA-9C0C-42DF-BBAB-B4ADE13FA61F}"/>
              </a:ext>
            </a:extLst>
          </p:cNvPr>
          <p:cNvSpPr txBox="1"/>
          <p:nvPr/>
        </p:nvSpPr>
        <p:spPr>
          <a:xfrm>
            <a:off x="708948" y="1690688"/>
            <a:ext cx="1019163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/>
              <a:t>Об’єктно орієнтоване програмування</a:t>
            </a:r>
            <a:endParaRPr lang="ru-RU" sz="4000" dirty="0"/>
          </a:p>
          <a:p>
            <a:r>
              <a:rPr lang="uk-UA" sz="4000" dirty="0"/>
              <a:t>Винятки</a:t>
            </a:r>
            <a:r>
              <a:rPr lang="en-US" sz="4000" dirty="0"/>
              <a:t> (exceptions)</a:t>
            </a:r>
            <a:endParaRPr lang="ru-RU" sz="4000" dirty="0"/>
          </a:p>
          <a:p>
            <a:r>
              <a:rPr lang="uk-UA" sz="4000" dirty="0"/>
              <a:t>Управління ресурсами</a:t>
            </a:r>
            <a:r>
              <a:rPr lang="en-US" sz="4000" dirty="0"/>
              <a:t> (resource management)</a:t>
            </a:r>
          </a:p>
          <a:p>
            <a:r>
              <a:rPr lang="uk-UA" sz="4000" dirty="0"/>
              <a:t>Тонкі моменти </a:t>
            </a:r>
            <a:r>
              <a:rPr lang="en-US" sz="4000" dirty="0"/>
              <a:t>C++</a:t>
            </a:r>
            <a:endParaRPr lang="ru-RU" sz="4000" dirty="0"/>
          </a:p>
          <a:p>
            <a:r>
              <a:rPr lang="uk-UA" sz="4000" dirty="0"/>
              <a:t>Шаблони проектування</a:t>
            </a:r>
            <a:r>
              <a:rPr lang="en-US" sz="4000" dirty="0"/>
              <a:t> (design patterns)</a:t>
            </a:r>
            <a:endParaRPr lang="ru-RU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7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97D16-4F1B-4DBD-8D53-8F41669198AD}"/>
              </a:ext>
            </a:extLst>
          </p:cNvPr>
          <p:cNvSpPr/>
          <p:nvPr/>
        </p:nvSpPr>
        <p:spPr>
          <a:xfrm>
            <a:off x="521854" y="2173605"/>
            <a:ext cx="111482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Винятки (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exceptions)</a:t>
            </a:r>
          </a:p>
        </p:txBody>
      </p:sp>
    </p:spTree>
    <p:extLst>
      <p:ext uri="{BB962C8B-B14F-4D97-AF65-F5344CB8AC3E}">
        <p14:creationId xmlns:p14="http://schemas.microsoft.com/office/powerpoint/2010/main" val="421912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D699-B3A1-F45C-638F-D4457CC0C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46EE-33A8-9A74-C4A4-CB5E4D01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Навіщо нам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uk-UA" b="1" dirty="0">
                <a:solidFill>
                  <a:srgbClr val="002060"/>
                </a:solidFill>
              </a:rPr>
              <a:t>потрібні винятки</a:t>
            </a:r>
            <a:r>
              <a:rPr lang="ru-RU" b="1" dirty="0">
                <a:solidFill>
                  <a:srgbClr val="002060"/>
                </a:solidFill>
              </a:rPr>
              <a:t>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4F84-258D-63E5-0DC0-0B3F069A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77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dirty="0"/>
              <a:t>Інший популярний спосіб обробки помилок – це повернення статусів із функцій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712E7-E395-9CE9-72A9-229B60200B0D}"/>
              </a:ext>
            </a:extLst>
          </p:cNvPr>
          <p:cNvSpPr txBox="1"/>
          <p:nvPr/>
        </p:nvSpPr>
        <p:spPr>
          <a:xfrm>
            <a:off x="838200" y="2471702"/>
            <a:ext cx="1200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Механізм винятків використовуються для обробки помилок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308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221-B4BC-4172-939E-FB90936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Генерація винятка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71BC5-6F55-49DA-A4B7-85D75BAC625B}"/>
              </a:ext>
            </a:extLst>
          </p:cNvPr>
          <p:cNvSpPr txBox="1"/>
          <p:nvPr/>
        </p:nvSpPr>
        <p:spPr>
          <a:xfrm>
            <a:off x="838200" y="2523458"/>
            <a:ext cx="191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01151-1F9A-48A4-ADEF-1ADA249B0855}"/>
              </a:ext>
            </a:extLst>
          </p:cNvPr>
          <p:cNvSpPr txBox="1"/>
          <p:nvPr/>
        </p:nvSpPr>
        <p:spPr>
          <a:xfrm>
            <a:off x="539173" y="4216320"/>
            <a:ext cx="1111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Коли кидається виняток починається так звана «розкрутка стека» (</a:t>
            </a:r>
            <a:r>
              <a:rPr lang="en-US" sz="2800" dirty="0"/>
              <a:t>“</a:t>
            </a:r>
            <a:r>
              <a:rPr lang="en-US" sz="2800" b="1" dirty="0"/>
              <a:t>stack unwinding</a:t>
            </a:r>
            <a:r>
              <a:rPr lang="en-US" sz="2800" dirty="0"/>
              <a:t>”</a:t>
            </a:r>
            <a:r>
              <a:rPr lang="uk-UA" sz="2800" dirty="0"/>
              <a:t>). Це послідовний аномальний вихід з усього ланцюга виклику функцій доки виняток не буде пійманий.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9A938-355B-43F2-9296-CAF4BDB4E17A}"/>
              </a:ext>
            </a:extLst>
          </p:cNvPr>
          <p:cNvSpPr txBox="1"/>
          <p:nvPr/>
        </p:nvSpPr>
        <p:spPr>
          <a:xfrm>
            <a:off x="539173" y="6031210"/>
            <a:ext cx="1144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Як би ми реалізували таку ситуацію на статусах замість винятків?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57054-2319-45C5-B6B9-8CAD883E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35" y="1632185"/>
            <a:ext cx="3152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41E0-196C-44FB-8F64-EB097C20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Обробка винятків (</a:t>
            </a:r>
            <a:r>
              <a:rPr lang="en-US" b="1" dirty="0">
                <a:solidFill>
                  <a:srgbClr val="002060"/>
                </a:solidFill>
              </a:rPr>
              <a:t>Exception handling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27D01-223F-4179-9385-BA83844B21B8}"/>
              </a:ext>
            </a:extLst>
          </p:cNvPr>
          <p:cNvSpPr txBox="1"/>
          <p:nvPr/>
        </p:nvSpPr>
        <p:spPr>
          <a:xfrm>
            <a:off x="7416800" y="1397518"/>
            <a:ext cx="4257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Блок </a:t>
            </a:r>
            <a:r>
              <a:rPr lang="en-US" sz="2400" b="1" dirty="0"/>
              <a:t>catch</a:t>
            </a:r>
            <a:r>
              <a:rPr lang="en-US" sz="2400" dirty="0"/>
              <a:t> “</a:t>
            </a:r>
            <a:r>
              <a:rPr lang="uk-UA" sz="2400" b="1" dirty="0"/>
              <a:t>чекає</a:t>
            </a:r>
            <a:r>
              <a:rPr lang="en-US" sz="2400" dirty="0"/>
              <a:t>” </a:t>
            </a:r>
            <a:r>
              <a:rPr lang="uk-UA" sz="2400" dirty="0"/>
              <a:t>на відповідний </a:t>
            </a:r>
            <a:r>
              <a:rPr lang="uk-UA" sz="2400" b="1" dirty="0"/>
              <a:t>тип винятка</a:t>
            </a:r>
            <a:r>
              <a:rPr lang="en-US" sz="2400" dirty="0"/>
              <a:t>. </a:t>
            </a:r>
            <a:r>
              <a:rPr lang="uk-UA" sz="2400" dirty="0"/>
              <a:t>Якщо виняток, що прилетів, не співпадає за типом, ексепшен не пійманий і летить далі.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B137-C041-40BC-B769-B65F0E733D42}"/>
              </a:ext>
            </a:extLst>
          </p:cNvPr>
          <p:cNvSpPr txBox="1"/>
          <p:nvPr/>
        </p:nvSpPr>
        <p:spPr>
          <a:xfrm>
            <a:off x="7416800" y="3336510"/>
            <a:ext cx="403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Якщо </a:t>
            </a:r>
            <a:r>
              <a:rPr lang="uk-UA" sz="2400" b="1" dirty="0"/>
              <a:t>жодний блок </a:t>
            </a:r>
            <a:r>
              <a:rPr lang="en-US" sz="2400" b="1" dirty="0"/>
              <a:t>catch</a:t>
            </a:r>
            <a:r>
              <a:rPr lang="uk-UA" sz="2400" b="1" dirty="0"/>
              <a:t> не впіймав виняток</a:t>
            </a:r>
            <a:r>
              <a:rPr lang="uk-UA" sz="2400" dirty="0"/>
              <a:t>, то викликається </a:t>
            </a:r>
            <a:r>
              <a:rPr lang="en-US" sz="2400" dirty="0"/>
              <a:t>std::terminate</a:t>
            </a:r>
            <a:r>
              <a:rPr lang="uk-UA" sz="2400" dirty="0"/>
              <a:t> і програма аварійно виходить.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B072-EE71-4EBA-910D-A002962123D3}"/>
              </a:ext>
            </a:extLst>
          </p:cNvPr>
          <p:cNvSpPr txBox="1"/>
          <p:nvPr/>
        </p:nvSpPr>
        <p:spPr>
          <a:xfrm>
            <a:off x="7416800" y="5298464"/>
            <a:ext cx="425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 можете </a:t>
            </a:r>
            <a:r>
              <a:rPr lang="en-US" sz="2400" dirty="0"/>
              <a:t>“</a:t>
            </a:r>
            <a:r>
              <a:rPr lang="uk-UA" sz="2400" b="1" dirty="0"/>
              <a:t>перекинути</a:t>
            </a:r>
            <a:r>
              <a:rPr lang="en-US" sz="2400" dirty="0"/>
              <a:t>” </a:t>
            </a:r>
            <a:r>
              <a:rPr lang="uk-UA" sz="2400" dirty="0"/>
              <a:t>пійманий виняток використовуючи </a:t>
            </a:r>
            <a:r>
              <a:rPr lang="en-US" sz="2400" b="1" dirty="0"/>
              <a:t>throw;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5DA65-023E-4C5D-996A-CA5F7DA4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763597"/>
            <a:ext cx="6105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3B95-D44B-41DA-90B6-5D62DF18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Best practices </a:t>
            </a:r>
            <a:r>
              <a:rPr lang="uk-UA" b="1" dirty="0">
                <a:solidFill>
                  <a:srgbClr val="002060"/>
                </a:solidFill>
              </a:rPr>
              <a:t>щодо винятків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BE94-A769-4DD3-B1B8-773CFC72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717774"/>
          </a:xfrm>
        </p:spPr>
        <p:txBody>
          <a:bodyPr>
            <a:normAutofit lnSpcReduction="10000"/>
          </a:bodyPr>
          <a:lstStyle/>
          <a:p>
            <a:r>
              <a:rPr lang="uk-UA" sz="3600" dirty="0"/>
              <a:t>Наслідуйте свої виняткі від стандартних класів ексепшенів</a:t>
            </a:r>
            <a:r>
              <a:rPr lang="en-US" sz="3600" dirty="0"/>
              <a:t>: std::</a:t>
            </a:r>
            <a:r>
              <a:rPr lang="en-US" sz="3600" dirty="0" err="1"/>
              <a:t>runtime_error</a:t>
            </a:r>
            <a:r>
              <a:rPr lang="en-US" sz="3600" dirty="0"/>
              <a:t> </a:t>
            </a:r>
            <a:r>
              <a:rPr lang="uk-UA" sz="3600" dirty="0"/>
              <a:t>/ </a:t>
            </a:r>
            <a:r>
              <a:rPr lang="en-US" sz="3600" dirty="0"/>
              <a:t>std::exception</a:t>
            </a:r>
          </a:p>
          <a:p>
            <a:r>
              <a:rPr lang="uk-UA" sz="3600" dirty="0"/>
              <a:t>Кидайте винятки за значенням</a:t>
            </a:r>
            <a:r>
              <a:rPr lang="ru-RU" sz="3600" dirty="0"/>
              <a:t>, </a:t>
            </a:r>
            <a:r>
              <a:rPr lang="uk-UA" sz="3600" dirty="0"/>
              <a:t>ловіть за константним посиланням</a:t>
            </a:r>
            <a:endParaRPr lang="ru-RU" sz="3600" dirty="0"/>
          </a:p>
          <a:p>
            <a:pPr marL="0" indent="0">
              <a:buNone/>
            </a:pPr>
            <a:r>
              <a:rPr lang="en-US" i="1" dirty="0"/>
              <a:t>throw std::</a:t>
            </a:r>
            <a:r>
              <a:rPr lang="en-US" i="1" dirty="0" err="1"/>
              <a:t>runtime_error</a:t>
            </a:r>
            <a:r>
              <a:rPr lang="en-US" i="1" dirty="0"/>
              <a:t>(“Test”);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i="1" dirty="0"/>
              <a:t>catch (const std::exception&amp; ex) {std::</a:t>
            </a:r>
            <a:r>
              <a:rPr lang="en-US" i="1" dirty="0" err="1"/>
              <a:t>cout</a:t>
            </a:r>
            <a:r>
              <a:rPr lang="en-US" i="1" dirty="0"/>
              <a:t> &lt;&lt; </a:t>
            </a:r>
            <a:r>
              <a:rPr lang="en-US" i="1" dirty="0" err="1"/>
              <a:t>ex.what</a:t>
            </a:r>
            <a:r>
              <a:rPr lang="en-US" i="1" dirty="0"/>
              <a:t>() &lt;&lt; std::</a:t>
            </a:r>
            <a:r>
              <a:rPr lang="en-US" i="1" dirty="0" err="1"/>
              <a:t>endl</a:t>
            </a:r>
            <a:r>
              <a:rPr lang="en-US" i="1" dirty="0"/>
              <a:t>;	</a:t>
            </a:r>
            <a:r>
              <a:rPr lang="ru-RU" i="1" dirty="0"/>
              <a:t>} </a:t>
            </a:r>
            <a:endParaRPr lang="ru-RU" sz="3600" dirty="0"/>
          </a:p>
          <a:p>
            <a:r>
              <a:rPr lang="uk-UA" sz="3600" dirty="0"/>
              <a:t>Не кидайте винятків в деструкторах</a:t>
            </a:r>
            <a:endParaRPr lang="ru-RU" sz="3600" dirty="0"/>
          </a:p>
          <a:p>
            <a:r>
              <a:rPr lang="uk-UA" sz="3600" dirty="0"/>
              <a:t>Не дозволяйте виняткам вилітати за межі модулів</a:t>
            </a:r>
            <a:r>
              <a:rPr lang="ru-RU" sz="3600" dirty="0"/>
              <a:t>, </a:t>
            </a:r>
            <a:r>
              <a:rPr lang="uk-UA" sz="3600" dirty="0"/>
              <a:t>використовуйте</a:t>
            </a:r>
            <a:r>
              <a:rPr lang="en-US" sz="3600" dirty="0"/>
              <a:t> catch(…)</a:t>
            </a:r>
            <a:r>
              <a:rPr lang="uk-UA" sz="3600" dirty="0"/>
              <a:t> щоб попередити це</a:t>
            </a:r>
            <a:r>
              <a:rPr lang="en-US" sz="3600" dirty="0"/>
              <a:t>.</a:t>
            </a:r>
            <a:endParaRPr lang="ru-RU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1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C1F-3E4C-407F-845B-E96B470E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Гарантії безпеки винятків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C620FA-B6C5-4CF8-94F0-9A49B2B2C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56348"/>
              </p:ext>
            </p:extLst>
          </p:nvPr>
        </p:nvGraphicFramePr>
        <p:xfrm>
          <a:off x="370407" y="1557604"/>
          <a:ext cx="1162858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492">
                  <a:extLst>
                    <a:ext uri="{9D8B030D-6E8A-4147-A177-3AD203B41FA5}">
                      <a16:colId xmlns:a16="http://schemas.microsoft.com/office/drawing/2014/main" val="2191692232"/>
                    </a:ext>
                  </a:extLst>
                </a:gridCol>
                <a:gridCol w="6126090">
                  <a:extLst>
                    <a:ext uri="{9D8B030D-6E8A-4147-A177-3AD203B41FA5}">
                      <a16:colId xmlns:a16="http://schemas.microsoft.com/office/drawing/2014/main" val="82549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4000" dirty="0">
                          <a:solidFill>
                            <a:schemeClr val="tx1"/>
                          </a:solidFill>
                        </a:rPr>
                        <a:t>Базова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 (base)</a:t>
                      </a:r>
                      <a:r>
                        <a:rPr lang="uk-UA" sz="4000" dirty="0">
                          <a:solidFill>
                            <a:schemeClr val="tx1"/>
                          </a:solidFill>
                        </a:rPr>
                        <a:t> гарантія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4000" b="0" i="1" dirty="0">
                          <a:solidFill>
                            <a:srgbClr val="7030A0"/>
                          </a:solidFill>
                        </a:rPr>
                        <a:t>Не буде витоку ресурсів</a:t>
                      </a:r>
                      <a:endParaRPr lang="en-US" sz="4000" b="0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12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4000" b="1" dirty="0">
                          <a:solidFill>
                            <a:schemeClr val="tx1"/>
                          </a:solidFill>
                        </a:rPr>
                        <a:t>Посилена (</a:t>
                      </a:r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strong)</a:t>
                      </a:r>
                      <a:r>
                        <a:rPr lang="uk-UA" sz="4000" b="1" dirty="0">
                          <a:solidFill>
                            <a:schemeClr val="tx1"/>
                          </a:solidFill>
                        </a:rPr>
                        <a:t> гарантія</a:t>
                      </a:r>
                      <a:endParaRPr lang="ru-RU" sz="4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uk-UA" sz="4000" b="0" dirty="0">
                          <a:solidFill>
                            <a:schemeClr val="tx1"/>
                          </a:solidFill>
                        </a:rPr>
                        <a:t>базова + транзакція</a:t>
                      </a:r>
                      <a:r>
                        <a:rPr lang="ru-RU" sz="4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4000" i="1" dirty="0">
                          <a:solidFill>
                            <a:srgbClr val="7030A0"/>
                          </a:solidFill>
                        </a:rPr>
                        <a:t>Стан програми не змінюється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9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4000" b="1" dirty="0">
                          <a:solidFill>
                            <a:schemeClr val="tx1"/>
                          </a:solidFill>
                        </a:rPr>
                        <a:t>Гарантія відсутності винятку (</a:t>
                      </a:r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no-throw)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4000" i="1" dirty="0">
                          <a:solidFill>
                            <a:srgbClr val="7030A0"/>
                          </a:solidFill>
                        </a:rPr>
                        <a:t>Жодний виняток не вилетить</a:t>
                      </a:r>
                      <a:endParaRPr lang="en-US" sz="4000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5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1D9-B3F5-426C-AF88-C94C86C8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Специфікація винятків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5306-2CB6-4D09-89EC-51039FAEB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309" y="1690688"/>
            <a:ext cx="4754880" cy="47939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Func1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(...)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Func2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Func3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0A4-5FA8-41D9-AEA1-3CDB4E5ED0E7}"/>
              </a:ext>
            </a:extLst>
          </p:cNvPr>
          <p:cNvSpPr txBox="1"/>
          <p:nvPr/>
        </p:nvSpPr>
        <p:spPr>
          <a:xfrm>
            <a:off x="6096000" y="1791855"/>
            <a:ext cx="587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Описує відношення програміста до функції</a:t>
            </a:r>
          </a:p>
          <a:p>
            <a:r>
              <a:rPr lang="en-US" dirty="0"/>
              <a:t>throw() </a:t>
            </a:r>
            <a:r>
              <a:rPr lang="uk-UA" dirty="0"/>
              <a:t>або</a:t>
            </a:r>
            <a:r>
              <a:rPr lang="en-US" dirty="0"/>
              <a:t> </a:t>
            </a:r>
            <a:r>
              <a:rPr lang="en-US" dirty="0" err="1"/>
              <a:t>noexcept</a:t>
            </a:r>
            <a:r>
              <a:rPr lang="en-US" dirty="0"/>
              <a:t> </a:t>
            </a:r>
            <a:r>
              <a:rPr lang="uk-UA" dirty="0"/>
              <a:t>каже про те, що ця функція не буде кидати жодного</a:t>
            </a:r>
            <a:endParaRPr lang="en-US" dirty="0"/>
          </a:p>
          <a:p>
            <a:r>
              <a:rPr lang="en-US" dirty="0"/>
              <a:t>throw (A, B) </a:t>
            </a:r>
            <a:r>
              <a:rPr lang="uk-UA" dirty="0"/>
              <a:t>означає, що функція може кидати виключення тільки певних типів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9A287-B4D2-467E-8C65-A50AEB3FAD78}"/>
              </a:ext>
            </a:extLst>
          </p:cNvPr>
          <p:cNvSpPr txBox="1"/>
          <p:nvPr/>
        </p:nvSpPr>
        <p:spPr>
          <a:xfrm>
            <a:off x="6096000" y="3429000"/>
            <a:ext cx="495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Будьте обережні зі специфікацією винятків, її робота дуже відрізняється в різних </a:t>
            </a:r>
            <a:r>
              <a:rPr lang="ru-UA" dirty="0"/>
              <a:t>С++ </a:t>
            </a:r>
            <a:r>
              <a:rPr lang="uk-UA" dirty="0"/>
              <a:t>стандартах. Не забувайте прочитати відповідну документацію, якщо Ви таке використовуєте.</a:t>
            </a:r>
          </a:p>
        </p:txBody>
      </p:sp>
    </p:spTree>
    <p:extLst>
      <p:ext uri="{BB962C8B-B14F-4D97-AF65-F5344CB8AC3E}">
        <p14:creationId xmlns:p14="http://schemas.microsoft.com/office/powerpoint/2010/main" val="54282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724C-C892-4B11-AF0A-3E09D137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Що є для винятків у </a:t>
            </a:r>
            <a:r>
              <a:rPr lang="en-US" b="1" dirty="0">
                <a:solidFill>
                  <a:srgbClr val="002060"/>
                </a:solidFill>
              </a:rPr>
              <a:t>C++11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6F346-976B-4DBD-88F4-6B5552DFE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15457"/>
              </p:ext>
            </p:extLst>
          </p:nvPr>
        </p:nvGraphicFramePr>
        <p:xfrm>
          <a:off x="341745" y="1690688"/>
          <a:ext cx="1153621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91">
                  <a:extLst>
                    <a:ext uri="{9D8B030D-6E8A-4147-A177-3AD203B41FA5}">
                      <a16:colId xmlns:a16="http://schemas.microsoft.com/office/drawing/2014/main" val="3479988957"/>
                    </a:ext>
                  </a:extLst>
                </a:gridCol>
                <a:gridCol w="8109528">
                  <a:extLst>
                    <a:ext uri="{9D8B030D-6E8A-4147-A177-3AD203B41FA5}">
                      <a16:colId xmlns:a16="http://schemas.microsoft.com/office/drawing/2014/main" val="126969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exception_ptr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 зберігати ексепшен будь-якого типу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current_exception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UA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Якщо </a:t>
                      </a:r>
                      <a:r>
                        <a:rPr lang="uk-UA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виконання знаходиться всередині блоку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catch</a:t>
                      </a:r>
                      <a:r>
                        <a:rPr lang="uk-UA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вертається поточний ексепшен, а в іншому випадку порожній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exception_ptr</a:t>
                      </a:r>
                      <a:endParaRPr lang="uk-UA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rethrow_exception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Кидає виняток який знаходився всередині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exception_ptr</a:t>
                      </a:r>
                      <a:endParaRPr lang="uk-UA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7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make_exception_ptr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Конструює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exception_ptr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але не кидає його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274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F9A1EC-2E84-43E5-AD8D-1320AF55C55A}"/>
              </a:ext>
            </a:extLst>
          </p:cNvPr>
          <p:cNvSpPr txBox="1"/>
          <p:nvPr/>
        </p:nvSpPr>
        <p:spPr>
          <a:xfrm>
            <a:off x="2418234" y="4793673"/>
            <a:ext cx="65107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Як це зазвичай використовується</a:t>
            </a:r>
            <a:r>
              <a:rPr lang="en-US" sz="2800" dirty="0"/>
              <a:t>?</a:t>
            </a:r>
            <a:endParaRPr lang="ru-RU" sz="2800" dirty="0"/>
          </a:p>
          <a:p>
            <a:pPr marL="285750" indent="-285750">
              <a:buFontTx/>
              <a:buChar char="-"/>
            </a:pPr>
            <a:r>
              <a:rPr lang="uk-UA" sz="2800" dirty="0"/>
              <a:t>Перекидуються винятки між потоками</a:t>
            </a:r>
            <a:endParaRPr lang="ru-RU" sz="2800" dirty="0"/>
          </a:p>
          <a:p>
            <a:pPr marL="285750" indent="-285750">
              <a:buFontTx/>
              <a:buChar char="-"/>
            </a:pPr>
            <a:r>
              <a:rPr lang="uk-UA" sz="2800" dirty="0"/>
              <a:t>Можна конструювати вкладені винятки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21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0D6634-68C5-47B8-850C-EEA6697C0993}"/>
              </a:ext>
            </a:extLst>
          </p:cNvPr>
          <p:cNvSpPr/>
          <p:nvPr/>
        </p:nvSpPr>
        <p:spPr>
          <a:xfrm>
            <a:off x="521854" y="1905506"/>
            <a:ext cx="1114829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UA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Управл</a:t>
            </a:r>
            <a:r>
              <a:rPr lang="uk-UA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іння ресурсами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053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1AA-8933-45A3-A16E-6A337CEB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Це безпечно</a:t>
            </a:r>
            <a:r>
              <a:rPr lang="en-US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21F523-70C4-4634-B4C6-929EC307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591" y="1483879"/>
            <a:ext cx="6430817" cy="5119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64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F545FA-D78D-45A1-A215-65050CA17722}"/>
              </a:ext>
            </a:extLst>
          </p:cNvPr>
          <p:cNvSpPr/>
          <p:nvPr/>
        </p:nvSpPr>
        <p:spPr>
          <a:xfrm>
            <a:off x="794327" y="1166842"/>
            <a:ext cx="1114829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Об’єктно орієноване програмування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09E9-3D91-4144-8CEF-D617EB16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RAII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5498D-644D-4F2E-8CB7-5987C5302F95}"/>
              </a:ext>
            </a:extLst>
          </p:cNvPr>
          <p:cNvSpPr txBox="1"/>
          <p:nvPr/>
        </p:nvSpPr>
        <p:spPr>
          <a:xfrm>
            <a:off x="318655" y="2050906"/>
            <a:ext cx="5777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Resource acquisition is initialization – </a:t>
            </a:r>
            <a:r>
              <a:rPr lang="uk-UA" sz="3200" dirty="0"/>
              <a:t>це ідея про те, що нам потрібен додатковий об’єкт </a:t>
            </a:r>
          </a:p>
          <a:p>
            <a:r>
              <a:rPr lang="en-US" sz="3200" dirty="0"/>
              <a:t>(guard)</a:t>
            </a:r>
            <a:r>
              <a:rPr lang="uk-UA" sz="3200" dirty="0"/>
              <a:t>, який контролюватиме захоплення і вивільнення ресурсу. Кажуть: </a:t>
            </a:r>
            <a:r>
              <a:rPr lang="en-US" sz="3200" dirty="0"/>
              <a:t>“</a:t>
            </a:r>
            <a:r>
              <a:rPr lang="uk-UA" sz="3200" dirty="0"/>
              <a:t>об’єкт володіє ресурсом</a:t>
            </a:r>
            <a:r>
              <a:rPr lang="en-US" sz="3200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4AA42B-E29D-40FA-928A-FFA376676715}"/>
              </a:ext>
            </a:extLst>
          </p:cNvPr>
          <p:cNvSpPr txBox="1">
            <a:spLocks/>
          </p:cNvSpPr>
          <p:nvPr/>
        </p:nvSpPr>
        <p:spPr>
          <a:xfrm>
            <a:off x="6197455" y="1340657"/>
            <a:ext cx="5777345" cy="471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CGuard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3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230A-447D-46E3-8257-AE55A4B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Це безпечно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040C9-D7F8-4536-91AB-04DAAF86C095}"/>
              </a:ext>
            </a:extLst>
          </p:cNvPr>
          <p:cNvSpPr txBox="1">
            <a:spLocks/>
          </p:cNvSpPr>
          <p:nvPr/>
        </p:nvSpPr>
        <p:spPr>
          <a:xfrm>
            <a:off x="746991" y="2050468"/>
            <a:ext cx="4185227" cy="374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CGuard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CGuard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CGuard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DD000-9DC3-44F3-A280-AAA429CA8CC5}"/>
              </a:ext>
            </a:extLst>
          </p:cNvPr>
          <p:cNvSpPr txBox="1">
            <a:spLocks/>
          </p:cNvSpPr>
          <p:nvPr/>
        </p:nvSpPr>
        <p:spPr>
          <a:xfrm>
            <a:off x="5116945" y="2050468"/>
            <a:ext cx="5971311" cy="374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CGuard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CGuard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m_second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CGuard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CGuard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439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3DD9-18C6-48C4-ADD1-A5F576F4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Розумні вказівники (</a:t>
            </a:r>
            <a:r>
              <a:rPr lang="en-US" b="1" dirty="0">
                <a:solidFill>
                  <a:srgbClr val="002060"/>
                </a:solidFill>
              </a:rPr>
              <a:t>smart pointers)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00FF8-734C-4A78-9CF8-F8426BA4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273" y="1820231"/>
            <a:ext cx="5634182" cy="4257296"/>
          </a:xfrm>
        </p:spPr>
        <p:txBody>
          <a:bodyPr>
            <a:noAutofit/>
          </a:bodyPr>
          <a:lstStyle/>
          <a:p>
            <a:r>
              <a:rPr lang="en-US" sz="4000" dirty="0"/>
              <a:t>std::</a:t>
            </a:r>
            <a:r>
              <a:rPr lang="en-US" sz="4000" dirty="0" err="1"/>
              <a:t>unique_ptr</a:t>
            </a:r>
            <a:r>
              <a:rPr lang="en-US" sz="4000" dirty="0"/>
              <a:t>&lt;&gt;</a:t>
            </a:r>
          </a:p>
          <a:p>
            <a:r>
              <a:rPr lang="en-US" sz="4000" dirty="0" err="1"/>
              <a:t>std</a:t>
            </a:r>
            <a:r>
              <a:rPr lang="en-US" sz="4000" dirty="0"/>
              <a:t>::</a:t>
            </a:r>
            <a:r>
              <a:rPr lang="en-US" sz="4000" dirty="0" err="1"/>
              <a:t>shared_ptr</a:t>
            </a:r>
            <a:r>
              <a:rPr lang="en-US" sz="4000" dirty="0"/>
              <a:t>&lt;&gt;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weak_ptr</a:t>
            </a:r>
            <a:r>
              <a:rPr lang="en-US" dirty="0"/>
              <a:t>&lt;&gt;</a:t>
            </a:r>
          </a:p>
          <a:p>
            <a:r>
              <a:rPr lang="en-US" dirty="0"/>
              <a:t>boost::</a:t>
            </a:r>
            <a:r>
              <a:rPr lang="en-US" dirty="0" err="1"/>
              <a:t>intrusive_ptr</a:t>
            </a:r>
            <a:r>
              <a:rPr lang="en-US" dirty="0"/>
              <a:t>&lt;&gt;</a:t>
            </a:r>
          </a:p>
          <a:p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&lt;&gt;</a:t>
            </a:r>
          </a:p>
          <a:p>
            <a:r>
              <a:rPr lang="en-US" dirty="0"/>
              <a:t>boost::</a:t>
            </a:r>
            <a:r>
              <a:rPr lang="en-US" dirty="0" err="1"/>
              <a:t>shared_array</a:t>
            </a:r>
            <a:r>
              <a:rPr lang="en-US" dirty="0"/>
              <a:t>&lt;&gt;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2923D-531D-4F76-DE3C-737B69CBFF0B}"/>
              </a:ext>
            </a:extLst>
          </p:cNvPr>
          <p:cNvSpPr txBox="1"/>
          <p:nvPr/>
        </p:nvSpPr>
        <p:spPr>
          <a:xfrm>
            <a:off x="933254" y="5938887"/>
            <a:ext cx="103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 подальшому не має бути жодного коду, де живуть голі вказівники, за які ніхто не несе відповідальність, а також будь-які інші ресурси, окрім вказівників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7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DE182-7380-4B37-86D0-0E84AF022391}"/>
              </a:ext>
            </a:extLst>
          </p:cNvPr>
          <p:cNvSpPr/>
          <p:nvPr/>
        </p:nvSpPr>
        <p:spPr>
          <a:xfrm>
            <a:off x="350981" y="2395278"/>
            <a:ext cx="111482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Тонкі моменти 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C++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49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5B05-BC07-4E5E-A150-5D6D340E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Версія стандарту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C5E25-94B6-44F7-B825-ACFF25170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011949"/>
              </p:ext>
            </p:extLst>
          </p:nvPr>
        </p:nvGraphicFramePr>
        <p:xfrm>
          <a:off x="1066800" y="169068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F6E446-BB19-4C9A-A732-26B3294131CB}"/>
              </a:ext>
            </a:extLst>
          </p:cNvPr>
          <p:cNvSpPr txBox="1"/>
          <p:nvPr/>
        </p:nvSpPr>
        <p:spPr>
          <a:xfrm>
            <a:off x="1066800" y="6123543"/>
            <a:ext cx="1076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Не забувайте читати відповідну версію документації і знайте яку версію стандарту реалізує ваш компілятор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2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924D-57E4-4325-80FE-4FE29FE0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Ключові слова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666D-10E7-490D-B66F-B026C4D2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Відміняє константність для поля класу в константному методі</a:t>
            </a:r>
            <a:endParaRPr 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вказання компілятору не оптимізовувати цю змінну</a:t>
            </a:r>
            <a:endParaRPr 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використовується замість вказуваати повний точний тип на ініціалізації</a:t>
            </a:r>
            <a:endParaRPr lang="ru-RU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en-US" sz="1900" dirty="0" err="1">
                <a:solidFill>
                  <a:srgbClr val="002060"/>
                </a:solidFill>
                <a:latin typeface="Consolas" panose="020B0609020204030204" pitchFamily="49" charset="0"/>
              </a:rPr>
              <a:t>decltype</a:t>
            </a:r>
            <a:r>
              <a:rPr 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(var) 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повертає тип змінної </a:t>
            </a:r>
            <a:r>
              <a:rPr 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 </a:t>
            </a:r>
            <a:r>
              <a:rPr 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–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 для імпорту змінних та функцій з інших файлів</a:t>
            </a:r>
            <a:endParaRPr 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inline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рекомендація компілятору оптимізувати фукнцію</a:t>
            </a:r>
            <a:endParaRPr 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explicit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запобігає неявному перетворенню типів при ініціалізації</a:t>
            </a:r>
            <a:endParaRPr lang="en-US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перетворення типів</a:t>
            </a:r>
            <a:endParaRPr lang="ru-RU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override </a:t>
            </a:r>
            <a:r>
              <a:rPr lang="en-US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метод перевизначений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final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метод не може бути перевизначений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конструктор за замовчанням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delete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забороняє використання певного конструктора у класі</a:t>
            </a:r>
            <a:endParaRPr lang="ru-RU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2060"/>
                </a:solidFill>
                <a:latin typeface="Consolas" panose="020B0609020204030204" pitchFamily="49" charset="0"/>
              </a:rPr>
              <a:t>– </a:t>
            </a:r>
            <a:r>
              <a:rPr lang="uk-UA" sz="1900" dirty="0">
                <a:solidFill>
                  <a:srgbClr val="002060"/>
                </a:solidFill>
                <a:latin typeface="Consolas" panose="020B0609020204030204" pitchFamily="49" charset="0"/>
              </a:rPr>
              <a:t>нульовий вказівник</a:t>
            </a:r>
            <a:endParaRPr lang="ru-RU" sz="19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C0A0-943D-45F5-9FC4-8FCE64C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Бітові операції (</a:t>
            </a:r>
            <a:r>
              <a:rPr lang="en-US" b="1" dirty="0">
                <a:solidFill>
                  <a:srgbClr val="002060"/>
                </a:solidFill>
              </a:rPr>
              <a:t>Bitwise operations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4294CB-138C-4834-B917-DB7013AB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2076994"/>
            <a:ext cx="2121592" cy="27040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^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1BBC8-D31C-4E78-994F-129F30319FD7}"/>
              </a:ext>
            </a:extLst>
          </p:cNvPr>
          <p:cNvSpPr txBox="1"/>
          <p:nvPr/>
        </p:nvSpPr>
        <p:spPr>
          <a:xfrm>
            <a:off x="692729" y="1360621"/>
            <a:ext cx="1001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Зазвичай використовуються для флагів і бітових масок (</a:t>
            </a:r>
            <a:r>
              <a:rPr lang="en-US" sz="2800" dirty="0"/>
              <a:t>bitmask)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ADFD1-31E1-4552-BD21-79C1A8E4F4A4}"/>
              </a:ext>
            </a:extLst>
          </p:cNvPr>
          <p:cNvSpPr txBox="1"/>
          <p:nvPr/>
        </p:nvSpPr>
        <p:spPr>
          <a:xfrm>
            <a:off x="2641600" y="2076994"/>
            <a:ext cx="9217891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option_viewed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0x01;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option_edited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0x02;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option_favorited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0x04;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0x08;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option_deleted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0x80;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option_viewed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//mark as 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option_deleted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//check if deleted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80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5130-A4F0-4E8D-AD4B-62CBBED0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365125"/>
            <a:ext cx="11104775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Множинне наслідування (</a:t>
            </a:r>
            <a:r>
              <a:rPr lang="en-US" b="1" dirty="0">
                <a:solidFill>
                  <a:srgbClr val="002060"/>
                </a:solidFill>
              </a:rPr>
              <a:t>Multiple inheritance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E4B89-2FD7-4B96-A115-FF1BAA6F9D82}"/>
              </a:ext>
            </a:extLst>
          </p:cNvPr>
          <p:cNvSpPr txBox="1"/>
          <p:nvPr/>
        </p:nvSpPr>
        <p:spPr>
          <a:xfrm>
            <a:off x="738908" y="1438900"/>
            <a:ext cx="6142183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eat(){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 }};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 }};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WingedAnimal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5; }};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WingedAnimal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bat.eat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9218" name="Picture 2" descr="Виртуальное наследование — Википедия">
            <a:extLst>
              <a:ext uri="{FF2B5EF4-FFF2-40B4-BE49-F238E27FC236}">
                <a16:creationId xmlns:a16="http://schemas.microsoft.com/office/drawing/2014/main" id="{AAC3DB4D-8C81-4F17-8A9C-C9C1E687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17" y="2335545"/>
            <a:ext cx="29527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9286-FF3D-47B4-92D1-3EC246A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365125"/>
            <a:ext cx="11965757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Ромбовидне наслідування (</a:t>
            </a:r>
            <a:r>
              <a:rPr lang="en-US" b="1" dirty="0">
                <a:solidFill>
                  <a:srgbClr val="002060"/>
                </a:solidFill>
              </a:rPr>
              <a:t>Diamond inheritance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9948D-522A-4A00-9E26-7384AD7A82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 </a:t>
            </a:r>
            <a:r>
              <a:rPr lang="uk-UA" b="1" dirty="0"/>
              <a:t>проблеми ромбовидного наслідування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uk-UA" dirty="0"/>
              <a:t>Який метод має бути викликаний для</a:t>
            </a:r>
            <a:r>
              <a:rPr lang="en-US" dirty="0"/>
              <a:t> Bat::eat()</a:t>
            </a:r>
            <a:r>
              <a:rPr lang="ru-RU" dirty="0"/>
              <a:t> – </a:t>
            </a:r>
            <a:r>
              <a:rPr lang="en-US" dirty="0"/>
              <a:t>Mammal::eat()</a:t>
            </a:r>
            <a:r>
              <a:rPr lang="uk-UA" dirty="0"/>
              <a:t> чи </a:t>
            </a:r>
            <a:r>
              <a:rPr lang="en-US" dirty="0" err="1"/>
              <a:t>WingedAnimal</a:t>
            </a:r>
            <a:r>
              <a:rPr lang="en-US" dirty="0"/>
              <a:t>::eat()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2. Як базовий і похідний клас розташовані в пам’яті?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Animal,Mammal,Animal,WingedAnimal,Bat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В цьому випадку конструктор </a:t>
            </a:r>
            <a:r>
              <a:rPr lang="en-US" dirty="0"/>
              <a:t>Animal </a:t>
            </a:r>
            <a:r>
              <a:rPr lang="uk-UA" dirty="0"/>
              <a:t>викликається двічі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6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3B95-D530-4B18-8761-9339E3A3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7" y="365125"/>
            <a:ext cx="10941823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Вирішення проблеми ромбовидного наслідування №</a:t>
            </a:r>
            <a:r>
              <a:rPr lang="en-US" b="1" dirty="0">
                <a:solidFill>
                  <a:srgbClr val="002060"/>
                </a:solidFill>
              </a:rPr>
              <a:t>1: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FC0D3-E2B5-4160-87C8-6F4B90A67EAD}"/>
              </a:ext>
            </a:extLst>
          </p:cNvPr>
          <p:cNvSpPr txBox="1"/>
          <p:nvPr/>
        </p:nvSpPr>
        <p:spPr>
          <a:xfrm>
            <a:off x="838200" y="1868721"/>
            <a:ext cx="614218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bat.</a:t>
            </a:r>
            <a:r>
              <a:rPr lang="sv-SE" sz="2000" dirty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::eat();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&amp;&gt;(bat).eat();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B80B1-C679-4B3C-B905-B94B5DAFE138}"/>
              </a:ext>
            </a:extLst>
          </p:cNvPr>
          <p:cNvSpPr txBox="1"/>
          <p:nvPr/>
        </p:nvSpPr>
        <p:spPr>
          <a:xfrm>
            <a:off x="838200" y="4252078"/>
            <a:ext cx="721384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Mammal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WingedAnimal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eat(){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22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F3512-523A-D9C0-F0FB-9BE79C3B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D57C-8170-67D2-4668-0BFA9762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Що таке ООП</a:t>
            </a:r>
            <a:r>
              <a:rPr lang="en-US" b="1" dirty="0">
                <a:solidFill>
                  <a:srgbClr val="002060"/>
                </a:solidFill>
              </a:rPr>
              <a:t>? </a:t>
            </a:r>
            <a:r>
              <a:rPr lang="uk-UA" b="1" dirty="0">
                <a:solidFill>
                  <a:srgbClr val="002060"/>
                </a:solidFill>
              </a:rPr>
              <a:t>Чому ми його потребуємо</a:t>
            </a:r>
            <a:r>
              <a:rPr lang="en-US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ECDA5-61D2-01E2-C13E-661E4F6DF517}"/>
              </a:ext>
            </a:extLst>
          </p:cNvPr>
          <p:cNvSpPr txBox="1"/>
          <p:nvPr/>
        </p:nvSpPr>
        <p:spPr>
          <a:xfrm>
            <a:off x="838200" y="2419928"/>
            <a:ext cx="922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latin typeface="+mj-lt"/>
              </a:rPr>
              <a:t>ООП це підход до управління складністю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171AB-2987-796E-9FFB-04A3175DD250}"/>
              </a:ext>
            </a:extLst>
          </p:cNvPr>
          <p:cNvSpPr txBox="1"/>
          <p:nvPr/>
        </p:nvSpPr>
        <p:spPr>
          <a:xfrm>
            <a:off x="838201" y="3962400"/>
            <a:ext cx="10651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Ми потребуємо його щоб легше вносити зміни</a:t>
            </a:r>
            <a:endParaRPr lang="ru-RU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9385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4878-7045-42E2-89D3-AFC7AC7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Віртуальне наслідування (</a:t>
            </a:r>
            <a:r>
              <a:rPr lang="en-US" b="1" dirty="0">
                <a:solidFill>
                  <a:srgbClr val="002060"/>
                </a:solidFill>
              </a:rPr>
              <a:t>Virtual inheritance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0D6FC-60AC-42DE-8AD1-EFE0D36160CF}"/>
              </a:ext>
            </a:extLst>
          </p:cNvPr>
          <p:cNvSpPr/>
          <p:nvPr/>
        </p:nvSpPr>
        <p:spPr>
          <a:xfrm>
            <a:off x="979055" y="1561379"/>
            <a:ext cx="6096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Mammal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Mammal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WingedAnimal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bat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bat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04397-A602-4DFD-BD7C-EB1427CE5289}"/>
              </a:ext>
            </a:extLst>
          </p:cNvPr>
          <p:cNvSpPr txBox="1"/>
          <p:nvPr/>
        </p:nvSpPr>
        <p:spPr>
          <a:xfrm>
            <a:off x="7311589" y="4304684"/>
            <a:ext cx="4596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Тепер класи розташовуються в пам’яті так:</a:t>
            </a:r>
          </a:p>
          <a:p>
            <a:r>
              <a:rPr lang="en-US" b="1" dirty="0" err="1"/>
              <a:t>ptr</a:t>
            </a:r>
            <a:r>
              <a:rPr lang="en-US" b="1" dirty="0"/>
              <a:t>, Mammal, 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WingedAnimal</a:t>
            </a:r>
            <a:r>
              <a:rPr lang="en-US" b="1" dirty="0"/>
              <a:t>, Bat, Animal</a:t>
            </a:r>
            <a:endParaRPr lang="ru-RU" b="1" dirty="0"/>
          </a:p>
          <a:p>
            <a:endParaRPr lang="ru-RU" dirty="0"/>
          </a:p>
          <a:p>
            <a:r>
              <a:rPr lang="en-US" dirty="0" err="1"/>
              <a:t>Ptr</a:t>
            </a:r>
            <a:r>
              <a:rPr lang="en-US" dirty="0"/>
              <a:t> – </a:t>
            </a:r>
            <a:r>
              <a:rPr lang="uk-UA" dirty="0"/>
              <a:t>вказує на зсув між початком </a:t>
            </a:r>
          </a:p>
          <a:p>
            <a:r>
              <a:rPr lang="en-US" dirty="0"/>
              <a:t>Mammal/</a:t>
            </a:r>
            <a:r>
              <a:rPr lang="en-US" dirty="0" err="1"/>
              <a:t>WingedAnimal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en-US" dirty="0"/>
              <a:t> the Animal (base class)</a:t>
            </a:r>
            <a:r>
              <a:rPr lang="ru-RU" dirty="0"/>
              <a:t>, тепер у нас тільки один екземпляр </a:t>
            </a:r>
            <a:r>
              <a:rPr lang="en-US" dirty="0"/>
              <a:t>Animal</a:t>
            </a:r>
            <a:r>
              <a:rPr lang="uk-UA" dirty="0"/>
              <a:t> в пам’яті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09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88E-249C-4BCB-A63D-4B25DB1D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Порядок ініціалізації (</a:t>
            </a:r>
            <a:r>
              <a:rPr lang="en-US" b="1" dirty="0">
                <a:solidFill>
                  <a:srgbClr val="002060"/>
                </a:solidFill>
              </a:rPr>
              <a:t>Initialization order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8E61-F6B0-466A-8EAC-C243D9273985}"/>
              </a:ext>
            </a:extLst>
          </p:cNvPr>
          <p:cNvSpPr txBox="1"/>
          <p:nvPr/>
        </p:nvSpPr>
        <p:spPr>
          <a:xfrm>
            <a:off x="341746" y="2041671"/>
            <a:ext cx="80541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"Constructor A("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~A()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~A()\n"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"Constructor B("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~B()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~B()\n"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C1(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"Constructor C1("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~C1()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~C1()\n"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C2(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"Constructor C2("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~C2() {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"Destructor ~C2()\n"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F4112-AF48-47A9-889F-83BA8410433C}"/>
              </a:ext>
            </a:extLst>
          </p:cNvPr>
          <p:cNvSpPr txBox="1"/>
          <p:nvPr/>
        </p:nvSpPr>
        <p:spPr>
          <a:xfrm>
            <a:off x="8557536" y="2041671"/>
            <a:ext cx="3292718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m_c2;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m_c1;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D() 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m_c1(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'D’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m_c2(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'D’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'D’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965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B628-6B77-46CA-81E2-67326ABA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365125"/>
            <a:ext cx="11166859" cy="1325563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Порядок виклику конструкторів і деструкторів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550643-29E2-418E-ADF1-2A36EA2FF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654" y="2076283"/>
            <a:ext cx="10781146" cy="4355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Конструювання починається з базового класу. Якщо є декілька базових класів, то конструювання йде зліва направо. Якщо є віртуальне наслідування, то воно має вищий пріоритет.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en-US" dirty="0">
                <a:solidFill>
                  <a:srgbClr val="212529"/>
                </a:solidFill>
              </a:rPr>
              <a:t>Далі конструюються поля класу. Вони ініціалізуються в тому порядку як вони були задекларовані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en-US" dirty="0">
                <a:solidFill>
                  <a:srgbClr val="212529"/>
                </a:solidFill>
              </a:rPr>
              <a:t>Нарешті конструюється сам клас</a:t>
            </a: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Деструктори викликаються в зворотньому порядку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646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FC39-AEAD-4034-91A1-238C152A8015}"/>
              </a:ext>
            </a:extLst>
          </p:cNvPr>
          <p:cNvSpPr/>
          <p:nvPr/>
        </p:nvSpPr>
        <p:spPr>
          <a:xfrm>
            <a:off x="292516" y="1094800"/>
            <a:ext cx="1114829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Шаблони проектування 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 patterns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54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0BC3-D9D7-41EC-A7FE-895099CA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Шаблони проектування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591D-5A55-4C13-A2B3-BF5A616A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6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Шаблон проектування (</a:t>
            </a:r>
            <a:r>
              <a:rPr lang="en-US" dirty="0"/>
              <a:t>Design pattern</a:t>
            </a:r>
            <a:r>
              <a:rPr lang="uk-UA" dirty="0"/>
              <a:t>) – це розв’язання якоїсь популярної задачі програмування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74B3D-B43C-49A8-B223-3D79C99FA086}"/>
              </a:ext>
            </a:extLst>
          </p:cNvPr>
          <p:cNvSpPr txBox="1"/>
          <p:nvPr/>
        </p:nvSpPr>
        <p:spPr>
          <a:xfrm>
            <a:off x="997527" y="3325091"/>
            <a:ext cx="6753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Чому їх доцільно використовувати</a:t>
            </a:r>
            <a:r>
              <a:rPr lang="ru-RU" b="1" dirty="0"/>
              <a:t>? </a:t>
            </a:r>
          </a:p>
          <a:p>
            <a:r>
              <a:rPr lang="uk-UA" dirty="0"/>
              <a:t>Тому що ваша проблема вже була розв’язана раніше (багато разів)</a:t>
            </a:r>
          </a:p>
        </p:txBody>
      </p:sp>
    </p:spTree>
    <p:extLst>
      <p:ext uri="{BB962C8B-B14F-4D97-AF65-F5344CB8AC3E}">
        <p14:creationId xmlns:p14="http://schemas.microsoft.com/office/powerpoint/2010/main" val="2206683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CDF0-E89F-4641-826E-3FA1923F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Класифікація шаблонів проектування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D4728-A6EA-4EDB-959A-1808747709B2}"/>
              </a:ext>
            </a:extLst>
          </p:cNvPr>
          <p:cNvSpPr/>
          <p:nvPr/>
        </p:nvSpPr>
        <p:spPr>
          <a:xfrm>
            <a:off x="323273" y="1552576"/>
            <a:ext cx="1154545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222222"/>
                </a:solidFill>
                <a:latin typeface="-apple-system"/>
              </a:rPr>
              <a:t>Породжувальні (</a:t>
            </a:r>
            <a:r>
              <a:rPr lang="en-US" sz="4000" b="1" dirty="0">
                <a:solidFill>
                  <a:srgbClr val="222222"/>
                </a:solidFill>
                <a:latin typeface="-apple-system"/>
              </a:rPr>
              <a:t>Creational</a:t>
            </a:r>
            <a:r>
              <a:rPr lang="uk-UA" sz="4000" b="1" dirty="0">
                <a:solidFill>
                  <a:srgbClr val="222222"/>
                </a:solidFill>
                <a:latin typeface="-apple-system"/>
              </a:rPr>
              <a:t>)</a:t>
            </a:r>
            <a:r>
              <a:rPr lang="ru-RU" sz="40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uk-UA" sz="2800" dirty="0"/>
              <a:t>описують створення об’єкту або групи пов’язаних об’єктів.</a:t>
            </a:r>
            <a:br>
              <a:rPr lang="ru-RU" sz="4000" dirty="0"/>
            </a:br>
            <a:endParaRPr lang="en-US" sz="2800" b="1" dirty="0">
              <a:solidFill>
                <a:srgbClr val="222222"/>
              </a:solidFill>
              <a:latin typeface="-apple-system"/>
            </a:endParaRPr>
          </a:p>
          <a:p>
            <a:r>
              <a:rPr lang="uk-UA" sz="4000" b="1" dirty="0">
                <a:solidFill>
                  <a:srgbClr val="222222"/>
                </a:solidFill>
                <a:latin typeface="-apple-system"/>
              </a:rPr>
              <a:t>Структурні (</a:t>
            </a:r>
            <a:r>
              <a:rPr lang="en-US" sz="4000" b="1" dirty="0">
                <a:solidFill>
                  <a:srgbClr val="222222"/>
                </a:solidFill>
                <a:latin typeface="-apple-system"/>
              </a:rPr>
              <a:t>Structural</a:t>
            </a:r>
            <a:r>
              <a:rPr lang="uk-UA" sz="4000" b="1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uk-UA" sz="2800" dirty="0"/>
              <a:t>описують компонування об’єктів, тобто як сутності використовують одна одну</a:t>
            </a:r>
            <a:r>
              <a:rPr lang="en-US" sz="2800" dirty="0"/>
              <a:t>.</a:t>
            </a:r>
            <a:br>
              <a:rPr lang="ru-RU" sz="2800" dirty="0"/>
            </a:br>
            <a:br>
              <a:rPr lang="ru-RU" sz="2800" dirty="0"/>
            </a:br>
            <a:r>
              <a:rPr lang="uk-UA" sz="4000" b="1" dirty="0">
                <a:solidFill>
                  <a:srgbClr val="222222"/>
                </a:solidFill>
                <a:latin typeface="-apple-system"/>
              </a:rPr>
              <a:t>Поведінкові </a:t>
            </a:r>
            <a:r>
              <a:rPr lang="en-US" sz="4000" b="1" dirty="0">
                <a:solidFill>
                  <a:srgbClr val="222222"/>
                </a:solidFill>
                <a:latin typeface="-apple-system"/>
              </a:rPr>
              <a:t>(Behavioral)</a:t>
            </a:r>
            <a:r>
              <a:rPr lang="ru-RU" sz="28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ru-RU" dirty="0"/>
              <a:t> </a:t>
            </a:r>
            <a:r>
              <a:rPr lang="uk-UA" sz="2800" dirty="0"/>
              <a:t>пов’язані із наданням відповідальності об’єктам. Відрізняються від структурних тим, що не тільки описують структуру, але й конкретизують потоки управління </a:t>
            </a:r>
            <a:r>
              <a:rPr lang="uk-UA" sz="2800"/>
              <a:t>і даних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654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03AE-9F30-4AA4-8294-6C70813A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Шаблони проектування (</a:t>
            </a:r>
            <a:r>
              <a:rPr lang="en-US" b="1" dirty="0">
                <a:solidFill>
                  <a:srgbClr val="002060"/>
                </a:solidFill>
              </a:rPr>
              <a:t>Design patterns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3320" name="Picture 8" descr="https://habrastorage.org/getpro/habr/post_images/8fd/16f/b0f/8fd16fb0fc58c0dc3291abe1d98abb12.png">
            <a:extLst>
              <a:ext uri="{FF2B5EF4-FFF2-40B4-BE49-F238E27FC236}">
                <a16:creationId xmlns:a16="http://schemas.microsoft.com/office/drawing/2014/main" id="{E26805F2-71A6-46F7-9685-833AAD64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69" y="6278562"/>
            <a:ext cx="609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79DAB-6353-43EF-8152-D60A20277A38}"/>
              </a:ext>
            </a:extLst>
          </p:cNvPr>
          <p:cNvSpPr/>
          <p:nvPr/>
        </p:nvSpPr>
        <p:spPr>
          <a:xfrm>
            <a:off x="2100869" y="6337855"/>
            <a:ext cx="11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 creational</a:t>
            </a:r>
            <a:endParaRPr lang="en-US" dirty="0"/>
          </a:p>
        </p:txBody>
      </p:sp>
      <p:pic>
        <p:nvPicPr>
          <p:cNvPr id="13322" name="Picture 10" descr="https://habrastorage.org/getpro/habr/post_images/262/c9e/d92/262c9ed9247e232f099d35de841bf5d9.png">
            <a:extLst>
              <a:ext uri="{FF2B5EF4-FFF2-40B4-BE49-F238E27FC236}">
                <a16:creationId xmlns:a16="http://schemas.microsoft.com/office/drawing/2014/main" id="{4924B1CD-2DF3-4E30-853E-B26D747A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82" y="6308208"/>
            <a:ext cx="609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262BF-2444-4FC0-AC29-3E155939CDA5}"/>
              </a:ext>
            </a:extLst>
          </p:cNvPr>
          <p:cNvSpPr/>
          <p:nvPr/>
        </p:nvSpPr>
        <p:spPr>
          <a:xfrm>
            <a:off x="5834630" y="6337855"/>
            <a:ext cx="116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behavioral</a:t>
            </a:r>
            <a:endParaRPr lang="en-US" dirty="0"/>
          </a:p>
        </p:txBody>
      </p:sp>
      <p:pic>
        <p:nvPicPr>
          <p:cNvPr id="13324" name="Picture 12" descr="https://habrastorage.org/getpro/habr/post_images/3d2/c67/1bf/3d2c671bfcaa92b6a7ee0eb185247dc8.png">
            <a:extLst>
              <a:ext uri="{FF2B5EF4-FFF2-40B4-BE49-F238E27FC236}">
                <a16:creationId xmlns:a16="http://schemas.microsoft.com/office/drawing/2014/main" id="{0DE2F900-4D2E-4907-B86C-B2A26012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23" y="6282810"/>
            <a:ext cx="609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3B2D2-7A92-4F26-82CB-5D527D88DDB0}"/>
              </a:ext>
            </a:extLst>
          </p:cNvPr>
          <p:cNvSpPr/>
          <p:nvPr/>
        </p:nvSpPr>
        <p:spPr>
          <a:xfrm>
            <a:off x="9747123" y="6337854"/>
            <a:ext cx="108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structural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EF3E8-6C88-4E5C-B894-5B5FB8378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40" y="1690688"/>
            <a:ext cx="69437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7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B6C2-440B-4E4D-AB76-0F3DAB1D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Фабричний метод (</a:t>
            </a:r>
            <a:r>
              <a:rPr lang="en-US" b="1" dirty="0">
                <a:solidFill>
                  <a:srgbClr val="002060"/>
                </a:solidFill>
              </a:rPr>
              <a:t>Factory method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3D31F-6FC9-4A73-B6E1-B6E3EA7279FF}"/>
              </a:ext>
            </a:extLst>
          </p:cNvPr>
          <p:cNvSpPr txBox="1"/>
          <p:nvPr/>
        </p:nvSpPr>
        <p:spPr>
          <a:xfrm>
            <a:off x="525102" y="1799471"/>
            <a:ext cx="376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Тип</a:t>
            </a:r>
            <a:r>
              <a:rPr lang="en-US" sz="2800" b="1" dirty="0"/>
              <a:t>: </a:t>
            </a:r>
            <a:r>
              <a:rPr lang="uk-UA" sz="2800" b="1" dirty="0"/>
              <a:t>Породжувальний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341A3-98B3-45BC-802A-5D78C996CC0F}"/>
              </a:ext>
            </a:extLst>
          </p:cNvPr>
          <p:cNvSpPr txBox="1"/>
          <p:nvPr/>
        </p:nvSpPr>
        <p:spPr>
          <a:xfrm>
            <a:off x="525102" y="2717487"/>
            <a:ext cx="3993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Визначає інтерфейс для створення об’єкту, але похідні класи самі вирішують який саме тип об’єкту створювати. </a:t>
            </a:r>
          </a:p>
          <a:p>
            <a:r>
              <a:rPr lang="uk-UA" sz="2400" dirty="0"/>
              <a:t>Тобто патерн делегує створення об’єктів похідним класам. Іноді його ще називають віртуальним конструктором.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F8799-974B-4E65-8E58-08B0C635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534449"/>
            <a:ext cx="63722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94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66E4-09A4-45BE-B5A3-69E9BEEF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Фабричний метод (</a:t>
            </a:r>
            <a:r>
              <a:rPr lang="en-US" b="1" dirty="0">
                <a:solidFill>
                  <a:srgbClr val="002060"/>
                </a:solidFill>
              </a:rPr>
              <a:t>Factory Method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D91EA-1220-4B90-9251-EB64F661C95D}"/>
              </a:ext>
            </a:extLst>
          </p:cNvPr>
          <p:cNvSpPr/>
          <p:nvPr/>
        </p:nvSpPr>
        <p:spPr>
          <a:xfrm>
            <a:off x="239247" y="1323853"/>
            <a:ext cx="6640947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IProduct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ConcreteProductA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MySqlDatabase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"Creating MySQL table"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ConcreteProductB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PostgreDatabase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 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"Creating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Postgre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table"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//Creator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//factory method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ConcreteCreatorA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MySqlDatabaseCreator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MySqlDatabase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ConcreteCreatorB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PostgreDatabaseCreator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DatabaseCreator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PostgreDatabase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957A1-1647-43FB-AB8D-F995833E0F41}"/>
              </a:ext>
            </a:extLst>
          </p:cNvPr>
          <p:cNvSpPr/>
          <p:nvPr/>
        </p:nvSpPr>
        <p:spPr>
          <a:xfrm>
            <a:off x="6924584" y="1483652"/>
            <a:ext cx="522868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MySqlDatabaseCreator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PostgreDatabaseCreator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An array of creators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DatabaseCreator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creators[] = {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postgreCreator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Iterate over creators and create products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creator : creators)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database(creator-&gt;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database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6716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EB03-5F37-4BD0-BF66-AEFB0EF1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Спостерігач (</a:t>
            </a:r>
            <a:r>
              <a:rPr lang="en-US" b="1" dirty="0">
                <a:solidFill>
                  <a:srgbClr val="002060"/>
                </a:solidFill>
              </a:rPr>
              <a:t>Observer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BEF8F-46E8-447E-BCFA-FA1015395F63}"/>
              </a:ext>
            </a:extLst>
          </p:cNvPr>
          <p:cNvSpPr txBox="1"/>
          <p:nvPr/>
        </p:nvSpPr>
        <p:spPr>
          <a:xfrm>
            <a:off x="838200" y="1690688"/>
            <a:ext cx="384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Тип</a:t>
            </a:r>
            <a:r>
              <a:rPr lang="en-US" sz="2800" b="1" dirty="0"/>
              <a:t>: </a:t>
            </a:r>
            <a:r>
              <a:rPr lang="uk-UA" sz="2800" b="1" dirty="0"/>
              <a:t>Поведінковий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7BFE-706D-4EBA-B928-48E29B848C0C}"/>
              </a:ext>
            </a:extLst>
          </p:cNvPr>
          <p:cNvSpPr txBox="1"/>
          <p:nvPr/>
        </p:nvSpPr>
        <p:spPr>
          <a:xfrm>
            <a:off x="838200" y="3016251"/>
            <a:ext cx="3609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Визначає зв’язок «один-до-багатьох» між об’єктами: коли один об’єкт змінює свій стан</a:t>
            </a:r>
            <a:r>
              <a:rPr lang="en-US" sz="2400" dirty="0"/>
              <a:t>, </a:t>
            </a:r>
            <a:r>
              <a:rPr lang="uk-UA" sz="2400" dirty="0"/>
              <a:t>всі залежні об’єкти отримують нотифікацію і відтак виконують якісь дії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9DAF5-AAA1-4504-9D72-3AF35B4F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68" y="1576633"/>
            <a:ext cx="6972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A58D-5D83-472B-B17C-DA408792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Зв’язність (</a:t>
            </a:r>
            <a:r>
              <a:rPr lang="en-US" b="1" dirty="0">
                <a:solidFill>
                  <a:srgbClr val="002060"/>
                </a:solidFill>
              </a:rPr>
              <a:t>coupling)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02C2-5CE9-4741-B0C9-6FD52B49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05"/>
            <a:ext cx="10515600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Це залежність між двома модулями </a:t>
            </a:r>
            <a:r>
              <a:rPr lang="ru-RU" dirty="0"/>
              <a:t>(</a:t>
            </a:r>
            <a:r>
              <a:rPr lang="uk-UA" dirty="0"/>
              <a:t>Клас</a:t>
            </a:r>
            <a:r>
              <a:rPr lang="ru-RU" dirty="0"/>
              <a:t> А «</a:t>
            </a:r>
            <a:r>
              <a:rPr lang="uk-UA" dirty="0"/>
              <a:t>знає</a:t>
            </a:r>
            <a:r>
              <a:rPr lang="ru-RU" dirty="0"/>
              <a:t>» </a:t>
            </a:r>
            <a:r>
              <a:rPr lang="uk-UA" dirty="0"/>
              <a:t>про</a:t>
            </a:r>
            <a:r>
              <a:rPr lang="ru-RU" dirty="0"/>
              <a:t> </a:t>
            </a:r>
            <a:r>
              <a:rPr lang="uk-UA" dirty="0"/>
              <a:t>клас</a:t>
            </a:r>
            <a:r>
              <a:rPr lang="ru-RU" dirty="0"/>
              <a:t> В)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06371FBF-1451-4F76-B28C-A8DF5D82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08" y="2110511"/>
            <a:ext cx="8211127" cy="30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AEB37-A52F-444A-A058-DC37D1670371}"/>
              </a:ext>
            </a:extLst>
          </p:cNvPr>
          <p:cNvSpPr txBox="1"/>
          <p:nvPr/>
        </p:nvSpPr>
        <p:spPr>
          <a:xfrm>
            <a:off x="969818" y="5563347"/>
            <a:ext cx="976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800" dirty="0"/>
              <a:t>Що менше/слабкіше зв’язність, то краща архітектура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20854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6116-5672-4809-BB8F-6DA96285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Спостерігач (</a:t>
            </a:r>
            <a:r>
              <a:rPr lang="en-US" b="1" dirty="0">
                <a:solidFill>
                  <a:srgbClr val="002060"/>
                </a:solidFill>
              </a:rPr>
              <a:t>Observer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3449B-0F7B-4B55-89A0-E9BEABF47CDA}"/>
              </a:ext>
            </a:extLst>
          </p:cNvPr>
          <p:cNvSpPr/>
          <p:nvPr/>
        </p:nvSpPr>
        <p:spPr>
          <a:xfrm>
            <a:off x="328353" y="1314625"/>
            <a:ext cx="6015182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ObservedString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&amp;) = 0;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//class which is watched by observers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ObservedString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m_observers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m_observers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Subscribe(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m_observers.push_back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1C1AE-58A2-41E5-976C-A8A9EFA76AC2}"/>
              </a:ext>
            </a:extLst>
          </p:cNvPr>
          <p:cNvSpPr/>
          <p:nvPr/>
        </p:nvSpPr>
        <p:spPr>
          <a:xfrm>
            <a:off x="6486235" y="1314625"/>
            <a:ext cx="5504873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//classes which get notifications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StrScreen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ObservedString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StrSymbolsCounter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ObservedString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().length()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07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A1B3-467E-4441-8F81-D01A738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Адаптер (</a:t>
            </a:r>
            <a:r>
              <a:rPr lang="en-US" b="1" dirty="0">
                <a:solidFill>
                  <a:srgbClr val="002060"/>
                </a:solidFill>
              </a:rPr>
              <a:t>Adapter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03352-C7C5-4853-8250-0B3CBC678F37}"/>
              </a:ext>
            </a:extLst>
          </p:cNvPr>
          <p:cNvSpPr txBox="1"/>
          <p:nvPr/>
        </p:nvSpPr>
        <p:spPr>
          <a:xfrm>
            <a:off x="838200" y="1627686"/>
            <a:ext cx="341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Тип</a:t>
            </a:r>
            <a:r>
              <a:rPr lang="en-US" sz="2800" b="1" dirty="0"/>
              <a:t>: </a:t>
            </a:r>
            <a:r>
              <a:rPr lang="uk-UA" sz="2800" b="1" dirty="0"/>
              <a:t>Структурний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5A16-CBBB-4A88-90F4-AB99314348C0}"/>
              </a:ext>
            </a:extLst>
          </p:cNvPr>
          <p:cNvSpPr txBox="1"/>
          <p:nvPr/>
        </p:nvSpPr>
        <p:spPr>
          <a:xfrm>
            <a:off x="838199" y="2502948"/>
            <a:ext cx="3884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Пристосовує інтерфейс класу до іншого інтерфейсу, який очікує клієнт.</a:t>
            </a:r>
            <a:endParaRPr lang="en-US" sz="2400" dirty="0"/>
          </a:p>
          <a:p>
            <a:r>
              <a:rPr lang="uk-UA" sz="2400" dirty="0"/>
              <a:t>Забезпечує взаємодію між класами з різними інтерфейсами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FF487-3D46-45A9-ADC8-D826656D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67" y="1179343"/>
            <a:ext cx="6257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3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8BF6-8EC4-4BE1-ACAB-B079A683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Адаптер (</a:t>
            </a:r>
            <a:r>
              <a:rPr lang="en-US" b="1" dirty="0">
                <a:solidFill>
                  <a:srgbClr val="002060"/>
                </a:solidFill>
              </a:rPr>
              <a:t>Adapter</a:t>
            </a:r>
            <a:r>
              <a:rPr lang="uk-UA" b="1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51CA7-7F6C-4C04-AD69-FCF3CF278A62}"/>
              </a:ext>
            </a:extLst>
          </p:cNvPr>
          <p:cNvSpPr/>
          <p:nvPr/>
        </p:nvSpPr>
        <p:spPr>
          <a:xfrm>
            <a:off x="108059" y="1453807"/>
            <a:ext cx="5331207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//Coordinate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//Dimension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LegacyRectangle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OldDraw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"point1: 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point2: 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x2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D1EA2-C098-412E-B089-73B237912A90}"/>
              </a:ext>
            </a:extLst>
          </p:cNvPr>
          <p:cNvSpPr/>
          <p:nvPr/>
        </p:nvSpPr>
        <p:spPr>
          <a:xfrm>
            <a:off x="5653124" y="1427606"/>
            <a:ext cx="6430817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IRectangleAdapter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)=0;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IRectangleAdapter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RectangleAdapter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IRectangleAdapter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legacyRectangle.OldDraw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LegacyRectangle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legacyRectangle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DBFF2-3670-BC8F-4FE8-36656D934BE2}"/>
              </a:ext>
            </a:extLst>
          </p:cNvPr>
          <p:cNvSpPr/>
          <p:nvPr/>
        </p:nvSpPr>
        <p:spPr>
          <a:xfrm>
            <a:off x="108059" y="4681536"/>
            <a:ext cx="5331207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IRectangleAdapter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pRectangle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RectangleAdapter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pRectangle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Draw(120, 200, 60, 40);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90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CAC-8B37-4895-B4EB-B2B4CF49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Запитання</a:t>
            </a:r>
            <a:r>
              <a:rPr lang="ru-RU" b="1" dirty="0">
                <a:solidFill>
                  <a:srgbClr val="002060"/>
                </a:solidFill>
              </a:rPr>
              <a:t>?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43B5B-2A49-F2B8-8EE9-CFF153D99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B7EA-D3BA-527D-D0E8-FF8466C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Інкапсуляція (</a:t>
            </a:r>
            <a:r>
              <a:rPr lang="en-US" b="1" dirty="0">
                <a:solidFill>
                  <a:srgbClr val="002060"/>
                </a:solidFill>
              </a:rPr>
              <a:t>Encapsulation)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FC09-3CF1-401E-888E-7F855AD8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903"/>
          </a:xfrm>
        </p:spPr>
        <p:txBody>
          <a:bodyPr>
            <a:noAutofit/>
          </a:bodyPr>
          <a:lstStyle/>
          <a:p>
            <a:r>
              <a:rPr lang="uk-UA" dirty="0"/>
              <a:t>поєднання даних з методами, які оперують тими даними</a:t>
            </a:r>
          </a:p>
          <a:p>
            <a:r>
              <a:rPr lang="uk-UA" dirty="0"/>
              <a:t>обмеження безпосереднього доступу до деяких компонентів об’єкту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27B6A-52FC-2FEE-5250-01F310713F91}"/>
              </a:ext>
            </a:extLst>
          </p:cNvPr>
          <p:cNvSpPr txBox="1"/>
          <p:nvPr/>
        </p:nvSpPr>
        <p:spPr>
          <a:xfrm>
            <a:off x="1025236" y="4248727"/>
            <a:ext cx="923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</a:t>
            </a:r>
            <a:r>
              <a:rPr lang="en-US" sz="3600" dirty="0"/>
              <a:t>C++ </a:t>
            </a:r>
            <a:r>
              <a:rPr lang="uk-UA" sz="3600" dirty="0"/>
              <a:t>інкапсуляція реалізована через класи та модифікатори </a:t>
            </a:r>
            <a:r>
              <a:rPr lang="ru-RU" sz="3600" dirty="0"/>
              <a:t>(</a:t>
            </a:r>
            <a:r>
              <a:rPr lang="en-US" sz="3600" dirty="0"/>
              <a:t>private, public, protected)</a:t>
            </a:r>
          </a:p>
        </p:txBody>
      </p:sp>
    </p:spTree>
    <p:extLst>
      <p:ext uri="{BB962C8B-B14F-4D97-AF65-F5344CB8AC3E}">
        <p14:creationId xmlns:p14="http://schemas.microsoft.com/office/powerpoint/2010/main" val="29362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2170B-A5DA-834B-A1C4-F63E9BCB9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ED7A-9F44-A40A-D7B0-90D2E27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Наслідування</a:t>
            </a:r>
            <a:r>
              <a:rPr lang="en-US" b="1" dirty="0">
                <a:solidFill>
                  <a:srgbClr val="002060"/>
                </a:solidFill>
              </a:rPr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A1E8-C8EC-B828-F02F-900B85CC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2130425"/>
            <a:ext cx="10515600" cy="557357"/>
          </a:xfrm>
        </p:spPr>
        <p:txBody>
          <a:bodyPr>
            <a:normAutofit lnSpcReduction="10000"/>
          </a:bodyPr>
          <a:lstStyle/>
          <a:p>
            <a:r>
              <a:rPr lang="uk-UA" sz="3600" dirty="0"/>
              <a:t>Конструювання нових класів на основі інших класів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B5BB8-509F-6DB7-8083-5796087EB5C8}"/>
              </a:ext>
            </a:extLst>
          </p:cNvPr>
          <p:cNvSpPr txBox="1"/>
          <p:nvPr/>
        </p:nvSpPr>
        <p:spPr>
          <a:xfrm>
            <a:off x="838200" y="3888509"/>
            <a:ext cx="9340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Які переваги наслідування</a:t>
            </a:r>
            <a:r>
              <a:rPr lang="en-US" sz="3200" dirty="0"/>
              <a:t>?</a:t>
            </a:r>
            <a:endParaRPr lang="ru-RU" sz="3200" dirty="0"/>
          </a:p>
          <a:p>
            <a:pPr marL="285750" indent="-285750">
              <a:buFontTx/>
              <a:buChar char="-"/>
            </a:pPr>
            <a:r>
              <a:rPr lang="uk-UA" sz="3200" b="1" dirty="0"/>
              <a:t>Повторне використання коду </a:t>
            </a:r>
            <a:r>
              <a:rPr lang="ru-RU" sz="3200" b="1" dirty="0"/>
              <a:t>(</a:t>
            </a:r>
            <a:r>
              <a:rPr lang="uk-UA" sz="3200" b="1" dirty="0"/>
              <a:t>коду базового класу</a:t>
            </a:r>
            <a:r>
              <a:rPr lang="ru-RU" sz="32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uk-UA" sz="3200" b="1" dirty="0"/>
              <a:t>Побудова ієрархічної структури класів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499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EB85-4802-4B26-9A0E-86B290A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Наслідування </a:t>
            </a:r>
            <a:r>
              <a:rPr lang="en-US" b="1" dirty="0">
                <a:solidFill>
                  <a:srgbClr val="002060"/>
                </a:solidFill>
              </a:rPr>
              <a:t>vs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uk-UA" b="1" dirty="0">
                <a:solidFill>
                  <a:srgbClr val="002060"/>
                </a:solidFill>
              </a:rPr>
              <a:t>Асоціація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AB7332-4784-4893-AB4F-AC578F49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68651"/>
              </p:ext>
            </p:extLst>
          </p:nvPr>
        </p:nvGraphicFramePr>
        <p:xfrm>
          <a:off x="793171" y="4062984"/>
          <a:ext cx="102073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283">
                  <a:extLst>
                    <a:ext uri="{9D8B030D-6E8A-4147-A177-3AD203B41FA5}">
                      <a16:colId xmlns:a16="http://schemas.microsoft.com/office/drawing/2014/main" val="2645524553"/>
                    </a:ext>
                  </a:extLst>
                </a:gridCol>
                <a:gridCol w="3744491">
                  <a:extLst>
                    <a:ext uri="{9D8B030D-6E8A-4147-A177-3AD203B41FA5}">
                      <a16:colId xmlns:a16="http://schemas.microsoft.com/office/drawing/2014/main" val="3720801307"/>
                    </a:ext>
                  </a:extLst>
                </a:gridCol>
                <a:gridCol w="3851564">
                  <a:extLst>
                    <a:ext uri="{9D8B030D-6E8A-4147-A177-3AD203B41FA5}">
                      <a16:colId xmlns:a16="http://schemas.microsoft.com/office/drawing/2014/main" val="228531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Наслідування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Асоціація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50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Відносини</a:t>
                      </a:r>
                      <a:r>
                        <a:rPr lang="ru-RU" sz="2800" dirty="0"/>
                        <a:t>: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Є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МАЄ</a:t>
                      </a:r>
                      <a:endParaRPr 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13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Приклад</a:t>
                      </a:r>
                      <a:r>
                        <a:rPr lang="ru-RU" sz="2800" dirty="0"/>
                        <a:t>: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800" dirty="0"/>
                        <a:t>Ламборгіні є машиною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800" dirty="0"/>
                        <a:t>Машина має двигун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0492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C35468-26F7-4277-B598-BEB60864D4E4}"/>
              </a:ext>
            </a:extLst>
          </p:cNvPr>
          <p:cNvSpPr txBox="1"/>
          <p:nvPr/>
        </p:nvSpPr>
        <p:spPr>
          <a:xfrm>
            <a:off x="793171" y="1847273"/>
            <a:ext cx="1060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Асоціація (</a:t>
            </a:r>
            <a:r>
              <a:rPr lang="en-US" sz="3600" dirty="0"/>
              <a:t>Association</a:t>
            </a:r>
            <a:r>
              <a:rPr lang="uk-UA" sz="3600" dirty="0"/>
              <a:t>) це такий вид залежності між класами, коли клас А містить в собі об’єкт класу </a:t>
            </a:r>
            <a:r>
              <a:rPr lang="en-US" sz="3600" dirty="0"/>
              <a:t>B</a:t>
            </a:r>
            <a:r>
              <a:rPr lang="uk-UA" sz="3600" dirty="0"/>
              <a:t> (як член класу)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3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03CC-8AF0-44D5-AFAC-3188A7CA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2060"/>
                </a:solidFill>
              </a:rPr>
              <a:t>Фокус з наслідуванням №1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85843-8F65-4800-B25D-A65BFC65796B}"/>
              </a:ext>
            </a:extLst>
          </p:cNvPr>
          <p:cNvSpPr/>
          <p:nvPr/>
        </p:nvSpPr>
        <p:spPr>
          <a:xfrm>
            <a:off x="2275839" y="1709594"/>
            <a:ext cx="5256415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6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22867</TotalTime>
  <Words>3539</Words>
  <Application>Microsoft Office PowerPoint</Application>
  <PresentationFormat>Widescreen</PresentationFormat>
  <Paragraphs>633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Мова програмування C++ та ООП</vt:lpstr>
      <vt:lpstr>Зміст</vt:lpstr>
      <vt:lpstr>PowerPoint Presentation</vt:lpstr>
      <vt:lpstr>Що таке ООП? Чому ми його потребуємо?</vt:lpstr>
      <vt:lpstr>Зв’язність (coupling)</vt:lpstr>
      <vt:lpstr>Інкапсуляція (Encapsulation)</vt:lpstr>
      <vt:lpstr>Наслідування (Inheritance)</vt:lpstr>
      <vt:lpstr>Наслідування vs Асоціація</vt:lpstr>
      <vt:lpstr>Фокус з наслідуванням №1</vt:lpstr>
      <vt:lpstr>Як похідний (наслідуваний) клас розташований у пам’яті</vt:lpstr>
      <vt:lpstr>Поліморфізм (Polymorphism)</vt:lpstr>
      <vt:lpstr>Фокус з наслідуванням №2</vt:lpstr>
      <vt:lpstr>Віртуальні функції (Virtual functions)</vt:lpstr>
      <vt:lpstr>Як клас з віртуальними функціями росташований у пам’яті</vt:lpstr>
      <vt:lpstr>Динамічний та статичний поліморфізм</vt:lpstr>
      <vt:lpstr>Приклад статичного поліморфізму</vt:lpstr>
      <vt:lpstr>Private, protected і public наслідування</vt:lpstr>
      <vt:lpstr>Приклад використання поліморфізму</vt:lpstr>
      <vt:lpstr>Віртуальний деструктор</vt:lpstr>
      <vt:lpstr>PowerPoint Presentation</vt:lpstr>
      <vt:lpstr>Навіщо нам потрібні винятки?</vt:lpstr>
      <vt:lpstr>Генерація винятка</vt:lpstr>
      <vt:lpstr>Обробка винятків (Exception handling)</vt:lpstr>
      <vt:lpstr>Best practices щодо винятків:</vt:lpstr>
      <vt:lpstr>Гарантії безпеки винятків</vt:lpstr>
      <vt:lpstr>Специфікація винятків</vt:lpstr>
      <vt:lpstr>Що є для винятків у C++11</vt:lpstr>
      <vt:lpstr>PowerPoint Presentation</vt:lpstr>
      <vt:lpstr>Це безпечно?</vt:lpstr>
      <vt:lpstr>RAII</vt:lpstr>
      <vt:lpstr>Це безпечно:</vt:lpstr>
      <vt:lpstr>Розумні вказівники (smart pointers)</vt:lpstr>
      <vt:lpstr>PowerPoint Presentation</vt:lpstr>
      <vt:lpstr>Версія стандарту</vt:lpstr>
      <vt:lpstr>Ключові слова</vt:lpstr>
      <vt:lpstr>Бітові операції (Bitwise operations)</vt:lpstr>
      <vt:lpstr>Множинне наслідування (Multiple inheritance)</vt:lpstr>
      <vt:lpstr>Ромбовидне наслідування (Diamond inheritance)</vt:lpstr>
      <vt:lpstr>Вирішення проблеми ромбовидного наслідування №1:</vt:lpstr>
      <vt:lpstr>Віртуальне наслідування (Virtual inheritance)</vt:lpstr>
      <vt:lpstr>Порядок ініціалізації (Initialization order)</vt:lpstr>
      <vt:lpstr>Порядок виклику конструкторів і деструкторів</vt:lpstr>
      <vt:lpstr>PowerPoint Presentation</vt:lpstr>
      <vt:lpstr>Шаблони проектування</vt:lpstr>
      <vt:lpstr>Класифікація шаблонів проектування</vt:lpstr>
      <vt:lpstr>Шаблони проектування (Design patterns)</vt:lpstr>
      <vt:lpstr>Фабричний метод (Factory method)</vt:lpstr>
      <vt:lpstr>Фабричний метод (Factory Method)</vt:lpstr>
      <vt:lpstr>Спостерігач (Observer)</vt:lpstr>
      <vt:lpstr>Спостерігач (Observer)</vt:lpstr>
      <vt:lpstr>Адаптер (Adapter)</vt:lpstr>
      <vt:lpstr>Адаптер (Adapter)</vt:lpstr>
      <vt:lpstr>Запитання?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Tatyana Kit</dc:creator>
  <cp:lastModifiedBy>Tetiana</cp:lastModifiedBy>
  <cp:revision>537</cp:revision>
  <dcterms:created xsi:type="dcterms:W3CDTF">2021-02-26T09:02:26Z</dcterms:created>
  <dcterms:modified xsi:type="dcterms:W3CDTF">2024-02-29T23:03:31Z</dcterms:modified>
</cp:coreProperties>
</file>