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72" r:id="rId2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PT Sans Narrow" panose="020B0506020203020204" pitchFamily="34" charset="77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DA33A-D07D-C94B-80D3-A9556599E97A}" v="41" dt="2024-02-29T17:40:26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23"/>
    <p:restoredTop sz="93153"/>
  </p:normalViewPr>
  <p:slideViewPr>
    <p:cSldViewPr snapToGrid="0">
      <p:cViewPr>
        <p:scale>
          <a:sx n="90" d="100"/>
          <a:sy n="90" d="100"/>
        </p:scale>
        <p:origin x="1760" y="6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0bc95490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0bc95490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429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0bc95490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0bc95490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679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0bc95490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0bc95490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572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0bc95490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0bc95490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200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0bc95490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0bc95490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181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0bc95490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0bc95490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118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0bc95490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0bc95490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00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0bc95490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0bc95490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530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0bc95490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0bc95490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648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0bc95490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0bc95490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031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0bc954902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0bc954902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0bc95490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0bc95490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378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0bc95490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0bc95490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217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0bc95490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0bc95490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8436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0bc95490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0bc95490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726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0bc95490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0bc95490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19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0bc95490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0bc95490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0bc95490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0bc95490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209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0bc95490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0bc95490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873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0bc95490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0bc95490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502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0bc95490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0bc95490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453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0bc95490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0bc95490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699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0bc95490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0bc95490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63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hyperlink" Target="https://google.github.io/styleguide/cppguid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lvm.org/docs/CodingStandards.html" TargetMode="External"/><Relationship Id="rId4" Type="http://schemas.openxmlformats.org/officeDocument/2006/relationships/hyperlink" Target="https://google.github.io/styleguide/cppguide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 b="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Розбір типових помилок на прикладах Code Review​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Senior software developer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Snihur Yulia </a:t>
            </a:r>
            <a:endParaRPr/>
          </a:p>
        </p:txBody>
      </p:sp>
      <p:pic>
        <p:nvPicPr>
          <p:cNvPr id="2" name="Google Shape;75;p14">
            <a:extLst>
              <a:ext uri="{FF2B5EF4-FFF2-40B4-BE49-F238E27FC236}">
                <a16:creationId xmlns:a16="http://schemas.microsoft.com/office/drawing/2014/main" id="{2626619B-E40C-2A76-8E0E-75E9886B5E6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525" y="-893725"/>
            <a:ext cx="4096851" cy="27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0" y="525575"/>
            <a:ext cx="9144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500" dirty="0"/>
              <a:t>Завжди </a:t>
            </a:r>
            <a:r>
              <a:rPr lang="uk-UA" sz="3500" dirty="0" err="1"/>
              <a:t>ініцілізуйте</a:t>
            </a:r>
            <a:r>
              <a:rPr lang="uk-UA" sz="3500" dirty="0"/>
              <a:t> змінні</a:t>
            </a:r>
            <a:endParaRPr sz="3500" dirty="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566" y="-840038"/>
            <a:ext cx="4096851" cy="27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4;p14">
            <a:extLst>
              <a:ext uri="{FF2B5EF4-FFF2-40B4-BE49-F238E27FC236}">
                <a16:creationId xmlns:a16="http://schemas.microsoft.com/office/drawing/2014/main" id="{1FF30524-7E03-3CAE-F175-1B52C3A5FA12}"/>
              </a:ext>
            </a:extLst>
          </p:cNvPr>
          <p:cNvSpPr txBox="1">
            <a:spLocks/>
          </p:cNvSpPr>
          <p:nvPr/>
        </p:nvSpPr>
        <p:spPr>
          <a:xfrm>
            <a:off x="311698" y="1152425"/>
            <a:ext cx="8650879" cy="382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err="1"/>
              <a:t>Неініціалізовані</a:t>
            </a:r>
            <a:r>
              <a:rPr lang="uk-UA" dirty="0"/>
              <a:t> змінні це поширене джерело помилок і С та С++ мовах. Якщо змінна не </a:t>
            </a:r>
            <a:r>
              <a:rPr lang="uk-UA" dirty="0" err="1"/>
              <a:t>ініцілізована</a:t>
            </a:r>
            <a:r>
              <a:rPr lang="en-US" dirty="0"/>
              <a:t>, </a:t>
            </a:r>
            <a:r>
              <a:rPr lang="uk-UA" dirty="0"/>
              <a:t>вона має неочікуване значення</a:t>
            </a:r>
            <a:r>
              <a:rPr lang="en-US" dirty="0"/>
              <a:t>, </a:t>
            </a:r>
            <a:r>
              <a:rPr lang="uk-UA" dirty="0"/>
              <a:t>що може призвести до краху програми.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269D1-AC09-81A5-49AE-8B4168041B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16" t="41310" r="1703" b="35991"/>
          <a:stretch/>
        </p:blipFill>
        <p:spPr>
          <a:xfrm>
            <a:off x="311698" y="2693293"/>
            <a:ext cx="8406708" cy="16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4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0" y="635962"/>
            <a:ext cx="9144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Передача параметрів </a:t>
            </a:r>
            <a:r>
              <a:rPr lang="en-US" sz="3200" dirty="0"/>
              <a:t>by value, by pointer, by reference</a:t>
            </a:r>
            <a:endParaRPr sz="3200" dirty="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566" y="-840038"/>
            <a:ext cx="4096851" cy="27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4;p14">
            <a:extLst>
              <a:ext uri="{FF2B5EF4-FFF2-40B4-BE49-F238E27FC236}">
                <a16:creationId xmlns:a16="http://schemas.microsoft.com/office/drawing/2014/main" id="{1FF30524-7E03-3CAE-F175-1B52C3A5FA12}"/>
              </a:ext>
            </a:extLst>
          </p:cNvPr>
          <p:cNvSpPr txBox="1">
            <a:spLocks/>
          </p:cNvSpPr>
          <p:nvPr/>
        </p:nvSpPr>
        <p:spPr>
          <a:xfrm>
            <a:off x="272717" y="1152425"/>
            <a:ext cx="5347560" cy="382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By value</a:t>
            </a:r>
            <a:endParaRPr lang="uk-UA" sz="2000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u="sng" dirty="0"/>
              <a:t>Використовується</a:t>
            </a:r>
            <a:r>
              <a:rPr lang="en-US" u="sng" dirty="0"/>
              <a:t>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При передачі простих типів та </a:t>
            </a:r>
            <a:r>
              <a:rPr lang="uk-UA" dirty="0" err="1"/>
              <a:t>енумераторів</a:t>
            </a:r>
            <a:r>
              <a:rPr lang="en-US" dirty="0"/>
              <a:t>, </a:t>
            </a:r>
            <a:r>
              <a:rPr lang="uk-UA" dirty="0"/>
              <a:t>коли припускається</a:t>
            </a:r>
            <a:r>
              <a:rPr lang="en-US" dirty="0"/>
              <a:t>, </a:t>
            </a:r>
            <a:r>
              <a:rPr lang="uk-UA" dirty="0"/>
              <a:t>що функція не повинна змінювати аргумент.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u="sng" dirty="0"/>
              <a:t>Не використовується</a:t>
            </a:r>
            <a:r>
              <a:rPr lang="en-US" u="sng" dirty="0"/>
              <a:t>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При передачі масивів</a:t>
            </a:r>
            <a:r>
              <a:rPr lang="en-US" dirty="0"/>
              <a:t>, </a:t>
            </a:r>
            <a:r>
              <a:rPr lang="uk-UA" dirty="0"/>
              <a:t>структур і класів</a:t>
            </a:r>
            <a:r>
              <a:rPr lang="en-US" dirty="0"/>
              <a:t>, </a:t>
            </a:r>
            <a:r>
              <a:rPr lang="uk-UA" dirty="0"/>
              <a:t>бо це призводить значного зниження продуктивності через копіювання.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75F6C5-CD8E-C1E7-A38E-E424B6F4B4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166"/>
          <a:stretch/>
        </p:blipFill>
        <p:spPr>
          <a:xfrm>
            <a:off x="5620277" y="1471459"/>
            <a:ext cx="3404530" cy="319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2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0" y="635962"/>
            <a:ext cx="9144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Передача параметрів </a:t>
            </a:r>
            <a:r>
              <a:rPr lang="en-US" sz="3200" dirty="0"/>
              <a:t>by value, by pointer, by reference</a:t>
            </a:r>
            <a:endParaRPr sz="3200" dirty="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566" y="-840038"/>
            <a:ext cx="4096851" cy="27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4;p14">
            <a:extLst>
              <a:ext uri="{FF2B5EF4-FFF2-40B4-BE49-F238E27FC236}">
                <a16:creationId xmlns:a16="http://schemas.microsoft.com/office/drawing/2014/main" id="{1FF30524-7E03-3CAE-F175-1B52C3A5FA12}"/>
              </a:ext>
            </a:extLst>
          </p:cNvPr>
          <p:cNvSpPr txBox="1">
            <a:spLocks/>
          </p:cNvSpPr>
          <p:nvPr/>
        </p:nvSpPr>
        <p:spPr>
          <a:xfrm>
            <a:off x="272717" y="1152425"/>
            <a:ext cx="5161363" cy="382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By reference</a:t>
            </a:r>
            <a:endParaRPr lang="uk-UA" sz="2000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u="sng" dirty="0"/>
              <a:t>Використовується</a:t>
            </a:r>
            <a:r>
              <a:rPr lang="en-US" u="sng" dirty="0"/>
              <a:t>:</a:t>
            </a:r>
          </a:p>
          <a:p>
            <a:pPr marL="285750" indent="-285750">
              <a:lnSpc>
                <a:spcPct val="150000"/>
              </a:lnSpc>
            </a:pPr>
            <a:r>
              <a:rPr lang="uk-UA" dirty="0"/>
              <a:t>Якщо з функції потрібно повернути декілька параметрів виводу.</a:t>
            </a:r>
          </a:p>
          <a:p>
            <a:pPr marL="285750" indent="-285750">
              <a:lnSpc>
                <a:spcPct val="150000"/>
              </a:lnSpc>
            </a:pPr>
            <a:r>
              <a:rPr lang="uk-UA" dirty="0"/>
              <a:t>При передачі структур або класів (використовуйте </a:t>
            </a:r>
            <a:r>
              <a:rPr lang="en-US" dirty="0"/>
              <a:t>const, </a:t>
            </a:r>
            <a:r>
              <a:rPr lang="uk-UA" dirty="0"/>
              <a:t>якщо потрібно</a:t>
            </a:r>
            <a:r>
              <a:rPr lang="en-US" dirty="0"/>
              <a:t> </a:t>
            </a:r>
            <a:r>
              <a:rPr lang="uk-UA" dirty="0"/>
              <a:t>тільки для читання)</a:t>
            </a:r>
            <a:endParaRPr lang="en-U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u="sng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u="sng" dirty="0"/>
              <a:t>Правило</a:t>
            </a:r>
            <a:r>
              <a:rPr lang="en-US" dirty="0"/>
              <a:t>:</a:t>
            </a:r>
            <a:r>
              <a:rPr lang="uk-UA" dirty="0"/>
              <a:t> При передачі аргументів по посиланню завжди використовуйте константні посилання</a:t>
            </a:r>
            <a:r>
              <a:rPr lang="en-US" dirty="0"/>
              <a:t>, </a:t>
            </a:r>
            <a:r>
              <a:rPr lang="uk-UA" dirty="0"/>
              <a:t>якщо вам не потрібно</a:t>
            </a:r>
            <a:r>
              <a:rPr lang="en-US" dirty="0"/>
              <a:t>, </a:t>
            </a:r>
            <a:r>
              <a:rPr lang="uk-UA" dirty="0"/>
              <a:t>щоб функція змінювала значення аргументів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BD0D44-858F-AE3E-F665-0D1AC0CA8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080" y="1562881"/>
            <a:ext cx="3608967" cy="337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2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0" y="635962"/>
            <a:ext cx="9144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Передача параметрів </a:t>
            </a:r>
            <a:r>
              <a:rPr lang="en-US" sz="3200" dirty="0"/>
              <a:t>by value, by pointer, by reference</a:t>
            </a:r>
            <a:endParaRPr sz="3200" dirty="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566" y="-840038"/>
            <a:ext cx="4096851" cy="27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4;p14">
            <a:extLst>
              <a:ext uri="{FF2B5EF4-FFF2-40B4-BE49-F238E27FC236}">
                <a16:creationId xmlns:a16="http://schemas.microsoft.com/office/drawing/2014/main" id="{1FF30524-7E03-3CAE-F175-1B52C3A5FA12}"/>
              </a:ext>
            </a:extLst>
          </p:cNvPr>
          <p:cNvSpPr txBox="1">
            <a:spLocks/>
          </p:cNvSpPr>
          <p:nvPr/>
        </p:nvSpPr>
        <p:spPr>
          <a:xfrm>
            <a:off x="272717" y="1152425"/>
            <a:ext cx="5161363" cy="382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By pointer</a:t>
            </a:r>
            <a:endParaRPr lang="uk-UA" sz="2000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u="sng" dirty="0"/>
              <a:t>Використовується</a:t>
            </a:r>
            <a:r>
              <a:rPr lang="en-US" u="sng" dirty="0"/>
              <a:t>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При передачі масивів</a:t>
            </a:r>
            <a:r>
              <a:rPr lang="en-US" dirty="0"/>
              <a:t>, </a:t>
            </a:r>
            <a:r>
              <a:rPr lang="uk-UA" dirty="0"/>
              <a:t>структур</a:t>
            </a:r>
            <a:r>
              <a:rPr lang="en-US" dirty="0"/>
              <a:t>, </a:t>
            </a:r>
            <a:r>
              <a:rPr lang="uk-UA" dirty="0"/>
              <a:t>класів. Якщо аргумент не треба змінювати</a:t>
            </a:r>
            <a:r>
              <a:rPr lang="en-US" dirty="0"/>
              <a:t>, </a:t>
            </a:r>
            <a:r>
              <a:rPr lang="uk-UA" dirty="0"/>
              <a:t>використовується </a:t>
            </a:r>
            <a:r>
              <a:rPr lang="en-US" dirty="0"/>
              <a:t>const </a:t>
            </a:r>
            <a:r>
              <a:rPr lang="uk-UA" dirty="0"/>
              <a:t>вказівник.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378EC-25C7-0954-18E2-C586BCC33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080" y="1567061"/>
            <a:ext cx="3570851" cy="337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94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0" y="635962"/>
            <a:ext cx="9144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Передача параметрів </a:t>
            </a:r>
            <a:r>
              <a:rPr lang="en-US" sz="3200" dirty="0"/>
              <a:t>by value, by pointer, by reference</a:t>
            </a:r>
            <a:endParaRPr sz="3200" dirty="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566" y="-840038"/>
            <a:ext cx="4096851" cy="27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4;p14">
            <a:extLst>
              <a:ext uri="{FF2B5EF4-FFF2-40B4-BE49-F238E27FC236}">
                <a16:creationId xmlns:a16="http://schemas.microsoft.com/office/drawing/2014/main" id="{1FF30524-7E03-3CAE-F175-1B52C3A5FA12}"/>
              </a:ext>
            </a:extLst>
          </p:cNvPr>
          <p:cNvSpPr txBox="1">
            <a:spLocks/>
          </p:cNvSpPr>
          <p:nvPr/>
        </p:nvSpPr>
        <p:spPr>
          <a:xfrm>
            <a:off x="272716" y="1152425"/>
            <a:ext cx="8871284" cy="382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RVO (</a:t>
            </a:r>
            <a:r>
              <a:rPr lang="uk-UA" b="1" dirty="0" err="1"/>
              <a:t>Return</a:t>
            </a:r>
            <a:r>
              <a:rPr lang="uk-UA" b="1" dirty="0"/>
              <a:t> </a:t>
            </a:r>
            <a:r>
              <a:rPr lang="uk-UA" b="1" dirty="0" err="1"/>
              <a:t>Value</a:t>
            </a:r>
            <a:r>
              <a:rPr lang="uk-UA" b="1" dirty="0"/>
              <a:t> </a:t>
            </a:r>
            <a:r>
              <a:rPr lang="uk-UA" b="1" dirty="0" err="1"/>
              <a:t>Optimization</a:t>
            </a:r>
            <a:r>
              <a:rPr lang="uk-UA" b="1" dirty="0"/>
              <a:t>)</a:t>
            </a:r>
            <a:r>
              <a:rPr lang="uk-UA" dirty="0"/>
              <a:t> - це оптимізація, яка використовується компілятором C++ для уникнення зайвого копіювання об'єкта, коли він повертається з функції за значенням.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A426CA-846D-C069-A3EA-3CA5DE6CEE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452"/>
          <a:stretch/>
        </p:blipFill>
        <p:spPr>
          <a:xfrm>
            <a:off x="3748222" y="2508116"/>
            <a:ext cx="5123062" cy="240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25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0" y="635962"/>
            <a:ext cx="9144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dirty="0"/>
              <a:t>Зберігайте природну семантику перевантажених операторів</a:t>
            </a: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566" y="-840038"/>
            <a:ext cx="4096851" cy="27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4;p14">
            <a:extLst>
              <a:ext uri="{FF2B5EF4-FFF2-40B4-BE49-F238E27FC236}">
                <a16:creationId xmlns:a16="http://schemas.microsoft.com/office/drawing/2014/main" id="{1FF30524-7E03-3CAE-F175-1B52C3A5FA12}"/>
              </a:ext>
            </a:extLst>
          </p:cNvPr>
          <p:cNvSpPr txBox="1">
            <a:spLocks/>
          </p:cNvSpPr>
          <p:nvPr/>
        </p:nvSpPr>
        <p:spPr>
          <a:xfrm>
            <a:off x="272716" y="1152425"/>
            <a:ext cx="8871284" cy="382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 algn="just">
              <a:buNone/>
            </a:pPr>
            <a:r>
              <a:rPr lang="uk-UA" dirty="0"/>
              <a:t>Збереження природної семантики перевантажених операторів (наприклад</a:t>
            </a:r>
            <a:r>
              <a:rPr lang="en-US" dirty="0"/>
              <a:t>, </a:t>
            </a:r>
            <a:r>
              <a:rPr lang="en-UA" dirty="0"/>
              <a:t>+</a:t>
            </a:r>
            <a:r>
              <a:rPr lang="en-UA" b="0" i="0" u="none" strike="noStrike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A" dirty="0"/>
              <a:t>-</a:t>
            </a:r>
            <a:r>
              <a:rPr lang="en-UA" b="0" i="0" u="none" strike="noStrike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A" dirty="0"/>
              <a:t>*</a:t>
            </a:r>
            <a:r>
              <a:rPr lang="en-UA" b="0" i="0" u="none" strike="noStrike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A" dirty="0"/>
              <a:t>/</a:t>
            </a:r>
            <a:r>
              <a:rPr lang="uk-UA" dirty="0"/>
              <a:t>) важливо для того, щоб код був легким для розуміння та підтримки.</a:t>
            </a:r>
            <a:endParaRPr lang="en-US" dirty="0"/>
          </a:p>
          <a:p>
            <a:pPr marL="114300" indent="0" algn="just">
              <a:buNone/>
            </a:pPr>
            <a:endParaRPr lang="uk-UA" dirty="0"/>
          </a:p>
          <a:p>
            <a:pPr marL="114300" indent="0" algn="just">
              <a:buNone/>
            </a:pPr>
            <a:r>
              <a:rPr lang="uk-UA" u="sng" dirty="0"/>
              <a:t>Причини, чому це важливо:</a:t>
            </a:r>
          </a:p>
          <a:p>
            <a:pPr algn="just"/>
            <a:r>
              <a:rPr lang="uk-UA" dirty="0"/>
              <a:t>Прозорість коду</a:t>
            </a:r>
          </a:p>
          <a:p>
            <a:pPr algn="just"/>
            <a:r>
              <a:rPr lang="uk-UA" dirty="0"/>
              <a:t>Зменшення шансів на помилки</a:t>
            </a:r>
          </a:p>
          <a:p>
            <a:pPr marL="114300" indent="0" algn="just">
              <a:buNone/>
            </a:pPr>
            <a:endParaRPr lang="uk-UA" dirty="0"/>
          </a:p>
          <a:p>
            <a:pPr marL="114300" indent="0" algn="just">
              <a:buNone/>
            </a:pPr>
            <a:r>
              <a:rPr lang="uk-UA" u="sng" dirty="0"/>
              <a:t>Правило: </a:t>
            </a:r>
            <a:r>
              <a:rPr lang="uk-UA" dirty="0"/>
              <a:t>Перевантажуйте оператори тільки у разі вагомих на те підстав, і зберігайте при цьому їхню природну семантику. Якщо це виявляється складним, можливо, ви неправильно використовуєте перевантаження операторів.</a:t>
            </a:r>
          </a:p>
        </p:txBody>
      </p:sp>
    </p:spTree>
    <p:extLst>
      <p:ext uri="{BB962C8B-B14F-4D97-AF65-F5344CB8AC3E}">
        <p14:creationId xmlns:p14="http://schemas.microsoft.com/office/powerpoint/2010/main" val="2242139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0" y="635962"/>
            <a:ext cx="9144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Уникайте перевантаження &amp;&amp;, || і , (кома)</a:t>
            </a: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566" y="-840038"/>
            <a:ext cx="4096851" cy="27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4;p14">
            <a:extLst>
              <a:ext uri="{FF2B5EF4-FFF2-40B4-BE49-F238E27FC236}">
                <a16:creationId xmlns:a16="http://schemas.microsoft.com/office/drawing/2014/main" id="{1FF30524-7E03-3CAE-F175-1B52C3A5FA12}"/>
              </a:ext>
            </a:extLst>
          </p:cNvPr>
          <p:cNvSpPr txBox="1">
            <a:spLocks/>
          </p:cNvSpPr>
          <p:nvPr/>
        </p:nvSpPr>
        <p:spPr>
          <a:xfrm>
            <a:off x="272716" y="1152425"/>
            <a:ext cx="8871284" cy="382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 algn="just">
              <a:buNone/>
            </a:pPr>
            <a:r>
              <a:rPr lang="uk-UA" dirty="0"/>
              <a:t>Вбудовані оператори &amp;&amp;, || і , (кома) трактуються компілятором спеціальним чином.</a:t>
            </a:r>
            <a:r>
              <a:rPr lang="en-US" dirty="0"/>
              <a:t> C</a:t>
            </a:r>
            <a:r>
              <a:rPr lang="uk-UA" dirty="0"/>
              <a:t>початку обчислюють ліву частину виразу, а потім права</a:t>
            </a:r>
            <a:r>
              <a:rPr lang="en-US" dirty="0"/>
              <a:t>, </a:t>
            </a:r>
            <a:r>
              <a:rPr lang="uk-UA" dirty="0"/>
              <a:t>за потребою. </a:t>
            </a:r>
          </a:p>
          <a:p>
            <a:pPr marL="114300" indent="0" algn="just">
              <a:buNone/>
            </a:pPr>
            <a:endParaRPr lang="uk-UA" dirty="0"/>
          </a:p>
          <a:p>
            <a:pPr marL="114300" indent="0" algn="just">
              <a:buNone/>
            </a:pPr>
            <a:r>
              <a:rPr lang="uk-UA" dirty="0"/>
              <a:t>Після перевантаження оператори &amp;&amp;, || і , (кома) стають звичайними функціями з дуже відмінною семантикою, а це прямий шлях до </a:t>
            </a:r>
            <a:r>
              <a:rPr lang="uk-UA" dirty="0" err="1"/>
              <a:t>трудновизначених</a:t>
            </a:r>
            <a:r>
              <a:rPr lang="uk-UA" dirty="0"/>
              <a:t> помилок та ненадійності. Порядок обчислення аргументів функцій не визначено.</a:t>
            </a:r>
            <a:endParaRPr lang="uk-UA" dirty="0">
              <a:solidFill>
                <a:srgbClr val="FF0000"/>
              </a:solidFill>
            </a:endParaRPr>
          </a:p>
          <a:p>
            <a:pPr marL="114300" indent="0" algn="just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68489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0" y="635962"/>
            <a:ext cx="9144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dirty="0"/>
              <a:t>Уникайте наслідування від класів, які не спроектовані з цією метою</a:t>
            </a: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566" y="-840038"/>
            <a:ext cx="4096851" cy="27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4;p14">
            <a:extLst>
              <a:ext uri="{FF2B5EF4-FFF2-40B4-BE49-F238E27FC236}">
                <a16:creationId xmlns:a16="http://schemas.microsoft.com/office/drawing/2014/main" id="{1FF30524-7E03-3CAE-F175-1B52C3A5FA12}"/>
              </a:ext>
            </a:extLst>
          </p:cNvPr>
          <p:cNvSpPr txBox="1">
            <a:spLocks/>
          </p:cNvSpPr>
          <p:nvPr/>
        </p:nvSpPr>
        <p:spPr>
          <a:xfrm>
            <a:off x="272716" y="1152425"/>
            <a:ext cx="8871284" cy="382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None/>
            </a:pPr>
            <a:r>
              <a:rPr lang="uk-UA" dirty="0"/>
              <a:t>Уникайте наслідування від класів, які не спроектовані з цією метою в C++, оскільки це може призвести до неочікуваної поведінки та складності в коді.</a:t>
            </a:r>
          </a:p>
          <a:p>
            <a:pPr marL="114300" indent="0">
              <a:buNone/>
            </a:pPr>
            <a:r>
              <a:rPr lang="uk-UA" b="1" dirty="0"/>
              <a:t>Причини:</a:t>
            </a:r>
          </a:p>
          <a:p>
            <a:r>
              <a:rPr lang="uk-UA" dirty="0"/>
              <a:t>Неправильне використання функціоналу</a:t>
            </a:r>
          </a:p>
          <a:p>
            <a:r>
              <a:rPr lang="uk-UA" dirty="0"/>
              <a:t>Ризик зміни поведінки</a:t>
            </a:r>
          </a:p>
          <a:p>
            <a:r>
              <a:rPr lang="uk-UA" dirty="0"/>
              <a:t>Комплексність і підтримка коду</a:t>
            </a:r>
          </a:p>
          <a:p>
            <a:pPr marL="114300" indent="0">
              <a:buNone/>
            </a:pPr>
            <a:endParaRPr lang="uk-UA" dirty="0">
              <a:effectLst/>
              <a:latin typeface="Helvetica Neue" panose="02000503000000020004" pitchFamily="2" charset="0"/>
            </a:endParaRPr>
          </a:p>
          <a:p>
            <a:pPr marL="114300" indent="0" algn="just">
              <a:buNone/>
            </a:pPr>
            <a:r>
              <a:rPr lang="uk-UA" b="1" dirty="0"/>
              <a:t>Рекомендації:</a:t>
            </a:r>
          </a:p>
          <a:p>
            <a:pPr algn="just"/>
            <a:r>
              <a:rPr lang="uk-UA" dirty="0"/>
              <a:t>Краще додавати нову функціональність за допомогою нових вільних (які не є членами) функцій без використання наслідування.</a:t>
            </a:r>
          </a:p>
          <a:p>
            <a:pPr algn="just"/>
            <a:r>
              <a:rPr lang="uk-UA" dirty="0"/>
              <a:t>Як альтернативу наслідуванню для розширення функціональності рекомендується розглянути композицію.</a:t>
            </a:r>
          </a:p>
          <a:p>
            <a:pPr marL="114300" indent="0" algn="just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39896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0" y="635962"/>
            <a:ext cx="9144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Визначайте та </a:t>
            </a:r>
            <a:r>
              <a:rPr lang="uk-UA" sz="3200" dirty="0" err="1"/>
              <a:t>ініціалізуйте</a:t>
            </a:r>
            <a:r>
              <a:rPr lang="uk-UA" sz="3200" dirty="0"/>
              <a:t> змінні-члени в одному порядку</a:t>
            </a: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566" y="-840038"/>
            <a:ext cx="4096851" cy="27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4;p14">
            <a:extLst>
              <a:ext uri="{FF2B5EF4-FFF2-40B4-BE49-F238E27FC236}">
                <a16:creationId xmlns:a16="http://schemas.microsoft.com/office/drawing/2014/main" id="{1FF30524-7E03-3CAE-F175-1B52C3A5FA12}"/>
              </a:ext>
            </a:extLst>
          </p:cNvPr>
          <p:cNvSpPr txBox="1">
            <a:spLocks/>
          </p:cNvSpPr>
          <p:nvPr/>
        </p:nvSpPr>
        <p:spPr>
          <a:xfrm>
            <a:off x="272716" y="1152425"/>
            <a:ext cx="8871284" cy="382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 algn="just">
              <a:buNone/>
            </a:pPr>
            <a:r>
              <a:rPr lang="uk-UA" dirty="0"/>
              <a:t>Змінні-члени завжди </a:t>
            </a:r>
            <a:r>
              <a:rPr lang="uk-UA" dirty="0" err="1"/>
              <a:t>ініціалізуються</a:t>
            </a:r>
            <a:r>
              <a:rPr lang="uk-UA" dirty="0"/>
              <a:t> в тому порядку, в якому вони оголошені при визначенні класу; порядок їх згадування у списку ініціалізації конструктора ігнорується.</a:t>
            </a:r>
          </a:p>
          <a:p>
            <a:pPr algn="just"/>
            <a:endParaRPr lang="uk-UA" dirty="0"/>
          </a:p>
          <a:p>
            <a:pPr marL="114300" indent="0" algn="just">
              <a:buNone/>
            </a:pPr>
            <a:r>
              <a:rPr lang="uk-UA" dirty="0"/>
              <a:t>Переконайтеся, що у коді конструктора вказано той самий порядок, що й у визначенні класу.</a:t>
            </a:r>
          </a:p>
          <a:p>
            <a:pPr marL="114300" indent="0" algn="just">
              <a:buNone/>
            </a:pPr>
            <a:endParaRPr lang="uk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B43089-08AD-A110-5AA5-F1A212AFAB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78" t="52603" r="3713" b="24713"/>
          <a:stretch/>
        </p:blipFill>
        <p:spPr>
          <a:xfrm>
            <a:off x="608986" y="3252314"/>
            <a:ext cx="7926028" cy="160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16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0" y="635962"/>
            <a:ext cx="9144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У конструкторах </a:t>
            </a:r>
            <a:r>
              <a:rPr lang="uk-UA" sz="3200" dirty="0" err="1"/>
              <a:t>віддавайте</a:t>
            </a:r>
            <a:r>
              <a:rPr lang="uk-UA" sz="3200" dirty="0"/>
              <a:t> перевагу списку ініціалізації</a:t>
            </a: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566" y="-840038"/>
            <a:ext cx="4096851" cy="27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4;p14">
            <a:extLst>
              <a:ext uri="{FF2B5EF4-FFF2-40B4-BE49-F238E27FC236}">
                <a16:creationId xmlns:a16="http://schemas.microsoft.com/office/drawing/2014/main" id="{1FF30524-7E03-3CAE-F175-1B52C3A5FA12}"/>
              </a:ext>
            </a:extLst>
          </p:cNvPr>
          <p:cNvSpPr txBox="1">
            <a:spLocks/>
          </p:cNvSpPr>
          <p:nvPr/>
        </p:nvSpPr>
        <p:spPr>
          <a:xfrm>
            <a:off x="272716" y="1152425"/>
            <a:ext cx="8871284" cy="382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 algn="just">
              <a:buNone/>
            </a:pPr>
            <a:r>
              <a:rPr lang="uk-UA" dirty="0"/>
              <a:t>У конструкторах краще використовувати список ініціалізації членів класу замість присвоєння значень у тілі конструктора. Використання списку ініціалізації дозволяє ефективно та правильно </a:t>
            </a:r>
            <a:r>
              <a:rPr lang="uk-UA" dirty="0" err="1"/>
              <a:t>ініціалізувати</a:t>
            </a:r>
            <a:r>
              <a:rPr lang="uk-UA" dirty="0"/>
              <a:t> члени класу, що може мати позитивний вплив на продуктивність, безпеку та зрозумілість коду.</a:t>
            </a:r>
          </a:p>
          <a:p>
            <a:pPr marL="114300" indent="0" algn="just">
              <a:buNone/>
            </a:pPr>
            <a:endParaRPr lang="uk-UA" dirty="0"/>
          </a:p>
          <a:p>
            <a:pPr marL="114300" indent="0" algn="just">
              <a:buNone/>
            </a:pPr>
            <a:endParaRPr lang="uk-UA" dirty="0"/>
          </a:p>
          <a:p>
            <a:pPr marL="114300" indent="0" algn="just">
              <a:buNone/>
            </a:pPr>
            <a:endParaRPr lang="uk-UA" dirty="0"/>
          </a:p>
          <a:p>
            <a:pPr marL="114300" indent="0" algn="just">
              <a:buNone/>
            </a:pPr>
            <a:endParaRPr lang="uk-UA" dirty="0"/>
          </a:p>
          <a:p>
            <a:pPr marL="114300" indent="0" algn="just">
              <a:buNone/>
            </a:pPr>
            <a:endParaRPr lang="uk-UA" dirty="0"/>
          </a:p>
          <a:p>
            <a:pPr marL="114300" indent="0" algn="just">
              <a:buNone/>
            </a:pPr>
            <a:r>
              <a:rPr lang="ru-RU" dirty="0">
                <a:solidFill>
                  <a:schemeClr val="accent2"/>
                </a:solidFill>
              </a:rPr>
              <a:t> </a:t>
            </a:r>
            <a:r>
              <a:rPr lang="ru-RU" dirty="0">
                <a:solidFill>
                  <a:schemeClr val="bg2"/>
                </a:solidFill>
              </a:rPr>
              <a:t>А() : </a:t>
            </a:r>
            <a:r>
              <a:rPr lang="en-GB" dirty="0">
                <a:solidFill>
                  <a:schemeClr val="bg2"/>
                </a:solidFill>
              </a:rPr>
              <a:t>s1_(), s2_() { s1_ = "Hello, "; s2_ = "world"; }</a:t>
            </a:r>
          </a:p>
          <a:p>
            <a:pPr marL="114300" indent="0" algn="just">
              <a:buNone/>
            </a:pP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25CAB-EA72-1C35-DAD3-7DFCDBE740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085" t="52912" r="46143" b="32526"/>
          <a:stretch/>
        </p:blipFill>
        <p:spPr>
          <a:xfrm>
            <a:off x="452598" y="2983043"/>
            <a:ext cx="3750824" cy="1229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FED6BE-6628-013A-2409-A06B066041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278" t="52603" r="47493" b="32834"/>
          <a:stretch/>
        </p:blipFill>
        <p:spPr>
          <a:xfrm>
            <a:off x="5028051" y="2961838"/>
            <a:ext cx="3542449" cy="122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1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dirty="0"/>
              <a:t>Code review</a:t>
            </a:r>
            <a:endParaRPr sz="4000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699" y="1152425"/>
            <a:ext cx="6291119" cy="3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200" b="1" dirty="0">
                <a:highlight>
                  <a:schemeClr val="lt1"/>
                </a:highlight>
              </a:rPr>
              <a:t>Code review</a:t>
            </a:r>
            <a:r>
              <a:rPr lang="ru" sz="7200" dirty="0">
                <a:highlight>
                  <a:schemeClr val="lt1"/>
                </a:highlight>
              </a:rPr>
              <a:t> </a:t>
            </a:r>
            <a:r>
              <a:rPr lang="ru" sz="7200" dirty="0"/>
              <a:t>- це процес перегляду програмного коду, з метою забезпечення його якості, читабельності та безпеки.</a:t>
            </a:r>
            <a:endParaRPr sz="7200" dirty="0"/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" sz="7200" b="1" dirty="0">
                <a:highlight>
                  <a:schemeClr val="lt1"/>
                </a:highlight>
              </a:rPr>
              <a:t>Code review </a:t>
            </a:r>
            <a:r>
              <a:rPr lang="ru" sz="7200" dirty="0">
                <a:highlight>
                  <a:schemeClr val="lt1"/>
                </a:highlight>
              </a:rPr>
              <a:t>дозволяє:</a:t>
            </a:r>
            <a:endParaRPr sz="7200" dirty="0"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ct val="100000"/>
              <a:buChar char="●"/>
            </a:pPr>
            <a:r>
              <a:rPr lang="ru" sz="7200" dirty="0">
                <a:highlight>
                  <a:schemeClr val="lt1"/>
                </a:highlight>
              </a:rPr>
              <a:t>виявити та усунути помилки;</a:t>
            </a:r>
            <a:endParaRPr sz="7200" dirty="0"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7200" dirty="0">
                <a:highlight>
                  <a:schemeClr val="lt1"/>
                </a:highlight>
              </a:rPr>
              <a:t>покращити якість коду;</a:t>
            </a:r>
            <a:endParaRPr sz="7200" dirty="0"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7200" dirty="0">
                <a:highlight>
                  <a:schemeClr val="lt1"/>
                </a:highlight>
              </a:rPr>
              <a:t>поширити  знання  та навички у команді;</a:t>
            </a:r>
            <a:endParaRPr sz="7200" dirty="0"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7200" dirty="0">
                <a:highlight>
                  <a:schemeClr val="lt1"/>
                </a:highlight>
              </a:rPr>
              <a:t>підвищити розуміння коду та архітектури проекта;</a:t>
            </a:r>
            <a:endParaRPr sz="7200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600" b="1" dirty="0">
              <a:solidFill>
                <a:srgbClr val="0D0D0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525" y="-893725"/>
            <a:ext cx="4096851" cy="273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0175" y="1908050"/>
            <a:ext cx="2731226" cy="273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0" y="635962"/>
            <a:ext cx="9144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Уникайте викид виключень з деструктора</a:t>
            </a: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566" y="-840038"/>
            <a:ext cx="4096851" cy="27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4;p14">
            <a:extLst>
              <a:ext uri="{FF2B5EF4-FFF2-40B4-BE49-F238E27FC236}">
                <a16:creationId xmlns:a16="http://schemas.microsoft.com/office/drawing/2014/main" id="{1FF30524-7E03-3CAE-F175-1B52C3A5FA12}"/>
              </a:ext>
            </a:extLst>
          </p:cNvPr>
          <p:cNvSpPr txBox="1">
            <a:spLocks/>
          </p:cNvSpPr>
          <p:nvPr/>
        </p:nvSpPr>
        <p:spPr>
          <a:xfrm>
            <a:off x="272716" y="1152425"/>
            <a:ext cx="8871284" cy="382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None/>
            </a:pPr>
            <a:r>
              <a:rPr lang="uk-UA" dirty="0"/>
              <a:t>Виключення в деструкторах в C++ може призвести до небажаних наслідків і поведінки програми: програма може перейти в непередбачуваний стан, оскільки деструктори зазвичай викликаються автоматично або при видаленні об'єктів. В такому контексті неочікувані виключення можуть призвести до витоку ресурсів, неправильного видалення об'єктів або навіть зупинки програми.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uk-UA" dirty="0"/>
              <a:t>Зазвичай</a:t>
            </a:r>
            <a:r>
              <a:rPr lang="en-US" dirty="0"/>
              <a:t>,</a:t>
            </a:r>
            <a:r>
              <a:rPr lang="uk-UA" dirty="0"/>
              <a:t> рекомендується уникати виключень у деструкторах і забезпечувати стабільну та надійну поведінку класів</a:t>
            </a:r>
            <a:r>
              <a:rPr lang="en-US" dirty="0"/>
              <a:t>,</a:t>
            </a:r>
            <a:r>
              <a:rPr lang="uk-UA" dirty="0"/>
              <a:t> навіть у випадку виникнення виключення. Для цього можна використовувати ресурсозберігаючі класи (RAII), які автоматично звільняють ресурси при виході з області видимості. Також рекомендується обробляти виключення на більш високому рівні або у місцях, де вони можуть бути </a:t>
            </a:r>
            <a:r>
              <a:rPr lang="ru-RU" dirty="0"/>
              <a:t>правильно</a:t>
            </a:r>
            <a:r>
              <a:rPr lang="uk-UA" dirty="0"/>
              <a:t> оброблені.</a:t>
            </a:r>
          </a:p>
        </p:txBody>
      </p:sp>
    </p:spTree>
    <p:extLst>
      <p:ext uri="{BB962C8B-B14F-4D97-AF65-F5344CB8AC3E}">
        <p14:creationId xmlns:p14="http://schemas.microsoft.com/office/powerpoint/2010/main" val="2933927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0" y="635962"/>
            <a:ext cx="9144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dirty="0"/>
              <a:t>Для сповіщення про помилки слід використовувати виключення</a:t>
            </a: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566" y="-840038"/>
            <a:ext cx="4096851" cy="27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4;p14">
            <a:extLst>
              <a:ext uri="{FF2B5EF4-FFF2-40B4-BE49-F238E27FC236}">
                <a16:creationId xmlns:a16="http://schemas.microsoft.com/office/drawing/2014/main" id="{1FF30524-7E03-3CAE-F175-1B52C3A5FA12}"/>
              </a:ext>
            </a:extLst>
          </p:cNvPr>
          <p:cNvSpPr txBox="1">
            <a:spLocks/>
          </p:cNvSpPr>
          <p:nvPr/>
        </p:nvSpPr>
        <p:spPr>
          <a:xfrm>
            <a:off x="272716" y="1152425"/>
            <a:ext cx="8871284" cy="382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 algn="just">
              <a:buNone/>
            </a:pPr>
            <a:r>
              <a:rPr lang="uk-UA" sz="2600" dirty="0">
                <a:solidFill>
                  <a:schemeClr val="bg2"/>
                </a:solidFill>
              </a:rPr>
              <a:t>Щоб повідомити про помилки, краще використовувати механізм виключень, а не коди помилок.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uk-UA" sz="2600" dirty="0">
                <a:solidFill>
                  <a:schemeClr val="bg2"/>
                </a:solidFill>
              </a:rPr>
              <a:t>Застосовувати коди стану слід лише тоді, коли не можна використовувати виключення, а також для ситуацій, які не є помилками. </a:t>
            </a:r>
          </a:p>
          <a:p>
            <a:pPr marL="114300" indent="0">
              <a:buNone/>
            </a:pPr>
            <a:endParaRPr lang="uk-UA" sz="2600" dirty="0">
              <a:solidFill>
                <a:schemeClr val="bg2"/>
              </a:solidFill>
              <a:latin typeface="Söhne"/>
            </a:endParaRPr>
          </a:p>
          <a:p>
            <a:pPr marL="114300" indent="0" algn="just">
              <a:buNone/>
            </a:pPr>
            <a:r>
              <a:rPr lang="uk-UA" sz="2600" b="1" dirty="0"/>
              <a:t>Переваги використання виключень:</a:t>
            </a:r>
          </a:p>
          <a:p>
            <a:pPr algn="just"/>
            <a:r>
              <a:rPr lang="uk-UA" sz="2600" dirty="0"/>
              <a:t>Виключення неможливо проігнорувати. Найслабше місце кодів помилок у тому, що за умовчанням вони ігноруються; щоб приділити хоча б мінімальну увагу кодам помилок, ви повинні явно писати код, який опитує код помилки та відповідає на нього.</a:t>
            </a:r>
          </a:p>
          <a:p>
            <a:pPr algn="just"/>
            <a:r>
              <a:rPr lang="uk-UA" sz="2600" dirty="0"/>
              <a:t>Виключення виносять обробку помилок та відновлення після них із основного потоку управління. Обробка виключень природним чином переміщає виявлення помилок та відновлення після них окремі </a:t>
            </a:r>
            <a:r>
              <a:rPr lang="uk-UA" sz="2600" dirty="0" err="1"/>
              <a:t>catch</a:t>
            </a:r>
            <a:r>
              <a:rPr lang="uk-UA" sz="2600" dirty="0"/>
              <a:t>-блоки, тобто роблять обробку помилок значно більш модульної.</a:t>
            </a:r>
          </a:p>
          <a:p>
            <a:pPr algn="just"/>
            <a:r>
              <a:rPr lang="uk-UA" sz="2600" dirty="0"/>
              <a:t>Виключення виявляються найкращим способом сповіщення про помилки в конструкторах та операторах.</a:t>
            </a:r>
          </a:p>
          <a:p>
            <a:pPr marL="114300" indent="0">
              <a:buNone/>
            </a:pPr>
            <a:endParaRPr lang="uk-UA" dirty="0">
              <a:solidFill>
                <a:schemeClr val="bg2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02129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0" y="635962"/>
            <a:ext cx="9144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dirty="0"/>
              <a:t>Генеруйте виключення за значенням, перехоплюйте за посиланням</a:t>
            </a: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566" y="-840038"/>
            <a:ext cx="4096851" cy="27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4;p14">
            <a:extLst>
              <a:ext uri="{FF2B5EF4-FFF2-40B4-BE49-F238E27FC236}">
                <a16:creationId xmlns:a16="http://schemas.microsoft.com/office/drawing/2014/main" id="{1FF30524-7E03-3CAE-F175-1B52C3A5FA12}"/>
              </a:ext>
            </a:extLst>
          </p:cNvPr>
          <p:cNvSpPr txBox="1">
            <a:spLocks/>
          </p:cNvSpPr>
          <p:nvPr/>
        </p:nvSpPr>
        <p:spPr>
          <a:xfrm>
            <a:off x="272716" y="1152425"/>
            <a:ext cx="8871284" cy="382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 algn="just">
              <a:buNone/>
            </a:pPr>
            <a:r>
              <a:rPr lang="uk-UA" sz="2900" dirty="0">
                <a:solidFill>
                  <a:schemeClr val="bg2"/>
                </a:solidFill>
              </a:rPr>
              <a:t>Генеруйте виключення за значенням та перехоплюйте їх як посилання (зазвичай константні). Ця комбінація найкраще відповідає семантиці виключень. </a:t>
            </a:r>
          </a:p>
          <a:p>
            <a:pPr marL="114300" indent="0" algn="just">
              <a:buNone/>
            </a:pPr>
            <a:endParaRPr lang="uk-UA" sz="2800" dirty="0"/>
          </a:p>
          <a:p>
            <a:pPr marL="114300" indent="0" algn="just">
              <a:buNone/>
            </a:pPr>
            <a:r>
              <a:rPr lang="uk-UA" sz="2800" dirty="0"/>
              <a:t>Ви можете генерувати виключення-покажчик на </a:t>
            </a:r>
            <a:r>
              <a:rPr lang="uk-UA" sz="2800" dirty="0" err="1"/>
              <a:t>динамічно</a:t>
            </a:r>
            <a:r>
              <a:rPr lang="uk-UA" sz="2800" dirty="0"/>
              <a:t> виділену пам'ять (якщо, звичайно, помилка, про яку ви повідомляєте, не полягає у нестачі пам'яті), але при цьому ви покладаєте на </a:t>
            </a:r>
            <a:r>
              <a:rPr lang="uk-UA" sz="2800" dirty="0" err="1"/>
              <a:t>catch</a:t>
            </a:r>
            <a:r>
              <a:rPr lang="uk-UA" sz="2800" dirty="0"/>
              <a:t>-блок завдання зі звільнення виділеної пам'яті.</a:t>
            </a:r>
          </a:p>
          <a:p>
            <a:pPr marL="114300" indent="0" algn="just">
              <a:buNone/>
            </a:pPr>
            <a:endParaRPr lang="uk-UA" sz="2800" dirty="0"/>
          </a:p>
          <a:p>
            <a:pPr marL="114300" indent="0" algn="just">
              <a:buNone/>
            </a:pPr>
            <a:r>
              <a:rPr lang="uk-UA" sz="2800" dirty="0"/>
              <a:t>При генерації за значенням компілятор сам відповідає за заплутаний процес управління пам'яттю, виділеної об'єкту, що генерується. Все, що потрібно від вас, - це вжити заходів для гарантії того, що </a:t>
            </a:r>
            <a:r>
              <a:rPr lang="uk-UA" sz="2800" dirty="0" err="1"/>
              <a:t>копіюючий</a:t>
            </a:r>
            <a:r>
              <a:rPr lang="uk-UA" sz="2800" dirty="0"/>
              <a:t> конструктор класу вашого виключення не може генерувати винятків.</a:t>
            </a:r>
            <a:endParaRPr lang="uk-UA" dirty="0">
              <a:solidFill>
                <a:schemeClr val="bg2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101925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0" y="635962"/>
            <a:ext cx="9144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Замість масивів використовуйте </a:t>
            </a:r>
            <a:r>
              <a:rPr lang="uk-UA" sz="3200" dirty="0" err="1"/>
              <a:t>vector</a:t>
            </a:r>
            <a:r>
              <a:rPr lang="uk-UA" sz="3200" dirty="0"/>
              <a:t> та </a:t>
            </a:r>
            <a:r>
              <a:rPr lang="uk-UA" sz="3200" dirty="0" err="1"/>
              <a:t>string</a:t>
            </a:r>
            <a:endParaRPr lang="uk-UA" sz="3200" dirty="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566" y="-840038"/>
            <a:ext cx="4096851" cy="27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4;p14">
            <a:extLst>
              <a:ext uri="{FF2B5EF4-FFF2-40B4-BE49-F238E27FC236}">
                <a16:creationId xmlns:a16="http://schemas.microsoft.com/office/drawing/2014/main" id="{1FF30524-7E03-3CAE-F175-1B52C3A5FA12}"/>
              </a:ext>
            </a:extLst>
          </p:cNvPr>
          <p:cNvSpPr txBox="1">
            <a:spLocks/>
          </p:cNvSpPr>
          <p:nvPr/>
        </p:nvSpPr>
        <p:spPr>
          <a:xfrm>
            <a:off x="272716" y="1152425"/>
            <a:ext cx="8871284" cy="382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 algn="just">
              <a:buNone/>
            </a:pPr>
            <a:r>
              <a:rPr lang="uk-UA" sz="1900" dirty="0"/>
              <a:t>Використання </a:t>
            </a:r>
            <a:r>
              <a:rPr lang="en-US" sz="1900" dirty="0"/>
              <a:t>std::</a:t>
            </a:r>
            <a:r>
              <a:rPr lang="uk-UA" sz="1900" dirty="0" err="1"/>
              <a:t>vector</a:t>
            </a:r>
            <a:r>
              <a:rPr lang="uk-UA" sz="1900" dirty="0"/>
              <a:t> або </a:t>
            </a:r>
            <a:r>
              <a:rPr lang="en-US" sz="1900" dirty="0"/>
              <a:t>std::</a:t>
            </a:r>
            <a:r>
              <a:rPr lang="uk-UA" sz="1900" dirty="0" err="1"/>
              <a:t>string</a:t>
            </a:r>
            <a:r>
              <a:rPr lang="uk-UA" sz="1900" dirty="0"/>
              <a:t> не тільки зробить простіше ваше життя, а й дозволить написати більш безпечну та масштабовану програму.</a:t>
            </a:r>
          </a:p>
          <a:p>
            <a:pPr marL="114300" indent="0" algn="just">
              <a:buNone/>
            </a:pPr>
            <a:endParaRPr lang="uk-UA" sz="1900" dirty="0"/>
          </a:p>
          <a:p>
            <a:pPr marL="114300" indent="0" algn="just">
              <a:buNone/>
            </a:pPr>
            <a:r>
              <a:rPr lang="uk-UA" sz="1900" dirty="0"/>
              <a:t>Ось деякі з причин, через які масиви в стилі С слід віддати перевагу стандартним засобам С++:</a:t>
            </a:r>
          </a:p>
          <a:p>
            <a:pPr marL="342900" algn="just"/>
            <a:r>
              <a:rPr lang="uk-UA" sz="1900" dirty="0"/>
              <a:t>Вони автоматично керують власною пам'яттю.</a:t>
            </a:r>
          </a:p>
          <a:p>
            <a:pPr marL="342900" algn="just"/>
            <a:r>
              <a:rPr lang="uk-UA" sz="1900" dirty="0"/>
              <a:t>Вони мають багатий інтерфейс. Ви легко та виразно можете реалізувати складну функціональність.</a:t>
            </a:r>
          </a:p>
          <a:p>
            <a:pPr marL="342900" algn="just"/>
            <a:r>
              <a:rPr lang="uk-UA" sz="1900" dirty="0"/>
              <a:t>Вони практично не знижують ефективність ваших програм.</a:t>
            </a:r>
          </a:p>
          <a:p>
            <a:pPr marL="342900" algn="just"/>
            <a:r>
              <a:rPr lang="uk-UA" sz="1900" dirty="0"/>
              <a:t>Вони забезпечують розширені можливості перевірки.</a:t>
            </a:r>
          </a:p>
          <a:p>
            <a:pPr marL="114300" indent="0" algn="just">
              <a:buNone/>
            </a:pPr>
            <a:endParaRPr lang="uk-UA" dirty="0">
              <a:solidFill>
                <a:schemeClr val="bg2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68804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0" y="635962"/>
            <a:ext cx="9144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Питання ?</a:t>
            </a:r>
            <a:endParaRPr sz="3200" dirty="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566" y="-840038"/>
            <a:ext cx="4096851" cy="27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4;p14">
            <a:extLst>
              <a:ext uri="{FF2B5EF4-FFF2-40B4-BE49-F238E27FC236}">
                <a16:creationId xmlns:a16="http://schemas.microsoft.com/office/drawing/2014/main" id="{1FF30524-7E03-3CAE-F175-1B52C3A5FA12}"/>
              </a:ext>
            </a:extLst>
          </p:cNvPr>
          <p:cNvSpPr txBox="1">
            <a:spLocks/>
          </p:cNvSpPr>
          <p:nvPr/>
        </p:nvSpPr>
        <p:spPr>
          <a:xfrm>
            <a:off x="265984" y="1389986"/>
            <a:ext cx="8871283" cy="241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/>
              <a:t>Матеріали</a:t>
            </a:r>
            <a:r>
              <a:rPr lang="en-US" sz="2000" b="1" dirty="0"/>
              <a:t>: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/>
              <a:t>H. Sutter, A. </a:t>
            </a:r>
            <a:r>
              <a:rPr lang="en-US" dirty="0" err="1"/>
              <a:t>Alexandrescu</a:t>
            </a:r>
            <a:r>
              <a:rPr lang="en-US" dirty="0"/>
              <a:t> “C++ Coding Standards. 101 Rules, Guidelines, and Best </a:t>
            </a:r>
            <a:r>
              <a:rPr lang="en-US" dirty="0" err="1"/>
              <a:t>Pracitces</a:t>
            </a:r>
            <a:r>
              <a:rPr lang="en-US" dirty="0"/>
              <a:t>”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C++ Style Guide</a:t>
            </a:r>
            <a:endParaRPr lang="en-US" dirty="0"/>
          </a:p>
        </p:txBody>
      </p:sp>
      <p:pic>
        <p:nvPicPr>
          <p:cNvPr id="1026" name="Picture 2" descr="Бесплатный 3D файл Человек с вопросительным знаком 🎨・Дизайн для загрузки и  3D-печати・Cults">
            <a:extLst>
              <a:ext uri="{FF2B5EF4-FFF2-40B4-BE49-F238E27FC236}">
                <a16:creationId xmlns:a16="http://schemas.microsoft.com/office/drawing/2014/main" id="{1C8F065A-9471-D039-CF6F-934B70E16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18" y="2571750"/>
            <a:ext cx="2363203" cy="236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08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311700" y="5255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dirty="0"/>
              <a:t>Стандарти кодування</a:t>
            </a:r>
            <a:endParaRPr sz="4000" dirty="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525" y="-893725"/>
            <a:ext cx="4096851" cy="27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4;p14">
            <a:extLst>
              <a:ext uri="{FF2B5EF4-FFF2-40B4-BE49-F238E27FC236}">
                <a16:creationId xmlns:a16="http://schemas.microsoft.com/office/drawing/2014/main" id="{1FF30524-7E03-3CAE-F175-1B52C3A5FA12}"/>
              </a:ext>
            </a:extLst>
          </p:cNvPr>
          <p:cNvSpPr txBox="1">
            <a:spLocks/>
          </p:cNvSpPr>
          <p:nvPr/>
        </p:nvSpPr>
        <p:spPr>
          <a:xfrm>
            <a:off x="311699" y="1152425"/>
            <a:ext cx="8520600" cy="3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Стандарти кодування </a:t>
            </a:r>
            <a:r>
              <a:rPr lang="uk-UA" dirty="0"/>
              <a:t>визначають набір правил, конвенцій та рекомендацій щодо написання коду, які допомагають забезпечити </a:t>
            </a:r>
            <a:r>
              <a:rPr lang="uk-UA" dirty="0" err="1"/>
              <a:t>консистентність</a:t>
            </a:r>
            <a:r>
              <a:rPr lang="uk-UA" dirty="0"/>
              <a:t>, читабельність та якість програмного продукту.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Приклади стандартів кодування С++</a:t>
            </a:r>
            <a:r>
              <a:rPr lang="en-US" b="1" dirty="0"/>
              <a:t>: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>
                <a:hlinkClick r:id="rId4"/>
              </a:rPr>
              <a:t>Google C++ Style Guide</a:t>
            </a:r>
            <a:endParaRPr lang="en-US" dirty="0"/>
          </a:p>
          <a:p>
            <a:pPr marL="285750" indent="-285750">
              <a:lnSpc>
                <a:spcPct val="150000"/>
              </a:lnSpc>
            </a:pPr>
            <a:r>
              <a:rPr lang="en-US" dirty="0">
                <a:hlinkClick r:id="rId5"/>
              </a:rPr>
              <a:t>LLVM Coding Standards — LLVM 13 documentation</a:t>
            </a: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311700" y="5255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500" dirty="0"/>
              <a:t>Принципи програмування</a:t>
            </a:r>
            <a:endParaRPr sz="3500" dirty="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525" y="-893725"/>
            <a:ext cx="4096851" cy="27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4;p14">
            <a:extLst>
              <a:ext uri="{FF2B5EF4-FFF2-40B4-BE49-F238E27FC236}">
                <a16:creationId xmlns:a16="http://schemas.microsoft.com/office/drawing/2014/main" id="{1FF30524-7E03-3CAE-F175-1B52C3A5FA12}"/>
              </a:ext>
            </a:extLst>
          </p:cNvPr>
          <p:cNvSpPr txBox="1">
            <a:spLocks/>
          </p:cNvSpPr>
          <p:nvPr/>
        </p:nvSpPr>
        <p:spPr>
          <a:xfrm>
            <a:off x="311699" y="1040524"/>
            <a:ext cx="8520600" cy="410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”</a:t>
            </a:r>
            <a:r>
              <a:rPr lang="uk-UA" i="1" dirty="0"/>
              <a:t>Пишіть програми в першу чергу для людей</a:t>
            </a:r>
            <a:r>
              <a:rPr lang="en-US" i="1" dirty="0"/>
              <a:t>,</a:t>
            </a:r>
            <a:r>
              <a:rPr lang="uk-UA" i="1" dirty="0"/>
              <a:t> і тільки потім для машин</a:t>
            </a:r>
            <a:r>
              <a:rPr lang="en-US" i="1" dirty="0"/>
              <a:t>”</a:t>
            </a:r>
            <a:r>
              <a:rPr lang="uk-UA" i="1" dirty="0"/>
              <a:t> </a:t>
            </a:r>
            <a:endParaRPr lang="en-US" i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/>
              <a:t>                                                                                                                 </a:t>
            </a:r>
            <a:r>
              <a:rPr lang="en-US" b="1" dirty="0"/>
              <a:t>Steve McConnell</a:t>
            </a:r>
            <a:endParaRPr lang="uk-UA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300" b="1" dirty="0"/>
              <a:t>DRY – Don’t Repeat Yourself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uk-UA" sz="2100" dirty="0"/>
              <a:t>Уникайте повторення коду в ПЗ. Виконується шляхом використання функцій, класів, модулів та інших механізмів для виокремлення загального коду.</a:t>
            </a:r>
            <a:br>
              <a:rPr lang="en-US" sz="2100" dirty="0"/>
            </a:br>
            <a:endParaRPr lang="en-US" sz="21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/>
              <a:t>KISS – Keep It Simple, Stupid</a:t>
            </a:r>
            <a:br>
              <a:rPr lang="uk-UA" sz="2100" dirty="0"/>
            </a:br>
            <a:r>
              <a:rPr lang="uk-UA" sz="2100" dirty="0"/>
              <a:t>Спробуйте знайти максимально просте та зрозуміле рішення для вашої задачі. Чим простіше, ти краще.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sz="2100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/>
              <a:t>YAGNI – You Aren’t </a:t>
            </a:r>
            <a:r>
              <a:rPr lang="en-US" sz="2300" b="1" dirty="0" err="1"/>
              <a:t>Gonna</a:t>
            </a:r>
            <a:r>
              <a:rPr lang="en-US" sz="2300" b="1" dirty="0"/>
              <a:t> Need It</a:t>
            </a:r>
            <a:endParaRPr lang="uk-UA" sz="2300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100" dirty="0"/>
              <a:t>Не треба робити те, що зараз не використовується. Уникайте зайвого коду, який може збільшити складність та витрати розробки, але не приносить реальної користі</a:t>
            </a:r>
          </a:p>
        </p:txBody>
      </p:sp>
    </p:spTree>
    <p:extLst>
      <p:ext uri="{BB962C8B-B14F-4D97-AF65-F5344CB8AC3E}">
        <p14:creationId xmlns:p14="http://schemas.microsoft.com/office/powerpoint/2010/main" val="332679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0" y="525575"/>
            <a:ext cx="9144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500" dirty="0"/>
              <a:t>Мінімізуйте глобальні та спільно використовувані дані</a:t>
            </a:r>
            <a:endParaRPr sz="3500" dirty="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290" y="-840038"/>
            <a:ext cx="4096851" cy="27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4;p14">
            <a:extLst>
              <a:ext uri="{FF2B5EF4-FFF2-40B4-BE49-F238E27FC236}">
                <a16:creationId xmlns:a16="http://schemas.microsoft.com/office/drawing/2014/main" id="{1FF30524-7E03-3CAE-F175-1B52C3A5FA12}"/>
              </a:ext>
            </a:extLst>
          </p:cNvPr>
          <p:cNvSpPr txBox="1">
            <a:spLocks/>
          </p:cNvSpPr>
          <p:nvPr/>
        </p:nvSpPr>
        <p:spPr>
          <a:xfrm>
            <a:off x="311699" y="1152425"/>
            <a:ext cx="8520600" cy="382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Використання спільного використаних даних, особливо </a:t>
            </a:r>
            <a:r>
              <a:rPr lang="uk-UA" b="1" dirty="0"/>
              <a:t>глобальних </a:t>
            </a:r>
            <a:r>
              <a:rPr lang="uk-UA" dirty="0"/>
              <a:t>глобальних може призвести до ряду проблем і складнощів під час розробки та підтримки ПЗ.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Причини, чому треба уникати глобальні змінні</a:t>
            </a:r>
            <a:r>
              <a:rPr lang="en-US" dirty="0"/>
              <a:t>:</a:t>
            </a:r>
          </a:p>
          <a:p>
            <a:pPr marL="285750" indent="-285750">
              <a:lnSpc>
                <a:spcPct val="150000"/>
              </a:lnSpc>
            </a:pPr>
            <a:r>
              <a:rPr lang="uk-UA" dirty="0"/>
              <a:t>Складність супроводження</a:t>
            </a:r>
          </a:p>
          <a:p>
            <a:pPr marL="285750" indent="-285750">
              <a:lnSpc>
                <a:spcPct val="150000"/>
              </a:lnSpc>
            </a:pPr>
            <a:r>
              <a:rPr lang="uk-UA" dirty="0"/>
              <a:t>Підвищення ризику помилок</a:t>
            </a:r>
          </a:p>
          <a:p>
            <a:pPr marL="285750" indent="-285750">
              <a:lnSpc>
                <a:spcPct val="150000"/>
              </a:lnSpc>
            </a:pPr>
            <a:r>
              <a:rPr lang="uk-UA" dirty="0"/>
              <a:t>Залежність від порядку ініціалізації</a:t>
            </a:r>
          </a:p>
          <a:p>
            <a:pPr marL="285750" indent="-285750">
              <a:lnSpc>
                <a:spcPct val="150000"/>
              </a:lnSpc>
            </a:pPr>
            <a:r>
              <a:rPr lang="uk-UA" dirty="0"/>
              <a:t>Ускладнення тестування</a:t>
            </a:r>
          </a:p>
        </p:txBody>
      </p:sp>
    </p:spTree>
    <p:extLst>
      <p:ext uri="{BB962C8B-B14F-4D97-AF65-F5344CB8AC3E}">
        <p14:creationId xmlns:p14="http://schemas.microsoft.com/office/powerpoint/2010/main" val="119040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0" y="525575"/>
            <a:ext cx="9144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RAII</a:t>
            </a:r>
            <a:endParaRPr sz="3500" dirty="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290" y="-840038"/>
            <a:ext cx="4096851" cy="27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4;p14">
            <a:extLst>
              <a:ext uri="{FF2B5EF4-FFF2-40B4-BE49-F238E27FC236}">
                <a16:creationId xmlns:a16="http://schemas.microsoft.com/office/drawing/2014/main" id="{1FF30524-7E03-3CAE-F175-1B52C3A5FA12}"/>
              </a:ext>
            </a:extLst>
          </p:cNvPr>
          <p:cNvSpPr txBox="1">
            <a:spLocks/>
          </p:cNvSpPr>
          <p:nvPr/>
        </p:nvSpPr>
        <p:spPr>
          <a:xfrm>
            <a:off x="311698" y="1152425"/>
            <a:ext cx="8650879" cy="382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RAII (Resource Acquisition Is Initialization) </a:t>
            </a:r>
            <a:r>
              <a:rPr lang="en-US" dirty="0"/>
              <a:t>– </a:t>
            </a:r>
            <a:r>
              <a:rPr lang="uk-UA" dirty="0"/>
              <a:t>принцип для керування ресурсами. Основна ідея полягає</a:t>
            </a:r>
            <a:r>
              <a:rPr lang="en-US" dirty="0"/>
              <a:t>: </a:t>
            </a:r>
            <a:r>
              <a:rPr lang="uk-UA" dirty="0"/>
              <a:t>ресурс отримаємо в конструкторі, а звільняємо в деструкторі.</a:t>
            </a:r>
            <a:endParaRPr lang="en-U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Приклади </a:t>
            </a:r>
            <a:r>
              <a:rPr lang="en-US" dirty="0"/>
              <a:t>RAII: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/>
              <a:t>Smart pointers (</a:t>
            </a:r>
            <a:r>
              <a:rPr lang="en-US" dirty="0" err="1"/>
              <a:t>f.e</a:t>
            </a:r>
            <a:r>
              <a:rPr lang="en-US" dirty="0"/>
              <a:t>. std::</a:t>
            </a:r>
            <a:r>
              <a:rPr lang="en-US" dirty="0" err="1"/>
              <a:t>unique_ptr</a:t>
            </a:r>
            <a:r>
              <a:rPr lang="en-US" dirty="0"/>
              <a:t>)</a:t>
            </a:r>
            <a:endParaRPr lang="uk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DE6A18-639F-D218-F4CD-0F97E7F84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137" y="2183888"/>
            <a:ext cx="4290290" cy="27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7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0" y="525575"/>
            <a:ext cx="9144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500" dirty="0"/>
              <a:t>Використовуйте константі значення</a:t>
            </a:r>
            <a:endParaRPr sz="3500" dirty="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566" y="-840038"/>
            <a:ext cx="4096851" cy="27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4;p14">
            <a:extLst>
              <a:ext uri="{FF2B5EF4-FFF2-40B4-BE49-F238E27FC236}">
                <a16:creationId xmlns:a16="http://schemas.microsoft.com/office/drawing/2014/main" id="{1FF30524-7E03-3CAE-F175-1B52C3A5FA12}"/>
              </a:ext>
            </a:extLst>
          </p:cNvPr>
          <p:cNvSpPr txBox="1">
            <a:spLocks/>
          </p:cNvSpPr>
          <p:nvPr/>
        </p:nvSpPr>
        <p:spPr>
          <a:xfrm>
            <a:off x="311698" y="1152425"/>
            <a:ext cx="8650879" cy="382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Константні значення </a:t>
            </a:r>
            <a:r>
              <a:rPr lang="uk-UA" dirty="0"/>
              <a:t>мають декілька переваг</a:t>
            </a:r>
            <a:r>
              <a:rPr lang="en-US" dirty="0"/>
              <a:t>:</a:t>
            </a:r>
          </a:p>
          <a:p>
            <a:pPr marL="285750" indent="-285750">
              <a:lnSpc>
                <a:spcPct val="150000"/>
              </a:lnSpc>
            </a:pPr>
            <a:r>
              <a:rPr lang="uk-UA" dirty="0"/>
              <a:t>Захист від непередбачених змін</a:t>
            </a:r>
          </a:p>
          <a:p>
            <a:pPr marL="285750" indent="-285750">
              <a:lnSpc>
                <a:spcPct val="150000"/>
              </a:lnSpc>
            </a:pPr>
            <a:r>
              <a:rPr lang="uk-UA" dirty="0"/>
              <a:t>Оптимізація пам'яті</a:t>
            </a:r>
          </a:p>
          <a:p>
            <a:pPr marL="285750" indent="-285750">
              <a:lnSpc>
                <a:spcPct val="150000"/>
              </a:lnSpc>
            </a:pPr>
            <a:r>
              <a:rPr lang="uk-UA" dirty="0"/>
              <a:t>Підвищення зрозумілості коду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Там де доцільно</a:t>
            </a:r>
            <a:r>
              <a:rPr lang="en-US" dirty="0"/>
              <a:t>, </a:t>
            </a:r>
            <a:r>
              <a:rPr lang="uk-UA" dirty="0"/>
              <a:t>краще використовувати константні значення.</a:t>
            </a:r>
            <a:r>
              <a:rPr lang="en-US" dirty="0"/>
              <a:t> 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4224E-9523-0151-F112-F9F84C502A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08" t="40796" r="52249" b="47300"/>
          <a:stretch/>
        </p:blipFill>
        <p:spPr>
          <a:xfrm>
            <a:off x="4996418" y="2072278"/>
            <a:ext cx="3618367" cy="132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5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0" y="525575"/>
            <a:ext cx="9144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500" dirty="0"/>
              <a:t>Уникайте використання макросів</a:t>
            </a:r>
            <a:endParaRPr sz="3500" dirty="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566" y="-840038"/>
            <a:ext cx="4096851" cy="27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4;p14">
            <a:extLst>
              <a:ext uri="{FF2B5EF4-FFF2-40B4-BE49-F238E27FC236}">
                <a16:creationId xmlns:a16="http://schemas.microsoft.com/office/drawing/2014/main" id="{1FF30524-7E03-3CAE-F175-1B52C3A5FA12}"/>
              </a:ext>
            </a:extLst>
          </p:cNvPr>
          <p:cNvSpPr txBox="1">
            <a:spLocks/>
          </p:cNvSpPr>
          <p:nvPr/>
        </p:nvSpPr>
        <p:spPr>
          <a:xfrm>
            <a:off x="311698" y="1152425"/>
            <a:ext cx="8650879" cy="382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Макроси </a:t>
            </a:r>
            <a:r>
              <a:rPr lang="uk-UA" dirty="0"/>
              <a:t>– це спеціальні конструкції</a:t>
            </a:r>
            <a:r>
              <a:rPr lang="en-US" dirty="0"/>
              <a:t>,</a:t>
            </a:r>
            <a:r>
              <a:rPr lang="uk-UA" dirty="0"/>
              <a:t> які визначаються за допомогою директиви препроцесора </a:t>
            </a:r>
            <a:r>
              <a:rPr lang="en-US" b="1" i="1" dirty="0"/>
              <a:t>#define</a:t>
            </a:r>
            <a:r>
              <a:rPr lang="en-US" dirty="0"/>
              <a:t>, </a:t>
            </a:r>
            <a:r>
              <a:rPr lang="uk-UA" dirty="0"/>
              <a:t>яка вказує препроцесору замінити один рядок тексту іншим перед початком компіляції програми.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Причини</a:t>
            </a:r>
            <a:r>
              <a:rPr lang="en-US" dirty="0"/>
              <a:t>, </a:t>
            </a:r>
            <a:r>
              <a:rPr lang="uk-UA" dirty="0"/>
              <a:t>чому треба уникати макроси</a:t>
            </a:r>
            <a:r>
              <a:rPr lang="en-US" dirty="0"/>
              <a:t>:</a:t>
            </a:r>
          </a:p>
          <a:p>
            <a:pPr marL="285750" indent="-285750">
              <a:lnSpc>
                <a:spcPct val="150000"/>
              </a:lnSpc>
            </a:pPr>
            <a:r>
              <a:rPr lang="uk-UA" dirty="0"/>
              <a:t>Низька читабельність</a:t>
            </a:r>
          </a:p>
          <a:p>
            <a:pPr marL="285750" indent="-285750">
              <a:lnSpc>
                <a:spcPct val="150000"/>
              </a:lnSpc>
            </a:pPr>
            <a:r>
              <a:rPr lang="uk-UA" dirty="0"/>
              <a:t>Підвищення ризику помилок</a:t>
            </a:r>
          </a:p>
          <a:p>
            <a:pPr marL="285750" indent="-285750">
              <a:lnSpc>
                <a:spcPct val="150000"/>
              </a:lnSpc>
            </a:pPr>
            <a:r>
              <a:rPr lang="uk-UA" dirty="0"/>
              <a:t>Області видимості та простір імен</a:t>
            </a:r>
          </a:p>
          <a:p>
            <a:pPr marL="285750" indent="-285750">
              <a:lnSpc>
                <a:spcPct val="150000"/>
              </a:lnSpc>
            </a:pPr>
            <a:r>
              <a:rPr lang="uk-UA" dirty="0"/>
              <a:t>Важкість </a:t>
            </a:r>
            <a:r>
              <a:rPr lang="uk-UA" dirty="0" err="1"/>
              <a:t>відлагодження</a:t>
            </a:r>
            <a:endParaRPr lang="uk-UA" dirty="0"/>
          </a:p>
          <a:p>
            <a:pPr marL="285750" indent="-285750">
              <a:lnSpc>
                <a:spcPct val="150000"/>
              </a:lnSpc>
            </a:pPr>
            <a:r>
              <a:rPr lang="uk-UA" dirty="0"/>
              <a:t>Альтернативність (функції</a:t>
            </a:r>
            <a:r>
              <a:rPr lang="en-US" dirty="0"/>
              <a:t> </a:t>
            </a:r>
            <a:r>
              <a:rPr lang="uk-UA" dirty="0"/>
              <a:t>або константи)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57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0" y="525575"/>
            <a:ext cx="9144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500" dirty="0"/>
              <a:t>Уникайте використання магічних чисел</a:t>
            </a:r>
            <a:endParaRPr sz="3500" dirty="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566" y="-840038"/>
            <a:ext cx="4096851" cy="27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4;p14">
            <a:extLst>
              <a:ext uri="{FF2B5EF4-FFF2-40B4-BE49-F238E27FC236}">
                <a16:creationId xmlns:a16="http://schemas.microsoft.com/office/drawing/2014/main" id="{1FF30524-7E03-3CAE-F175-1B52C3A5FA12}"/>
              </a:ext>
            </a:extLst>
          </p:cNvPr>
          <p:cNvSpPr txBox="1">
            <a:spLocks/>
          </p:cNvSpPr>
          <p:nvPr/>
        </p:nvSpPr>
        <p:spPr>
          <a:xfrm>
            <a:off x="311698" y="1152425"/>
            <a:ext cx="8650879" cy="382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Використання магічних чисел (тобто констант</a:t>
            </a:r>
            <a:r>
              <a:rPr lang="en-US" dirty="0"/>
              <a:t>, </a:t>
            </a:r>
            <a:r>
              <a:rPr lang="uk-UA" dirty="0"/>
              <a:t>які використовуються без явного опису їх значення) має декілька недоліків</a:t>
            </a:r>
            <a:r>
              <a:rPr lang="en-US" dirty="0"/>
              <a:t>:</a:t>
            </a:r>
          </a:p>
          <a:p>
            <a:pPr marL="285750" indent="-285750">
              <a:lnSpc>
                <a:spcPct val="150000"/>
              </a:lnSpc>
            </a:pPr>
            <a:r>
              <a:rPr lang="uk-UA" dirty="0"/>
              <a:t>Незрозумілість коду</a:t>
            </a:r>
          </a:p>
          <a:p>
            <a:pPr marL="285750" indent="-285750">
              <a:lnSpc>
                <a:spcPct val="150000"/>
              </a:lnSpc>
            </a:pPr>
            <a:r>
              <a:rPr lang="uk-UA" dirty="0"/>
              <a:t>Помилки при зміні</a:t>
            </a:r>
            <a:endParaRPr lang="en-U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Замість магічних чисел використовуйте константи або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uk-UA" dirty="0"/>
              <a:t>значення з відповідними областями видимості та іменами.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B2BCD-9401-32B8-38FF-7559494583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76" t="32524" r="40622" b="55746"/>
          <a:stretch/>
        </p:blipFill>
        <p:spPr>
          <a:xfrm>
            <a:off x="5668832" y="2033067"/>
            <a:ext cx="3384456" cy="7952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A8348E-E001-CAE5-154F-9B598F66FD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834" t="33342" r="40963" b="52096"/>
          <a:stretch/>
        </p:blipFill>
        <p:spPr>
          <a:xfrm>
            <a:off x="5668832" y="2778427"/>
            <a:ext cx="3384455" cy="9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57078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5343</TotalTime>
  <Words>1465</Words>
  <Application>Microsoft Macintosh PowerPoint</Application>
  <PresentationFormat>On-screen Show (16:9)</PresentationFormat>
  <Paragraphs>146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PT Sans Narrow</vt:lpstr>
      <vt:lpstr>Helvetica Neue</vt:lpstr>
      <vt:lpstr>Söhne</vt:lpstr>
      <vt:lpstr>Arial</vt:lpstr>
      <vt:lpstr>Open Sans</vt:lpstr>
      <vt:lpstr>Tropic</vt:lpstr>
      <vt:lpstr>Розбір типових помилок на прикладах Code Review​</vt:lpstr>
      <vt:lpstr>Code review</vt:lpstr>
      <vt:lpstr>Стандарти кодування</vt:lpstr>
      <vt:lpstr>Принципи програмування</vt:lpstr>
      <vt:lpstr>Мінімізуйте глобальні та спільно використовувані дані</vt:lpstr>
      <vt:lpstr>RAII</vt:lpstr>
      <vt:lpstr>Використовуйте константі значення</vt:lpstr>
      <vt:lpstr>Уникайте використання макросів</vt:lpstr>
      <vt:lpstr>Уникайте використання магічних чисел</vt:lpstr>
      <vt:lpstr>Завжди ініцілізуйте змінні</vt:lpstr>
      <vt:lpstr>Передача параметрів by value, by pointer, by reference</vt:lpstr>
      <vt:lpstr>Передача параметрів by value, by pointer, by reference</vt:lpstr>
      <vt:lpstr>Передача параметрів by value, by pointer, by reference</vt:lpstr>
      <vt:lpstr>Передача параметрів by value, by pointer, by reference</vt:lpstr>
      <vt:lpstr>Зберігайте природну семантику перевантажених операторів</vt:lpstr>
      <vt:lpstr>Уникайте перевантаження &amp;&amp;, || і , (кома)</vt:lpstr>
      <vt:lpstr>Уникайте наслідування від класів, які не спроектовані з цією метою</vt:lpstr>
      <vt:lpstr>Визначайте та ініціалізуйте змінні-члени в одному порядку</vt:lpstr>
      <vt:lpstr>У конструкторах віддавайте перевагу списку ініціалізації</vt:lpstr>
      <vt:lpstr>Уникайте викид виключень з деструктора</vt:lpstr>
      <vt:lpstr>Для сповіщення про помилки слід використовувати виключення</vt:lpstr>
      <vt:lpstr>Генеруйте виключення за значенням, перехоплюйте за посиланням</vt:lpstr>
      <vt:lpstr>Замість масивів використовуйте vector та string</vt:lpstr>
      <vt:lpstr>Питання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Розбір типових помилок на прикладах Code Review​</dc:title>
  <cp:lastModifiedBy>Julia Snigur</cp:lastModifiedBy>
  <cp:revision>3</cp:revision>
  <dcterms:modified xsi:type="dcterms:W3CDTF">2024-03-04T08:15:48Z</dcterms:modified>
</cp:coreProperties>
</file>