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8" r:id="rId3"/>
    <p:sldId id="259" r:id="rId4"/>
    <p:sldId id="260" r:id="rId5"/>
    <p:sldId id="261" r:id="rId6"/>
    <p:sldId id="321" r:id="rId7"/>
    <p:sldId id="262" r:id="rId8"/>
    <p:sldId id="263" r:id="rId9"/>
    <p:sldId id="284" r:id="rId10"/>
    <p:sldId id="285" r:id="rId11"/>
    <p:sldId id="264" r:id="rId12"/>
    <p:sldId id="265" r:id="rId13"/>
    <p:sldId id="266" r:id="rId14"/>
    <p:sldId id="286" r:id="rId15"/>
    <p:sldId id="267" r:id="rId16"/>
    <p:sldId id="326" r:id="rId17"/>
    <p:sldId id="287" r:id="rId18"/>
    <p:sldId id="268" r:id="rId19"/>
    <p:sldId id="269" r:id="rId20"/>
    <p:sldId id="316" r:id="rId21"/>
    <p:sldId id="288" r:id="rId22"/>
    <p:sldId id="270" r:id="rId23"/>
    <p:sldId id="317" r:id="rId24"/>
    <p:sldId id="271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72" r:id="rId33"/>
    <p:sldId id="318" r:id="rId34"/>
    <p:sldId id="296" r:id="rId35"/>
    <p:sldId id="297" r:id="rId36"/>
    <p:sldId id="298" r:id="rId37"/>
    <p:sldId id="273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19" r:id="rId47"/>
    <p:sldId id="307" r:id="rId48"/>
    <p:sldId id="308" r:id="rId49"/>
    <p:sldId id="274" r:id="rId50"/>
    <p:sldId id="275" r:id="rId51"/>
    <p:sldId id="276" r:id="rId52"/>
    <p:sldId id="309" r:id="rId53"/>
    <p:sldId id="320" r:id="rId54"/>
    <p:sldId id="310" r:id="rId55"/>
    <p:sldId id="278" r:id="rId56"/>
    <p:sldId id="322" r:id="rId57"/>
    <p:sldId id="323" r:id="rId58"/>
    <p:sldId id="324" r:id="rId59"/>
    <p:sldId id="313" r:id="rId60"/>
    <p:sldId id="314" r:id="rId61"/>
    <p:sldId id="325" r:id="rId62"/>
    <p:sldId id="31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4895-4C35-483D-B689-3CE43ECAC96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5543-C0CD-4C9C-AFE6-045726D5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ypes/size_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ypes/size_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memory/shared_p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mem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85014"/>
            <a:ext cx="12192000" cy="862086"/>
          </a:xfrm>
        </p:spPr>
        <p:txBody>
          <a:bodyPr>
            <a:normAutofit fontScale="90000"/>
          </a:bodyPr>
          <a:lstStyle/>
          <a:p>
            <a:r>
              <a:rPr lang="uk-UA" sz="6000" b="1" dirty="0"/>
              <a:t>Управління ресурсами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63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24298" y="915503"/>
            <a:ext cx="6096000" cy="535531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STATUS_SUCCESS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cleanup;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cleanup: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6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7227"/>
            <a:ext cx="12192000" cy="1400530"/>
          </a:xfrm>
        </p:spPr>
        <p:txBody>
          <a:bodyPr/>
          <a:lstStyle/>
          <a:p>
            <a:pPr algn="ctr"/>
            <a:r>
              <a:rPr lang="uk-UA" sz="4400" dirty="0" err="1"/>
              <a:t>Resource</a:t>
            </a:r>
            <a:r>
              <a:rPr lang="uk-UA" sz="4400" dirty="0"/>
              <a:t> </a:t>
            </a:r>
            <a:r>
              <a:rPr lang="uk-UA" sz="4400" dirty="0" err="1"/>
              <a:t>Acquisition</a:t>
            </a:r>
            <a:r>
              <a:rPr lang="uk-UA" sz="4400" dirty="0"/>
              <a:t> </a:t>
            </a:r>
            <a:r>
              <a:rPr lang="uk-UA" sz="4400" dirty="0" err="1"/>
              <a:t>Is</a:t>
            </a:r>
            <a:r>
              <a:rPr lang="uk-UA" sz="4400" dirty="0"/>
              <a:t> </a:t>
            </a:r>
            <a:r>
              <a:rPr lang="uk-UA" sz="4400" dirty="0" err="1"/>
              <a:t>Initialization</a:t>
            </a:r>
            <a:r>
              <a:rPr lang="uk-UA" sz="4400" dirty="0"/>
              <a:t> – </a:t>
            </a:r>
            <a:r>
              <a:rPr lang="uk-UA" sz="4400" b="1" dirty="0">
                <a:solidFill>
                  <a:srgbClr val="FF0000"/>
                </a:solidFill>
              </a:rPr>
              <a:t>RAII</a:t>
            </a:r>
            <a:endParaRPr lang="uk-UA" b="1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9BB921-B9B4-B72B-456F-F27AD3940C7D}"/>
              </a:ext>
            </a:extLst>
          </p:cNvPr>
          <p:cNvSpPr txBox="1">
            <a:spLocks/>
          </p:cNvSpPr>
          <p:nvPr/>
        </p:nvSpPr>
        <p:spPr>
          <a:xfrm>
            <a:off x="985740" y="2728735"/>
            <a:ext cx="10780776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900" dirty="0"/>
              <a:t>Ідіома </a:t>
            </a:r>
            <a:r>
              <a:rPr lang="en-US" sz="2900" dirty="0"/>
              <a:t>C+</a:t>
            </a:r>
            <a:r>
              <a:rPr lang="uk-UA" sz="2900" dirty="0"/>
              <a:t>+, призвана автоматизувати процес звільнення ресурсів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900" dirty="0"/>
              <a:t>Базується на «захопленні» ресурсів в конструкторі, та їх «вивільненню» в деструкторі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7894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4" y="2426600"/>
            <a:ext cx="12168246" cy="1400530"/>
          </a:xfrm>
        </p:spPr>
        <p:txBody>
          <a:bodyPr/>
          <a:lstStyle/>
          <a:p>
            <a:pPr algn="ctr"/>
            <a:r>
              <a:rPr lang="uk-UA" dirty="0"/>
              <a:t>Клас, що реалізує ідіому R.A.I.I зветься </a:t>
            </a:r>
            <a:br>
              <a:rPr lang="uk-UA" dirty="0"/>
            </a:br>
            <a:r>
              <a:rPr lang="uk-UA" dirty="0" err="1">
                <a:solidFill>
                  <a:srgbClr val="FF0000"/>
                </a:solidFill>
              </a:rPr>
              <a:t>Guard</a:t>
            </a:r>
            <a:r>
              <a:rPr lang="uk-UA" dirty="0" err="1"/>
              <a:t>’ом</a:t>
            </a:r>
            <a:r>
              <a:rPr lang="uk-UA" dirty="0"/>
              <a:t>.</a:t>
            </a:r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29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20188" y="898018"/>
            <a:ext cx="5275812" cy="535531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SocketGuard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explicit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sock_)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sock_(sock) {}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const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sock_;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/>
              <a:t>closesocket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(sock_);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sock_;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0211" y="1837081"/>
            <a:ext cx="4940531" cy="341632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 = </a:t>
            </a:r>
            <a:r>
              <a:rPr lang="en-US" dirty="0"/>
              <a:t>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(sock !=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INVALID_SOCKET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guard(sock);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connect(guard, …);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6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24298" y="915503"/>
            <a:ext cx="8499302" cy="3693319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str(new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[16);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87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973" y="294776"/>
            <a:ext cx="10659198" cy="1400530"/>
          </a:xfrm>
        </p:spPr>
        <p:txBody>
          <a:bodyPr/>
          <a:lstStyle/>
          <a:p>
            <a:r>
              <a:rPr lang="uk-UA" dirty="0"/>
              <a:t>Гарантії безпеки виключень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34" y="1695306"/>
            <a:ext cx="10817139" cy="4655453"/>
          </a:xfrm>
        </p:spPr>
        <p:txBody>
          <a:bodyPr>
            <a:normAutofit fontScale="92500"/>
          </a:bodyPr>
          <a:lstStyle/>
          <a:p>
            <a:pPr lvl="0" algn="just"/>
            <a:r>
              <a:rPr lang="uk-UA" b="1" i="1" dirty="0"/>
              <a:t>Базова гарантія </a:t>
            </a:r>
            <a:r>
              <a:rPr lang="uk-UA" dirty="0"/>
              <a:t>– при виникненні будь якого виключення в деякому методі, стан програми повинен залишитись узгодженим, ресурси не мають «утікати»</a:t>
            </a:r>
          </a:p>
          <a:p>
            <a:pPr lvl="0" algn="just"/>
            <a:endParaRPr lang="uk-UA" dirty="0"/>
          </a:p>
          <a:p>
            <a:pPr lvl="0" algn="just"/>
            <a:r>
              <a:rPr lang="uk-UA" b="1" i="1" dirty="0"/>
              <a:t>Строга гарантія </a:t>
            </a:r>
            <a:r>
              <a:rPr lang="uk-UA" dirty="0"/>
              <a:t>– якщо при виконанні операції виникне виключення, то це не повинно вплинути на стан програми (наприклад, при виникненні виключення при вставці одного елементу в STL-контейнер, останній залишиться у тому ж стані, що і до операції вставки)</a:t>
            </a:r>
          </a:p>
          <a:p>
            <a:pPr lvl="0" algn="just"/>
            <a:endParaRPr lang="uk-UA" dirty="0"/>
          </a:p>
          <a:p>
            <a:pPr lvl="0" algn="just"/>
            <a:r>
              <a:rPr lang="uk-UA" b="1" dirty="0"/>
              <a:t>Гарантія </a:t>
            </a:r>
            <a:r>
              <a:rPr lang="uk-UA" b="1" i="1" dirty="0"/>
              <a:t>відсутності</a:t>
            </a:r>
            <a:r>
              <a:rPr lang="uk-UA" b="1" dirty="0"/>
              <a:t> виключень</a:t>
            </a:r>
            <a:r>
              <a:rPr lang="uk-UA" dirty="0"/>
              <a:t> – ні при яких обставинах функція не буде викидати виключення.</a:t>
            </a:r>
          </a:p>
          <a:p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28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47CE-F655-96E2-615A-D42BB127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6" descr="apriorit.png">
            <a:extLst>
              <a:ext uri="{FF2B5EF4-FFF2-40B4-BE49-F238E27FC236}">
                <a16:creationId xmlns:a16="http://schemas.microsoft.com/office/drawing/2014/main" id="{5C48239F-8E0B-9218-823B-D5D21A25B904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5C96EA-E80F-A0F4-01E9-23A490726B3A}"/>
              </a:ext>
            </a:extLst>
          </p:cNvPr>
          <p:cNvSpPr txBox="1">
            <a:spLocks/>
          </p:cNvSpPr>
          <p:nvPr/>
        </p:nvSpPr>
        <p:spPr>
          <a:xfrm>
            <a:off x="1393638" y="2191916"/>
            <a:ext cx="9404723" cy="23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solidFill>
                  <a:srgbClr val="FF0000"/>
                </a:solidFill>
              </a:rPr>
              <a:t>Жодна</a:t>
            </a:r>
            <a:r>
              <a:rPr lang="uk-UA" dirty="0"/>
              <a:t> гарантія не буде досягнута, якщо не буде використовуватись</a:t>
            </a:r>
            <a:r>
              <a:rPr lang="ru-RU" dirty="0"/>
              <a:t> </a:t>
            </a:r>
            <a:r>
              <a:rPr lang="en-US" dirty="0"/>
              <a:t>RAII</a:t>
            </a:r>
            <a:r>
              <a:rPr lang="uk-UA" dirty="0"/>
              <a:t> для керування ресурсами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02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52" y="2127908"/>
            <a:ext cx="9404723" cy="2312648"/>
          </a:xfrm>
        </p:spPr>
        <p:txBody>
          <a:bodyPr>
            <a:normAutofit fontScale="90000"/>
          </a:bodyPr>
          <a:lstStyle/>
          <a:p>
            <a:r>
              <a:rPr lang="uk-UA" sz="4400" dirty="0">
                <a:solidFill>
                  <a:srgbClr val="FF0000"/>
                </a:solidFill>
              </a:rPr>
              <a:t>Розумний вказівник </a:t>
            </a:r>
            <a:r>
              <a:rPr lang="uk-UA" sz="4400" dirty="0"/>
              <a:t>– об’єкт, з яким можна працювати як зі звичайним вказівником, та який надає </a:t>
            </a:r>
            <a:r>
              <a:rPr lang="uk-UA" sz="4400" dirty="0" err="1"/>
              <a:t>додаковий</a:t>
            </a:r>
            <a:r>
              <a:rPr lang="uk-UA" sz="4400" dirty="0"/>
              <a:t> функціонал</a:t>
            </a:r>
            <a:r>
              <a:rPr lang="uk-UA" dirty="0"/>
              <a:t> керування вказівником.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96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123" y="635597"/>
            <a:ext cx="10401502" cy="1400530"/>
          </a:xfrm>
        </p:spPr>
        <p:txBody>
          <a:bodyPr/>
          <a:lstStyle/>
          <a:p>
            <a:r>
              <a:rPr lang="uk-UA" dirty="0"/>
              <a:t>Розумні вказівники стандартної бібліотеки</a:t>
            </a:r>
          </a:p>
        </p:txBody>
      </p:sp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1377632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auto_ptr</a:t>
            </a:r>
            <a:endParaRPr lang="uk-UA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unique_ptr</a:t>
            </a:r>
            <a:endParaRPr lang="uk-UA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shared_ptr</a:t>
            </a:r>
            <a:endParaRPr lang="uk-UA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weak_ptr</a:t>
            </a:r>
            <a:endParaRPr lang="uk-UA" sz="3200" dirty="0"/>
          </a:p>
        </p:txBody>
      </p:sp>
      <p:pic>
        <p:nvPicPr>
          <p:cNvPr id="6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54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790" y="-434111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auto_ptr</a:t>
            </a:r>
            <a:endParaRPr lang="uk-U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69801" y="502010"/>
            <a:ext cx="9404723" cy="464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(deprecated from C++ 11, removed from C++17)</a:t>
            </a:r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EE3791-EBCC-4EB0-9108-D5EC1891BBCD}"/>
              </a:ext>
            </a:extLst>
          </p:cNvPr>
          <p:cNvSpPr txBox="1">
            <a:spLocks/>
          </p:cNvSpPr>
          <p:nvPr/>
        </p:nvSpPr>
        <p:spPr>
          <a:xfrm>
            <a:off x="358501" y="1225910"/>
            <a:ext cx="11408015" cy="4514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00DD"/>
                </a:solidFill>
                <a:latin typeface="DejaVuSansMono"/>
              </a:rPr>
              <a:t>class </a:t>
            </a:r>
            <a:r>
              <a:rPr lang="en-US" sz="3200" dirty="0" err="1">
                <a:solidFill>
                  <a:srgbClr val="000000"/>
                </a:solidFill>
                <a:latin typeface="DejaVuSansMono"/>
              </a:rPr>
              <a:t>auto_ptr</a:t>
            </a:r>
            <a:endParaRPr lang="ru-RU" sz="3200" dirty="0">
              <a:solidFill>
                <a:srgbClr val="000000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00"/>
                </a:solidFill>
                <a:latin typeface="DejaVuSansMono"/>
              </a:rPr>
              <a:t>{</a:t>
            </a:r>
            <a:endParaRPr lang="en-US" sz="3200" dirty="0">
              <a:solidFill>
                <a:srgbClr val="0000DD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DD"/>
                </a:solidFill>
                <a:latin typeface="DejaVuSansMono"/>
              </a:rPr>
              <a:t>    explicit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DejaVuSansMono"/>
              </a:rPr>
              <a:t>auto_ptr</a:t>
            </a:r>
            <a:r>
              <a:rPr lang="en-US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pointer </a:t>
            </a:r>
            <a:r>
              <a:rPr lang="en-US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3200" dirty="0">
                <a:solidFill>
                  <a:srgbClr val="000080"/>
                </a:solidFill>
                <a:latin typeface="DejaVuSansMono"/>
              </a:rPr>
              <a:t>0</a:t>
            </a:r>
            <a:r>
              <a:rPr lang="en-US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;</a:t>
            </a:r>
            <a:endParaRPr lang="ru-RU" sz="3200" dirty="0">
              <a:solidFill>
                <a:srgbClr val="008000"/>
              </a:solidFill>
              <a:latin typeface="DejaVuSansMono"/>
            </a:endParaRPr>
          </a:p>
          <a:p>
            <a:r>
              <a:rPr lang="pt-BR" sz="3200" dirty="0">
                <a:solidFill>
                  <a:srgbClr val="000000"/>
                </a:solidFill>
                <a:latin typeface="DejaVuSansMono"/>
              </a:rPr>
              <a:t>    auto_ptr(auto_ptr&amp; r);</a:t>
            </a:r>
          </a:p>
          <a:p>
            <a:r>
              <a:rPr lang="pt-BR" sz="3200" dirty="0">
                <a:solidFill>
                  <a:srgbClr val="000000"/>
                </a:solidFill>
                <a:latin typeface="DejaVuSansMono"/>
              </a:rPr>
              <a:t>    auto_ptr</a:t>
            </a:r>
            <a:r>
              <a:rPr lang="pt-BR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pt-BR" sz="3200" dirty="0">
                <a:solidFill>
                  <a:srgbClr val="000000"/>
                </a:solidFill>
                <a:latin typeface="DejaVuSansMono"/>
              </a:rPr>
              <a:t> operator</a:t>
            </a:r>
            <a:r>
              <a:rPr lang="pt-BR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pt-BR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DejaVuSansMono"/>
              </a:rPr>
              <a:t>auto_ptr</a:t>
            </a:r>
            <a:r>
              <a:rPr lang="pt-BR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pt-BR" sz="3200" dirty="0">
                <a:solidFill>
                  <a:srgbClr val="000000"/>
                </a:solidFill>
                <a:latin typeface="DejaVuSansMono"/>
              </a:rPr>
              <a:t> r</a:t>
            </a:r>
            <a:r>
              <a:rPr lang="pt-BR" sz="3200" dirty="0">
                <a:solidFill>
                  <a:srgbClr val="008000"/>
                </a:solidFill>
                <a:latin typeface="DejaVuSansMono"/>
              </a:rPr>
              <a:t>);</a:t>
            </a:r>
            <a:endParaRPr lang="pt-BR" sz="3200" dirty="0">
              <a:solidFill>
                <a:srgbClr val="000000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get</a:t>
            </a:r>
            <a:r>
              <a:rPr lang="en-US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DejaVuSansMono"/>
              </a:rPr>
              <a:t>const;</a:t>
            </a:r>
            <a:endParaRPr lang="en-US" sz="3200" dirty="0">
              <a:solidFill>
                <a:srgbClr val="008080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operator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DejaVuSansMono"/>
              </a:rPr>
              <a:t>const;</a:t>
            </a:r>
            <a:endParaRPr lang="en-US" sz="3200" dirty="0">
              <a:solidFill>
                <a:srgbClr val="000000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operator</a:t>
            </a:r>
            <a:r>
              <a:rPr lang="en-US" sz="3200" dirty="0">
                <a:solidFill>
                  <a:srgbClr val="000040"/>
                </a:solidFill>
                <a:latin typeface="DejaVuSansMono"/>
              </a:rPr>
              <a:t>-</a:t>
            </a:r>
            <a:r>
              <a:rPr lang="en-US" sz="32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DejaVuSansMono"/>
              </a:rPr>
              <a:t>const;</a:t>
            </a:r>
          </a:p>
          <a:p>
            <a:r>
              <a:rPr lang="pt-BR" sz="3200" dirty="0">
                <a:solidFill>
                  <a:srgbClr val="000000"/>
                </a:solidFill>
                <a:latin typeface="DejaVuSansMono"/>
              </a:rPr>
              <a:t>    ~auto_ptr();</a:t>
            </a:r>
            <a:endParaRPr lang="en-US" sz="3200" dirty="0">
              <a:solidFill>
                <a:srgbClr val="000000"/>
              </a:solidFill>
              <a:latin typeface="DejaVuSansMono"/>
            </a:endParaRPr>
          </a:p>
          <a:p>
            <a:r>
              <a:rPr lang="en-US" sz="3200" dirty="0">
                <a:solidFill>
                  <a:srgbClr val="000000"/>
                </a:solidFill>
                <a:latin typeface="DejaVuSansMono"/>
              </a:rPr>
              <a:t>}</a:t>
            </a:r>
            <a:endParaRPr lang="en-US" sz="3200" dirty="0">
              <a:solidFill>
                <a:srgbClr val="0000DD"/>
              </a:solidFill>
              <a:latin typeface="DejaVuSansMono"/>
            </a:endParaRP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5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1657"/>
            <a:ext cx="12192000" cy="1400530"/>
          </a:xfrm>
        </p:spPr>
        <p:txBody>
          <a:bodyPr/>
          <a:lstStyle/>
          <a:p>
            <a:pPr algn="ctr"/>
            <a:r>
              <a:rPr lang="uk-UA" sz="5400" noProof="0" dirty="0"/>
              <a:t>Що</a:t>
            </a:r>
            <a:r>
              <a:rPr lang="uk-UA" sz="5400" dirty="0"/>
              <a:t> </a:t>
            </a:r>
            <a:r>
              <a:rPr lang="uk-UA" sz="5400" noProof="0" dirty="0"/>
              <a:t>таке</a:t>
            </a:r>
            <a:r>
              <a:rPr lang="uk-UA" sz="5400" dirty="0"/>
              <a:t> </a:t>
            </a:r>
            <a:r>
              <a:rPr lang="uk-UA" sz="5400" dirty="0">
                <a:solidFill>
                  <a:srgbClr val="FF0000"/>
                </a:solidFill>
              </a:rPr>
              <a:t>ресурс</a:t>
            </a:r>
            <a:r>
              <a:rPr lang="uk-UA" sz="5400" dirty="0"/>
              <a:t>?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990" y="36429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auto_ptr</a:t>
            </a:r>
            <a:endParaRPr lang="uk-UA" dirty="0"/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755208" y="2110133"/>
            <a:ext cx="6096000" cy="341632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Test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int a = 42;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auto_ptr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Test)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auto_ptr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p2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p2-&gt;a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//42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790" y="44650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auto_ptr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79" y="2529515"/>
            <a:ext cx="10842077" cy="2626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600" dirty="0"/>
              <a:t>Недоліки:</a:t>
            </a:r>
          </a:p>
          <a:p>
            <a:r>
              <a:rPr lang="uk-UA" sz="2600" dirty="0"/>
              <a:t>Не можна використовувати в контейнерах STL.</a:t>
            </a:r>
          </a:p>
          <a:p>
            <a:r>
              <a:rPr lang="uk-UA" sz="2600" dirty="0"/>
              <a:t>Не можна використовувати з </a:t>
            </a:r>
            <a:r>
              <a:rPr lang="uk-UA" sz="2600" dirty="0" err="1"/>
              <a:t>new</a:t>
            </a:r>
            <a:r>
              <a:rPr lang="uk-UA" sz="2600" dirty="0"/>
              <a:t>[].</a:t>
            </a:r>
          </a:p>
          <a:p>
            <a:r>
              <a:rPr lang="uk-UA" sz="2600" dirty="0"/>
              <a:t>Неочевидна передача володіння ресурсом при виклику функцій.</a:t>
            </a:r>
          </a:p>
          <a:p>
            <a:r>
              <a:rPr lang="uk-UA" sz="2600" dirty="0"/>
              <a:t>Не можна використовувати з іншими типами ресурсів, відмінними від пам’яті.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2501" y="139656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(deprecated from C++ 11)</a:t>
            </a:r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3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62" y="325927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44095-5A0F-44AF-A02D-12427B1D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253331"/>
            <a:ext cx="11798300" cy="4351338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class</a:t>
            </a:r>
            <a:r>
              <a:rPr lang="uk-UA" sz="3200" dirty="0">
                <a:solidFill>
                  <a:srgbClr val="0000DD"/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{</a:t>
            </a:r>
            <a:endParaRPr lang="uk-UA" sz="32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(T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pointer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80"/>
                </a:solidFill>
                <a:latin typeface="DejaVuSansMono"/>
              </a:rPr>
              <a:t>nullptr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8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T* p,  </a:t>
            </a:r>
            <a:r>
              <a:rPr lang="uk-UA" sz="3200" i="1" dirty="0">
                <a:solidFill>
                  <a:srgbClr val="FF0000"/>
                </a:solidFill>
                <a:latin typeface="DejaVuSansMono"/>
              </a:rPr>
              <a:t>/* </a:t>
            </a:r>
            <a:r>
              <a:rPr lang="uk-UA" sz="3200" i="1" dirty="0" err="1">
                <a:solidFill>
                  <a:srgbClr val="FF0000"/>
                </a:solidFill>
                <a:latin typeface="DejaVuSansMono"/>
              </a:rPr>
              <a:t>variant</a:t>
            </a:r>
            <a:r>
              <a:rPr lang="uk-UA" sz="3200" i="1" dirty="0">
                <a:solidFill>
                  <a:srgbClr val="FF0000"/>
                </a:solidFill>
                <a:latin typeface="DejaVuSansMono"/>
              </a:rPr>
              <a:t> */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u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T*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release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get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FF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void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reset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T*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pointer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FF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DD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explicit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bool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-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// </a:t>
            </a:r>
            <a:r>
              <a:rPr lang="uk-UA" sz="3200" dirty="0" err="1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for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unique_ptr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&lt;T[]&gt;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[](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</a:t>
            </a:r>
            <a:r>
              <a:rPr lang="uk-UA" sz="3200" dirty="0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</a:t>
            </a:r>
            <a:r>
              <a:rPr lang="uk-UA" sz="32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size_t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i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}</a:t>
            </a:r>
            <a:endParaRPr lang="uk-UA" sz="32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252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62" y="325927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90" y="1920240"/>
            <a:ext cx="10709073" cy="5037512"/>
          </a:xfrm>
        </p:spPr>
        <p:txBody>
          <a:bodyPr>
            <a:normAutofit/>
          </a:bodyPr>
          <a:lstStyle/>
          <a:p>
            <a:r>
              <a:rPr lang="uk-UA" sz="2600" dirty="0"/>
              <a:t>Забороняє копіювання.</a:t>
            </a:r>
          </a:p>
          <a:p>
            <a:r>
              <a:rPr lang="uk-UA" sz="2600" dirty="0"/>
              <a:t>Може передавати володіння у функцію – але тільки </a:t>
            </a:r>
            <a:r>
              <a:rPr lang="uk-UA" sz="2600" u="sng" dirty="0"/>
              <a:t>явно:</a:t>
            </a:r>
            <a:endParaRPr lang="uk-UA" sz="2600" dirty="0"/>
          </a:p>
          <a:p>
            <a:pPr marL="0" indent="0">
              <a:buNone/>
            </a:pPr>
            <a:r>
              <a:rPr lang="uk-UA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func</a:t>
            </a:r>
            <a:r>
              <a:rPr lang="uk-UA" sz="2400" dirty="0"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move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uk-UA" sz="2600" dirty="0"/>
          </a:p>
          <a:p>
            <a:r>
              <a:rPr lang="uk-UA" sz="2600" dirty="0"/>
              <a:t>Вміє працювати як з вказівниками на окремий об’єкт, так і з вказівниками на масиви: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uk-UA" sz="2400" dirty="0"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Resource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Resource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uk-UA" sz="2400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</a:t>
            </a:r>
            <a:r>
              <a:rPr lang="uk-UA" sz="2400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sz="24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41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122" y="153804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7" y="1357909"/>
            <a:ext cx="11662757" cy="5037512"/>
          </a:xfrm>
        </p:spPr>
        <p:txBody>
          <a:bodyPr>
            <a:normAutofit/>
          </a:bodyPr>
          <a:lstStyle/>
          <a:p>
            <a:pPr lvl="0"/>
            <a:r>
              <a:rPr lang="uk-UA" sz="2600" dirty="0"/>
              <a:t>Може бути елементом контейнеру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function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*)&gt;&gt;;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uk-UA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За замовчуванням, використовує 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uk-UA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при звільненні ресурсу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uk-UA" sz="2400" dirty="0"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Resource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Resource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uk-UA" sz="2600" dirty="0"/>
          </a:p>
          <a:p>
            <a:pPr lvl="0"/>
            <a:r>
              <a:rPr lang="uk-UA" sz="2600" dirty="0"/>
              <a:t>Вміє використовувати </a:t>
            </a:r>
            <a:r>
              <a:rPr lang="uk-UA" sz="2600" dirty="0" err="1"/>
              <a:t>custom</a:t>
            </a:r>
            <a:r>
              <a:rPr lang="uk-UA" sz="2600" dirty="0"/>
              <a:t> </a:t>
            </a:r>
            <a:r>
              <a:rPr lang="uk-UA" sz="2600" dirty="0" err="1"/>
              <a:t>deleter</a:t>
            </a:r>
            <a:r>
              <a:rPr lang="uk-UA" sz="2600" dirty="0"/>
              <a:t>, що робить його гнучким при роботі з іншими типами ресурсів</a:t>
            </a:r>
          </a:p>
          <a:p>
            <a:pPr marL="0" indent="0">
              <a:buNone/>
            </a:pP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*)&gt; </a:t>
            </a:r>
            <a:r>
              <a:rPr lang="uk-U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uk-UA" sz="2400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uk-UA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malloc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uk-UA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free</a:t>
            </a:r>
            <a:r>
              <a:rPr lang="uk-UA" sz="2400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sz="2400" dirty="0"/>
          </a:p>
          <a:p>
            <a:pPr marL="0" indent="0">
              <a:buNone/>
            </a:pPr>
            <a:endParaRPr lang="uk-UA" sz="26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89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122" y="153804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43" y="2455189"/>
            <a:ext cx="11662757" cy="191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err="1"/>
              <a:t>deleter</a:t>
            </a:r>
            <a:r>
              <a:rPr lang="uk-UA" sz="3200" dirty="0"/>
              <a:t> є частиною типу </a:t>
            </a: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unique_ptr</a:t>
            </a:r>
            <a:r>
              <a:rPr lang="uk-UA" sz="3200" dirty="0"/>
              <a:t>&lt;&gt;, тому від розміру цього </a:t>
            </a:r>
            <a:r>
              <a:rPr lang="uk-UA" sz="3200" dirty="0" err="1"/>
              <a:t>deleter’а</a:t>
            </a:r>
            <a:r>
              <a:rPr lang="uk-UA" sz="3200" dirty="0"/>
              <a:t> залежить розмір об’єкту </a:t>
            </a: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unique_ptr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7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933" y="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44" y="1033640"/>
            <a:ext cx="6179128" cy="61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Способи задання </a:t>
            </a:r>
            <a:r>
              <a:rPr lang="uk-UA" sz="3200" dirty="0" err="1"/>
              <a:t>custom</a:t>
            </a:r>
            <a:r>
              <a:rPr lang="uk-UA" sz="3200" dirty="0"/>
              <a:t> </a:t>
            </a:r>
            <a:r>
              <a:rPr lang="uk-UA" sz="3200" dirty="0" err="1"/>
              <a:t>deleter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5390" y="1848587"/>
            <a:ext cx="6179128" cy="61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1. </a:t>
            </a:r>
            <a:r>
              <a:rPr lang="uk-UA" sz="3200" dirty="0"/>
              <a:t>Лямбди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427018" y="2583799"/>
            <a:ext cx="9845040" cy="3139321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32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933" y="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44" y="1033640"/>
            <a:ext cx="6179128" cy="61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Способи задання </a:t>
            </a:r>
            <a:r>
              <a:rPr lang="uk-UA" sz="3200" dirty="0" err="1"/>
              <a:t>custom</a:t>
            </a:r>
            <a:r>
              <a:rPr lang="uk-UA" sz="3200" dirty="0"/>
              <a:t> </a:t>
            </a:r>
            <a:r>
              <a:rPr lang="uk-UA" sz="3200" dirty="0" err="1"/>
              <a:t>deleter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5390" y="1848587"/>
            <a:ext cx="6179128" cy="61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/>
              <a:t>2</a:t>
            </a:r>
            <a:r>
              <a:rPr lang="uk-UA" sz="3200" dirty="0"/>
              <a:t>. Вказівник на функцію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44878" y="2663534"/>
            <a:ext cx="10335491" cy="3139321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*)&gt; 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37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933" y="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44" y="1033640"/>
            <a:ext cx="6179128" cy="61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Способи задання </a:t>
            </a:r>
            <a:r>
              <a:rPr lang="uk-UA" sz="3200" dirty="0" err="1"/>
              <a:t>custom</a:t>
            </a:r>
            <a:r>
              <a:rPr lang="uk-UA" sz="3200" dirty="0"/>
              <a:t> </a:t>
            </a:r>
            <a:r>
              <a:rPr lang="uk-UA" sz="3200" dirty="0" err="1"/>
              <a:t>deleter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5390" y="1645847"/>
            <a:ext cx="6179128" cy="61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/>
              <a:t>3</a:t>
            </a:r>
            <a:r>
              <a:rPr lang="en-US" sz="3200" dirty="0"/>
              <a:t>. </a:t>
            </a:r>
            <a:r>
              <a:rPr lang="uk-UA" sz="3200" dirty="0" err="1"/>
              <a:t>Функтор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619905" y="2184055"/>
            <a:ext cx="7655405" cy="424731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Functor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Functor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14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933" y="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44" y="1033640"/>
            <a:ext cx="6179128" cy="61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Способи задання </a:t>
            </a:r>
            <a:r>
              <a:rPr lang="uk-UA" sz="3200" dirty="0" err="1"/>
              <a:t>custom</a:t>
            </a:r>
            <a:r>
              <a:rPr lang="uk-UA" sz="3200" dirty="0"/>
              <a:t> </a:t>
            </a:r>
            <a:r>
              <a:rPr lang="uk-UA" sz="3200" dirty="0" err="1"/>
              <a:t>deleter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5390" y="1645847"/>
            <a:ext cx="6179128" cy="61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/>
              <a:t>4</a:t>
            </a:r>
            <a:r>
              <a:rPr lang="en-US" sz="3200" dirty="0"/>
              <a:t>. </a:t>
            </a:r>
            <a:r>
              <a:rPr lang="en-US" sz="3200" dirty="0" err="1"/>
              <a:t>std</a:t>
            </a:r>
            <a:r>
              <a:rPr lang="en-US" sz="3200" dirty="0"/>
              <a:t>::function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648" y="2434170"/>
            <a:ext cx="9020693" cy="3139321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*)&gt; del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(del)&gt; 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del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73" y="776916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uk-UA" dirty="0"/>
              <a:t>Ресурс – це дещо, що після використання повинно бути повернуте системі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2095" y="3747329"/>
            <a:ext cx="1177082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2400" dirty="0"/>
              <a:t>Динамічна пам’ять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2400" dirty="0"/>
              <a:t>Дескриптори (відкриті файли, процеси, тощо)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2400" dirty="0"/>
              <a:t>Об’єкти синхронізації (</a:t>
            </a:r>
            <a:r>
              <a:rPr lang="uk-UA" sz="2400" dirty="0" err="1"/>
              <a:t>м’ютекси</a:t>
            </a:r>
            <a:r>
              <a:rPr lang="uk-UA" sz="2400" dirty="0"/>
              <a:t>, критичні секції, семафори, тощо)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2400" dirty="0"/>
              <a:t>Об’єкти </a:t>
            </a:r>
            <a:r>
              <a:rPr lang="uk-UA" sz="2400" dirty="0" err="1"/>
              <a:t>міжпроцесної</a:t>
            </a:r>
            <a:r>
              <a:rPr lang="uk-UA" sz="2400" dirty="0"/>
              <a:t> взаємодії (</a:t>
            </a:r>
            <a:r>
              <a:rPr lang="uk-UA" sz="2400" dirty="0" err="1"/>
              <a:t>пайпи</a:t>
            </a:r>
            <a:r>
              <a:rPr lang="uk-UA" sz="2400" dirty="0"/>
              <a:t>, </a:t>
            </a:r>
            <a:r>
              <a:rPr lang="uk-UA" sz="2400" dirty="0" err="1"/>
              <a:t>сокети</a:t>
            </a:r>
            <a:r>
              <a:rPr lang="uk-UA" sz="2400" dirty="0"/>
              <a:t>, тощо)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60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933" y="0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484" y="2264420"/>
            <a:ext cx="9579032" cy="1583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В якості кастомних </a:t>
            </a:r>
            <a:r>
              <a:rPr lang="uk-UA" sz="3200" dirty="0" err="1"/>
              <a:t>deleter’ів</a:t>
            </a:r>
            <a:r>
              <a:rPr lang="uk-UA" sz="3200" dirty="0"/>
              <a:t> треба надавати перевагу використанню лямбд без захоплення змінних, або </a:t>
            </a:r>
            <a:r>
              <a:rPr lang="uk-UA" sz="3200" dirty="0" err="1"/>
              <a:t>функторів</a:t>
            </a:r>
            <a:r>
              <a:rPr lang="uk-UA" sz="3200" dirty="0"/>
              <a:t> без стану (</a:t>
            </a:r>
            <a:r>
              <a:rPr lang="uk-UA" sz="3200" dirty="0" err="1"/>
              <a:t>stateless</a:t>
            </a:r>
            <a:r>
              <a:rPr lang="uk-UA" sz="3200" dirty="0"/>
              <a:t>)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90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70" y="207818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1" y="1770733"/>
            <a:ext cx="10235737" cy="359655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uk-UA" sz="3200" dirty="0" err="1"/>
              <a:t>Дефолтний</a:t>
            </a:r>
            <a:r>
              <a:rPr lang="uk-UA" sz="3200" dirty="0"/>
              <a:t> </a:t>
            </a:r>
            <a:r>
              <a:rPr lang="uk-UA" sz="3200" dirty="0" err="1"/>
              <a:t>deleter</a:t>
            </a:r>
            <a:r>
              <a:rPr lang="uk-UA" sz="3200" dirty="0"/>
              <a:t> – </a:t>
            </a:r>
            <a:r>
              <a:rPr lang="uk-UA" sz="3200" dirty="0" err="1"/>
              <a:t>sizeof</a:t>
            </a:r>
            <a:r>
              <a:rPr lang="uk-UA" sz="3200" dirty="0"/>
              <a:t>(</a:t>
            </a:r>
            <a:r>
              <a:rPr lang="uk-UA" sz="3200" dirty="0" err="1"/>
              <a:t>intptr_t</a:t>
            </a:r>
            <a:r>
              <a:rPr lang="uk-UA" sz="3200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uk-UA" sz="3200" dirty="0" err="1"/>
              <a:t>Функтор</a:t>
            </a:r>
            <a:r>
              <a:rPr lang="uk-UA" sz="3200" dirty="0"/>
              <a:t> – </a:t>
            </a:r>
            <a:r>
              <a:rPr lang="uk-UA" sz="3200" dirty="0" err="1"/>
              <a:t>sizeof</a:t>
            </a:r>
            <a:r>
              <a:rPr lang="uk-UA" sz="3200" dirty="0"/>
              <a:t>(</a:t>
            </a:r>
            <a:r>
              <a:rPr lang="uk-UA" sz="3200" dirty="0" err="1"/>
              <a:t>intptr_t</a:t>
            </a:r>
            <a:r>
              <a:rPr lang="uk-UA" sz="3200" dirty="0"/>
              <a:t>) + розмір об’єкту </a:t>
            </a:r>
            <a:r>
              <a:rPr lang="uk-UA" sz="3200" dirty="0" err="1"/>
              <a:t>функтора</a:t>
            </a:r>
            <a:r>
              <a:rPr lang="uk-UA" sz="3200" dirty="0"/>
              <a:t> (0)</a:t>
            </a:r>
          </a:p>
          <a:p>
            <a:pPr marL="514350" indent="-514350">
              <a:buAutoNum type="arabicPeriod"/>
            </a:pPr>
            <a:r>
              <a:rPr lang="uk-UA" sz="3200" dirty="0"/>
              <a:t>Анонімні функції– </a:t>
            </a:r>
            <a:r>
              <a:rPr lang="uk-UA" sz="3200" dirty="0" err="1"/>
              <a:t>sizeof</a:t>
            </a:r>
            <a:r>
              <a:rPr lang="uk-UA" sz="3200" dirty="0"/>
              <a:t>(</a:t>
            </a:r>
            <a:r>
              <a:rPr lang="uk-UA" sz="3200" dirty="0" err="1"/>
              <a:t>intptr_t</a:t>
            </a:r>
            <a:r>
              <a:rPr lang="uk-UA" sz="3200" dirty="0"/>
              <a:t>) + розмір захоплених змінних</a:t>
            </a:r>
          </a:p>
          <a:p>
            <a:pPr marL="514350" indent="-514350">
              <a:buAutoNum type="arabicPeriod"/>
            </a:pPr>
            <a:r>
              <a:rPr lang="uk-UA" sz="3200" dirty="0"/>
              <a:t>Вказівник на функцію – 2 * </a:t>
            </a:r>
            <a:r>
              <a:rPr lang="uk-UA" sz="3200" dirty="0" err="1"/>
              <a:t>sizeof</a:t>
            </a:r>
            <a:r>
              <a:rPr lang="uk-UA" sz="3200" dirty="0"/>
              <a:t>(</a:t>
            </a:r>
            <a:r>
              <a:rPr lang="uk-UA" sz="3200" dirty="0" err="1"/>
              <a:t>intptr_t</a:t>
            </a:r>
            <a:r>
              <a:rPr lang="uk-UA" sz="3200" dirty="0"/>
              <a:t>)</a:t>
            </a:r>
          </a:p>
          <a:p>
            <a:pPr marL="514350" indent="-514350">
              <a:buAutoNum type="arabicPeriod"/>
            </a:pP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function</a:t>
            </a:r>
            <a:r>
              <a:rPr lang="uk-UA" sz="3200" dirty="0"/>
              <a:t> – </a:t>
            </a:r>
            <a:r>
              <a:rPr lang="uk-UA" sz="3200" dirty="0" err="1"/>
              <a:t>sizeof</a:t>
            </a:r>
            <a:r>
              <a:rPr lang="uk-UA" sz="3200" dirty="0"/>
              <a:t>(</a:t>
            </a:r>
            <a:r>
              <a:rPr lang="uk-UA" sz="3200" dirty="0" err="1"/>
              <a:t>intptr_t</a:t>
            </a:r>
            <a:r>
              <a:rPr lang="uk-UA" sz="3200" dirty="0"/>
              <a:t>) + розмір об’єкту </a:t>
            </a:r>
            <a:r>
              <a:rPr lang="uk-UA" sz="3200" dirty="0" err="1"/>
              <a:t>std</a:t>
            </a:r>
            <a:r>
              <a:rPr lang="uk-UA" sz="3200" dirty="0"/>
              <a:t>::</a:t>
            </a:r>
            <a:r>
              <a:rPr lang="uk-UA" sz="3200" dirty="0" err="1"/>
              <a:t>function</a:t>
            </a:r>
            <a:endParaRPr lang="uk-UA" sz="32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239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" y="1379913"/>
            <a:ext cx="10789920" cy="5212079"/>
          </a:xfrm>
        </p:spPr>
        <p:txBody>
          <a:bodyPr>
            <a:normAutofit/>
          </a:bodyPr>
          <a:lstStyle/>
          <a:p>
            <a:r>
              <a:rPr lang="uk-UA" sz="2600" dirty="0"/>
              <a:t>Дозволяє посилатися </a:t>
            </a:r>
            <a:r>
              <a:rPr lang="uk-UA" sz="2600" dirty="0" err="1"/>
              <a:t>декількам</a:t>
            </a:r>
            <a:r>
              <a:rPr lang="uk-UA" sz="2600" dirty="0"/>
              <a:t> вказівникам на один об’єкт.</a:t>
            </a:r>
          </a:p>
          <a:p>
            <a:endParaRPr lang="uk-UA" sz="2600" dirty="0"/>
          </a:p>
          <a:p>
            <a:r>
              <a:rPr lang="uk-UA" sz="2600" dirty="0"/>
              <a:t>Дозволяє використовувати </a:t>
            </a:r>
            <a:r>
              <a:rPr lang="uk-UA" sz="2600" dirty="0" err="1"/>
              <a:t>custom</a:t>
            </a:r>
            <a:r>
              <a:rPr lang="uk-UA" sz="2600" dirty="0"/>
              <a:t> </a:t>
            </a:r>
            <a:r>
              <a:rPr lang="uk-UA" sz="2600" dirty="0" err="1"/>
              <a:t>deleter</a:t>
            </a:r>
            <a:endParaRPr lang="uk-UA" sz="2600" dirty="0"/>
          </a:p>
          <a:p>
            <a:endParaRPr lang="uk-UA" sz="2600" dirty="0"/>
          </a:p>
          <a:p>
            <a:r>
              <a:rPr lang="uk-UA" sz="2600" dirty="0"/>
              <a:t>Дозволяє працювати з масивами, але потребує написання власного </a:t>
            </a:r>
            <a:r>
              <a:rPr lang="uk-UA" sz="2600" dirty="0" err="1"/>
              <a:t>deleter</a:t>
            </a:r>
            <a:r>
              <a:rPr lang="uk-UA" sz="2600" dirty="0"/>
              <a:t>; окрім того, він не має оператора [] для індексного доступу до елементів масиву (не актуально починаючи з С++17)</a:t>
            </a:r>
          </a:p>
          <a:p>
            <a:endParaRPr lang="uk-UA" sz="2600" dirty="0"/>
          </a:p>
          <a:p>
            <a:r>
              <a:rPr lang="uk-UA" sz="2600" dirty="0"/>
              <a:t>Розмір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shared_ptr</a:t>
            </a:r>
            <a:r>
              <a:rPr lang="uk-UA" sz="2600" dirty="0"/>
              <a:t> в два рази більше за розмір звичайного вказівника, оскільки він тримає вказівник на сам ресурс на вказівник на лічильник посилань.</a:t>
            </a:r>
            <a:endParaRPr lang="uk-U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55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1428584-42FF-4548-A5C4-EBC35AEC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379538"/>
            <a:ext cx="10790238" cy="521176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class</a:t>
            </a:r>
            <a:r>
              <a:rPr lang="uk-UA" sz="3200" dirty="0">
                <a:solidFill>
                  <a:srgbClr val="0000DD"/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{</a:t>
            </a:r>
            <a:endParaRPr lang="uk-UA" sz="32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(T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pointer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80"/>
                </a:solidFill>
                <a:latin typeface="DejaVuSansMono"/>
              </a:rPr>
              <a:t>nullptr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std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::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&amp; 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8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T* p,  </a:t>
            </a:r>
            <a:r>
              <a:rPr lang="uk-UA" sz="3200" i="1" dirty="0">
                <a:solidFill>
                  <a:srgbClr val="FF0000"/>
                </a:solidFill>
                <a:latin typeface="DejaVuSansMono"/>
              </a:rPr>
              <a:t>/* </a:t>
            </a:r>
            <a:r>
              <a:rPr lang="uk-UA" sz="3200" i="1" dirty="0" err="1">
                <a:solidFill>
                  <a:srgbClr val="FF0000"/>
                </a:solidFill>
                <a:latin typeface="DejaVuSansMono"/>
              </a:rPr>
              <a:t>variant</a:t>
            </a:r>
            <a:r>
              <a:rPr lang="uk-UA" sz="3200" i="1" dirty="0">
                <a:solidFill>
                  <a:srgbClr val="FF0000"/>
                </a:solidFill>
                <a:latin typeface="DejaVuSansMono"/>
              </a:rPr>
              <a:t> */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8000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8000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get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FF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void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reset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T* 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pointer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FF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DD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explicit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bool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FF"/>
                </a:solidFill>
                <a:latin typeface="DejaVuSansMono"/>
              </a:rPr>
              <a:t>    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long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use_count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DD"/>
                </a:solidFill>
                <a:latin typeface="DejaVuSansMono"/>
              </a:rPr>
              <a:t>noexcept</a:t>
            </a:r>
            <a:endParaRPr lang="uk-UA" sz="3200" dirty="0">
              <a:solidFill>
                <a:srgbClr val="00808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-</a:t>
            </a:r>
            <a:r>
              <a:rPr lang="uk-UA" sz="32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00FF"/>
                </a:solidFill>
                <a:latin typeface="DejaVuSansMono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// </a:t>
            </a:r>
            <a:r>
              <a:rPr lang="uk-UA" sz="3200" dirty="0" err="1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for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 </a:t>
            </a:r>
            <a:r>
              <a:rPr lang="uk-UA" sz="3200" dirty="0" err="1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shared_ptr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  <a:latin typeface="DejaVuSansMono"/>
              </a:rPr>
              <a:t>&lt;T[]&gt;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    T</a:t>
            </a:r>
            <a:r>
              <a:rPr lang="uk-UA" sz="32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[](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</a:t>
            </a:r>
            <a:r>
              <a:rPr lang="uk-UA" sz="3200" dirty="0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</a:t>
            </a:r>
            <a:r>
              <a:rPr lang="uk-UA" sz="32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size_t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i </a:t>
            </a:r>
            <a:r>
              <a:rPr lang="uk-UA" sz="32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32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32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32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32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3200" dirty="0">
                <a:solidFill>
                  <a:srgbClr val="000000"/>
                </a:solidFill>
                <a:latin typeface="DejaVuSansMono"/>
              </a:rPr>
              <a:t>}</a:t>
            </a:r>
            <a:endParaRPr lang="uk-UA" sz="32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791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276" y="1404360"/>
            <a:ext cx="4563688" cy="58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600" dirty="0"/>
              <a:t>Використання </a:t>
            </a:r>
            <a:r>
              <a:rPr lang="uk-UA" sz="2600" dirty="0" err="1"/>
              <a:t>custom</a:t>
            </a:r>
            <a:r>
              <a:rPr lang="uk-UA" sz="2600" dirty="0"/>
              <a:t> </a:t>
            </a:r>
            <a:r>
              <a:rPr lang="uk-UA" sz="2600" dirty="0" err="1"/>
              <a:t>deleter</a:t>
            </a:r>
            <a:endParaRPr lang="uk-U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19199" y="1986251"/>
            <a:ext cx="9890611" cy="3693319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up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delInv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550477" y="1951056"/>
            <a:ext cx="9047019" cy="341632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customDel1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 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customDel2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[](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 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customDel1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customDel2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v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p1, p2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5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3331" y="2211187"/>
            <a:ext cx="10789920" cy="226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Вказання </a:t>
            </a:r>
            <a:r>
              <a:rPr lang="uk-UA" dirty="0" err="1"/>
              <a:t>custom</a:t>
            </a:r>
            <a:r>
              <a:rPr lang="uk-UA" dirty="0"/>
              <a:t> </a:t>
            </a:r>
            <a:r>
              <a:rPr lang="uk-UA" dirty="0" err="1"/>
              <a:t>deleter’а</a:t>
            </a:r>
            <a:r>
              <a:rPr lang="uk-UA" dirty="0"/>
              <a:t> не впливає на розмір об’єкту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Незалежно від </a:t>
            </a:r>
            <a:r>
              <a:rPr lang="uk-UA" dirty="0" err="1"/>
              <a:t>deleter’а</a:t>
            </a:r>
            <a:r>
              <a:rPr lang="uk-UA" dirty="0"/>
              <a:t>, об’єкт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 завжди буде мати розмір, рівний двом вказівникам</a:t>
            </a:r>
          </a:p>
        </p:txBody>
      </p:sp>
    </p:spTree>
    <p:extLst>
      <p:ext uri="{BB962C8B-B14F-4D97-AF65-F5344CB8AC3E}">
        <p14:creationId xmlns:p14="http://schemas.microsoft.com/office/powerpoint/2010/main" val="120729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55" y="373845"/>
            <a:ext cx="10592696" cy="1400530"/>
          </a:xfrm>
        </p:spPr>
        <p:txBody>
          <a:bodyPr/>
          <a:lstStyle/>
          <a:p>
            <a:r>
              <a:rPr lang="uk-UA" dirty="0"/>
              <a:t>Як влаштований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32" y="2069544"/>
            <a:ext cx="5812878" cy="4630514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При створенні першого екземпляру також створюється контрольний блок, який зберігає кількість посилань, а також зберігає інформацію про </a:t>
            </a:r>
            <a:r>
              <a:rPr lang="uk-UA" dirty="0" err="1"/>
              <a:t>deleter</a:t>
            </a:r>
            <a:endParaRPr lang="uk-UA" dirty="0"/>
          </a:p>
          <a:p>
            <a:r>
              <a:rPr lang="uk-UA" dirty="0"/>
              <a:t>При копіюванні кожний наступний </a:t>
            </a:r>
            <a:r>
              <a:rPr lang="uk-UA" dirty="0" err="1"/>
              <a:t>екземпляю</a:t>
            </a:r>
            <a:r>
              <a:rPr lang="uk-UA" dirty="0"/>
              <a:t> посилається на той самий контрольний блок</a:t>
            </a:r>
          </a:p>
          <a:p>
            <a:r>
              <a:rPr lang="uk-UA" dirty="0"/>
              <a:t>При копіюванні лічильник посилань збільшується</a:t>
            </a:r>
          </a:p>
          <a:p>
            <a:r>
              <a:rPr lang="uk-UA" dirty="0"/>
              <a:t>При знищенні об’єкту лічильник посилань зменшується</a:t>
            </a:r>
          </a:p>
          <a:p>
            <a:r>
              <a:rPr lang="uk-UA" dirty="0"/>
              <a:t>Сам ресурс звільняється тоді, коли знищується останній вказівник на нього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C589A42-E213-484D-A5C8-03AA02D5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14" y="2740020"/>
            <a:ext cx="5652715" cy="2986206"/>
          </a:xfrm>
          <a:prstGeom prst="rect">
            <a:avLst/>
          </a:prstGeom>
        </p:spPr>
      </p:pic>
      <p:pic>
        <p:nvPicPr>
          <p:cNvPr id="5" name="Shape 136" descr="apriorit.png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651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8269" y="1803371"/>
            <a:ext cx="10789920" cy="831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Із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r>
              <a:rPr lang="uk-UA" dirty="0"/>
              <a:t> можна створити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, але не навпаки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2792" y="2897705"/>
            <a:ext cx="8187418" cy="2585323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up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(up)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up1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1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1040" y="1522474"/>
            <a:ext cx="10789920" cy="2261062"/>
          </a:xfrm>
        </p:spPr>
        <p:txBody>
          <a:bodyPr>
            <a:noAutofit/>
          </a:bodyPr>
          <a:lstStyle/>
          <a:p>
            <a:r>
              <a:rPr lang="uk-UA" sz="2600" dirty="0"/>
              <a:t>Функція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make_shared</a:t>
            </a:r>
            <a:r>
              <a:rPr lang="uk-UA" sz="2600" dirty="0"/>
              <a:t> завжди створює керуючий блок</a:t>
            </a:r>
          </a:p>
          <a:p>
            <a:endParaRPr lang="uk-UA" sz="2600" dirty="0"/>
          </a:p>
          <a:p>
            <a:r>
              <a:rPr lang="uk-UA" sz="2600" dirty="0"/>
              <a:t>Керуючий блок створюється тоді, коли вказівник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shared_ptr</a:t>
            </a:r>
            <a:r>
              <a:rPr lang="uk-UA" sz="2600" dirty="0"/>
              <a:t> створюється із вказівника з виключним володінням</a:t>
            </a:r>
          </a:p>
          <a:p>
            <a:endParaRPr lang="uk-UA" sz="2600" dirty="0"/>
          </a:p>
          <a:p>
            <a:r>
              <a:rPr lang="uk-UA" sz="2600" dirty="0"/>
              <a:t>Коли конструктор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shared_ptr</a:t>
            </a:r>
            <a:r>
              <a:rPr lang="uk-UA" sz="2600" dirty="0"/>
              <a:t> викликається зі звичайним вказівником, він створює керуючий блок</a:t>
            </a:r>
          </a:p>
          <a:p>
            <a:endParaRPr lang="uk-UA" sz="2600" dirty="0"/>
          </a:p>
          <a:p>
            <a:r>
              <a:rPr lang="uk-UA" sz="2600" dirty="0"/>
              <a:t>При копіюванні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shared_ptr</a:t>
            </a:r>
            <a:r>
              <a:rPr lang="uk-UA" sz="2600" dirty="0"/>
              <a:t>, копіюється лише вказівник на керуючий блок</a:t>
            </a:r>
          </a:p>
        </p:txBody>
      </p:sp>
    </p:spTree>
    <p:extLst>
      <p:ext uri="{BB962C8B-B14F-4D97-AF65-F5344CB8AC3E}">
        <p14:creationId xmlns:p14="http://schemas.microsoft.com/office/powerpoint/2010/main" val="21775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6638" y="53342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endParaRPr lang="ru-RU" dirty="0"/>
          </a:p>
        </p:txBody>
      </p:sp>
      <p:pic>
        <p:nvPicPr>
          <p:cNvPr id="7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168A67-6E68-4345-810E-81A536E56A59}"/>
              </a:ext>
            </a:extLst>
          </p:cNvPr>
          <p:cNvSpPr/>
          <p:nvPr/>
        </p:nvSpPr>
        <p:spPr>
          <a:xfrm>
            <a:off x="825500" y="1924800"/>
            <a:ext cx="927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42;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automaticVariable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880EA-3BA3-48B2-8F18-12DC64E1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87" y="1233731"/>
            <a:ext cx="3171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6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73" y="548776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br>
              <a:rPr lang="uk-UA" dirty="0"/>
            </a:br>
            <a:r>
              <a:rPr lang="uk-UA" dirty="0"/>
              <a:t>Приклад некоректного застосування розумного вказівника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880591" y="2323372"/>
            <a:ext cx="5603009" cy="2585323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8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5141" y="1587732"/>
            <a:ext cx="10789920" cy="964275"/>
          </a:xfrm>
        </p:spPr>
        <p:txBody>
          <a:bodyPr>
            <a:noAutofit/>
          </a:bodyPr>
          <a:lstStyle/>
          <a:p>
            <a:r>
              <a:rPr lang="uk-UA" sz="2600" dirty="0"/>
              <a:t>Старайтесь уникати передачі звичайних вказівників конструктору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shared_ptr</a:t>
            </a:r>
            <a:r>
              <a:rPr lang="uk-UA" sz="2600" dirty="0"/>
              <a:t>, натомість використовуючи </a:t>
            </a:r>
            <a:r>
              <a:rPr lang="uk-UA" sz="2600" dirty="0" err="1"/>
              <a:t>std</a:t>
            </a:r>
            <a:r>
              <a:rPr lang="uk-UA" sz="2600" dirty="0"/>
              <a:t>::</a:t>
            </a:r>
            <a:r>
              <a:rPr lang="uk-UA" sz="2600" dirty="0" err="1"/>
              <a:t>make_shared</a:t>
            </a:r>
            <a:endParaRPr lang="uk-UA" sz="2600" dirty="0"/>
          </a:p>
        </p:txBody>
      </p:sp>
      <p:sp>
        <p:nvSpPr>
          <p:cNvPr id="5" name="Rectangle 4"/>
          <p:cNvSpPr/>
          <p:nvPr/>
        </p:nvSpPr>
        <p:spPr>
          <a:xfrm>
            <a:off x="615141" y="3765610"/>
            <a:ext cx="100528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600" dirty="0" err="1"/>
              <a:t>Передавайте</a:t>
            </a:r>
            <a:r>
              <a:rPr lang="uk-UA" sz="2600" dirty="0"/>
              <a:t> безпосередньо результат оператору </a:t>
            </a:r>
            <a:r>
              <a:rPr lang="en-GB" sz="2600" dirty="0"/>
              <a:t>new, </a:t>
            </a:r>
            <a:r>
              <a:rPr lang="uk-UA" sz="2600" dirty="0"/>
              <a:t>а не використовуйте змінну в якості </a:t>
            </a:r>
            <a:r>
              <a:rPr lang="uk-UA" sz="2600" dirty="0" err="1"/>
              <a:t>посредника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972052" y="2856814"/>
            <a:ext cx="5250155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2052" y="5080298"/>
            <a:ext cx="6009979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30" y="421776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br>
              <a:rPr lang="uk-UA" dirty="0"/>
            </a:br>
            <a:r>
              <a:rPr lang="uk-UA" sz="3100" dirty="0"/>
              <a:t>Доступ до </a:t>
            </a:r>
            <a:r>
              <a:rPr lang="uk-UA" sz="3100" dirty="0" err="1"/>
              <a:t>розділюваного</a:t>
            </a:r>
            <a:r>
              <a:rPr lang="uk-UA" sz="3100" dirty="0"/>
              <a:t> вказівника всередині класу (некоректне рішення)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798618" y="2310907"/>
            <a:ext cx="6403571" cy="230832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52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666" y="541461"/>
            <a:ext cx="9056332" cy="88954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br>
              <a:rPr lang="uk-UA" dirty="0"/>
            </a:br>
            <a:r>
              <a:rPr lang="uk-UA" sz="3100" dirty="0"/>
              <a:t>Доступ до </a:t>
            </a:r>
            <a:r>
              <a:rPr lang="uk-UA" sz="3100" dirty="0" err="1"/>
              <a:t>розділюваного</a:t>
            </a:r>
            <a:r>
              <a:rPr lang="uk-UA" sz="3100" dirty="0"/>
              <a:t> вказівника всередині класу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675168" y="2274838"/>
            <a:ext cx="8922328" cy="230832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enable_shared_from_this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30243"/>
            <a:ext cx="9404723" cy="1400530"/>
          </a:xfrm>
        </p:spPr>
        <p:txBody>
          <a:bodyPr/>
          <a:lstStyle/>
          <a:p>
            <a:pPr algn="ctr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br>
              <a:rPr lang="uk-UA" dirty="0"/>
            </a:br>
            <a:r>
              <a:rPr lang="uk-UA" sz="3600" dirty="0"/>
              <a:t>Особливості роботи з масивами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576646" y="2762473"/>
            <a:ext cx="8872452" cy="1477328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up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[10]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[10], 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sp2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[10]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2836" y="2826329"/>
            <a:ext cx="10789920" cy="1400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r>
              <a:rPr lang="uk-UA" dirty="0"/>
              <a:t> – це доповнення до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.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r>
              <a:rPr lang="uk-UA" dirty="0"/>
              <a:t> створюються з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. Вони вказують на те ж саме місце, що й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, але не впливають на лічильники посилань об’єкту.</a:t>
            </a:r>
          </a:p>
        </p:txBody>
      </p:sp>
    </p:spTree>
    <p:extLst>
      <p:ext uri="{BB962C8B-B14F-4D97-AF65-F5344CB8AC3E}">
        <p14:creationId xmlns:p14="http://schemas.microsoft.com/office/powerpoint/2010/main" val="1123240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230" y="54620"/>
            <a:ext cx="9404723" cy="479924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340" y="680029"/>
            <a:ext cx="10789920" cy="51917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err="1">
                <a:solidFill>
                  <a:srgbClr val="0000DD"/>
                </a:solidFill>
                <a:latin typeface="DejaVuSansMono"/>
              </a:rPr>
              <a:t>class</a:t>
            </a:r>
            <a:r>
              <a:rPr lang="uk-UA" sz="2400" dirty="0">
                <a:solidFill>
                  <a:srgbClr val="0000DD"/>
                </a:solidFill>
                <a:latin typeface="DejaVuSansMono"/>
              </a:rPr>
              <a:t> 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endParaRPr lang="uk-UA" sz="2400" dirty="0">
              <a:solidFill>
                <a:srgbClr val="000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{</a:t>
            </a:r>
            <a:endParaRPr lang="uk-UA" sz="24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</a:t>
            </a:r>
            <a:r>
              <a:rPr lang="uk-UA" sz="2400" dirty="0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::</a:t>
            </a:r>
            <a:r>
              <a:rPr lang="uk-UA" sz="2400" dirty="0" err="1">
                <a:solidFill>
                  <a:srgbClr val="003080"/>
                </a:solidFill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uk-UA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2400" dirty="0">
              <a:solidFill>
                <a:srgbClr val="000000"/>
              </a:solidFill>
              <a:latin typeface="DejaVuSansMon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24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weak_ptr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operator</a:t>
            </a:r>
            <a:r>
              <a:rPr lang="uk-UA" sz="24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uk-UA" sz="2400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r 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FF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void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reset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24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FF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bool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expired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8000"/>
                </a:solidFill>
                <a:latin typeface="DejaVuSansMono"/>
              </a:rPr>
              <a:t>    </a:t>
            </a:r>
            <a:r>
              <a:rPr lang="uk-UA" sz="2400" dirty="0" err="1">
                <a:solidFill>
                  <a:srgbClr val="003080"/>
                </a:solidFill>
                <a:latin typeface="DejaVuSansMono"/>
              </a:rPr>
              <a:t>std</a:t>
            </a:r>
            <a:r>
              <a:rPr lang="uk-UA" sz="2400" dirty="0">
                <a:solidFill>
                  <a:srgbClr val="003080"/>
                </a:solidFill>
                <a:latin typeface="DejaVuSansMono"/>
              </a:rPr>
              <a:t>::</a:t>
            </a:r>
            <a:r>
              <a:rPr lang="uk-UA" sz="2400" dirty="0" err="1">
                <a:solidFill>
                  <a:srgbClr val="003080"/>
                </a:solidFill>
                <a:latin typeface="DejaVuSansMono"/>
              </a:rPr>
              <a:t>shared_ptr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00"/>
                </a:solidFill>
                <a:latin typeface="DejaVuSansMono"/>
              </a:rPr>
              <a:t>lock</a:t>
            </a:r>
            <a:r>
              <a:rPr lang="uk-UA" sz="2400" dirty="0">
                <a:solidFill>
                  <a:srgbClr val="008000"/>
                </a:solidFill>
                <a:latin typeface="DejaVuSansMono"/>
              </a:rPr>
              <a:t>()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FF"/>
                </a:solidFill>
                <a:latin typeface="DejaVuSansMono"/>
              </a:rPr>
              <a:t>const</a:t>
            </a:r>
            <a:r>
              <a:rPr lang="uk-UA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uk-UA" sz="2400" dirty="0" err="1">
                <a:solidFill>
                  <a:srgbClr val="0000DD"/>
                </a:solidFill>
                <a:latin typeface="DejaVuSansMono"/>
              </a:rPr>
              <a:t>noexcept</a:t>
            </a:r>
            <a:r>
              <a:rPr lang="uk-UA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uk-UA" sz="2400" dirty="0">
              <a:solidFill>
                <a:srgbClr val="008000"/>
              </a:solidFill>
              <a:latin typeface="DejaVuSansMon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solidFill>
                  <a:srgbClr val="000000"/>
                </a:solidFill>
                <a:latin typeface="DejaVuSansMono"/>
              </a:rPr>
              <a:t>}</a:t>
            </a:r>
            <a:endParaRPr lang="uk-UA" sz="2400" dirty="0">
              <a:solidFill>
                <a:srgbClr val="0000DD"/>
              </a:solidFill>
              <a:latin typeface="DejaVuSansMono"/>
            </a:endParaRPr>
          </a:p>
          <a:p>
            <a:pPr marL="0" indent="0"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563534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7076" y="1945180"/>
            <a:ext cx="10789920" cy="689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/>
              <a:t>Створення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r>
              <a:rPr lang="uk-UA" dirty="0"/>
              <a:t> із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shared_prt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637309" y="2814039"/>
            <a:ext cx="6096000" cy="646331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7076" y="4009507"/>
            <a:ext cx="10789920" cy="68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/>
              <a:t>Перевірка</a:t>
            </a:r>
            <a:r>
              <a:rPr lang="ru-RU" dirty="0"/>
              <a:t> на «</a:t>
            </a:r>
            <a:r>
              <a:rPr lang="ru-RU" dirty="0" err="1"/>
              <a:t>просроченність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309" y="4834742"/>
            <a:ext cx="360387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wp.expired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11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130" y="294776"/>
            <a:ext cx="9404723" cy="1400530"/>
          </a:xfrm>
        </p:spPr>
        <p:txBody>
          <a:bodyPr/>
          <a:lstStyle/>
          <a:p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11933" y="1778926"/>
            <a:ext cx="10789920" cy="689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/>
              <a:t>Отримання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 із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2407920" y="3200827"/>
            <a:ext cx="6096000" cy="92333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sp1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wp.lock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63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uk-UA" dirty="0"/>
              <a:t>Циклічна залежність. Проблема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15738" y="1624449"/>
            <a:ext cx="6096000" cy="424731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node1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node2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623" y="1217489"/>
            <a:ext cx="9404723" cy="1400530"/>
          </a:xfrm>
        </p:spPr>
        <p:txBody>
          <a:bodyPr/>
          <a:lstStyle/>
          <a:p>
            <a:r>
              <a:rPr lang="uk-UA" noProof="0" dirty="0"/>
              <a:t>Оператори</a:t>
            </a:r>
            <a:r>
              <a:rPr lang="uk-UA" dirty="0"/>
              <a:t> керування пам’яттю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1623" y="2965932"/>
            <a:ext cx="9404723" cy="2418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malloc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9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uk-UA" dirty="0"/>
              <a:t>Циклічна залежність. Вирішення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19926" y="1624449"/>
            <a:ext cx="6096000" cy="424731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node1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node2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node2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anotherNode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62197"/>
            <a:ext cx="12192000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/>
              <a:t>Потенційний</a:t>
            </a:r>
            <a:r>
              <a:rPr lang="ru-RU" dirty="0"/>
              <a:t> виток </a:t>
            </a:r>
            <a:r>
              <a:rPr lang="ru-RU" dirty="0" err="1"/>
              <a:t>пам’яті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496" y="2740212"/>
            <a:ext cx="11227020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ProcessInvestment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56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3638" y="45269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/>
              <a:t>Рішення</a:t>
            </a:r>
            <a:r>
              <a:rPr lang="ru-RU" dirty="0"/>
              <a:t> №1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2505670"/>
            <a:ext cx="6096000" cy="92333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ProcessWidget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3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91052" y="4922859"/>
            <a:ext cx="8606444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ProcessWidget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E350E-A3C2-4B5F-B98A-D1A690F0BE29}"/>
              </a:ext>
            </a:extLst>
          </p:cNvPr>
          <p:cNvSpPr/>
          <p:nvPr/>
        </p:nvSpPr>
        <p:spPr>
          <a:xfrm>
            <a:off x="1701338" y="763983"/>
            <a:ext cx="1049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sz="28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28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T, </a:t>
            </a:r>
            <a:r>
              <a:rPr lang="en-US" sz="28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... </a:t>
            </a:r>
            <a:r>
              <a:rPr lang="en-US" sz="2800" dirty="0" err="1">
                <a:solidFill>
                  <a:srgbClr val="000000"/>
                </a:solidFill>
                <a:latin typeface="DejaVuSansMono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2800" dirty="0">
                <a:solidFill>
                  <a:srgbClr val="000080"/>
                </a:solidFill>
                <a:latin typeface="DejaVuSansMono"/>
              </a:rPr>
              <a:t>&gt;                                         </a:t>
            </a:r>
            <a:r>
              <a:rPr lang="en-US" sz="2800" dirty="0">
                <a:solidFill>
                  <a:srgbClr val="008080"/>
                </a:solidFill>
                <a:latin typeface="DejaVu Sans Mono"/>
              </a:rPr>
              <a:t>(C++11)</a:t>
            </a:r>
            <a:br>
              <a:rPr lang="en-US" sz="2800" dirty="0"/>
            </a:br>
            <a:r>
              <a:rPr lang="en-US" sz="2800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-US" sz="28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-US" sz="28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DejaVuSansMono"/>
              </a:rPr>
              <a:t>make_shared</a:t>
            </a:r>
            <a:r>
              <a:rPr lang="en-US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DejaVuSansMono"/>
              </a:rPr>
              <a:t>Args</a:t>
            </a:r>
            <a:r>
              <a:rPr lang="en-US" sz="2800" dirty="0">
                <a:solidFill>
                  <a:srgbClr val="000040"/>
                </a:solidFill>
                <a:latin typeface="DejaVuSansMono"/>
              </a:rPr>
              <a:t>&amp;&amp;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... </a:t>
            </a:r>
            <a:r>
              <a:rPr lang="en-US" sz="2800" dirty="0" err="1">
                <a:solidFill>
                  <a:srgbClr val="000000"/>
                </a:solidFill>
                <a:latin typeface="DejaVuSansMono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sz="2800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endParaRPr lang="en-US" sz="2800" dirty="0">
              <a:solidFill>
                <a:srgbClr val="008080"/>
              </a:solidFill>
              <a:latin typeface="DejaVuSansMono"/>
            </a:endParaRPr>
          </a:p>
          <a:p>
            <a:r>
              <a:rPr lang="en-US" sz="2400" dirty="0">
                <a:solidFill>
                  <a:srgbClr val="0000DD"/>
                </a:solidFill>
                <a:latin typeface="DejaVu Sans Mono"/>
              </a:rPr>
              <a:t>template</a:t>
            </a:r>
            <a:r>
              <a:rPr lang="en-US" sz="2400" dirty="0">
                <a:solidFill>
                  <a:srgbClr val="000080"/>
                </a:solidFill>
                <a:latin typeface="DejaVu Sans Mono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</a:t>
            </a:r>
            <a:r>
              <a:rPr lang="en-US" sz="2400" dirty="0">
                <a:solidFill>
                  <a:srgbClr val="0000DD"/>
                </a:solidFill>
                <a:latin typeface="DejaVu Sans Mono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T, </a:t>
            </a:r>
            <a:r>
              <a:rPr lang="en-US" sz="2400" dirty="0">
                <a:solidFill>
                  <a:srgbClr val="0000DD"/>
                </a:solidFill>
                <a:latin typeface="DejaVu Sans Mono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... </a:t>
            </a:r>
            <a:r>
              <a:rPr lang="en-US" sz="2400" dirty="0" err="1">
                <a:solidFill>
                  <a:srgbClr val="000000"/>
                </a:solidFill>
                <a:latin typeface="DejaVu Sans Mon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</a:t>
            </a:r>
            <a:r>
              <a:rPr lang="en-US" sz="2400" dirty="0">
                <a:solidFill>
                  <a:srgbClr val="000080"/>
                </a:solidFill>
                <a:latin typeface="DejaVu Sans Mono"/>
              </a:rPr>
              <a:t>&gt;</a:t>
            </a:r>
            <a:br>
              <a:rPr lang="en-US" sz="2400" dirty="0"/>
            </a:br>
            <a:r>
              <a:rPr lang="en-US" sz="2400" dirty="0" err="1">
                <a:solidFill>
                  <a:srgbClr val="000000"/>
                </a:solidFill>
                <a:latin typeface="DejaVu Sans Mono"/>
              </a:rPr>
              <a:t>unique_ptr</a:t>
            </a:r>
            <a:r>
              <a:rPr lang="en-US" sz="2400" dirty="0">
                <a:solidFill>
                  <a:srgbClr val="000080"/>
                </a:solidFill>
                <a:latin typeface="DejaVu Sans Mono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T</a:t>
            </a:r>
            <a:r>
              <a:rPr lang="en-US" sz="2400" dirty="0">
                <a:solidFill>
                  <a:srgbClr val="000080"/>
                </a:solidFill>
                <a:latin typeface="DejaVu Sans Mono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DejaVu Sans Mono"/>
              </a:rPr>
              <a:t>make_unique</a:t>
            </a:r>
            <a:r>
              <a:rPr lang="en-US" sz="2400" dirty="0">
                <a:solidFill>
                  <a:srgbClr val="008000"/>
                </a:solidFill>
                <a:latin typeface="DejaVu Sa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DejaVu Sans Mono"/>
              </a:rPr>
              <a:t>Args</a:t>
            </a:r>
            <a:r>
              <a:rPr lang="en-US" sz="2400" dirty="0">
                <a:solidFill>
                  <a:srgbClr val="000040"/>
                </a:solidFill>
                <a:latin typeface="DejaVu Sans Mono"/>
              </a:rPr>
              <a:t>&amp;&amp;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... </a:t>
            </a:r>
            <a:r>
              <a:rPr lang="en-US" sz="2400" dirty="0" err="1">
                <a:solidFill>
                  <a:srgbClr val="000000"/>
                </a:solidFill>
                <a:latin typeface="DejaVu Sans Mon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DejaVu Sans Mono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DejaVu Sans Mono"/>
              </a:rPr>
              <a:t>)</a:t>
            </a:r>
            <a:r>
              <a:rPr lang="en-US" sz="2400" dirty="0">
                <a:solidFill>
                  <a:srgbClr val="008080"/>
                </a:solidFill>
                <a:latin typeface="DejaVu Sans Mono"/>
              </a:rPr>
              <a:t>;    </a:t>
            </a:r>
            <a:r>
              <a:rPr lang="en-US" sz="2800" dirty="0">
                <a:solidFill>
                  <a:srgbClr val="008080"/>
                </a:solidFill>
                <a:latin typeface="DejaVu Sans Mono"/>
              </a:rPr>
              <a:t>(C++14)</a:t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E5AD41-5869-4107-8F19-F71FE0E877AB}"/>
              </a:ext>
            </a:extLst>
          </p:cNvPr>
          <p:cNvSpPr txBox="1">
            <a:spLocks/>
          </p:cNvSpPr>
          <p:nvPr/>
        </p:nvSpPr>
        <p:spPr>
          <a:xfrm>
            <a:off x="1591912" y="3760653"/>
            <a:ext cx="9404723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/>
              <a:t>Рішення</a:t>
            </a:r>
            <a:r>
              <a:rPr lang="ru-RU" dirty="0"/>
              <a:t> №2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9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74058" y="26615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600" dirty="0"/>
              <a:t> </a:t>
            </a:r>
            <a:r>
              <a:rPr lang="en-US" sz="3600" dirty="0" err="1"/>
              <a:t>make_shared</a:t>
            </a:r>
            <a:r>
              <a:rPr lang="en-US" sz="3600" dirty="0"/>
              <a:t> </a:t>
            </a:r>
            <a:r>
              <a:rPr lang="ru-RU" sz="3600" dirty="0" err="1"/>
              <a:t>ефективніше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01805" y="1527073"/>
            <a:ext cx="8963891" cy="92333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sp1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Two allocations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sp2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Investment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One allocation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939A4-F404-4701-A605-E54FA4D66EE5}"/>
              </a:ext>
            </a:extLst>
          </p:cNvPr>
          <p:cNvSpPr txBox="1">
            <a:spLocks/>
          </p:cNvSpPr>
          <p:nvPr/>
        </p:nvSpPr>
        <p:spPr>
          <a:xfrm>
            <a:off x="1201805" y="26411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  <a:r>
              <a:rPr lang="en-US" sz="3600" dirty="0"/>
              <a:t> </a:t>
            </a:r>
            <a:r>
              <a:rPr lang="en-US" sz="3600" dirty="0" err="1"/>
              <a:t>make_shared</a:t>
            </a:r>
            <a:r>
              <a:rPr lang="en-US" sz="3600" dirty="0"/>
              <a:t> </a:t>
            </a:r>
            <a:r>
              <a:rPr lang="ru-RU" sz="3600" dirty="0"/>
              <a:t>не </a:t>
            </a:r>
            <a:r>
              <a:rPr lang="ru-RU" sz="3600" dirty="0" err="1"/>
              <a:t>можна</a:t>
            </a:r>
            <a:r>
              <a:rPr lang="ru-RU" sz="3600" dirty="0"/>
              <a:t> </a:t>
            </a:r>
            <a:r>
              <a:rPr lang="ru-RU" sz="3600" dirty="0" err="1"/>
              <a:t>використовувати</a:t>
            </a:r>
            <a:r>
              <a:rPr lang="ru-RU" sz="3600" dirty="0"/>
              <a:t> с </a:t>
            </a:r>
            <a:r>
              <a:rPr lang="en-US" sz="3600" dirty="0"/>
              <a:t>custom </a:t>
            </a:r>
            <a:r>
              <a:rPr lang="en-US" sz="3600" dirty="0" err="1"/>
              <a:t>deleter</a:t>
            </a: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1A9C2C-F81A-45D5-8AA4-E575F96C369B}"/>
              </a:ext>
            </a:extLst>
          </p:cNvPr>
          <p:cNvSpPr txBox="1">
            <a:spLocks/>
          </p:cNvSpPr>
          <p:nvPr/>
        </p:nvSpPr>
        <p:spPr>
          <a:xfrm>
            <a:off x="1201805" y="404171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  <a:r>
              <a:rPr lang="en-US" sz="3600" dirty="0"/>
              <a:t> </a:t>
            </a:r>
            <a:r>
              <a:rPr lang="en-US" sz="3600" dirty="0" err="1"/>
              <a:t>make_shared</a:t>
            </a:r>
            <a:r>
              <a:rPr lang="ru-RU" sz="3600" dirty="0"/>
              <a:t> не </a:t>
            </a:r>
            <a:r>
              <a:rPr lang="ru-RU" sz="3600" dirty="0" err="1"/>
              <a:t>може</a:t>
            </a:r>
            <a:r>
              <a:rPr lang="ru-RU" sz="3600" dirty="0"/>
              <a:t> </a:t>
            </a:r>
            <a:r>
              <a:rPr lang="ru-RU" sz="3600" dirty="0" err="1"/>
              <a:t>викликати</a:t>
            </a:r>
            <a:r>
              <a:rPr lang="ru-RU" sz="3600" dirty="0"/>
              <a:t> </a:t>
            </a:r>
            <a:r>
              <a:rPr lang="ru-RU" sz="3600" dirty="0" err="1"/>
              <a:t>приватний</a:t>
            </a:r>
            <a:r>
              <a:rPr lang="ru-RU" sz="3600" dirty="0"/>
              <a:t> конструктор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8434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1400530"/>
          </a:xfrm>
        </p:spPr>
        <p:txBody>
          <a:bodyPr/>
          <a:lstStyle/>
          <a:p>
            <a:pPr algn="ctr"/>
            <a:r>
              <a:rPr lang="uk-UA" dirty="0"/>
              <a:t>Рекомендації по роботі з розумними вказівниками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9"/>
            <a:ext cx="10642572" cy="3153852"/>
          </a:xfrm>
        </p:spPr>
        <p:txBody>
          <a:bodyPr>
            <a:normAutofit fontScale="92500"/>
          </a:bodyPr>
          <a:lstStyle/>
          <a:p>
            <a:r>
              <a:rPr lang="uk-UA" sz="2800" dirty="0"/>
              <a:t>Використовуйте їх. Не тільки в цій домашній роботі, але і в інших :)</a:t>
            </a:r>
          </a:p>
          <a:p>
            <a:r>
              <a:rPr lang="uk-UA" sz="2800" dirty="0"/>
              <a:t>Не використовуйте </a:t>
            </a:r>
            <a:r>
              <a:rPr lang="uk-UA" sz="2800" dirty="0" err="1"/>
              <a:t>std</a:t>
            </a:r>
            <a:r>
              <a:rPr lang="uk-UA" sz="2800" dirty="0"/>
              <a:t>::</a:t>
            </a:r>
            <a:r>
              <a:rPr lang="uk-UA" sz="2800" dirty="0" err="1"/>
              <a:t>auto_ptr</a:t>
            </a:r>
            <a:r>
              <a:rPr lang="uk-UA" sz="2800" dirty="0"/>
              <a:t>.</a:t>
            </a:r>
          </a:p>
          <a:p>
            <a:r>
              <a:rPr lang="uk-UA" sz="2800" dirty="0" err="1"/>
              <a:t>Надавайте</a:t>
            </a:r>
            <a:r>
              <a:rPr lang="uk-UA" sz="2800" dirty="0"/>
              <a:t> перевагу </a:t>
            </a:r>
            <a:r>
              <a:rPr lang="uk-UA" sz="2800" dirty="0" err="1"/>
              <a:t>unique_ptr</a:t>
            </a:r>
            <a:r>
              <a:rPr lang="uk-UA" sz="2800" dirty="0"/>
              <a:t> замість </a:t>
            </a:r>
            <a:r>
              <a:rPr lang="uk-UA" sz="2800" dirty="0" err="1"/>
              <a:t>shared_ptr</a:t>
            </a:r>
            <a:r>
              <a:rPr lang="uk-UA" sz="2800" dirty="0"/>
              <a:t> (якщо це можливо).</a:t>
            </a:r>
          </a:p>
          <a:p>
            <a:r>
              <a:rPr lang="uk-UA" sz="2800" dirty="0" err="1"/>
              <a:t>Надавайте</a:t>
            </a:r>
            <a:r>
              <a:rPr lang="uk-UA" sz="2800" dirty="0"/>
              <a:t> перевагу </a:t>
            </a:r>
            <a:r>
              <a:rPr lang="uk-UA" sz="2800" dirty="0" err="1"/>
              <a:t>make</a:t>
            </a:r>
            <a:r>
              <a:rPr lang="uk-UA" sz="2800" dirty="0"/>
              <a:t>_* функціям, замість передачі вказівників при конструюванні.</a:t>
            </a:r>
          </a:p>
          <a:p>
            <a:r>
              <a:rPr lang="uk-UA" sz="2800" dirty="0"/>
              <a:t>При копіюванні </a:t>
            </a:r>
            <a:r>
              <a:rPr lang="uk-UA" sz="2800" dirty="0" err="1"/>
              <a:t>shared_ptr</a:t>
            </a:r>
            <a:r>
              <a:rPr lang="uk-UA" sz="2800" dirty="0"/>
              <a:t>, не конструюйте його із звичайного вказівника. Натомість, копіюйте саме вже існуючий об’єкт </a:t>
            </a:r>
            <a:r>
              <a:rPr lang="uk-UA" sz="2800" dirty="0" err="1"/>
              <a:t>shared_ptr</a:t>
            </a:r>
            <a:r>
              <a:rPr lang="uk-UA" sz="2800" dirty="0"/>
              <a:t>.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310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99069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Робота з ресурсами операційної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9"/>
            <a:ext cx="10642572" cy="315385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Використання </a:t>
            </a:r>
            <a:r>
              <a:rPr lang="uk-UA" dirty="0" err="1"/>
              <a:t>Guard-ів</a:t>
            </a:r>
            <a:r>
              <a:rPr lang="uk-UA" dirty="0"/>
              <a:t> над </a:t>
            </a:r>
            <a:r>
              <a:rPr lang="uk-UA" dirty="0" err="1"/>
              <a:t>нативними</a:t>
            </a:r>
            <a:r>
              <a:rPr lang="uk-UA" dirty="0"/>
              <a:t> </a:t>
            </a:r>
            <a:r>
              <a:rPr lang="uk-UA" dirty="0" err="1"/>
              <a:t>хендлами</a:t>
            </a:r>
            <a:endParaRPr lang="uk-UA" dirty="0"/>
          </a:p>
          <a:p>
            <a:pPr lvl="1"/>
            <a:r>
              <a:rPr lang="uk-UA" dirty="0" err="1"/>
              <a:t>unique_ptr</a:t>
            </a:r>
            <a:r>
              <a:rPr lang="uk-UA" dirty="0"/>
              <a:t> / </a:t>
            </a:r>
            <a:r>
              <a:rPr lang="uk-UA" dirty="0" err="1"/>
              <a:t>shared_ptr</a:t>
            </a:r>
            <a:r>
              <a:rPr lang="uk-UA" dirty="0"/>
              <a:t> з </a:t>
            </a:r>
            <a:r>
              <a:rPr lang="uk-UA" dirty="0" err="1"/>
              <a:t>custom</a:t>
            </a:r>
            <a:r>
              <a:rPr lang="uk-UA" dirty="0"/>
              <a:t> </a:t>
            </a:r>
            <a:r>
              <a:rPr lang="uk-UA" dirty="0" err="1"/>
              <a:t>deleter</a:t>
            </a:r>
            <a:endParaRPr lang="uk-UA" dirty="0"/>
          </a:p>
          <a:p>
            <a:pPr lvl="1"/>
            <a:r>
              <a:rPr lang="uk-UA" dirty="0"/>
              <a:t>Власна реалізація </a:t>
            </a:r>
            <a:r>
              <a:rPr lang="uk-UA" dirty="0" err="1"/>
              <a:t>guard</a:t>
            </a:r>
            <a:r>
              <a:rPr lang="uk-UA" dirty="0"/>
              <a:t>-а</a:t>
            </a:r>
          </a:p>
          <a:p>
            <a:r>
              <a:rPr lang="uk-UA" dirty="0"/>
              <a:t>Використання </a:t>
            </a:r>
            <a:r>
              <a:rPr lang="uk-UA" dirty="0" err="1"/>
              <a:t>високорівневих</a:t>
            </a:r>
            <a:r>
              <a:rPr lang="uk-UA" dirty="0"/>
              <a:t> обгорток</a:t>
            </a:r>
          </a:p>
          <a:p>
            <a:pPr lvl="1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thread</a:t>
            </a:r>
            <a:r>
              <a:rPr lang="uk-UA" dirty="0"/>
              <a:t>,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mutex</a:t>
            </a:r>
            <a:r>
              <a:rPr lang="uk-UA" dirty="0"/>
              <a:t> (разом з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unique_lock</a:t>
            </a:r>
            <a:r>
              <a:rPr lang="uk-UA" dirty="0"/>
              <a:t> та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lock_guard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fstream</a:t>
            </a:r>
            <a:endParaRPr lang="uk-UA" dirty="0"/>
          </a:p>
          <a:p>
            <a:pPr lvl="1"/>
            <a:r>
              <a:rPr lang="uk-UA" dirty="0" err="1"/>
              <a:t>boost</a:t>
            </a:r>
            <a:r>
              <a:rPr lang="uk-UA" dirty="0"/>
              <a:t>::</a:t>
            </a:r>
            <a:r>
              <a:rPr lang="uk-UA" dirty="0" err="1"/>
              <a:t>asio</a:t>
            </a:r>
            <a:endParaRPr lang="uk-UA" dirty="0"/>
          </a:p>
          <a:p>
            <a:pPr lvl="1"/>
            <a:r>
              <a:rPr lang="uk-UA" dirty="0" err="1"/>
              <a:t>boost</a:t>
            </a:r>
            <a:r>
              <a:rPr lang="uk-UA" dirty="0"/>
              <a:t>::</a:t>
            </a:r>
            <a:r>
              <a:rPr lang="uk-UA" dirty="0" err="1"/>
              <a:t>interprocess</a:t>
            </a:r>
            <a:endParaRPr lang="uk-UA" dirty="0"/>
          </a:p>
          <a:p>
            <a:pPr marL="457200" lvl="1" indent="0">
              <a:buNone/>
            </a:pPr>
            <a:r>
              <a:rPr lang="uk-UA" dirty="0"/>
              <a:t>Як правило, ці обгортки вже реалізують RAII.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633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0" y="266154"/>
            <a:ext cx="11787680" cy="990694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Робота з бібліотеками, які мають </a:t>
            </a:r>
            <a:r>
              <a:rPr lang="uk-UA" sz="3600" dirty="0" err="1"/>
              <a:t>Cі</a:t>
            </a:r>
            <a:r>
              <a:rPr lang="uk-UA" sz="3600" dirty="0"/>
              <a:t>-інтерфейс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9"/>
            <a:ext cx="10642572" cy="3153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err="1">
                <a:solidFill>
                  <a:schemeClr val="accent1">
                    <a:lumMod val="75000"/>
                  </a:schemeClr>
                </a:solidFill>
                <a:latin typeface="SFMono-Regular"/>
              </a:rPr>
              <a:t>typedef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void</a:t>
            </a:r>
            <a:r>
              <a:rPr lang="uk-UA" dirty="0">
                <a:latin typeface="SFMono-Regular"/>
              </a:rPr>
              <a:t>* </a:t>
            </a: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;</a:t>
            </a:r>
          </a:p>
          <a:p>
            <a:pPr marL="0" indent="0">
              <a:buNone/>
            </a:pPr>
            <a:endParaRPr lang="uk-UA" dirty="0">
              <a:latin typeface="SFMono-Regular"/>
            </a:endParaRPr>
          </a:p>
          <a:p>
            <a:pPr marL="0" indent="0">
              <a:buNone/>
            </a:pP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plist_new_dict</a:t>
            </a:r>
            <a:r>
              <a:rPr lang="uk-UA" dirty="0">
                <a:latin typeface="SFMono-Regular"/>
              </a:rPr>
              <a:t>(</a:t>
            </a:r>
            <a:r>
              <a:rPr lang="uk-UA" dirty="0" err="1">
                <a:latin typeface="SFMono-Regular"/>
              </a:rPr>
              <a:t>void</a:t>
            </a:r>
            <a:r>
              <a:rPr lang="uk-UA" dirty="0"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plist_new_string</a:t>
            </a:r>
            <a:r>
              <a:rPr lang="uk-UA" dirty="0">
                <a:latin typeface="SFMono-Regular"/>
              </a:rPr>
              <a:t>(</a:t>
            </a:r>
            <a:r>
              <a:rPr lang="uk-UA" dirty="0" err="1">
                <a:latin typeface="SFMono-Regular"/>
              </a:rPr>
              <a:t>const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char</a:t>
            </a:r>
            <a:r>
              <a:rPr lang="uk-UA" dirty="0">
                <a:latin typeface="SFMono-Regular"/>
              </a:rPr>
              <a:t> *</a:t>
            </a:r>
            <a:r>
              <a:rPr lang="uk-UA" dirty="0" err="1">
                <a:latin typeface="SFMono-Regular"/>
              </a:rPr>
              <a:t>val</a:t>
            </a:r>
            <a:r>
              <a:rPr lang="uk-UA" dirty="0"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uk-UA" dirty="0" err="1">
                <a:latin typeface="SFMono-Regular"/>
              </a:rPr>
              <a:t>void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plist_dict_set_item</a:t>
            </a:r>
            <a:r>
              <a:rPr lang="uk-UA" dirty="0">
                <a:latin typeface="SFMono-Regular"/>
              </a:rPr>
              <a:t>(</a:t>
            </a: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node</a:t>
            </a:r>
            <a:r>
              <a:rPr lang="uk-UA" dirty="0">
                <a:latin typeface="SFMono-Regular"/>
              </a:rPr>
              <a:t>, </a:t>
            </a:r>
            <a:r>
              <a:rPr lang="uk-UA" dirty="0" err="1">
                <a:latin typeface="SFMono-Regular"/>
              </a:rPr>
              <a:t>const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char</a:t>
            </a:r>
            <a:r>
              <a:rPr lang="uk-UA" dirty="0">
                <a:latin typeface="SFMono-Regular"/>
              </a:rPr>
              <a:t>* </a:t>
            </a:r>
            <a:r>
              <a:rPr lang="uk-UA" dirty="0" err="1">
                <a:latin typeface="SFMono-Regular"/>
              </a:rPr>
              <a:t>key</a:t>
            </a:r>
            <a:r>
              <a:rPr lang="uk-UA" dirty="0">
                <a:latin typeface="SFMono-Regular"/>
              </a:rPr>
              <a:t>, </a:t>
            </a: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item</a:t>
            </a:r>
            <a:r>
              <a:rPr lang="uk-UA" dirty="0"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plist_dict_item_get_key</a:t>
            </a:r>
            <a:r>
              <a:rPr lang="uk-UA" dirty="0">
                <a:latin typeface="SFMono-Regular"/>
              </a:rPr>
              <a:t>(</a:t>
            </a: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node</a:t>
            </a:r>
            <a:r>
              <a:rPr lang="uk-UA" dirty="0"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uk-UA" dirty="0" err="1">
                <a:latin typeface="SFMono-Regular"/>
              </a:rPr>
              <a:t>void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plist_free</a:t>
            </a:r>
            <a:r>
              <a:rPr lang="uk-UA" dirty="0">
                <a:latin typeface="SFMono-Regular"/>
              </a:rPr>
              <a:t>(</a:t>
            </a:r>
            <a:r>
              <a:rPr lang="uk-UA" dirty="0" err="1">
                <a:latin typeface="SFMono-Regular"/>
              </a:rPr>
              <a:t>plist_t</a:t>
            </a:r>
            <a:r>
              <a:rPr lang="uk-UA" dirty="0">
                <a:latin typeface="SFMono-Regular"/>
              </a:rPr>
              <a:t> </a:t>
            </a:r>
            <a:r>
              <a:rPr lang="uk-UA" dirty="0" err="1">
                <a:latin typeface="SFMono-Regular"/>
              </a:rPr>
              <a:t>plist</a:t>
            </a:r>
            <a:r>
              <a:rPr lang="uk-UA" dirty="0">
                <a:latin typeface="SFMono-Regular"/>
              </a:rPr>
              <a:t>);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505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6" y="164554"/>
            <a:ext cx="11139980" cy="990694"/>
          </a:xfrm>
        </p:spPr>
        <p:txBody>
          <a:bodyPr>
            <a:noAutofit/>
          </a:bodyPr>
          <a:lstStyle/>
          <a:p>
            <a:pPr algn="ctr"/>
            <a:r>
              <a:rPr lang="uk-UA" sz="3200" dirty="0"/>
              <a:t>Робота з бібліотеками, які мають </a:t>
            </a:r>
            <a:r>
              <a:rPr lang="uk-UA" sz="3200" dirty="0" err="1"/>
              <a:t>Cі-интерфейс</a:t>
            </a:r>
            <a:endParaRPr lang="uk-U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9"/>
            <a:ext cx="10642572" cy="3153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*)&gt; </a:t>
            </a:r>
            <a:r>
              <a:rPr lang="uk-U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PlistGuard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uk-U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PlistGuard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itemDict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plist_new_dict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plist_free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uk-U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PlistGuard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stringItem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plist_new_string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plist_free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plist_dict_set_item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itemDict.get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Greeting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stringItem.get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uk-U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uk-UA" sz="2000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562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1400530"/>
          </a:xfrm>
        </p:spPr>
        <p:txBody>
          <a:bodyPr/>
          <a:lstStyle/>
          <a:p>
            <a:pPr algn="ctr"/>
            <a:r>
              <a:rPr lang="uk-UA" dirty="0"/>
              <a:t>Література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8"/>
            <a:ext cx="10642572" cy="1330363"/>
          </a:xfrm>
        </p:spPr>
        <p:txBody>
          <a:bodyPr>
            <a:normAutofit/>
          </a:bodyPr>
          <a:lstStyle/>
          <a:p>
            <a:r>
              <a:rPr lang="uk-UA" dirty="0"/>
              <a:t>“</a:t>
            </a:r>
            <a:r>
              <a:rPr lang="uk-UA" dirty="0" err="1"/>
              <a:t>Effective</a:t>
            </a:r>
            <a:r>
              <a:rPr lang="uk-UA" dirty="0"/>
              <a:t> </a:t>
            </a:r>
            <a:r>
              <a:rPr lang="uk-UA" dirty="0" err="1"/>
              <a:t>modern</a:t>
            </a:r>
            <a:r>
              <a:rPr lang="uk-UA" dirty="0"/>
              <a:t> C++” </a:t>
            </a:r>
            <a:r>
              <a:rPr lang="uk-UA" dirty="0" err="1"/>
              <a:t>Scott</a:t>
            </a:r>
            <a:r>
              <a:rPr lang="uk-UA" dirty="0"/>
              <a:t> </a:t>
            </a:r>
            <a:r>
              <a:rPr lang="uk-UA" dirty="0" err="1"/>
              <a:t>Meyers</a:t>
            </a:r>
            <a:endParaRPr lang="uk-UA" dirty="0"/>
          </a:p>
          <a:p>
            <a:r>
              <a:rPr lang="uk-UA" dirty="0">
                <a:hlinkClick r:id="rId2"/>
              </a:rPr>
              <a:t>https://en.cppreference.com/w/cpp/memory</a:t>
            </a:r>
            <a:r>
              <a:rPr lang="uk-UA" dirty="0"/>
              <a:t> (</a:t>
            </a:r>
            <a:r>
              <a:rPr lang="uk-UA" dirty="0" err="1"/>
              <a:t>Pointer</a:t>
            </a:r>
            <a:r>
              <a:rPr lang="uk-UA" dirty="0"/>
              <a:t> </a:t>
            </a:r>
            <a:r>
              <a:rPr lang="uk-UA" dirty="0" err="1"/>
              <a:t>categories</a:t>
            </a:r>
            <a:r>
              <a:rPr lang="uk-UA" dirty="0"/>
              <a:t>)</a:t>
            </a:r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32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533420"/>
            <a:ext cx="1219199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dirty="0"/>
              <a:t>Виділення пам’яті</a:t>
            </a:r>
          </a:p>
        </p:txBody>
      </p:sp>
      <p:pic>
        <p:nvPicPr>
          <p:cNvPr id="7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88B99BEA-1904-4D37-B00C-41713159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53" y="1350066"/>
            <a:ext cx="4814094" cy="48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2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1400530"/>
          </a:xfrm>
        </p:spPr>
        <p:txBody>
          <a:bodyPr/>
          <a:lstStyle/>
          <a:p>
            <a:pPr algn="ctr"/>
            <a:r>
              <a:rPr lang="uk-UA" dirty="0"/>
              <a:t>Домашнє завдання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2269048"/>
            <a:ext cx="10642572" cy="2261388"/>
          </a:xfrm>
        </p:spPr>
        <p:txBody>
          <a:bodyPr>
            <a:normAutofit lnSpcReduction="10000"/>
          </a:bodyPr>
          <a:lstStyle/>
          <a:p>
            <a:pPr lvl="0"/>
            <a:r>
              <a:rPr lang="uk-UA" dirty="0"/>
              <a:t>Написати власний </a:t>
            </a:r>
            <a:r>
              <a:rPr lang="uk-UA" dirty="0" err="1"/>
              <a:t>guard</a:t>
            </a:r>
            <a:r>
              <a:rPr lang="uk-UA" dirty="0"/>
              <a:t>, керуючий дескриптором, отриманим від Win32 API </a:t>
            </a:r>
            <a:r>
              <a:rPr lang="uk-UA" dirty="0" err="1"/>
              <a:t>CreateFile</a:t>
            </a:r>
            <a:r>
              <a:rPr lang="uk-UA" dirty="0"/>
              <a:t> (або </a:t>
            </a:r>
            <a:r>
              <a:rPr lang="uk-UA" dirty="0" err="1"/>
              <a:t>open</a:t>
            </a:r>
            <a:r>
              <a:rPr lang="uk-UA" dirty="0"/>
              <a:t>, якщо у вас </a:t>
            </a:r>
            <a:r>
              <a:rPr lang="uk-UA" dirty="0" err="1"/>
              <a:t>Linux</a:t>
            </a:r>
            <a:r>
              <a:rPr lang="uk-UA" dirty="0"/>
              <a:t>)</a:t>
            </a:r>
          </a:p>
          <a:p>
            <a:r>
              <a:rPr lang="uk-UA" dirty="0"/>
              <a:t>Написати </a:t>
            </a:r>
            <a:r>
              <a:rPr lang="uk-UA" dirty="0" err="1"/>
              <a:t>custom</a:t>
            </a:r>
            <a:r>
              <a:rPr lang="uk-UA" dirty="0"/>
              <a:t> </a:t>
            </a:r>
            <a:r>
              <a:rPr lang="uk-UA" dirty="0" err="1"/>
              <a:t>deleter</a:t>
            </a:r>
            <a:r>
              <a:rPr lang="uk-UA" dirty="0"/>
              <a:t> для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unique_ptr</a:t>
            </a:r>
            <a:r>
              <a:rPr lang="uk-UA" dirty="0"/>
              <a:t> трьома різними способами, закриваючий </a:t>
            </a:r>
            <a:r>
              <a:rPr lang="uk-UA" dirty="0" err="1"/>
              <a:t>socket</a:t>
            </a:r>
            <a:r>
              <a:rPr lang="uk-UA" dirty="0"/>
              <a:t>.</a:t>
            </a:r>
          </a:p>
          <a:p>
            <a:r>
              <a:rPr lang="uk-UA" dirty="0"/>
              <a:t>Розробити спрощені реалізації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shared_ptr</a:t>
            </a:r>
            <a:r>
              <a:rPr lang="uk-UA" dirty="0"/>
              <a:t> та </a:t>
            </a:r>
            <a:r>
              <a:rPr lang="uk-UA" dirty="0" err="1"/>
              <a:t>std</a:t>
            </a:r>
            <a:r>
              <a:rPr lang="uk-UA" dirty="0"/>
              <a:t>::</a:t>
            </a:r>
            <a:r>
              <a:rPr lang="uk-UA" dirty="0" err="1"/>
              <a:t>weak_ptr</a:t>
            </a:r>
            <a:endParaRPr lang="uk-UA" dirty="0"/>
          </a:p>
          <a:p>
            <a:pPr lvl="0"/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866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23CB5-2033-3999-A796-8F930BB6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10F1-E1AE-E859-9EB6-772D3763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44405"/>
            <a:ext cx="9404723" cy="1400530"/>
          </a:xfrm>
        </p:spPr>
        <p:txBody>
          <a:bodyPr/>
          <a:lstStyle/>
          <a:p>
            <a:pPr algn="ctr"/>
            <a:r>
              <a:rPr lang="uk-UA" dirty="0"/>
              <a:t>Оцінювання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E4E0-945B-85BE-1083-C364664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26" y="2269048"/>
            <a:ext cx="10642572" cy="2261388"/>
          </a:xfrm>
        </p:spPr>
        <p:txBody>
          <a:bodyPr>
            <a:normAutofit/>
          </a:bodyPr>
          <a:lstStyle/>
          <a:p>
            <a:pPr lvl="0"/>
            <a:r>
              <a:rPr lang="uk-UA" dirty="0" err="1"/>
              <a:t>Custom</a:t>
            </a:r>
            <a:r>
              <a:rPr lang="uk-UA" dirty="0"/>
              <a:t> </a:t>
            </a:r>
            <a:r>
              <a:rPr lang="uk-UA" dirty="0" err="1"/>
              <a:t>guard</a:t>
            </a:r>
            <a:r>
              <a:rPr lang="uk-UA" dirty="0"/>
              <a:t> – 20 балів</a:t>
            </a:r>
          </a:p>
          <a:p>
            <a:r>
              <a:rPr lang="uk-UA" dirty="0" err="1"/>
              <a:t>Custom</a:t>
            </a:r>
            <a:r>
              <a:rPr lang="uk-UA" dirty="0"/>
              <a:t> </a:t>
            </a:r>
            <a:r>
              <a:rPr lang="uk-UA" dirty="0" err="1"/>
              <a:t>deleter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unique_ptr</a:t>
            </a:r>
            <a:r>
              <a:rPr lang="uk-UA" dirty="0"/>
              <a:t> – 30 балів</a:t>
            </a:r>
          </a:p>
          <a:p>
            <a:r>
              <a:rPr lang="uk-UA" dirty="0"/>
              <a:t>Власні реалізації </a:t>
            </a:r>
            <a:r>
              <a:rPr lang="uk-UA" dirty="0" err="1"/>
              <a:t>shared</a:t>
            </a:r>
            <a:r>
              <a:rPr lang="uk-UA" dirty="0"/>
              <a:t>/</a:t>
            </a:r>
            <a:r>
              <a:rPr lang="uk-UA" dirty="0" err="1"/>
              <a:t>weak_ptr</a:t>
            </a:r>
            <a:r>
              <a:rPr lang="uk-UA" dirty="0"/>
              <a:t> – 50 балів</a:t>
            </a:r>
          </a:p>
          <a:p>
            <a:pPr lvl="0"/>
            <a:endParaRPr lang="uk-UA" dirty="0"/>
          </a:p>
        </p:txBody>
      </p:sp>
      <p:pic>
        <p:nvPicPr>
          <p:cNvPr id="4" name="Shape 136" descr="apriorit.png">
            <a:extLst>
              <a:ext uri="{FF2B5EF4-FFF2-40B4-BE49-F238E27FC236}">
                <a16:creationId xmlns:a16="http://schemas.microsoft.com/office/drawing/2014/main" id="{9352EE0C-12FC-09A3-D058-556C75CFD80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331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166"/>
            <a:ext cx="10515600" cy="140053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Дякую за увагу!</a:t>
            </a:r>
            <a:br>
              <a:rPr lang="uk-UA" dirty="0"/>
            </a:br>
            <a:endParaRPr lang="uk-UA" dirty="0"/>
          </a:p>
        </p:txBody>
      </p:sp>
      <p:pic>
        <p:nvPicPr>
          <p:cNvPr id="4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0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69" y="875446"/>
            <a:ext cx="9404723" cy="1400530"/>
          </a:xfrm>
        </p:spPr>
        <p:txBody>
          <a:bodyPr/>
          <a:lstStyle/>
          <a:p>
            <a:r>
              <a:rPr lang="uk-UA" dirty="0" err="1"/>
              <a:t>malloc</a:t>
            </a:r>
            <a:r>
              <a:rPr lang="uk-UA" dirty="0"/>
              <a:t>() </a:t>
            </a:r>
            <a:r>
              <a:rPr lang="uk-UA" dirty="0" err="1"/>
              <a:t>vs</a:t>
            </a:r>
            <a:r>
              <a:rPr lang="uk-UA" dirty="0"/>
              <a:t> </a:t>
            </a:r>
            <a:r>
              <a:rPr lang="uk-UA" dirty="0" err="1"/>
              <a:t>new</a:t>
            </a:r>
            <a:endParaRPr lang="uk-U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770" y="2392354"/>
            <a:ext cx="9404723" cy="315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Calling constructors</a:t>
            </a:r>
            <a:endParaRPr lang="ru-R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Operator vs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Return 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Failure 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Overriding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Size</a:t>
            </a:r>
            <a:endParaRPr lang="ru-R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88392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6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51509" y="2018281"/>
            <a:ext cx="3790113" cy="2680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 – delete</a:t>
            </a:r>
            <a:endParaRPr lang="ru-R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malloc</a:t>
            </a:r>
            <a:r>
              <a:rPr lang="en-US" sz="3200" dirty="0"/>
              <a:t> – free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 - free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4450" y="1914297"/>
            <a:ext cx="728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4450" y="2897970"/>
            <a:ext cx="728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4450" y="3881643"/>
            <a:ext cx="5934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9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5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5006" y="1311699"/>
            <a:ext cx="3790113" cy="3750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 – delete</a:t>
            </a:r>
            <a:endParaRPr lang="ru-R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new[] – delete[]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 – delete[]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new[] - 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9882" y="1024837"/>
            <a:ext cx="728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9882" y="2008510"/>
            <a:ext cx="728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9882" y="2992183"/>
            <a:ext cx="5934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9" name="Shape 136" descr="apriorit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428477" y="5871766"/>
            <a:ext cx="2338039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7209882" y="4067296"/>
            <a:ext cx="5934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3270</Words>
  <Application>Microsoft Office PowerPoint</Application>
  <PresentationFormat>Widescreen</PresentationFormat>
  <Paragraphs>506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Courier New</vt:lpstr>
      <vt:lpstr>DejaVu Sans Mono</vt:lpstr>
      <vt:lpstr>DejaVuSansMono</vt:lpstr>
      <vt:lpstr>SFMono-Regular</vt:lpstr>
      <vt:lpstr>Wingdings</vt:lpstr>
      <vt:lpstr>Office Theme</vt:lpstr>
      <vt:lpstr>Управління ресурсами</vt:lpstr>
      <vt:lpstr>Що таке ресурс?</vt:lpstr>
      <vt:lpstr>Ресурс – це дещо, що після використання повинно бути повернуте системі</vt:lpstr>
      <vt:lpstr>PowerPoint Presentation</vt:lpstr>
      <vt:lpstr>Оператори керування пам’яттю</vt:lpstr>
      <vt:lpstr>PowerPoint Presentation</vt:lpstr>
      <vt:lpstr>malloc() vs new</vt:lpstr>
      <vt:lpstr>PowerPoint Presentation</vt:lpstr>
      <vt:lpstr>PowerPoint Presentation</vt:lpstr>
      <vt:lpstr>PowerPoint Presentation</vt:lpstr>
      <vt:lpstr>Resource Acquisition Is Initialization – RAII</vt:lpstr>
      <vt:lpstr>Клас, що реалізує ідіому R.A.I.I зветься  Guard’ом.</vt:lpstr>
      <vt:lpstr>PowerPoint Presentation</vt:lpstr>
      <vt:lpstr>PowerPoint Presentation</vt:lpstr>
      <vt:lpstr>Гарантії безпеки виключень</vt:lpstr>
      <vt:lpstr>PowerPoint Presentation</vt:lpstr>
      <vt:lpstr>Розумний вказівник – об’єкт, з яким можна працювати як зі звичайним вказівником, та який надає додаковий функціонал керування вказівником.</vt:lpstr>
      <vt:lpstr>Розумні вказівники стандартної бібліотеки</vt:lpstr>
      <vt:lpstr>std::auto_ptr</vt:lpstr>
      <vt:lpstr>std::auto_ptr</vt:lpstr>
      <vt:lpstr>std::auto_ptr</vt:lpstr>
      <vt:lpstr>std::unique_ptr</vt:lpstr>
      <vt:lpstr>std::unique_ptr</vt:lpstr>
      <vt:lpstr>std::unique_ptr</vt:lpstr>
      <vt:lpstr>std::unique_ptr</vt:lpstr>
      <vt:lpstr>std::unique_ptr</vt:lpstr>
      <vt:lpstr>std::unique_ptr</vt:lpstr>
      <vt:lpstr>std::unique_ptr</vt:lpstr>
      <vt:lpstr>std::unique_ptr</vt:lpstr>
      <vt:lpstr>std::unique_ptr</vt:lpstr>
      <vt:lpstr>std::unique_ptr</vt:lpstr>
      <vt:lpstr>std::shared_ptr</vt:lpstr>
      <vt:lpstr>std::shared_ptr</vt:lpstr>
      <vt:lpstr>std::shared_ptr</vt:lpstr>
      <vt:lpstr>std::shared_ptr</vt:lpstr>
      <vt:lpstr>std::shared_ptr</vt:lpstr>
      <vt:lpstr>Як влаштований std::shared_ptr</vt:lpstr>
      <vt:lpstr>std::shared_ptr</vt:lpstr>
      <vt:lpstr>std::shared_ptr</vt:lpstr>
      <vt:lpstr>std::shared_ptr Приклад некоректного застосування розумного вказівника</vt:lpstr>
      <vt:lpstr>std::shared_ptr</vt:lpstr>
      <vt:lpstr>std::shared_ptr Доступ до розділюваного вказівника всередині класу (некоректне рішення)</vt:lpstr>
      <vt:lpstr>std::shared_ptr Доступ до розділюваного вказівника всередині класу</vt:lpstr>
      <vt:lpstr>std::shared_ptr Особливості роботи з масивами</vt:lpstr>
      <vt:lpstr>std::weak_ptr</vt:lpstr>
      <vt:lpstr>std::weak_ptr</vt:lpstr>
      <vt:lpstr>std::weak_ptr</vt:lpstr>
      <vt:lpstr>std::weak_ptr</vt:lpstr>
      <vt:lpstr>Циклічна залежність. Проблема</vt:lpstr>
      <vt:lpstr>Циклічна залежність. Вирішення</vt:lpstr>
      <vt:lpstr>PowerPoint Presentation</vt:lpstr>
      <vt:lpstr>PowerPoint Presentation</vt:lpstr>
      <vt:lpstr>PowerPoint Presentation</vt:lpstr>
      <vt:lpstr>PowerPoint Presentation</vt:lpstr>
      <vt:lpstr>Рекомендації по роботі з розумними вказівниками</vt:lpstr>
      <vt:lpstr>Робота з ресурсами операційної системи</vt:lpstr>
      <vt:lpstr>Робота з бібліотеками, які мають Cі-інтерфейс</vt:lpstr>
      <vt:lpstr>Робота з бібліотеками, які мають Cі-интерфейс</vt:lpstr>
      <vt:lpstr>Література</vt:lpstr>
      <vt:lpstr>Домашнє завдання</vt:lpstr>
      <vt:lpstr>Оцінювання</vt:lpstr>
      <vt:lpstr>Дякую за увагу! </vt:lpstr>
    </vt:vector>
  </TitlesOfParts>
  <Company>SCCM-01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ресурсами</dc:title>
  <cp:lastModifiedBy>Yegor Sorokoladov</cp:lastModifiedBy>
  <cp:revision>268</cp:revision>
  <dcterms:created xsi:type="dcterms:W3CDTF">2019-02-27T14:32:58Z</dcterms:created>
  <dcterms:modified xsi:type="dcterms:W3CDTF">2024-03-06T11:31:25Z</dcterms:modified>
</cp:coreProperties>
</file>