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embeddedFontLst>
    <p:embeddedFont>
      <p:font typeface="Century" panose="02040604050505020304" pitchFamily="18" charset="0"/>
      <p:regular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Impact" panose="020B0806030902050204" pitchFamily="34" charset="0"/>
      <p:regular r:id="rId55"/>
    </p:embeddedFont>
    <p:embeddedFont>
      <p:font typeface="Raleway" pitchFamily="2" charset="-52"/>
      <p:regular r:id="rId56"/>
      <p:bold r:id="rId57"/>
      <p:italic r:id="rId58"/>
      <p:boldItalic r:id="rId59"/>
    </p:embeddedFont>
    <p:embeddedFont>
      <p:font typeface="Roboto Mono" panose="00000009000000000000" pitchFamily="49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889E10-DE62-4744-BB28-D1FBCA0E6A5D}">
  <a:tblStyle styleId="{AA889E10-DE62-4744-BB28-D1FBCA0E6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ae96e14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cae96e148_2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9cae96e148_2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ae96e148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cae96e148_2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9cae96e148_2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cae96e14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cae96e148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9cae96e148_2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cae96e148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cae96e148_2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9cae96e148_2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cae96e148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cae96e148_2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9cae96e148_2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ae96e148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ae96e148_2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9cae96e148_2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cae96e148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cae96e148_2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9cae96e148_2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cae96e148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cae96e148_2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9cae96e148_2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ae96e148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cae96e148_2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9cae96e148_2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ae96e148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cae96e148_2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9cae96e148_2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cbb2091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cbb20916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9cbb20916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cae96e148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cae96e148_2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9cae96e148_2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cae96e14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cae96e148_2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9cae96e148_2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cae96e148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cae96e148_2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9cae96e148_2_2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cae96e148_2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cae96e148_2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9cae96e148_2_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cae96e148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cae96e148_2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9cae96e148_2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cae96e14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cae96e148_2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9cae96e148_2_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cae96e148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cae96e148_2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9cae96e148_2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cae96e148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cae96e148_2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9cae96e148_2_2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cae96e148_2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cae96e148_2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9cae96e148_2_2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cae96e148_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cae96e148_2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9cae96e148_2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cbb2091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cbb209163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9cbb209163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cae96e148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cae96e148_2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9cae96e148_2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cbb20916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cbb209163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9cbb209163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cae96e148_2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cae96e148_2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9cae96e148_2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cbb20916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cbb209163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9cbb20916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/>
              <a:t>variadic templates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US"/>
              <a:t>std::bind</a:t>
            </a: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9cae96e148_2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9cae96e148_2_3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9cae96e148_2_3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cca2129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cca2129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9cca2129b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cca2129b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cca2129b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9cca2129b6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cca2129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cca2129b6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9cca2129b6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cca2129b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cca2129b6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9cca2129b6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9cca2129b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9cca2129b6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9cca2129b6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9cca2129b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9cca2129b6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9cca2129b6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ae96e14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ae96e14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9cae96e14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ae96e148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ae96e148_2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9cae96e148_2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ae96e148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ae96e148_2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9cae96e148_2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cae96e148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cae96e148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9cae96e148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7505700" y="63690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524000" y="3602038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8134350" y="6349999"/>
            <a:ext cx="3219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7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6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6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6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6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6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6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6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600"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838200" y="1162050"/>
            <a:ext cx="10515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7505700" y="63690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838200" y="1076326"/>
            <a:ext cx="10515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3"/>
          <p:cNvGrpSpPr/>
          <p:nvPr/>
        </p:nvGrpSpPr>
        <p:grpSpPr>
          <a:xfrm>
            <a:off x="9914500" y="5878438"/>
            <a:ext cx="2277500" cy="776121"/>
            <a:chOff x="9914500" y="5878438"/>
            <a:chExt cx="2277500" cy="776121"/>
          </a:xfrm>
        </p:grpSpPr>
        <p:pic>
          <p:nvPicPr>
            <p:cNvPr id="93" name="Google Shape;9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4500" y="5878438"/>
              <a:ext cx="1719302" cy="4969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3"/>
            <p:cNvSpPr txBox="1"/>
            <p:nvPr/>
          </p:nvSpPr>
          <p:spPr>
            <a:xfrm>
              <a:off x="10354962" y="6285227"/>
              <a:ext cx="18370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Priority choice!</a:t>
              </a: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049655" y="2362200"/>
            <a:ext cx="100584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Modern &amp; Effective C++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4559361" y="3652724"/>
            <a:ext cx="30732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Universal reference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3368575" y="1559600"/>
            <a:ext cx="4964400" cy="178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T,</a:t>
            </a: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Arg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T create(Arg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a)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T(std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forward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(a));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300" b="1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2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88375" y="3925350"/>
            <a:ext cx="10515600" cy="22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Arg&amp;&amp; in type inference context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(e.g template argument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inference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 is called universal reference: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Passes lvaue references as lvalue references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Passes rvalue references as rvalue references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std::forward&lt;T&gt;(value)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should be used in these contexts instead of std::move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Only use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std::move when type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known.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template type arguments use std::forward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More about that info in lecture supplement document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So… what?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3214288" y="4243275"/>
            <a:ext cx="5572800" cy="15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If your facial expression now is something like this after the previous slides, don’t be afraid - mine was the same when I first learned the new C++11 features!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613" y="1466725"/>
            <a:ext cx="4896134" cy="27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2481075" y="5456575"/>
            <a:ext cx="70392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And now… Let’s see move semantics in action!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C++03 Problem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986225" y="1234775"/>
            <a:ext cx="4154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1149150" y="1298525"/>
          <a:ext cx="10287000" cy="4565430"/>
        </p:xfrm>
        <a:graphic>
          <a:graphicData uri="http://schemas.openxmlformats.org/drawingml/2006/table">
            <a:tbl>
              <a:tblPr>
                <a:noFill/>
                <a:tableStyleId>{AA889E10-DE62-4744-BB28-D1FBCA0E6A5D}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9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#include &lt;string&gt;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#include &lt;vector&gt;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struct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9977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Data(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vector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v, 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	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v_(v), i_(i) {}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Process(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x) { i_ 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*=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x; }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Print() {</a:t>
                      </a:r>
                      <a:r>
                        <a:rPr lang="en-US" sz="1100">
                          <a:solidFill>
                            <a:srgbClr val="8888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/* */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9977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private: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vector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v_;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i_;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</a:t>
                      </a:r>
                      <a:r>
                        <a:rPr lang="en-US" sz="1100" b="1">
                          <a:solidFill>
                            <a:srgbClr val="0066BB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ProcessData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 newData(data);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newData.Process(</a:t>
                      </a:r>
                      <a:r>
                        <a:rPr lang="en-US" sz="1100" b="1">
                          <a:solidFill>
                            <a:srgbClr val="0000D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newData;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rgbClr val="5577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</a:t>
                      </a:r>
                      <a:r>
                        <a:rPr lang="en-US" sz="1100" b="1">
                          <a:solidFill>
                            <a:srgbClr val="0066BB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MakeData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vector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v1;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v1.push_back(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"one"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v1.push_back(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"two"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v1.push_back(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"three"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 data 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Data(v1, </a:t>
                      </a:r>
                      <a:r>
                        <a:rPr lang="en-US" sz="1100" b="1">
                          <a:solidFill>
                            <a:srgbClr val="0000D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ProcessData(data);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-US" sz="1100" b="1">
                          <a:solidFill>
                            <a:srgbClr val="0066BB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main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 data 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MakeData();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data.Print();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-US" sz="1100" b="1">
                          <a:solidFill>
                            <a:srgbClr val="0000D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" name="Google Shape;202;p24"/>
          <p:cNvSpPr txBox="1"/>
          <p:nvPr/>
        </p:nvSpPr>
        <p:spPr>
          <a:xfrm>
            <a:off x="3246550" y="5881925"/>
            <a:ext cx="609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Question: How much overhead do we have?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C++11 Solution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986225" y="1234775"/>
            <a:ext cx="4154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11" name="Google Shape;211;p25"/>
          <p:cNvGraphicFramePr/>
          <p:nvPr/>
        </p:nvGraphicFramePr>
        <p:xfrm>
          <a:off x="1149150" y="1298525"/>
          <a:ext cx="10287000" cy="4565430"/>
        </p:xfrm>
        <a:graphic>
          <a:graphicData uri="http://schemas.openxmlformats.org/drawingml/2006/table">
            <a:tbl>
              <a:tblPr>
                <a:noFill/>
                <a:tableStyleId>{AA889E10-DE62-4744-BB28-D1FBCA0E6A5D}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9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#include &lt;string&gt;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#include &lt;vector&gt;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struct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9977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Data(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vector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&gt;&amp;&amp;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v, 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	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v_(std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move(v)), i_(i) {}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Process(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x) { i_ 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*=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x; }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Print() {</a:t>
                      </a:r>
                      <a:r>
                        <a:rPr lang="en-US" sz="1100">
                          <a:solidFill>
                            <a:srgbClr val="8888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/* */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9977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private: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vector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v_;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i_;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</a:t>
                      </a:r>
                      <a:r>
                        <a:rPr lang="en-US" sz="1100" b="1">
                          <a:solidFill>
                            <a:srgbClr val="0066BB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ProcessData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(Data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&amp;&amp;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 newData(std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move(data));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newData.Process(</a:t>
                      </a:r>
                      <a:r>
                        <a:rPr lang="en-US" sz="1100" b="1">
                          <a:solidFill>
                            <a:srgbClr val="0000D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move(newData);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100">
                        <a:solidFill>
                          <a:srgbClr val="55779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 </a:t>
                      </a:r>
                      <a:r>
                        <a:rPr lang="en-US" sz="1100" b="1">
                          <a:solidFill>
                            <a:srgbClr val="0066BB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MakeData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vector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v1;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v1.push_back(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"one"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v1.push_back(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"two"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v1.push_back(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"three"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 data 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Data(std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move(v1), </a:t>
                      </a:r>
                      <a:r>
                        <a:rPr lang="en-US" sz="1100" b="1">
                          <a:solidFill>
                            <a:srgbClr val="0000D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ProcessData(std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move(data));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-US" sz="1100" b="1">
                          <a:solidFill>
                            <a:srgbClr val="0066BB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main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 data 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MakeData();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data.Print();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-US" sz="1100" b="1">
                          <a:solidFill>
                            <a:srgbClr val="0000D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Google Shape;212;p25"/>
          <p:cNvSpPr txBox="1"/>
          <p:nvPr/>
        </p:nvSpPr>
        <p:spPr>
          <a:xfrm>
            <a:off x="2682075" y="5881925"/>
            <a:ext cx="72210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Question: How much overhead do we have NOW?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just works™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870625" y="1403900"/>
            <a:ext cx="10515600" cy="495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Good news</a:t>
            </a:r>
            <a:r>
              <a:rPr lang="en-US"/>
              <a:t> - slides about the most confusing C++11 feature are over!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 b="1"/>
              <a:t>Have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AA84F"/>
                </a:solidFill>
              </a:rPr>
              <a:t>Now to the less stressing things!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425" y="2217150"/>
            <a:ext cx="1710000" cy="17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838200" y="141037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auto</a:t>
            </a:r>
            <a:r>
              <a:rPr lang="en-US"/>
              <a:t> keyword will happily perform type inference for your variables or return value types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828850" y="3549025"/>
            <a:ext cx="70482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27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   </a:t>
            </a:r>
            <a:r>
              <a:rPr lang="en-US" sz="17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x =&gt; int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lrx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x; </a:t>
            </a:r>
            <a:r>
              <a:rPr lang="en-US" sz="17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lrx =&gt; int&amp;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Signature =&gt; std::string Stringify(int x)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Stringify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7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x) { </a:t>
            </a: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to_string(x); }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Decltype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decltype(...) </a:t>
            </a:r>
            <a:r>
              <a:rPr lang="en-US"/>
              <a:t>will return type of the expression  inside it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4171900" y="3546275"/>
            <a:ext cx="7385700" cy="27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-US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42.0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 </a:t>
            </a:r>
            <a:r>
              <a:rPr lang="en-US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84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decltype(x </a:t>
            </a:r>
            <a:r>
              <a:rPr lang="en-US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y) z </a:t>
            </a:r>
            <a:r>
              <a:rPr lang="en-US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-US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decltype(z) p </a:t>
            </a:r>
            <a:r>
              <a:rPr lang="en-US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z </a:t>
            </a:r>
            <a:r>
              <a:rPr lang="en-US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(Type aliases) - More adequate typedef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2779125" y="1306600"/>
            <a:ext cx="6773700" cy="74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More adequate typedef with obvious syntax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3337500" y="3224625"/>
            <a:ext cx="5517000" cy="1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MyType; </a:t>
            </a:r>
            <a:r>
              <a:rPr lang="en-US" sz="16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C++03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MyType </a:t>
            </a:r>
            <a:r>
              <a:rPr lang="en-US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16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C++11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FunctionPtr)(</a:t>
            </a:r>
            <a:r>
              <a:rPr lang="en-US" sz="16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     </a:t>
            </a:r>
            <a:r>
              <a:rPr lang="en-US" sz="16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C++03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FunctionPtr </a:t>
            </a:r>
            <a:r>
              <a:rPr lang="en-US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-US" sz="16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-US" sz="16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C++11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Nullptr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C++11 the </a:t>
            </a:r>
            <a:r>
              <a:rPr lang="en-US" b="1"/>
              <a:t>separate value </a:t>
            </a:r>
            <a:r>
              <a:rPr lang="en-US"/>
              <a:t>for describing </a:t>
            </a:r>
            <a:r>
              <a:rPr lang="en-US" b="1"/>
              <a:t>null </a:t>
            </a:r>
            <a:r>
              <a:rPr lang="en-US"/>
              <a:t>values was introduced - nullptr. It even has its own type - </a:t>
            </a:r>
            <a:r>
              <a:rPr lang="en-US" b="1"/>
              <a:t>nullptr_t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Previously, only </a:t>
            </a:r>
            <a:r>
              <a:rPr lang="en-US" b="1"/>
              <a:t>NULL </a:t>
            </a:r>
            <a:r>
              <a:rPr lang="en-US"/>
              <a:t>was available, which </a:t>
            </a:r>
            <a:r>
              <a:rPr lang="en-US" b="1"/>
              <a:t>is just numeric constant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3929925" y="3568500"/>
            <a:ext cx="41415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</a:t>
            </a:r>
            <a:r>
              <a:rPr lang="en-US" sz="15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  </a:t>
            </a:r>
            <a:r>
              <a:rPr lang="en-US" sz="15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(1)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</a:t>
            </a:r>
            <a:r>
              <a:rPr lang="en-US" sz="15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-US" sz="15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(2)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C++03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</a:t>
            </a:r>
            <a:r>
              <a:rPr lang="en-US" sz="15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-US" sz="15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(1) will be called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C++11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f(nullptr); </a:t>
            </a:r>
            <a:r>
              <a:rPr lang="en-US" sz="15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(2) will  be called</a:t>
            </a:r>
            <a:endParaRPr sz="1500">
              <a:solidFill>
                <a:srgbClr val="88888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766175" y="5592800"/>
            <a:ext cx="8208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NULL should not be used in the post-C++11 code. use nullptr instead!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functions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685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What is lambda?</a:t>
            </a:r>
            <a:r>
              <a:rPr lang="en-US"/>
              <a:t> It is anonymous function objects. They are also can capture variables from outside context!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225" y="2900200"/>
            <a:ext cx="2037300" cy="20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9523625" y="4820700"/>
            <a:ext cx="21345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HL3 confirmed (no)</a:t>
            </a:r>
            <a:endParaRPr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2779100" y="3189800"/>
            <a:ext cx="5515200" cy="3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multiplier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fun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multiplier](</a:t>
            </a:r>
            <a:r>
              <a:rPr lang="en-US" sz="17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x)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multiplier;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std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cout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fun(</a:t>
            </a:r>
            <a:r>
              <a:rPr lang="en-US" sz="17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700" b="1">
                <a:solidFill>
                  <a:srgbClr val="666666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US" sz="17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17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4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multiplier 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std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cout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fun(</a:t>
            </a:r>
            <a:r>
              <a:rPr lang="en-US" sz="17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700" b="1">
                <a:solidFill>
                  <a:srgbClr val="666666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US" sz="17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-US" sz="17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64</a:t>
            </a:r>
            <a:endParaRPr sz="1700">
              <a:solidFill>
                <a:srgbClr val="88888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this lecture about?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b="1"/>
              <a:t>2</a:t>
            </a:fld>
            <a:endParaRPr b="1"/>
          </a:p>
        </p:txBody>
      </p:sp>
      <p:graphicFrame>
        <p:nvGraphicFramePr>
          <p:cNvPr id="104" name="Google Shape;104;p14"/>
          <p:cNvGraphicFramePr/>
          <p:nvPr>
            <p:extLst>
              <p:ext uri="{D42A27DB-BD31-4B8C-83A1-F6EECF244321}">
                <p14:modId xmlns:p14="http://schemas.microsoft.com/office/powerpoint/2010/main" val="3386242213"/>
              </p:ext>
            </p:extLst>
          </p:nvPr>
        </p:nvGraphicFramePr>
        <p:xfrm>
          <a:off x="1046750" y="2892775"/>
          <a:ext cx="10421100" cy="2033185"/>
        </p:xfrm>
        <a:graphic>
          <a:graphicData uri="http://schemas.openxmlformats.org/drawingml/2006/table">
            <a:tbl>
              <a:tblPr>
                <a:noFill/>
                <a:tableStyleId>{AA889E10-DE62-4744-BB28-D1FBCA0E6A5D}</a:tableStyleId>
              </a:tblPr>
              <a:tblGrid>
                <a:gridCol w="461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What we will cover in this lecture</a:t>
                      </a:r>
                      <a:endParaRPr sz="1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What we will not cover today</a:t>
                      </a:r>
                      <a:endParaRPr sz="1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7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Move semantics and Rvalues, std::move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Universal reference &amp; std::forward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Lambdas, std::function, std::bind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A lot of small but significant syntax changes in C++/11/14/17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Basic C++20 features coverage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 dirty="0"/>
                        <a:t>STL changes (except specific cases e.g. std::move)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 dirty="0"/>
                        <a:t>Multithreading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 dirty="0"/>
                        <a:t>Variadic templates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 dirty="0"/>
                        <a:t>C++20 coroutines in depth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 dirty="0"/>
                        <a:t>C++23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Google Shape;105;p14"/>
          <p:cNvSpPr txBox="1"/>
          <p:nvPr/>
        </p:nvSpPr>
        <p:spPr>
          <a:xfrm>
            <a:off x="1046750" y="1609075"/>
            <a:ext cx="99918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It is about new changes in C++11/14/17/20 standards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459225" y="365125"/>
            <a:ext cx="112734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std::function: Pre-C11 world: function pointers</a:t>
            </a: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277" name="Google Shape;277;p32"/>
          <p:cNvGraphicFramePr/>
          <p:nvPr/>
        </p:nvGraphicFramePr>
        <p:xfrm>
          <a:off x="952500" y="2920575"/>
          <a:ext cx="10287000" cy="2791375"/>
        </p:xfrm>
        <a:graphic>
          <a:graphicData uri="http://schemas.openxmlformats.org/drawingml/2006/table">
            <a:tbl>
              <a:tblPr>
                <a:noFill/>
                <a:tableStyleId>{AA889E10-DE62-4744-BB28-D1FBCA0E6A5D}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557799"/>
                          </a:solidFill>
                        </a:rPr>
                        <a:t>#include &lt;string&gt;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557799"/>
                          </a:solidFill>
                        </a:rPr>
                        <a:t>#include &lt;iostream&gt;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typedef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(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*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FormatFun)(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const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&amp;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</a:rPr>
                        <a:t>void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*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FmtBraced(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const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&amp;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str, 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</a:rPr>
                        <a:t>void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*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return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string(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</a:rPr>
                        <a:t>"("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) 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+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str 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+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</a:rPr>
                        <a:t>")"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 FmtPrefixed(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const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&amp;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str, 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</a:rPr>
                        <a:t>void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*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ctx)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const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</a:rPr>
                        <a:t>char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*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prefix 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=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const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</a:rPr>
                        <a:t>char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*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) ctx;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return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string(prefix) 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+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str;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333399"/>
                          </a:solidFill>
                        </a:rPr>
                        <a:t>void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PrintFormatted(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const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&amp;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value, FormatFun formatter, 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</a:rPr>
                        <a:t>void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*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ctx)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std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::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cout 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&lt;&lt;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</a:rPr>
                        <a:t>"Val: "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&lt;&lt;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formatter(value, ctx) 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&lt;&lt;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</a:rPr>
                        <a:t>"</a:t>
                      </a:r>
                      <a:r>
                        <a:rPr lang="en-US" sz="1100" b="1">
                          <a:solidFill>
                            <a:srgbClr val="666666"/>
                          </a:solidFill>
                          <a:highlight>
                            <a:srgbClr val="FFF0F0"/>
                          </a:highlight>
                        </a:rPr>
                        <a:t>\n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</a:rPr>
                        <a:t>"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333399"/>
                          </a:solidFill>
                        </a:rPr>
                        <a:t>int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main()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{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1100">
                          <a:solidFill>
                            <a:srgbClr val="888888"/>
                          </a:solidFill>
                        </a:rPr>
                        <a:t>// Output: "Val: (value1)"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PrintFormatted(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</a:rPr>
                        <a:t>"value1"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&amp;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FmtBraced, </a:t>
                      </a:r>
                      <a:r>
                        <a:rPr lang="en-US" sz="1100" b="1">
                          <a:solidFill>
                            <a:srgbClr val="0000DD"/>
                          </a:solidFill>
                        </a:rPr>
                        <a:t>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1100">
                          <a:solidFill>
                            <a:srgbClr val="888888"/>
                          </a:solidFill>
                        </a:rPr>
                        <a:t>// Output: "Val: My_value2"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PrintFormatted(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</a:rPr>
                        <a:t>"value2"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&amp;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FmtPrefixed, (</a:t>
                      </a:r>
                      <a:r>
                        <a:rPr lang="en-US" sz="1100" b="1">
                          <a:solidFill>
                            <a:srgbClr val="333399"/>
                          </a:solidFill>
                        </a:rPr>
                        <a:t>void</a:t>
                      </a:r>
                      <a:r>
                        <a:rPr lang="en-US" sz="1100">
                          <a:solidFill>
                            <a:srgbClr val="333333"/>
                          </a:solidFill>
                        </a:rPr>
                        <a:t>*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highlight>
                            <a:srgbClr val="FFF0F0"/>
                          </a:highlight>
                        </a:rPr>
                        <a:t>"My_"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);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sz="1100" b="1">
                          <a:solidFill>
                            <a:srgbClr val="008800"/>
                          </a:solidFill>
                        </a:rPr>
                        <a:t>return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b="1">
                          <a:solidFill>
                            <a:srgbClr val="0000DD"/>
                          </a:solidFill>
                        </a:rPr>
                        <a:t>0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8" name="Google Shape;278;p32"/>
          <p:cNvSpPr txBox="1"/>
          <p:nvPr/>
        </p:nvSpPr>
        <p:spPr>
          <a:xfrm>
            <a:off x="962400" y="1349550"/>
            <a:ext cx="10277100" cy="13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Passing function to the other function was painful: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Not-so-straightforward typedef’s for the function pointers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Additional (potentially weakly typed) context variable for passing some context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save function in object, both function pointer and context should be stored separately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std::function: Bye-bye function pointers!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1590825" y="1998350"/>
            <a:ext cx="9253200" cy="4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57799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&lt;string&gt;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57799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&lt;iostream&gt;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57799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&lt;functional&gt;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FormatFun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string(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 FmtBraced(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str)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{ 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string(</a:t>
            </a:r>
            <a:r>
              <a:rPr lang="en-US" sz="11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"("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str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")"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PrintFormatted(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value, FormatFun formatter)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{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cout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"Val: "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formatter(value)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100" b="1">
                <a:solidFill>
                  <a:srgbClr val="666666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US" sz="11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placeholders;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fmtPrefixed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[](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str, 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prefix)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{ 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prefix 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str; };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1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Output: "Val: (value1)"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PrintFormatted(</a:t>
            </a:r>
            <a:r>
              <a:rPr lang="en-US" sz="11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"value1"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FmtBraced);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1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Output: "Val: My_value2"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PrintFormatted(</a:t>
            </a:r>
            <a:r>
              <a:rPr lang="en-US" sz="11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"value2"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std</a:t>
            </a:r>
            <a:r>
              <a:rPr lang="en-US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bind(fmtPrefixed, _1, </a:t>
            </a:r>
            <a:r>
              <a:rPr lang="en-US" sz="11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"My_"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1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1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1585200" y="1265450"/>
            <a:ext cx="89019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std::function and std::bind to rule them all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"/>
              <a:buNone/>
            </a:pPr>
            <a:r>
              <a:rPr lang="en-US"/>
              <a:t>Enum class</a:t>
            </a: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955800" y="4749350"/>
            <a:ext cx="104214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Explicit namespace for enum variants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Underlying type can be specified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casts are explicit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Please forget about old C-style enums for the new code :)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5" name="Google Shape;29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8169" y="636995"/>
            <a:ext cx="7035662" cy="45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7703775" y="2549870"/>
            <a:ext cx="4160100" cy="23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easy way for collection construction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used as iterable collection in code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not permit narrowing conversions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"/>
              <a:buNone/>
            </a:pPr>
            <a:r>
              <a:rPr lang="en-US"/>
              <a:t>Initializer list</a:t>
            </a:r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3789" y="1226149"/>
            <a:ext cx="8113175" cy="51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"/>
              <a:buNone/>
            </a:pPr>
            <a:r>
              <a:rPr lang="en-US"/>
              <a:t>constexpr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10" name="Google Shape;310;p36"/>
          <p:cNvSpPr txBox="1"/>
          <p:nvPr/>
        </p:nvSpPr>
        <p:spPr>
          <a:xfrm>
            <a:off x="4796525" y="4626045"/>
            <a:ext cx="7173900" cy="10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Allows to make guaranteed compile-time calculations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Could be used in any context, where constans are required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used with templates</a:t>
            </a:r>
            <a:endParaRPr/>
          </a:p>
        </p:txBody>
      </p:sp>
      <p:pic>
        <p:nvPicPr>
          <p:cNvPr id="311" name="Google Shape;31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55" y="768242"/>
            <a:ext cx="4767074" cy="577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0685" y="692311"/>
            <a:ext cx="7194334" cy="2479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6038" y="1963184"/>
            <a:ext cx="5348121" cy="289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each loop</a:t>
            </a:r>
            <a:endParaRPr/>
          </a:p>
        </p:txBody>
      </p:sp>
      <p:sp>
        <p:nvSpPr>
          <p:cNvPr id="320" name="Google Shape;320;p37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21" name="Google Shape;321;p37"/>
          <p:cNvSpPr txBox="1"/>
          <p:nvPr/>
        </p:nvSpPr>
        <p:spPr>
          <a:xfrm>
            <a:off x="1757600" y="3041925"/>
            <a:ext cx="8793600" cy="26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std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b="1" dirty="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v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-US" b="1" dirty="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b="1" dirty="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b="1" dirty="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b="1" dirty="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US" dirty="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C++03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US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(std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b="1" dirty="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&gt;::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const_iterator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it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v.cbegin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 it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v.cend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it)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std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b="1" dirty="0">
                <a:solidFill>
                  <a:srgbClr val="666666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US" dirty="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US" dirty="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C++11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US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v)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std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b="1" dirty="0">
                <a:solidFill>
                  <a:srgbClr val="666666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US" dirty="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2885800" y="1693400"/>
            <a:ext cx="6420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Iterating loops was painful… Not anymore!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did it! C++11-related slides are over!</a:t>
            </a:r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350" y="2452350"/>
            <a:ext cx="3427300" cy="23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/>
          <p:nvPr/>
        </p:nvSpPr>
        <p:spPr>
          <a:xfrm>
            <a:off x="1030175" y="5095450"/>
            <a:ext cx="101316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Tired? Brace yourself! We are close!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887400" y="1277775"/>
            <a:ext cx="104172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Ask question about previous slides (if any)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 changs in C++17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40" name="Google Shape;340;p39"/>
          <p:cNvSpPr txBox="1"/>
          <p:nvPr/>
        </p:nvSpPr>
        <p:spPr>
          <a:xfrm>
            <a:off x="868800" y="3102675"/>
            <a:ext cx="5355600" cy="21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if/switch initializers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bindings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compact nested namespaces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Type deduction for constructors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1377650" y="1206800"/>
            <a:ext cx="9446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C++17 is more STL-oriented language update than syntax update, so there are not much things which we will cover today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7233900" y="2984550"/>
            <a:ext cx="4119900" cy="2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00" b="1">
                <a:solidFill>
                  <a:srgbClr val="1155CC"/>
                </a:solidFill>
                <a:latin typeface="Raleway"/>
                <a:ea typeface="Raleway"/>
                <a:cs typeface="Raleway"/>
                <a:sym typeface="Raleway"/>
              </a:rPr>
              <a:t>C++17</a:t>
            </a:r>
            <a:endParaRPr sz="11400" b="1">
              <a:solidFill>
                <a:srgbClr val="1155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"/>
              <a:buNone/>
            </a:pPr>
            <a:r>
              <a:rPr lang="en-US"/>
              <a:t>Structured bindings</a:t>
            </a: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49" name="Google Shape;349;p40"/>
          <p:cNvSpPr txBox="1"/>
          <p:nvPr/>
        </p:nvSpPr>
        <p:spPr>
          <a:xfrm>
            <a:off x="616258" y="5327437"/>
            <a:ext cx="11353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Structured bindings can make code more readable, but sometimes they make everything worse, so be careful with them!</a:t>
            </a:r>
            <a:endParaRPr/>
          </a:p>
        </p:txBody>
      </p:sp>
      <p:pic>
        <p:nvPicPr>
          <p:cNvPr id="350" name="Google Shape;35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57" y="596109"/>
            <a:ext cx="6320373" cy="491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7666" y="596109"/>
            <a:ext cx="5873139" cy="491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"/>
              <a:buNone/>
            </a:pPr>
            <a:r>
              <a:rPr lang="en-US"/>
              <a:t>Structured bindings</a:t>
            </a:r>
            <a:endParaRPr/>
          </a:p>
        </p:txBody>
      </p:sp>
      <p:sp>
        <p:nvSpPr>
          <p:cNvPr id="357" name="Google Shape;357;p41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632" y="792535"/>
            <a:ext cx="8700099" cy="584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C++ Evolution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7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l="14666" t="17139" r="20148" b="3477"/>
          <a:stretch/>
        </p:blipFill>
        <p:spPr>
          <a:xfrm>
            <a:off x="2623663" y="1260650"/>
            <a:ext cx="6754173" cy="50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if/switch initializer</a:t>
            </a: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66" name="Google Shape;366;p42"/>
          <p:cNvSpPr txBox="1"/>
          <p:nvPr/>
        </p:nvSpPr>
        <p:spPr>
          <a:xfrm>
            <a:off x="2205950" y="3542550"/>
            <a:ext cx="79632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7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random_num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rand(); random_num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cout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random_num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 is an even number</a:t>
            </a:r>
            <a:r>
              <a:rPr lang="en-US" sz="1700" b="1">
                <a:solidFill>
                  <a:srgbClr val="666666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US" sz="17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7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cout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random_num </a:t>
            </a:r>
            <a:r>
              <a:rPr lang="en-US" sz="17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 is an odd number</a:t>
            </a:r>
            <a:r>
              <a:rPr lang="en-US" sz="1700" b="1">
                <a:solidFill>
                  <a:srgbClr val="666666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n-US" sz="17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1585200" y="1531225"/>
            <a:ext cx="97686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C++17 allows additional initialization statement before condition checking expression for </a:t>
            </a:r>
            <a:r>
              <a:rPr lang="en-US" sz="2300" i="1"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300" i="1">
                <a:latin typeface="Calibri"/>
                <a:ea typeface="Calibri"/>
                <a:cs typeface="Calibri"/>
                <a:sym typeface="Calibri"/>
              </a:rPr>
              <a:t>switch statements</a:t>
            </a:r>
            <a:endParaRPr sz="23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compact nested namespaces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75" name="Google Shape;375;p43"/>
          <p:cNvSpPr txBox="1"/>
          <p:nvPr/>
        </p:nvSpPr>
        <p:spPr>
          <a:xfrm>
            <a:off x="4736350" y="2173475"/>
            <a:ext cx="3064500" cy="3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C++11/14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600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00" dirty="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C++17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-US" sz="1600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600" dirty="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deduction for constructors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83" name="Google Shape;383;p44"/>
          <p:cNvSpPr txBox="1"/>
          <p:nvPr/>
        </p:nvSpPr>
        <p:spPr>
          <a:xfrm>
            <a:off x="3516575" y="3257075"/>
            <a:ext cx="4822800" cy="22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88888"/>
                </a:solidFill>
                <a:latin typeface="Roboto Mono" panose="020B0604020202020204" charset="0"/>
                <a:ea typeface="Roboto Mono" panose="020B0604020202020204" charset="0"/>
              </a:rPr>
              <a:t>// C++11/14 </a:t>
            </a:r>
            <a:endParaRPr lang="en-US" sz="1600" dirty="0">
              <a:solidFill>
                <a:schemeClr val="dk1"/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std</a:t>
            </a:r>
            <a:r>
              <a:rPr lang="en-US" sz="1600" dirty="0">
                <a:solidFill>
                  <a:srgbClr val="333333"/>
                </a:solidFill>
                <a:latin typeface="Roboto Mono" panose="020B0604020202020204" charset="0"/>
                <a:ea typeface="Roboto Mono" panose="020B0604020202020204" charset="0"/>
              </a:rPr>
              <a:t>::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vector</a:t>
            </a:r>
            <a:r>
              <a:rPr lang="en-US" sz="1600" dirty="0">
                <a:solidFill>
                  <a:srgbClr val="333333"/>
                </a:solidFill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lang="en-US" sz="1600" b="1" dirty="0">
                <a:solidFill>
                  <a:srgbClr val="333399"/>
                </a:solidFill>
                <a:latin typeface="Roboto Mono" panose="020B0604020202020204" charset="0"/>
                <a:ea typeface="Roboto Mono" panose="020B0604020202020204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Roboto Mono" panose="020B0604020202020204" charset="0"/>
                <a:ea typeface="Roboto Mono" panose="020B0604020202020204" charset="0"/>
              </a:rPr>
              <a:t>&gt;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Roboto Mono" panose="020B0604020202020204" charset="0"/>
                <a:ea typeface="Roboto Mono" panose="020B0604020202020204" charset="0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US" sz="1600" b="1" dirty="0">
                <a:solidFill>
                  <a:srgbClr val="0000DD"/>
                </a:solidFill>
                <a:latin typeface="Roboto Mono" panose="020B0604020202020204" charset="0"/>
                <a:ea typeface="Roboto Mono" panose="020B0604020202020204" charset="0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600" b="1" dirty="0">
                <a:solidFill>
                  <a:srgbClr val="0000DD"/>
                </a:solidFill>
                <a:latin typeface="Roboto Mono" panose="020B0604020202020204" charset="0"/>
                <a:ea typeface="Roboto Mono" panose="020B0604020202020204" charset="0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600" b="1" dirty="0">
                <a:solidFill>
                  <a:srgbClr val="0000DD"/>
                </a:solidFill>
                <a:latin typeface="Roboto Mono" panose="020B0604020202020204" charset="0"/>
                <a:ea typeface="Roboto Mono" panose="020B0604020202020204" charset="0"/>
              </a:rPr>
              <a:t>3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 };</a:t>
            </a:r>
            <a:endParaRPr sz="1600" dirty="0">
              <a:solidFill>
                <a:schemeClr val="dk1"/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888888"/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88888"/>
                </a:solidFill>
                <a:latin typeface="Roboto Mono" panose="020B0604020202020204" charset="0"/>
                <a:ea typeface="Roboto Mono" panose="020B0604020202020204" charset="0"/>
              </a:rPr>
              <a:t>// C++17</a:t>
            </a:r>
            <a:endParaRPr sz="1600" dirty="0">
              <a:solidFill>
                <a:schemeClr val="dk1"/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std</a:t>
            </a:r>
            <a:r>
              <a:rPr lang="en-US" sz="1600" dirty="0">
                <a:solidFill>
                  <a:srgbClr val="333333"/>
                </a:solidFill>
                <a:latin typeface="Roboto Mono" panose="020B0604020202020204" charset="0"/>
                <a:ea typeface="Roboto Mono" panose="020B0604020202020204" charset="0"/>
              </a:rPr>
              <a:t>::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vector v </a:t>
            </a:r>
            <a:r>
              <a:rPr lang="en-US" sz="1600" dirty="0">
                <a:solidFill>
                  <a:srgbClr val="333333"/>
                </a:solidFill>
                <a:latin typeface="Roboto Mono" panose="020B0604020202020204" charset="0"/>
                <a:ea typeface="Roboto Mono" panose="020B0604020202020204" charset="0"/>
              </a:rPr>
              <a:t>=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US" sz="1600" b="1" dirty="0">
                <a:solidFill>
                  <a:srgbClr val="0000DD"/>
                </a:solidFill>
                <a:latin typeface="Roboto Mono" panose="020B0604020202020204" charset="0"/>
                <a:ea typeface="Roboto Mono" panose="020B0604020202020204" charset="0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600" b="1" dirty="0">
                <a:solidFill>
                  <a:srgbClr val="0000DD"/>
                </a:solidFill>
                <a:latin typeface="Roboto Mono" panose="020B0604020202020204" charset="0"/>
                <a:ea typeface="Roboto Mono" panose="020B0604020202020204" charset="0"/>
              </a:rPr>
              <a:t>2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, </a:t>
            </a:r>
            <a:r>
              <a:rPr lang="en-US" sz="1600" b="1" dirty="0">
                <a:solidFill>
                  <a:srgbClr val="0000DD"/>
                </a:solidFill>
                <a:latin typeface="Roboto Mono" panose="020B0604020202020204" charset="0"/>
                <a:ea typeface="Roboto Mono" panose="020B0604020202020204" charset="0"/>
              </a:rPr>
              <a:t>3</a:t>
            </a:r>
            <a:r>
              <a:rPr lang="en-US" sz="1600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 };</a:t>
            </a:r>
            <a:endParaRPr sz="1600" dirty="0">
              <a:solidFill>
                <a:schemeClr val="dk1"/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1468500" y="1680450"/>
            <a:ext cx="95118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Type deduction for template classes was absent for constructed calls, but starting from C++17 it has become possible!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91" name="Google Shape;391;p45"/>
          <p:cNvPicPr preferRelativeResize="0"/>
          <p:nvPr/>
        </p:nvPicPr>
        <p:blipFill rotWithShape="1">
          <a:blip r:embed="rId3">
            <a:alphaModFix/>
          </a:blip>
          <a:srcRect l="2671" t="33984" r="2917" b="3405"/>
          <a:stretch/>
        </p:blipFill>
        <p:spPr>
          <a:xfrm>
            <a:off x="3745825" y="1601000"/>
            <a:ext cx="4139476" cy="24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almost finished!</a:t>
            </a:r>
            <a:endParaRPr/>
          </a:p>
        </p:txBody>
      </p:sp>
      <p:sp>
        <p:nvSpPr>
          <p:cNvPr id="393" name="Google Shape;393;p45"/>
          <p:cNvSpPr txBox="1"/>
          <p:nvPr/>
        </p:nvSpPr>
        <p:spPr>
          <a:xfrm>
            <a:off x="2287500" y="4905050"/>
            <a:ext cx="76170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only thing yet to be covered is C++20.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Let’s jump right to it!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C++20: The Huge upgrade</a:t>
            </a:r>
            <a:endParaRPr/>
          </a:p>
        </p:txBody>
      </p:sp>
      <p:sp>
        <p:nvSpPr>
          <p:cNvPr id="400" name="Google Shape;400;p46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01" name="Google Shape;401;p46"/>
          <p:cNvSpPr txBox="1"/>
          <p:nvPr/>
        </p:nvSpPr>
        <p:spPr>
          <a:xfrm>
            <a:off x="1617725" y="3270075"/>
            <a:ext cx="36009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 sz="36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Concepts</a:t>
            </a:r>
            <a:endParaRPr sz="36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Coroutines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46"/>
          <p:cNvPicPr preferRelativeResize="0"/>
          <p:nvPr/>
        </p:nvPicPr>
        <p:blipFill>
          <a:blip r:embed="rId3"/>
          <a:srcRect/>
          <a:stretch/>
        </p:blipFill>
        <p:spPr>
          <a:xfrm>
            <a:off x="7496000" y="1609825"/>
            <a:ext cx="3125850" cy="44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 txBox="1"/>
          <p:nvPr/>
        </p:nvSpPr>
        <p:spPr>
          <a:xfrm>
            <a:off x="910500" y="1375500"/>
            <a:ext cx="58005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There are a lot of the changes in C++20, but there are three long-awaited features which are finally were standardized: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Warning!</a:t>
            </a:r>
            <a:endParaRPr/>
          </a:p>
        </p:txBody>
      </p:sp>
      <p:sp>
        <p:nvSpPr>
          <p:cNvPr id="410" name="Google Shape;410;p47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411" name="Google Shape;4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550" y="2394125"/>
            <a:ext cx="2954900" cy="2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7"/>
          <p:cNvSpPr txBox="1"/>
          <p:nvPr/>
        </p:nvSpPr>
        <p:spPr>
          <a:xfrm>
            <a:off x="1215450" y="1531200"/>
            <a:ext cx="6319500" cy="46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Char char="-"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C++20 standard is not yet fully supported by the all compilers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Char char="-"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This lecture only scratches the surface of C++20 features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aphicFrame>
        <p:nvGraphicFramePr>
          <p:cNvPr id="420" name="Google Shape;420;p48"/>
          <p:cNvGraphicFramePr/>
          <p:nvPr>
            <p:extLst>
              <p:ext uri="{D42A27DB-BD31-4B8C-83A1-F6EECF244321}">
                <p14:modId xmlns:p14="http://schemas.microsoft.com/office/powerpoint/2010/main" val="4184706491"/>
              </p:ext>
            </p:extLst>
          </p:nvPr>
        </p:nvGraphicFramePr>
        <p:xfrm>
          <a:off x="952500" y="1507050"/>
          <a:ext cx="10287000" cy="4924964"/>
        </p:xfrm>
        <a:graphic>
          <a:graphicData uri="http://schemas.openxmlformats.org/drawingml/2006/table">
            <a:tbl>
              <a:tblPr>
                <a:noFill/>
                <a:tableStyleId>{AA889E10-DE62-4744-BB28-D1FBCA0E6A5D}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557799"/>
                          </a:solidFill>
                        </a:rPr>
                        <a:t>C++ 17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557799"/>
                          </a:solidFill>
                        </a:rPr>
                        <a:t>C++ 20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8888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source.hpp</a:t>
                      </a:r>
                      <a:endParaRPr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888888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source.ixx</a:t>
                      </a:r>
                      <a:endParaRPr sz="1200" dirty="0">
                        <a:solidFill>
                          <a:schemeClr val="dk1"/>
                        </a:solidFill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45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#ifndef _HEADER_CALCULATE_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#define _HEADER_CALCULATE_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8888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Or non-standard #pragma once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66BB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calculate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x, </a:t>
                      </a: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y);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#endif </a:t>
                      </a:r>
                      <a:r>
                        <a:rPr lang="en-US" sz="1200" dirty="0">
                          <a:solidFill>
                            <a:srgbClr val="8888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_HEADER_CALCULATE_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8800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export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module calc;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import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&lt;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cmath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&gt;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8800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export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double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66BB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calculate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double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x, </a:t>
                      </a: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double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y)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8800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std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::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sin(x)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+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std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::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cos(y);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}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2614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8888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source.cpp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rgbClr val="888888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main.cpp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599333742"/>
                  </a:ext>
                </a:extLst>
              </a:tr>
              <a:tr h="103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#include &lt;source.hpp&gt;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#include &lt;</a:t>
                      </a:r>
                      <a:r>
                        <a:rPr lang="en-US" sz="1200" dirty="0" err="1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cmath</a:t>
                      </a:r>
                      <a:r>
                        <a:rPr lang="en-US" sz="1200" dirty="0">
                          <a:solidFill>
                            <a:srgbClr val="5577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66BB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calculate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x, </a:t>
                      </a: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double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y)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88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std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sin(x)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+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std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::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cos(y);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import calc;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import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iostream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&gt;</a:t>
                      </a:r>
                      <a:endParaRPr lang="en-US" sz="1200" dirty="0">
                        <a:solidFill>
                          <a:schemeClr val="dk1"/>
                        </a:solidFill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dk1"/>
                        </a:solidFill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333399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main()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   std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&lt;&lt;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calculate(</a:t>
                      </a:r>
                      <a:r>
                        <a:rPr lang="en-US" sz="1200" b="1" dirty="0">
                          <a:solidFill>
                            <a:srgbClr val="6600EE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13.3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6600EE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23.4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8800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DD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;</a:t>
                      </a: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 Mono" panose="020B0604020202020204" charset="0"/>
                          <a:ea typeface="Roboto Mono" panose="020B0604020202020204" charset="0"/>
                        </a:rPr>
                        <a:t>}</a:t>
                      </a:r>
                      <a:endParaRPr lang="en-US"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 Mono" panose="020B0604020202020204" charset="0"/>
                        <a:ea typeface="Roboto Mono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858429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gives?</a:t>
            </a:r>
            <a:endParaRPr/>
          </a:p>
        </p:txBody>
      </p:sp>
      <p:sp>
        <p:nvSpPr>
          <p:cNvPr id="427" name="Google Shape;427;p49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28" name="Google Shape;428;p49"/>
          <p:cNvSpPr txBox="1"/>
          <p:nvPr/>
        </p:nvSpPr>
        <p:spPr>
          <a:xfrm>
            <a:off x="1319250" y="1268400"/>
            <a:ext cx="9745200" cy="4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Single file modules instead of cpp + hpp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No more actual text “inclusion” - can improve compilation times (sometimes)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Minimizes name collisions - module only provides explicitly exported identifiers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No more include guards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25" y="3229900"/>
            <a:ext cx="3941950" cy="26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Concepts</a:t>
            </a:r>
            <a:endParaRPr/>
          </a:p>
        </p:txBody>
      </p:sp>
      <p:sp>
        <p:nvSpPr>
          <p:cNvPr id="436" name="Google Shape;436;p50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37" name="Google Shape;437;p50"/>
          <p:cNvSpPr txBox="1"/>
          <p:nvPr/>
        </p:nvSpPr>
        <p:spPr>
          <a:xfrm>
            <a:off x="2413625" y="1609075"/>
            <a:ext cx="8079900" cy="4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Declaration of the concept "Hashable", which is satisfied by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any type 'T' such that for values 'a' of type 'T',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the expression std::hash&lt;T&gt;{}(a) compiles and its result is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convertible to std::size_t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3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concept Hashable 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requires(T a)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{ std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{}(a) } 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convertible_to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std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3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constrained C++20 function template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Hashable T</a:t>
            </a:r>
            <a:r>
              <a:rPr lang="en-US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f(T) { </a:t>
            </a:r>
            <a:r>
              <a:rPr lang="en-US" sz="13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/* ... */</a:t>
            </a: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Alternative way to apply the same constraint: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template&lt;typename T&gt;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void f(T) requires Hashable&lt;T&gt;;</a:t>
            </a:r>
            <a:endParaRPr sz="1300">
              <a:solidFill>
                <a:srgbClr val="88888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88888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gives?</a:t>
            </a:r>
            <a:endParaRPr/>
          </a:p>
        </p:txBody>
      </p:sp>
      <p:sp>
        <p:nvSpPr>
          <p:cNvPr id="444" name="Google Shape;444;p51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45" name="Google Shape;445;p51"/>
          <p:cNvSpPr txBox="1"/>
          <p:nvPr/>
        </p:nvSpPr>
        <p:spPr>
          <a:xfrm>
            <a:off x="975375" y="1226275"/>
            <a:ext cx="6008100" cy="4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No more SFINAE magic trickery!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Sane syntax for static polymorphism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No more dumb C++ templates errors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Potentially meaningful code autocomplete for code editors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1"/>
          <p:cNvSpPr txBox="1"/>
          <p:nvPr/>
        </p:nvSpPr>
        <p:spPr>
          <a:xfrm>
            <a:off x="1492300" y="3172750"/>
            <a:ext cx="86640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In file included from 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/4.6/algorithm:63:0,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                from error_code.cpp:2: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stl_algo.h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 In function ‘_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RandomAccessIterator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std::__find(_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RandomAccessIterator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,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RandomAccessIterator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, const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Tp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random_access_iterator_tag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) [with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RandomAccessIterator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*, std::vector &gt; &gt;,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Tp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= int]’: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/4.6/bits/stl_algo.h:4403:45:   instantiated from ‘_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IIter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std::find(_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IIter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,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IIter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, const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Tp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 [with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IIter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*, std::vector &gt; &gt;,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Tp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= int]’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error_code.cpp:8:89:   instantiated from here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/4.6/bits/stl_algo.h:162:4: error: no match for ‘operator==’ in ‘__first.__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::operator* [with _Iterator = std::vector*, _Container = std::vector &gt;,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::reference = std::vector&amp;]() ==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/4.6/bits/stl_algo.h:162:4: note: candidates are: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/4.6/bits/stl_pair.h:201:5: note: template bool std::operator==(const std::pair&amp;, const std::pair&amp;)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/4.6/bits/stl_iterator.h:285:5: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/4.6/bits/stl_iterator.h:335:5: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/4.6/bits/allocator.h:122:5: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/4.6/bits/allocator.h:127:5: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/4.6/bits/stl_vector.h:1273:5: note: template bool std::operator==(const std::vector&amp;, const std::vector&amp;)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ext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/new_allocator.h:123:5: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/4.6/bits/stl_iterator.h:805:5: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/4.6/bits/stl_iterator.h:799:5: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/4.6/bits/stl_algo.h:4403:45:   instantiated from ‘_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IIter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std::find(_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IIter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,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IIter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, const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Tp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 [with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IIter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*, std::vector &gt; &gt;, 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Tp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 = int]’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error_code.cpp:8:89:   instantiated from here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/4.6/bits/stl_algo.h:166:4: error: no match for ‘operator==’ in ‘__first.__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::operator* [with _Iterator = std::vector*, _Container = std::vector &gt;,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::reference = std::vector&amp;]() ==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/4.6/bits/stl_algo.h:166:4: note: candidates are: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/4.6/bits/stl_pair.h:201:5: note: template bool std::operator==(const std::pair&amp;, const std::pair&amp;)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/4.6/bits/stl_iterator.h:285:5: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/4.6/bits/stl_iterator.h:335:5: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/4.6/bits/allocator.h:122:5: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/4.6/bits/allocator.h:127:5: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/4.6/bits/stl_vector.h:1273:5: note: template bool std::operator==(const std::vector&amp;, const std::vector&amp;)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ext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/new_allocator.h:123:5: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/4.6/bits/stl_iterator.h:805:5: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/4.6/bits/stl_iterator.h:799:5: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/4.6/bits/stl_algo.h:170:4: error: no match for ‘operator==’ in ‘__first.__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::operator* [with _Iterator = std::vector*, _Container = std::vector &gt;,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::reference = std::vector&amp;]() ==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/4.6/bits/stl_algo.h:170:4: note: candidates are: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/4.6/bits/stl_pair.h:201:5: note: template bool std::operator==(const std::pair&amp;, const std::pair&amp;)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/4.6/bits/stl_iterator.h:285:5: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/4.6/bits/stl_iterator.h:335:5: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/4.6/bits/allocator.h:122:5: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/4.6/bits/allocator.h:127:5: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/4.6/bits/stl_vector.h:1273:5: note: template bool std::operator==(const std::vector&amp;, const std::vector&amp;)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ext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/new_allocator.h:123:5: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/4.6/bits/stl_iterator.h:805:5: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/4.6/bits/stl_iterator.h:799:5: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/4.6/bits/stl_algo.h:174:4: error: no match for ‘operator==’ in ‘__first.__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::operator* [with _Iterator = std::vector*, _Container = std::vector &gt;,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::reference = std::vector&amp;]() ==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/4.6/bits/stl_algo.h:174:4: note: candidates are: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/4.6/bits/stl_pair.h:201:5: note: template bool std::operator==(const std::pair&amp;, const std::pair&amp;)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/4.6/bits/stl_iterator.h:285:5: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/4.6/bits/stl_iterator.h:335:5: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/4.6/bits/allocator.h:122:5: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/4.6/bits/allocator.h:127:5: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/4.6/bits/stl_vector.h:1273:5: note: template bool std::operator==(const std::vector&amp;, const std::vector&amp;)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ext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/new_allocator.h:123:5: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/4.6/bits/stl_iterator.h:805:5: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/4.6/bits/stl_iterator.h:799:5: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/4.6/bits/stl_algo.h:182:4: error: no match for ‘operator==’ in ‘__first.__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::operator* [with _Iterator = std::vector*, _Container = std::vector &gt;,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::reference = std::vector&amp;]() ==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/4.6/bits/stl_algo.h:182:4: note: candidates are: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/4.6/bits/stl_pair.h:201:5: note: template bool std::operator==(const std::pair&amp;, const std::pair&amp;)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/4.6/bits/stl_iterator.h:285:5: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/4.6/bits/stl_iterator.h:335:5: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/4.6/bits/allocator.h:122:5: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/4.6/bits/allocator.h:127:5: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/4.6/bits/stl_vector.h:1273:5: note: template bool std::operator==(const std::vector&amp;, const std::vector&amp;)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ext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/new_allocator.h:123:5: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/4.6/bits/stl_iterator.h:805:5: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/4.6/bits/stl_iterator.h:799:5: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/4.6/bits/stl_algo.h:186:4: error: no match for ‘operator==’ in ‘__first.__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::operator* [with _Iterator = std::vector*, _Container = std::vector &gt;,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::reference = std::vector&amp;]() ==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/4.6/bits/stl_algo.h:186:4: note: candidates are: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/4.6/bits/stl_pair.h:201:5: note: template bool std::operator==(const std::pair&amp;, const std::pair&amp;)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/4.6/bits/stl_iterator.h:285:5: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/4.6/bits/stl_iterator.h:335:5: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/4.6/bits/allocator.h:122:5: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/4.6/bits/allocator.h:127:5: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/4.6/bits/stl_vector.h:1273:5: note: template bool std::operator==(const std::vector&amp;, const std::vector&amp;)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ext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/new_allocator.h:123:5: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/4.6/bits/stl_iterator.h:805:5: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/4.6/bits/stl_iterator.h:799:5: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/4.6/bits/stl_algo.h:190:4: error: no match for ‘operator==’ in ‘__first.__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::operator* [with _Iterator = std::vector*, _Container = std::vector &gt;,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::reference = std::vector&amp;]() ==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/4.6/bits/stl_algo.h:190:4: note: candidates are: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/4.6/bits/stl_pair.h:201:5: note: template bool std::operator==(const std::pair&amp;, const std::pair&amp;)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/4.6/bits/stl_iterator.h:285:5: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/4.6/bits/stl_iterator.h:335:5: note: template bool std::operator==(const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std::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reverse_iterator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/4.6/bits/allocator.h:122:5: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/4.6/bits/allocator.h:127:5: note: template bool std::operator==(const std::allocator&amp;, const std::allocator&amp;)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/4.6/bits/stl_vector.h:1273:5: note: template bool std::operator==(const std::vector&amp;, const std::vector&amp;)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ext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/new_allocator.h:123:5: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new_allocator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/4.6/bits/stl_iterator.h:805:5: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/include/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/4.6/bits/stl_iterator.h:799:5: note: template bool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::operator==(const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&amp;, const 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gnu_cxx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::__</a:t>
            </a:r>
            <a:r>
              <a:rPr lang="en-US" sz="1000" dirty="0" err="1">
                <a:latin typeface="Roboto Mono"/>
                <a:ea typeface="Roboto Mono"/>
                <a:cs typeface="Roboto Mono"/>
                <a:sym typeface="Roboto Mono"/>
              </a:rPr>
              <a:t>normal_iterator</a:t>
            </a:r>
            <a:r>
              <a:rPr lang="en-US" sz="1000" dirty="0">
                <a:latin typeface="Roboto Mono"/>
                <a:ea typeface="Roboto Mono"/>
                <a:cs typeface="Roboto Mono"/>
                <a:sym typeface="Roboto Mono"/>
              </a:rPr>
              <a:t>&amp;)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7" name="Google Shape;4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850" y="2030525"/>
            <a:ext cx="4285950" cy="23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"/>
              <a:buNone/>
            </a:pPr>
            <a:r>
              <a:rPr lang="en-US">
                <a:latin typeface="Century"/>
                <a:ea typeface="Century"/>
                <a:cs typeface="Century"/>
                <a:sym typeface="Century"/>
              </a:rPr>
              <a:t>Modern C++: What’s new in C++11/14?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7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20" name="Google Shape;120;p16"/>
          <p:cNvGraphicFramePr/>
          <p:nvPr/>
        </p:nvGraphicFramePr>
        <p:xfrm>
          <a:off x="857250" y="1162050"/>
          <a:ext cx="10287000" cy="5882610"/>
        </p:xfrm>
        <a:graphic>
          <a:graphicData uri="http://schemas.openxmlformats.org/drawingml/2006/table">
            <a:tbl>
              <a:tblPr>
                <a:noFill/>
                <a:tableStyleId>{AA889E10-DE62-4744-BB28-D1FBCA0E6A5D}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475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 semantics, R-value references, Universal references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inference (auto &amp; decltype)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Variadic templates (Not in this lecture)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Lambdas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std::function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Range based loops (for each)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enum class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constexpr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explicit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noexcept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nullptr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(type aliases)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Initializer list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Huge STL update (Not in this lecture)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914400" lvl="1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Smart pointers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914400" lvl="1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Concurrency, atomics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371600" lvl="2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 semantics for new and old containers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914400" lvl="1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containers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914400" lvl="1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algorithms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Send help, there are too many changes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999" y="2138100"/>
            <a:ext cx="6121602" cy="34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Coroutines</a:t>
            </a:r>
            <a:endParaRPr/>
          </a:p>
        </p:txBody>
      </p:sp>
      <p:sp>
        <p:nvSpPr>
          <p:cNvPr id="454" name="Google Shape;454;p52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455" name="Google Shape;4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600" y="2592950"/>
            <a:ext cx="3889651" cy="27604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2"/>
          <p:cNvSpPr txBox="1"/>
          <p:nvPr/>
        </p:nvSpPr>
        <p:spPr>
          <a:xfrm>
            <a:off x="1020825" y="2967550"/>
            <a:ext cx="6364800" cy="2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C++ now officially boarded the async programming hype wagon!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Asynchronous programming is now may be actually usable in C++!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Resumable functions, generators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A function is a coroutine if its definition does any of the following</a:t>
            </a:r>
            <a:endParaRPr sz="5100"/>
          </a:p>
        </p:txBody>
      </p:sp>
      <p:sp>
        <p:nvSpPr>
          <p:cNvPr id="463" name="Google Shape;463;p53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64" name="Google Shape;464;p53"/>
          <p:cNvSpPr txBox="1"/>
          <p:nvPr/>
        </p:nvSpPr>
        <p:spPr>
          <a:xfrm>
            <a:off x="774600" y="1076425"/>
            <a:ext cx="10642800" cy="51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 u="sng" dirty="0">
                <a:latin typeface="Calibri"/>
                <a:ea typeface="Calibri"/>
                <a:cs typeface="Calibri"/>
                <a:sym typeface="Calibri"/>
              </a:rPr>
              <a:t>uses the </a:t>
            </a:r>
            <a:r>
              <a:rPr lang="en-US" sz="2300" b="1" u="sng" dirty="0" err="1">
                <a:latin typeface="Calibri"/>
                <a:ea typeface="Calibri"/>
                <a:cs typeface="Calibri"/>
                <a:sym typeface="Calibri"/>
              </a:rPr>
              <a:t>co_await</a:t>
            </a:r>
            <a:r>
              <a:rPr lang="en-US" sz="2300" b="1" u="sng" dirty="0">
                <a:latin typeface="Calibri"/>
                <a:ea typeface="Calibri"/>
                <a:cs typeface="Calibri"/>
                <a:sym typeface="Calibri"/>
              </a:rPr>
              <a:t> operator to suspend execution until resumed</a:t>
            </a:r>
            <a:endParaRPr sz="23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task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tcp_echo_server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b="1" dirty="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data[</a:t>
            </a:r>
            <a:r>
              <a:rPr lang="en-US" b="1" dirty="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1024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(;;)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b="1" dirty="0" err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co_await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socket.async_read_some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(buffer(data));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co_await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b="1" dirty="0" err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async_write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(socket, buffer(data, n));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 u="sng" dirty="0">
                <a:latin typeface="Calibri"/>
                <a:ea typeface="Calibri"/>
                <a:cs typeface="Calibri"/>
                <a:sym typeface="Calibri"/>
              </a:rPr>
              <a:t>uses the keyword </a:t>
            </a:r>
            <a:r>
              <a:rPr lang="en-US" sz="2300" b="1" u="sng" dirty="0" err="1">
                <a:latin typeface="Calibri"/>
                <a:ea typeface="Calibri"/>
                <a:cs typeface="Calibri"/>
                <a:sym typeface="Calibri"/>
              </a:rPr>
              <a:t>co_yield</a:t>
            </a:r>
            <a:r>
              <a:rPr lang="en-US" sz="2300" b="1" u="sng" dirty="0">
                <a:latin typeface="Calibri"/>
                <a:ea typeface="Calibri"/>
                <a:cs typeface="Calibri"/>
                <a:sym typeface="Calibri"/>
              </a:rPr>
              <a:t> to suspend execution returning a value</a:t>
            </a:r>
            <a:endParaRPr sz="23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generator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b="1" dirty="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iota(</a:t>
            </a:r>
            <a:r>
              <a:rPr lang="en-US" b="1" dirty="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b="1" dirty="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dirty="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co_yield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-US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746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n-US" sz="23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the keyword </a:t>
            </a:r>
            <a:r>
              <a:rPr lang="en-US" sz="23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co_return</a:t>
            </a:r>
            <a:r>
              <a:rPr lang="en-US" sz="23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complete execution returning a value</a:t>
            </a:r>
            <a:endParaRPr sz="23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lazy</a:t>
            </a:r>
            <a:r>
              <a:rPr lang="en-US" dirty="0">
                <a:solidFill>
                  <a:srgbClr val="333333"/>
                </a:solidFill>
                <a:latin typeface="Roboto Mono" panose="020B0604020202020204" charset="0"/>
                <a:ea typeface="Roboto Mono" panose="020B0604020202020204" charset="0"/>
              </a:rPr>
              <a:t>&lt;</a:t>
            </a:r>
            <a:r>
              <a:rPr lang="en-US" b="1" dirty="0">
                <a:solidFill>
                  <a:srgbClr val="333399"/>
                </a:solidFill>
                <a:latin typeface="Roboto Mono" panose="020B0604020202020204" charset="0"/>
                <a:ea typeface="Roboto Mono" panose="020B060402020202020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Roboto Mono" panose="020B0604020202020204" charset="0"/>
                <a:ea typeface="Roboto Mono" panose="020B0604020202020204" charset="0"/>
              </a:rPr>
              <a:t>&gt;</a:t>
            </a:r>
            <a:r>
              <a:rPr lang="en-US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 f()</a:t>
            </a:r>
            <a:endParaRPr dirty="0">
              <a:solidFill>
                <a:schemeClr val="dk1"/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{</a:t>
            </a:r>
            <a:endParaRPr dirty="0">
              <a:solidFill>
                <a:schemeClr val="dk1"/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co_return</a:t>
            </a:r>
            <a:r>
              <a:rPr lang="en-US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b="1" dirty="0">
                <a:solidFill>
                  <a:srgbClr val="0000DD"/>
                </a:solidFill>
                <a:latin typeface="Roboto Mono" panose="020B0604020202020204" charset="0"/>
                <a:ea typeface="Roboto Mono" panose="020B0604020202020204" charset="0"/>
              </a:rPr>
              <a:t>7</a:t>
            </a:r>
            <a:r>
              <a:rPr lang="en-US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;</a:t>
            </a:r>
            <a:endParaRPr dirty="0">
              <a:solidFill>
                <a:schemeClr val="dk1"/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Mono" panose="020B0604020202020204" charset="0"/>
                <a:ea typeface="Roboto Mono" panose="020B0604020202020204" charset="0"/>
              </a:rPr>
              <a:t>}</a:t>
            </a:r>
            <a:endParaRPr dirty="0">
              <a:solidFill>
                <a:schemeClr val="dk1"/>
              </a:solidFill>
              <a:latin typeface="Roboto Mono" panose="020B0604020202020204" charset="0"/>
              <a:ea typeface="Roboto Mono" panose="020B0604020202020204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3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 only for async: Generator example</a:t>
            </a:r>
            <a:endParaRPr/>
          </a:p>
        </p:txBody>
      </p:sp>
      <p:sp>
        <p:nvSpPr>
          <p:cNvPr id="471" name="Google Shape;471;p54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72" name="Google Shape;472;p54"/>
          <p:cNvSpPr txBox="1"/>
          <p:nvPr/>
        </p:nvSpPr>
        <p:spPr>
          <a:xfrm>
            <a:off x="2299425" y="1625700"/>
            <a:ext cx="8379600" cy="4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57799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&lt;iostream&gt;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57799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&lt;vector&gt;</a:t>
            </a:r>
            <a:endParaRPr sz="1500">
              <a:solidFill>
                <a:srgbClr val="5577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57799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&lt;cppcoro/generator.hpp&gt;</a:t>
            </a:r>
            <a:endParaRPr sz="1500">
              <a:solidFill>
                <a:srgbClr val="5577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cppcoro::generator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5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GeneratorForNumbers(</a:t>
            </a:r>
            <a:r>
              <a:rPr lang="en-US" sz="15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begin, </a:t>
            </a:r>
            <a:r>
              <a:rPr lang="en-US" sz="15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inc 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5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5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5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begin;; i 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inc)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co_yield i;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// Print number indefinitely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5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sz="1500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GeneratorForNumbers(</a:t>
            </a:r>
            <a:r>
              <a:rPr lang="en-US" sz="15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 b="1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std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cout 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-US" sz="15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5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there is a catch...</a:t>
            </a:r>
            <a:endParaRPr/>
          </a:p>
        </p:txBody>
      </p:sp>
      <p:sp>
        <p:nvSpPr>
          <p:cNvPr id="479" name="Google Shape;479;p55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80" name="Google Shape;480;p55"/>
          <p:cNvSpPr txBox="1"/>
          <p:nvPr/>
        </p:nvSpPr>
        <p:spPr>
          <a:xfrm>
            <a:off x="997350" y="1697025"/>
            <a:ext cx="104850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There is no completely finalized usable module in STL for using coroutines…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We need to wait for C++23 support in compilers before coroutines library like </a:t>
            </a:r>
            <a:r>
              <a:rPr lang="en-US" sz="2300" dirty="0" err="1">
                <a:latin typeface="Calibri"/>
                <a:ea typeface="Calibri"/>
                <a:cs typeface="Calibri"/>
                <a:sym typeface="Calibri"/>
              </a:rPr>
              <a:t>cppcoro</a:t>
            </a: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 will land in STL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55"/>
          <p:cNvPicPr preferRelativeResize="0"/>
          <p:nvPr/>
        </p:nvPicPr>
        <p:blipFill rotWithShape="1">
          <a:blip r:embed="rId3">
            <a:alphaModFix/>
          </a:blip>
          <a:srcRect t="26723"/>
          <a:stretch/>
        </p:blipFill>
        <p:spPr>
          <a:xfrm>
            <a:off x="3182500" y="3062425"/>
            <a:ext cx="5065001" cy="2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Thanks, that’s all… For the lecture!</a:t>
            </a:r>
            <a:endParaRPr/>
          </a:p>
        </p:txBody>
      </p:sp>
      <p:sp>
        <p:nvSpPr>
          <p:cNvPr id="488" name="Google Shape;488;p56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89" name="Google Shape;489;p56"/>
          <p:cNvSpPr txBox="1"/>
          <p:nvPr/>
        </p:nvSpPr>
        <p:spPr>
          <a:xfrm>
            <a:off x="747600" y="1932175"/>
            <a:ext cx="6339000" cy="2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More info in </a:t>
            </a:r>
            <a:r>
              <a:rPr lang="en-US" sz="2600" b="1" u="sng">
                <a:latin typeface="Calibri"/>
                <a:ea typeface="Calibri"/>
                <a:cs typeface="Calibri"/>
                <a:sym typeface="Calibri"/>
              </a:rPr>
              <a:t>lecture supplement</a:t>
            </a:r>
            <a:endParaRPr sz="2600" b="1" u="sng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-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detailed explanation of move semantics rvalues and perfect forwarding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-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detailed C++17 features description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-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Detailed homework description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950" y="2622200"/>
            <a:ext cx="4239723" cy="23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6"/>
          <p:cNvSpPr txBox="1"/>
          <p:nvPr/>
        </p:nvSpPr>
        <p:spPr>
          <a:xfrm>
            <a:off x="1009700" y="4356875"/>
            <a:ext cx="58509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I am highly recommend to read the lecture supplement material before doing homework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6"/>
          <p:cNvSpPr txBox="1"/>
          <p:nvPr/>
        </p:nvSpPr>
        <p:spPr>
          <a:xfrm>
            <a:off x="7688150" y="2622200"/>
            <a:ext cx="3285300" cy="11130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Modern and effective</a:t>
            </a:r>
            <a:endParaRPr sz="2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C++ Lecture</a:t>
            </a:r>
            <a:endParaRPr sz="2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Homework: Implement your own linked list</a:t>
            </a:r>
            <a:endParaRPr/>
          </a:p>
        </p:txBody>
      </p:sp>
      <p:sp>
        <p:nvSpPr>
          <p:cNvPr id="499" name="Google Shape;499;p57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00" name="Google Shape;500;p57"/>
          <p:cNvSpPr txBox="1"/>
          <p:nvPr/>
        </p:nvSpPr>
        <p:spPr>
          <a:xfrm>
            <a:off x="859650" y="1933475"/>
            <a:ext cx="10472700" cy="4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Main single-linked list requirements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Move constructor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move assign operator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should be implemented (normal/copy constructors too)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should have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constructor with </a:t>
            </a:r>
            <a:r>
              <a:rPr lang="en-US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initializer_list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List should have should </a:t>
            </a:r>
            <a:r>
              <a:rPr lang="en-US" sz="2100" b="1" dirty="0" err="1">
                <a:latin typeface="Calibri"/>
                <a:ea typeface="Calibri"/>
                <a:cs typeface="Calibri"/>
                <a:sym typeface="Calibri"/>
              </a:rPr>
              <a:t>push_front</a:t>
            </a: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 with move semantics</a:t>
            </a:r>
            <a:endParaRPr sz="21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Container should have </a:t>
            </a:r>
            <a:r>
              <a:rPr lang="en-US" sz="2100" b="1" dirty="0" err="1">
                <a:latin typeface="Calibri"/>
                <a:ea typeface="Calibri"/>
                <a:cs typeface="Calibri"/>
                <a:sym typeface="Calibri"/>
              </a:rPr>
              <a:t>split_when</a:t>
            </a: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 method which splits list based on the std::function&lt;bool(const T&amp;)&gt; predicate</a:t>
            </a:r>
            <a:endParaRPr sz="21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100"/>
              <a:buFont typeface="Calibri"/>
              <a:buChar char="-"/>
            </a:pPr>
            <a:r>
              <a:rPr lang="en-US" sz="2100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Make sure your code can be compiled with the latest compiler, especially if you decided to use C++20 code (Visual Studio 2019 IDE is preferable and highly recommended)</a:t>
            </a:r>
            <a:endParaRPr sz="2100" dirty="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100"/>
              <a:buFont typeface="Calibri"/>
              <a:buChar char="-"/>
            </a:pPr>
            <a:r>
              <a:rPr lang="en-US" sz="2100" dirty="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Read more details in your lecture supplement material</a:t>
            </a:r>
            <a:endParaRPr sz="2100" dirty="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1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507" name="Google Shape;507;p58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508" name="Google Shape;5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2357776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>
            <a:spLocks noGrp="1"/>
          </p:cNvSpPr>
          <p:nvPr>
            <p:ph type="ctrTitle"/>
          </p:nvPr>
        </p:nvSpPr>
        <p:spPr>
          <a:xfrm>
            <a:off x="1176291" y="1214438"/>
            <a:ext cx="983941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"/>
              <a:buNone/>
            </a:pPr>
            <a:r>
              <a:rPr lang="en-US" sz="5400">
                <a:latin typeface="Century"/>
                <a:ea typeface="Century"/>
                <a:cs typeface="Century"/>
                <a:sym typeface="Century"/>
              </a:rPr>
              <a:t>Thank you for your attention!</a:t>
            </a:r>
            <a:endParaRPr/>
          </a:p>
        </p:txBody>
      </p:sp>
      <p:sp>
        <p:nvSpPr>
          <p:cNvPr id="514" name="Google Shape;514;p5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endParaRPr/>
          </a:p>
        </p:txBody>
      </p:sp>
      <p:sp>
        <p:nvSpPr>
          <p:cNvPr id="515" name="Google Shape;515;p59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you decided to use C++11 and beyond...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5283525" y="1825625"/>
            <a:ext cx="6070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 sz="3800"/>
              <a:t>Rvalue and Lvalue references</a:t>
            </a:r>
            <a:endParaRPr sz="3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3800"/>
              <a:t>Move semantics</a:t>
            </a:r>
            <a:endParaRPr sz="3800"/>
          </a:p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SzPts val="3800"/>
              <a:buChar char="-"/>
            </a:pPr>
            <a:r>
              <a:rPr lang="en-US" sz="3800"/>
              <a:t>std::move</a:t>
            </a:r>
            <a:endParaRPr sz="3800"/>
          </a:p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SzPts val="3800"/>
              <a:buChar char="-"/>
            </a:pPr>
            <a:r>
              <a:rPr lang="en-US" sz="3800"/>
              <a:t>std::forward</a:t>
            </a:r>
            <a:endParaRPr sz="3800"/>
          </a:p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SzPts val="3800"/>
              <a:buChar char="-"/>
            </a:pPr>
            <a:r>
              <a:rPr lang="en-US" sz="3800"/>
              <a:t>Universal references</a:t>
            </a:r>
            <a:endParaRPr sz="3800"/>
          </a:p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SzPts val="3800"/>
              <a:buChar char="-"/>
            </a:pPr>
            <a:r>
              <a:rPr lang="en-US" sz="3800"/>
              <a:t>Perfect forwarding</a:t>
            </a:r>
            <a:endParaRPr sz="3800"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875" y="2196025"/>
            <a:ext cx="32575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Rvalue &amp; Lvalue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2985775" y="2000775"/>
            <a:ext cx="7222200" cy="166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-US" sz="2700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700" b="1" dirty="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1.5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700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700" b="1" dirty="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en-US" sz="2700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 std</a:t>
            </a:r>
            <a:r>
              <a:rPr lang="en-US" sz="2700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sin(x);</a:t>
            </a:r>
            <a:endParaRPr sz="27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Print(std</a:t>
            </a:r>
            <a:r>
              <a:rPr lang="en-US" sz="2700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string(</a:t>
            </a:r>
            <a:r>
              <a:rPr lang="en-US" sz="2700" dirty="0"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en-US" sz="2700" dirty="0"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4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53525" y="2211775"/>
            <a:ext cx="2115300" cy="545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911175" y="3001069"/>
            <a:ext cx="2537100" cy="493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294025" y="3602823"/>
            <a:ext cx="5349600" cy="4826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2956500" y="2211775"/>
            <a:ext cx="1510800" cy="493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2956500" y="2982788"/>
            <a:ext cx="2456700" cy="493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015725" y="4428125"/>
            <a:ext cx="497400" cy="4932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720725" y="4428125"/>
            <a:ext cx="78414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-  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Lvalues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are named values, for which we can get address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015725" y="5124050"/>
            <a:ext cx="497400" cy="4932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720725" y="5124050"/>
            <a:ext cx="66114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-  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Rvalues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are unnamed temporary values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956500" y="3603413"/>
            <a:ext cx="1185000" cy="464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Rvalue references &amp; std::move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1351700" y="1544200"/>
            <a:ext cx="94887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Rvalues can be passed to the functions using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rvalue references (T&amp;&amp;)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Any lvalue can be referenced as rvalue using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std::move(value)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485000" y="3211550"/>
            <a:ext cx="7943700" cy="2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Process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(Data</a:t>
            </a:r>
            <a:r>
              <a:rPr lang="en-US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data) {</a:t>
            </a:r>
            <a:r>
              <a:rPr lang="en-US" sz="18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/* ... */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...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 data(</a:t>
            </a:r>
            <a:r>
              <a:rPr lang="en-US" sz="18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/* ... */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Process(data) - ERROR: rvalue reference required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Process(std</a:t>
            </a:r>
            <a:r>
              <a:rPr lang="en-US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move(data)) </a:t>
            </a:r>
            <a:r>
              <a:rPr lang="en-US" sz="1800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// Ok!</a:t>
            </a:r>
            <a:endParaRPr sz="1800">
              <a:solidFill>
                <a:srgbClr val="88888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 these rules!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5653200" y="1501225"/>
            <a:ext cx="5700600" cy="48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b="1" dirty="0"/>
              <a:t>std::move does not do anything fancy!</a:t>
            </a:r>
            <a:r>
              <a:rPr lang="en-US" dirty="0"/>
              <a:t> It just casts </a:t>
            </a:r>
            <a:r>
              <a:rPr lang="en-US" dirty="0" err="1"/>
              <a:t>lvalue</a:t>
            </a:r>
            <a:r>
              <a:rPr lang="en-US" dirty="0"/>
              <a:t> reference (T&amp;) to </a:t>
            </a:r>
            <a:r>
              <a:rPr lang="en-US" dirty="0" err="1"/>
              <a:t>rvalue</a:t>
            </a:r>
            <a:r>
              <a:rPr lang="en-US" dirty="0"/>
              <a:t> reference (T&amp;&amp;). An actual logic for “moving” should be in receiving function e.g. Move constructor </a:t>
            </a:r>
            <a:r>
              <a:rPr lang="en-US" i="1" dirty="0"/>
              <a:t>Object(Object&amp;&amp; </a:t>
            </a:r>
            <a:r>
              <a:rPr lang="en-US" i="1" dirty="0" err="1"/>
              <a:t>rhs</a:t>
            </a:r>
            <a:r>
              <a:rPr lang="en-US" i="1" dirty="0"/>
              <a:t>)</a:t>
            </a:r>
            <a:br>
              <a:rPr lang="en-US" i="1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b="1" dirty="0"/>
              <a:t>If </a:t>
            </a:r>
            <a:r>
              <a:rPr lang="en-US" b="1" dirty="0" err="1"/>
              <a:t>rvalue</a:t>
            </a:r>
            <a:r>
              <a:rPr lang="en-US" b="1" dirty="0"/>
              <a:t> reference has name - it is treated as </a:t>
            </a:r>
            <a:r>
              <a:rPr lang="en-US" b="1" dirty="0" err="1"/>
              <a:t>lvalue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b="1" dirty="0"/>
              <a:t> </a:t>
            </a:r>
            <a:r>
              <a:rPr lang="en-US" i="1" dirty="0"/>
              <a:t>Object&amp;&amp; </a:t>
            </a:r>
            <a:r>
              <a:rPr lang="en-US" i="1" dirty="0" err="1"/>
              <a:t>rhs</a:t>
            </a:r>
            <a:r>
              <a:rPr lang="en-US" i="1" dirty="0"/>
              <a:t>).</a:t>
            </a:r>
            <a:r>
              <a:rPr lang="en-US" dirty="0"/>
              <a:t> std::move or std::forward should be used to pass it to the next function call</a:t>
            </a:r>
            <a:endParaRPr b="1" dirty="0"/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4467225" y="6356349"/>
            <a:ext cx="3066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433050"/>
            <a:ext cx="4425700" cy="27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713911" y="365126"/>
            <a:ext cx="1119992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entury"/>
              <a:buNone/>
            </a:pPr>
            <a:r>
              <a:rPr lang="en-US" sz="3959"/>
              <a:t>Possible implementation of move constructor</a:t>
            </a:r>
            <a:endParaRPr sz="3959"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43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3106" y="1134334"/>
            <a:ext cx="4853128" cy="54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6845</Words>
  <Application>Microsoft Office PowerPoint</Application>
  <PresentationFormat>Widescreen</PresentationFormat>
  <Paragraphs>652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Impact</vt:lpstr>
      <vt:lpstr>Calibri</vt:lpstr>
      <vt:lpstr>Century</vt:lpstr>
      <vt:lpstr>Raleway</vt:lpstr>
      <vt:lpstr>Arial</vt:lpstr>
      <vt:lpstr>Roboto Mono</vt:lpstr>
      <vt:lpstr>Century Gothic</vt:lpstr>
      <vt:lpstr>Office Theme</vt:lpstr>
      <vt:lpstr>Modern &amp; Effective C++</vt:lpstr>
      <vt:lpstr>What is this lecture about?</vt:lpstr>
      <vt:lpstr>C++ Evolution</vt:lpstr>
      <vt:lpstr>Modern C++: What’s new in C++11/14?</vt:lpstr>
      <vt:lpstr>So you decided to use C++11 and beyond...</vt:lpstr>
      <vt:lpstr>Rvalue &amp; Lvalue</vt:lpstr>
      <vt:lpstr>Rvalue references &amp; std::move</vt:lpstr>
      <vt:lpstr>Remember these rules!</vt:lpstr>
      <vt:lpstr>Possible implementation of move constructor</vt:lpstr>
      <vt:lpstr>Universal reference</vt:lpstr>
      <vt:lpstr>So… what?</vt:lpstr>
      <vt:lpstr>C++03 Problem</vt:lpstr>
      <vt:lpstr>C++11 Solution</vt:lpstr>
      <vt:lpstr>It just works™</vt:lpstr>
      <vt:lpstr>Auto</vt:lpstr>
      <vt:lpstr>Decltype</vt:lpstr>
      <vt:lpstr>using (Type aliases) - More adequate typedef</vt:lpstr>
      <vt:lpstr>Nullptr</vt:lpstr>
      <vt:lpstr>Lambda functions</vt:lpstr>
      <vt:lpstr>std::function: Pre-C11 world: function pointers</vt:lpstr>
      <vt:lpstr>std::function: Bye-bye function pointers!</vt:lpstr>
      <vt:lpstr>Enum class</vt:lpstr>
      <vt:lpstr>Initializer list</vt:lpstr>
      <vt:lpstr>constexpr</vt:lpstr>
      <vt:lpstr>For each loop</vt:lpstr>
      <vt:lpstr>We did it! C++11-related slides are over!</vt:lpstr>
      <vt:lpstr>Syntax changs in C++17</vt:lpstr>
      <vt:lpstr>Structured bindings</vt:lpstr>
      <vt:lpstr>Structured bindings</vt:lpstr>
      <vt:lpstr>if/switch initializer</vt:lpstr>
      <vt:lpstr>More compact nested namespaces</vt:lpstr>
      <vt:lpstr>Type deduction for constructors</vt:lpstr>
      <vt:lpstr>We almost finished!</vt:lpstr>
      <vt:lpstr>C++20: The Huge upgrade</vt:lpstr>
      <vt:lpstr>Warning!</vt:lpstr>
      <vt:lpstr>Modules</vt:lpstr>
      <vt:lpstr>What gives?</vt:lpstr>
      <vt:lpstr>Concepts</vt:lpstr>
      <vt:lpstr>What gives?</vt:lpstr>
      <vt:lpstr>Coroutines</vt:lpstr>
      <vt:lpstr>A function is a coroutine if its definition does any of the following</vt:lpstr>
      <vt:lpstr>Non only for async: Generator example</vt:lpstr>
      <vt:lpstr>But there is a catch...</vt:lpstr>
      <vt:lpstr>Thanks, that’s all… For the lecture!</vt:lpstr>
      <vt:lpstr>Homework: Implement your own linked list</vt:lpstr>
      <vt:lpstr>Questions?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&amp; Effective C++</dc:title>
  <dc:creator>Alena Lashko</dc:creator>
  <cp:lastModifiedBy>Rasim Labibov</cp:lastModifiedBy>
  <cp:revision>9</cp:revision>
  <dcterms:modified xsi:type="dcterms:W3CDTF">2024-03-07T13:23:49Z</dcterms:modified>
</cp:coreProperties>
</file>