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89" r:id="rId4"/>
    <p:sldId id="290" r:id="rId5"/>
    <p:sldId id="292" r:id="rId6"/>
    <p:sldId id="293" r:id="rId7"/>
    <p:sldId id="285" r:id="rId8"/>
    <p:sldId id="295" r:id="rId9"/>
    <p:sldId id="296" r:id="rId10"/>
    <p:sldId id="274" r:id="rId11"/>
    <p:sldId id="262" r:id="rId12"/>
    <p:sldId id="261" r:id="rId13"/>
    <p:sldId id="286" r:id="rId14"/>
    <p:sldId id="297" r:id="rId15"/>
    <p:sldId id="298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3" r:id="rId24"/>
    <p:sldId id="283" r:id="rId25"/>
    <p:sldId id="284" r:id="rId26"/>
    <p:sldId id="260" r:id="rId27"/>
    <p:sldId id="271" r:id="rId28"/>
    <p:sldId id="279" r:id="rId29"/>
    <p:sldId id="280" r:id="rId30"/>
    <p:sldId id="281" r:id="rId31"/>
    <p:sldId id="282" r:id="rId32"/>
    <p:sldId id="258" r:id="rId33"/>
    <p:sldId id="276" r:id="rId34"/>
    <p:sldId id="294" r:id="rId35"/>
    <p:sldId id="277" r:id="rId36"/>
    <p:sldId id="278" r:id="rId37"/>
    <p:sldId id="275" r:id="rId38"/>
  </p:sldIdLst>
  <p:sldSz cx="9144000" cy="5143500" type="screen16x9"/>
  <p:notesSz cx="6858000" cy="9144000"/>
  <p:embeddedFontLst>
    <p:embeddedFont>
      <p:font typeface="Average" panose="020B0604020202020204" charset="0"/>
      <p:regular r:id="rId40"/>
    </p:embeddedFont>
    <p:embeddedFont>
      <p:font typeface="Oswald" panose="00000500000000000000" pitchFamily="2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Мокич Андрей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67" autoAdjust="0"/>
  </p:normalViewPr>
  <p:slideViewPr>
    <p:cSldViewPr snapToGrid="0">
      <p:cViewPr varScale="1">
        <p:scale>
          <a:sx n="128" d="100"/>
          <a:sy n="128" d="100"/>
        </p:scale>
        <p:origin x="11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4770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985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88b6a21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88b6a21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13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88b6a21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88b6a21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80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88b6a21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88b6a21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363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288b6a21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288b6a21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226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88b6a21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288b6a21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6781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28858ba6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28858ba6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048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288b6a2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288b6a2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315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8858ba6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8858ba6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UI </a:t>
            </a:r>
            <a:r>
              <a:rPr lang="ru-RU" dirty="0"/>
              <a:t>тесты – это тесты на уже готовый продукт, который тестируется посредством взаимодействия с интерфейсом пользователя. Это уже последняя стадия тестирования и чаще всего это ручное тестирование, но есть также фреймворки, которые позволяют автоматизировать этот процесс. В двух словах они эмулируют ваши нажатия мышкой и клавиатурой.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Интеграционные тесты – это тесты на отдельные модуля системы (если конечно продукт состоит из нескольких частей). 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Тестирование выполняется через интерфейс модулей. Т.е. на вход подаются входные данные и на выходе выполняется проверка результата работы модуля.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Юнит тесты – это тесты на самые маленькие единицы программы: функции и классы.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Представленная изображение называется пирамидой тестирования. Это сбалансированная пирамида, т.е. в идеальном случае так в количественном соотношении должны соотносится разные тесты в проекте. Почему именно так? Потому что как изображено на картинке, время выполнения тестов вверху пирамиды сильно превышает время выполнения тестов внизу.</a:t>
            </a:r>
          </a:p>
        </p:txBody>
      </p:sp>
    </p:spTree>
    <p:extLst>
      <p:ext uri="{BB962C8B-B14F-4D97-AF65-F5344CB8AC3E}">
        <p14:creationId xmlns:p14="http://schemas.microsoft.com/office/powerpoint/2010/main" val="4196390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288b6a21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288b6a21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Задачи: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1. 2.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7262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288b6a21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288b6a21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5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8858ba6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8858ba6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37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85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288b6a21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288b6a21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59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88b6a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288b6a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625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88b6a2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88b6a2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621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88b6a21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88b6a21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85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88b6a21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88b6a21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347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88b6a21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88b6a21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30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le.co/3dyunc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Написання</a:t>
            </a:r>
            <a:r>
              <a:rPr lang="ru-RU" dirty="0"/>
              <a:t> </a:t>
            </a:r>
            <a:r>
              <a:rPr lang="ru-RU" dirty="0" err="1"/>
              <a:t>юніт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131125" y="4172451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Андре</a:t>
            </a:r>
            <a:r>
              <a:rPr lang="uk-UA" dirty="0"/>
              <a:t>є</a:t>
            </a:r>
            <a:r>
              <a:rPr lang="ru-RU" dirty="0"/>
              <a:t>в Владислав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GTest</a:t>
            </a:r>
            <a:endParaRPr dirty="0"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36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" sz="2200" dirty="0"/>
              <a:t>основные конструкции:</a:t>
            </a:r>
            <a:endParaRPr lang="en-US" sz="2200" dirty="0"/>
          </a:p>
          <a:p>
            <a:pPr marL="742950" indent="-285750">
              <a:spcBef>
                <a:spcPts val="1600"/>
              </a:spcBef>
            </a:pPr>
            <a:r>
              <a:rPr lang="en-US" dirty="0"/>
              <a:t>EXPECT_EQ</a:t>
            </a:r>
          </a:p>
          <a:p>
            <a:pPr marL="742950" indent="-285750">
              <a:spcBef>
                <a:spcPts val="1600"/>
              </a:spcBef>
            </a:pPr>
            <a:r>
              <a:rPr lang="en-US" dirty="0"/>
              <a:t>EXPECT</a:t>
            </a:r>
            <a:r>
              <a:rPr lang="ru" dirty="0"/>
              <a:t>_TRUE</a:t>
            </a:r>
            <a:endParaRPr dirty="0"/>
          </a:p>
          <a:p>
            <a:pPr marL="742950" indent="-285750">
              <a:spcBef>
                <a:spcPts val="1600"/>
              </a:spcBef>
            </a:pPr>
            <a:r>
              <a:rPr lang="en-US" dirty="0"/>
              <a:t>EXPECT</a:t>
            </a:r>
            <a:r>
              <a:rPr lang="ru" dirty="0"/>
              <a:t>_THROW...</a:t>
            </a:r>
            <a:endParaRPr dirty="0"/>
          </a:p>
          <a:p>
            <a:pPr marL="742950" indent="-285750">
              <a:spcBef>
                <a:spcPts val="1600"/>
              </a:spcBef>
            </a:pPr>
            <a:r>
              <a:rPr lang="en-US" dirty="0"/>
              <a:t>EXPECT_NO_THROW</a:t>
            </a: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100" y="445025"/>
            <a:ext cx="340995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Які кейси покривати?</a:t>
            </a: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uk-UA" sz="2400" dirty="0"/>
              <a:t>Усі шляхи виконання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dirty="0"/>
              <a:t>Граничні випадки</a:t>
            </a:r>
            <a:endParaRPr sz="2400" dirty="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798" y="1436275"/>
            <a:ext cx="3611025" cy="27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Які кейси покривати?</a:t>
            </a: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75" y="839275"/>
            <a:ext cx="59817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98CB-A4B0-4B76-A2CC-2F925128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F3968-94A4-471B-ACCD-5AD257089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84" y="1294007"/>
            <a:ext cx="75533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6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A82E-B238-4448-A6EE-6C54DB69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err="1"/>
              <a:t>управління</a:t>
            </a:r>
            <a:r>
              <a:rPr lang="ru-RU" dirty="0"/>
              <a:t> тестами можно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en-US" dirty="0"/>
              <a:t>“Test Adapter for Google Test” (</a:t>
            </a:r>
            <a:r>
              <a:rPr lang="uk-UA" dirty="0"/>
              <a:t>починаючи із</a:t>
            </a:r>
            <a:r>
              <a:rPr lang="en-US" dirty="0"/>
              <a:t> vs2017 </a:t>
            </a:r>
            <a:r>
              <a:rPr lang="uk-UA" dirty="0"/>
              <a:t>вже </a:t>
            </a:r>
            <a:r>
              <a:rPr lang="ru-RU" dirty="0"/>
              <a:t>є в </a:t>
            </a:r>
            <a:r>
              <a:rPr lang="ru-RU" dirty="0" err="1"/>
              <a:t>інсталері</a:t>
            </a:r>
            <a:r>
              <a:rPr lang="ru-RU" dirty="0"/>
              <a:t> </a:t>
            </a:r>
            <a:r>
              <a:rPr lang="ru-RU" dirty="0" err="1"/>
              <a:t>студії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ADE6A-6985-4EB3-A658-E15F162B4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93400"/>
            <a:ext cx="53340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1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27DE-3859-4BD2-A9C0-1CD3F331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Explorer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6A7A6-03CC-49FE-BEF2-0316B9E0F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12" y="1388532"/>
            <a:ext cx="6972576" cy="345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3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TDD: що це таке?</a:t>
            </a:r>
            <a:endParaRPr dirty="0"/>
          </a:p>
        </p:txBody>
      </p:sp>
      <p:pic>
        <p:nvPicPr>
          <p:cNvPr id="1026" name="Picture 2" descr="Why Test-Driven Development (TDD) | Marsner Technologies">
            <a:extLst>
              <a:ext uri="{FF2B5EF4-FFF2-40B4-BE49-F238E27FC236}">
                <a16:creationId xmlns:a16="http://schemas.microsoft.com/office/drawing/2014/main" id="{C5971B8D-EF67-30DC-005E-1BF65C9C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97" y="1058135"/>
            <a:ext cx="6152005" cy="40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TDD: приклад</a:t>
            </a:r>
            <a:endParaRPr dirty="0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B4A7D6"/>
                </a:solidFill>
              </a:rPr>
              <a:t>Write test:</a:t>
            </a:r>
            <a:endParaRPr sz="2400">
              <a:solidFill>
                <a:srgbClr val="B4A7D6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63" y="2165750"/>
            <a:ext cx="56864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75" y="4265175"/>
            <a:ext cx="5481425" cy="3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257925" y="3694700"/>
            <a:ext cx="1942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Red test:</a:t>
            </a:r>
            <a:endParaRPr sz="24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TDD: приклад</a:t>
            </a:r>
            <a:endParaRPr dirty="0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B4A7D6"/>
                </a:solidFill>
              </a:rPr>
              <a:t>Implement:</a:t>
            </a:r>
            <a:endParaRPr sz="2400">
              <a:solidFill>
                <a:srgbClr val="B4A7D6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3240075"/>
            <a:ext cx="45529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925" y="1732275"/>
            <a:ext cx="65341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311700" y="2657575"/>
            <a:ext cx="1942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Green test:</a:t>
            </a:r>
            <a:endParaRPr sz="24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TDD: приклад</a:t>
            </a:r>
            <a:endParaRPr dirty="0"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B4A7D6"/>
                </a:solidFill>
              </a:rPr>
              <a:t>Write test:</a:t>
            </a:r>
            <a:endParaRPr sz="2400">
              <a:solidFill>
                <a:srgbClr val="B4A7D6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4471575"/>
            <a:ext cx="4831800" cy="5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88" y="1516600"/>
            <a:ext cx="570547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311700" y="3876775"/>
            <a:ext cx="1942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Red test:</a:t>
            </a:r>
            <a:endParaRPr sz="24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Що таке тест?</a:t>
            </a:r>
            <a:endParaRPr dirty="0"/>
          </a:p>
        </p:txBody>
      </p:sp>
      <p:pic>
        <p:nvPicPr>
          <p:cNvPr id="1028" name="Picture 4" descr="Image result for check">
            <a:extLst>
              <a:ext uri="{FF2B5EF4-FFF2-40B4-BE49-F238E27FC236}">
                <a16:creationId xmlns:a16="http://schemas.microsoft.com/office/drawing/2014/main" id="{C4EB569D-85E6-4BD9-B7FD-BF66D7A32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14" y="1897379"/>
            <a:ext cx="1348739" cy="134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C853B0-DB92-48B0-8972-4E94F0561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776" y="1897380"/>
            <a:ext cx="1348738" cy="134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TDD: приклад</a:t>
            </a:r>
            <a:endParaRPr dirty="0"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B4A7D6"/>
                </a:solidFill>
              </a:rPr>
              <a:t>Implement:</a:t>
            </a:r>
            <a:endParaRPr sz="24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17375"/>
            <a:ext cx="64198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125" y="3820875"/>
            <a:ext cx="4319275" cy="4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311700" y="3182200"/>
            <a:ext cx="1942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Green test:</a:t>
            </a:r>
            <a:endParaRPr sz="24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TDD: приклад</a:t>
            </a:r>
            <a:endParaRPr dirty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B4A7D6"/>
                </a:solidFill>
              </a:rPr>
              <a:t>Refactor:</a:t>
            </a:r>
            <a:endParaRPr sz="2400">
              <a:solidFill>
                <a:srgbClr val="B4A7D6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736625"/>
            <a:ext cx="641985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4304050"/>
            <a:ext cx="4319275" cy="4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311700" y="3800575"/>
            <a:ext cx="1942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Green test:</a:t>
            </a:r>
            <a:endParaRPr sz="24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TDD: приклад</a:t>
            </a:r>
            <a:endParaRPr dirty="0"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25" y="1109425"/>
            <a:ext cx="761287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Фреймворки для юніт тестів</a:t>
            </a:r>
            <a:endParaRPr dirty="0"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213075" y="1144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С++ : GTest, QtTest, CPP-Unit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С# : N-Unit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Python : unittest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00C3-7D76-4813-9611-672B35EF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XCTest</a:t>
            </a:r>
            <a:r>
              <a:rPr lang="en-US" dirty="0"/>
              <a:t> – native MacOS framework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B8B3F-6F0D-4A85-9666-1DBF01109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49" y="1741532"/>
            <a:ext cx="69723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58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D4B9-B880-456F-AE8B-D429BCFD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</a:t>
            </a:r>
            <a:r>
              <a:rPr lang="en-US" dirty="0" err="1"/>
              <a:t>unittest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10C60-4F02-4119-A901-198E4FCC6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174418"/>
            <a:ext cx="76104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85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Що відрізняє гарні юніт тести?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SzPts val="2400"/>
            </a:pPr>
            <a:r>
              <a:rPr lang="ru-RU" sz="2400" dirty="0"/>
              <a:t>не </a:t>
            </a:r>
            <a:r>
              <a:rPr lang="ru-RU" sz="2400" dirty="0" err="1"/>
              <a:t>залежать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зовнішніх</a:t>
            </a:r>
            <a:r>
              <a:rPr lang="ru-RU" sz="2400" dirty="0"/>
              <a:t> систем: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мережі</a:t>
            </a:r>
            <a:r>
              <a:rPr lang="ru-RU" sz="2400" dirty="0"/>
              <a:t>, </a:t>
            </a:r>
            <a:r>
              <a:rPr lang="ru-RU" sz="2400" dirty="0" err="1"/>
              <a:t>файлової</a:t>
            </a:r>
            <a:r>
              <a:rPr lang="ru-RU" sz="2400" dirty="0"/>
              <a:t> </a:t>
            </a:r>
            <a:r>
              <a:rPr lang="ru-RU" sz="2400" dirty="0" err="1"/>
              <a:t>системи</a:t>
            </a:r>
            <a:r>
              <a:rPr lang="ru-RU" sz="2400" dirty="0"/>
              <a:t> і </a:t>
            </a:r>
            <a:r>
              <a:rPr lang="ru-RU" sz="2400" dirty="0" err="1"/>
              <a:t>т.і</a:t>
            </a:r>
            <a:r>
              <a:rPr lang="ru-RU" sz="2400" dirty="0"/>
              <a:t>.</a:t>
            </a:r>
            <a:endParaRPr lang="en-US" sz="2400" dirty="0"/>
          </a:p>
          <a:p>
            <a:pPr indent="-381000">
              <a:buSzPts val="2400"/>
            </a:pPr>
            <a:r>
              <a:rPr lang="ru-RU" sz="2400" dirty="0"/>
              <a:t>не </a:t>
            </a:r>
            <a:r>
              <a:rPr lang="ru-RU" sz="2400" dirty="0" err="1"/>
              <a:t>залежать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інших</a:t>
            </a:r>
            <a:r>
              <a:rPr lang="ru-RU" sz="2400" dirty="0"/>
              <a:t> </a:t>
            </a:r>
            <a:r>
              <a:rPr lang="ru-RU" sz="2400" dirty="0" err="1"/>
              <a:t>тестів</a:t>
            </a:r>
            <a:r>
              <a:rPr lang="ru-RU" sz="2400" dirty="0"/>
              <a:t>, порядку </a:t>
            </a:r>
            <a:r>
              <a:rPr lang="ru-RU" sz="2400" dirty="0" err="1"/>
              <a:t>їх</a:t>
            </a:r>
            <a:r>
              <a:rPr lang="ru-RU" sz="2400" dirty="0"/>
              <a:t> запуску і </a:t>
            </a:r>
            <a:r>
              <a:rPr lang="ru-RU" sz="2400" dirty="0" err="1"/>
              <a:t>т.і</a:t>
            </a:r>
            <a:r>
              <a:rPr lang="ru-RU" sz="2400" dirty="0"/>
              <a:t>.</a:t>
            </a:r>
          </a:p>
          <a:p>
            <a:pPr lvl="0" indent="-381000">
              <a:buSzPts val="2400"/>
            </a:pPr>
            <a:r>
              <a:rPr lang="ru-RU" sz="2400" dirty="0"/>
              <a:t>тести </a:t>
            </a:r>
            <a:r>
              <a:rPr lang="ru-RU" sz="2400" dirty="0" err="1"/>
              <a:t>повинні</a:t>
            </a:r>
            <a:r>
              <a:rPr lang="ru-RU" sz="2400" dirty="0"/>
              <a:t> бути </a:t>
            </a:r>
            <a:r>
              <a:rPr lang="ru-RU" sz="2400" dirty="0" err="1"/>
              <a:t>прості</a:t>
            </a:r>
            <a:r>
              <a:rPr lang="ru-RU" sz="2400" dirty="0"/>
              <a:t>. Не повинно бути великих, </a:t>
            </a:r>
            <a:r>
              <a:rPr lang="ru-RU" sz="2400" dirty="0" err="1"/>
              <a:t>складних</a:t>
            </a:r>
            <a:r>
              <a:rPr lang="ru-RU" sz="2400" dirty="0"/>
              <a:t> </a:t>
            </a:r>
            <a:r>
              <a:rPr lang="ru-RU" sz="2400" dirty="0" err="1"/>
              <a:t>тестів</a:t>
            </a:r>
            <a:r>
              <a:rPr lang="ru-RU" sz="2400" dirty="0"/>
              <a:t>, </a:t>
            </a:r>
            <a:r>
              <a:rPr lang="ru-RU" sz="2400" dirty="0" err="1"/>
              <a:t>які</a:t>
            </a:r>
            <a:r>
              <a:rPr lang="ru-RU" sz="2400" dirty="0"/>
              <a:t> </a:t>
            </a:r>
            <a:r>
              <a:rPr lang="ru-RU" sz="2400" dirty="0" err="1"/>
              <a:t>перевіряють</a:t>
            </a:r>
            <a:r>
              <a:rPr lang="ru-RU" sz="2400" dirty="0"/>
              <a:t> </a:t>
            </a:r>
            <a:r>
              <a:rPr lang="ru-RU" sz="2400" dirty="0" err="1"/>
              <a:t>одразу</a:t>
            </a:r>
            <a:r>
              <a:rPr lang="ru-RU" sz="2400" dirty="0"/>
              <a:t> </a:t>
            </a:r>
            <a:r>
              <a:rPr lang="ru-RU" sz="2400" dirty="0" err="1"/>
              <a:t>декілька</a:t>
            </a:r>
            <a:r>
              <a:rPr lang="ru-RU" sz="2400" dirty="0"/>
              <a:t> речей.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Користь від юніт тестів</a:t>
            </a:r>
            <a:endParaRPr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dirty="0"/>
              <a:t>Надійність програми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dirty="0"/>
              <a:t>Краще розуміння </a:t>
            </a:r>
            <a:r>
              <a:rPr lang="uk-UA" sz="2400" dirty="0"/>
              <a:t>вимог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 err="1"/>
              <a:t>Полегшення</a:t>
            </a:r>
            <a:r>
              <a:rPr lang="ru-RU" sz="2400" dirty="0"/>
              <a:t> </a:t>
            </a:r>
            <a:r>
              <a:rPr lang="ru" sz="2400" dirty="0"/>
              <a:t>супроводу, рефакторингу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dirty="0"/>
              <a:t>Спрощення дизайну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dirty="0"/>
              <a:t>Документація коду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Коли </a:t>
            </a:r>
            <a:r>
              <a:rPr lang="uk-UA" dirty="0" err="1"/>
              <a:t>юніт</a:t>
            </a:r>
            <a:r>
              <a:rPr lang="uk-UA" dirty="0"/>
              <a:t> тести безцінні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951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/>
            <a:r>
              <a:rPr lang="ru-RU" dirty="0"/>
              <a:t>При</a:t>
            </a:r>
            <a:r>
              <a:rPr lang="uk-UA" dirty="0" err="1"/>
              <a:t>клад</a:t>
            </a:r>
            <a:r>
              <a:rPr lang="ru-RU" dirty="0"/>
              <a:t> 1: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справжніх</a:t>
            </a:r>
            <a:r>
              <a:rPr lang="ru-RU" dirty="0"/>
              <a:t> </a:t>
            </a:r>
            <a:r>
              <a:rPr lang="ru-RU" dirty="0" err="1"/>
              <a:t>тестових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В</a:t>
            </a:r>
            <a:r>
              <a:rPr lang="ru-RU" dirty="0"/>
              <a:t> службу </a:t>
            </a:r>
            <a:r>
              <a:rPr lang="ru-RU" dirty="0" err="1"/>
              <a:t>підтримки</a:t>
            </a:r>
            <a:r>
              <a:rPr lang="ru-RU" dirty="0"/>
              <a:t> </a:t>
            </a:r>
            <a:r>
              <a:rPr lang="ru-RU" dirty="0" err="1"/>
              <a:t>надійшла</a:t>
            </a:r>
            <a:r>
              <a:rPr lang="ru-RU" dirty="0"/>
              <a:t> проблема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якогось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Індії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намагався</a:t>
            </a:r>
            <a:r>
              <a:rPr lang="ru-RU" dirty="0"/>
              <a:t> </a:t>
            </a:r>
            <a:r>
              <a:rPr lang="ru-RU" dirty="0" err="1"/>
              <a:t>завантажити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</a:t>
            </a:r>
            <a:r>
              <a:rPr lang="ru-RU" dirty="0" err="1"/>
              <a:t>бекап</a:t>
            </a:r>
            <a:r>
              <a:rPr lang="ru-RU" dirty="0"/>
              <a:t> переписки </a:t>
            </a:r>
            <a:r>
              <a:rPr lang="en-US" dirty="0"/>
              <a:t>WhatsApp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хмарного</a:t>
            </a:r>
            <a:r>
              <a:rPr lang="ru-RU" dirty="0"/>
              <a:t> </a:t>
            </a:r>
            <a:r>
              <a:rPr lang="ru-RU" dirty="0" err="1"/>
              <a:t>сховища</a:t>
            </a:r>
            <a:r>
              <a:rPr lang="ru-RU" dirty="0"/>
              <a:t>. У вас є файл </a:t>
            </a:r>
            <a:r>
              <a:rPr lang="ru-RU" dirty="0" err="1"/>
              <a:t>із</a:t>
            </a:r>
            <a:r>
              <a:rPr lang="ru-RU" dirty="0"/>
              <a:t> логами з </a:t>
            </a:r>
            <a:r>
              <a:rPr lang="ru-RU" dirty="0" err="1"/>
              <a:t>якого</a:t>
            </a:r>
            <a:r>
              <a:rPr lang="ru-RU" dirty="0"/>
              <a:t> ясно, </a:t>
            </a:r>
            <a:r>
              <a:rPr lang="ru-RU" dirty="0" err="1"/>
              <a:t>що</a:t>
            </a:r>
            <a:r>
              <a:rPr lang="ru-RU" dirty="0"/>
              <a:t> на </a:t>
            </a:r>
            <a:r>
              <a:rPr lang="ru-RU" dirty="0" err="1"/>
              <a:t>етапі</a:t>
            </a:r>
            <a:r>
              <a:rPr lang="ru-RU" dirty="0"/>
              <a:t> </a:t>
            </a:r>
            <a:r>
              <a:rPr lang="ru-RU" dirty="0" err="1"/>
              <a:t>декриптування</a:t>
            </a:r>
            <a:r>
              <a:rPr lang="ru-RU" dirty="0"/>
              <a:t> файла </a:t>
            </a:r>
            <a:r>
              <a:rPr lang="ru-RU" dirty="0" err="1"/>
              <a:t>сталася</a:t>
            </a:r>
            <a:r>
              <a:rPr lang="ru-RU" dirty="0"/>
              <a:t> </a:t>
            </a:r>
            <a:r>
              <a:rPr lang="ru-RU" dirty="0" err="1"/>
              <a:t>помилка</a:t>
            </a:r>
            <a:r>
              <a:rPr lang="ru-RU" dirty="0"/>
              <a:t>.</a:t>
            </a:r>
          </a:p>
          <a:p>
            <a:r>
              <a:rPr lang="ru-RU" dirty="0"/>
              <a:t>Або, </a:t>
            </a:r>
            <a:r>
              <a:rPr lang="ru-RU" dirty="0" err="1"/>
              <a:t>наприклад</a:t>
            </a:r>
            <a:r>
              <a:rPr lang="ru-RU" dirty="0"/>
              <a:t>, проблема </a:t>
            </a:r>
            <a:r>
              <a:rPr lang="ru-RU" dirty="0" err="1"/>
              <a:t>відтворилась</a:t>
            </a:r>
            <a:r>
              <a:rPr lang="ru-RU" dirty="0"/>
              <a:t> на </a:t>
            </a:r>
            <a:r>
              <a:rPr lang="ru-RU" dirty="0" err="1"/>
              <a:t>особистому</a:t>
            </a:r>
            <a:r>
              <a:rPr lang="ru-RU" dirty="0"/>
              <a:t> </a:t>
            </a:r>
            <a:r>
              <a:rPr lang="ru-RU" dirty="0" err="1"/>
              <a:t>акаунті</a:t>
            </a:r>
            <a:r>
              <a:rPr lang="ru-RU" dirty="0"/>
              <a:t> </a:t>
            </a:r>
            <a:r>
              <a:rPr lang="ru-RU" dirty="0" err="1"/>
              <a:t>замовника</a:t>
            </a:r>
            <a:r>
              <a:rPr lang="ru-RU" dirty="0"/>
              <a:t>, коли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тестував</a:t>
            </a:r>
            <a:r>
              <a:rPr lang="ru-RU" dirty="0"/>
              <a:t> </a:t>
            </a:r>
            <a:r>
              <a:rPr lang="ru-RU" dirty="0" err="1"/>
              <a:t>черговий</a:t>
            </a:r>
            <a:r>
              <a:rPr lang="ru-RU" dirty="0"/>
              <a:t> </a:t>
            </a:r>
            <a:r>
              <a:rPr lang="ru-RU" dirty="0" err="1"/>
              <a:t>реліз</a:t>
            </a:r>
            <a:r>
              <a:rPr lang="ru-RU" dirty="0"/>
              <a:t>.</a:t>
            </a:r>
          </a:p>
          <a:p>
            <a:r>
              <a:rPr lang="ru-RU" dirty="0"/>
              <a:t>Проблема: </a:t>
            </a:r>
            <a:r>
              <a:rPr lang="ru-RU" dirty="0" err="1"/>
              <a:t>ніхто</a:t>
            </a:r>
            <a:r>
              <a:rPr lang="ru-RU" dirty="0"/>
              <a:t> не </a:t>
            </a:r>
            <a:r>
              <a:rPr lang="ru-RU" dirty="0" err="1"/>
              <a:t>дасть</a:t>
            </a:r>
            <a:r>
              <a:rPr lang="ru-RU" dirty="0"/>
              <a:t> вам пароль,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відтворити</a:t>
            </a:r>
            <a:r>
              <a:rPr lang="ru-RU" dirty="0"/>
              <a:t> </a:t>
            </a:r>
            <a:r>
              <a:rPr lang="ru-RU" dirty="0" err="1"/>
              <a:t>цю</a:t>
            </a:r>
            <a:r>
              <a:rPr lang="ru-RU" dirty="0"/>
              <a:t> проблему і </a:t>
            </a:r>
            <a:r>
              <a:rPr lang="ru-RU" dirty="0" err="1"/>
              <a:t>розібратися</a:t>
            </a:r>
            <a:r>
              <a:rPr lang="ru-RU" dirty="0"/>
              <a:t>.</a:t>
            </a:r>
          </a:p>
          <a:p>
            <a:r>
              <a:rPr lang="ru-RU" dirty="0" err="1"/>
              <a:t>Ваші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?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256" y="3406665"/>
            <a:ext cx="1736835" cy="17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2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9925-9D30-4FD4-BE4D-E03BA011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Приклад: </a:t>
            </a:r>
            <a:r>
              <a:rPr lang="ru-RU" dirty="0" err="1"/>
              <a:t>програма</a:t>
            </a:r>
            <a:r>
              <a:rPr lang="ru-RU" dirty="0"/>
              <a:t> для </a:t>
            </a:r>
            <a:r>
              <a:rPr lang="ru-RU" dirty="0" err="1"/>
              <a:t>підрахунку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слів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7F1E0-ACE3-48C3-8297-A86A969E3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47" y="1962732"/>
            <a:ext cx="56292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34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Приклад 2: Баг </a:t>
            </a:r>
            <a:r>
              <a:rPr lang="ru-RU" dirty="0" err="1"/>
              <a:t>відтворюється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рідко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складно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Наприклад</a:t>
            </a:r>
            <a:r>
              <a:rPr lang="ru-RU" dirty="0"/>
              <a:t>, 1 </a:t>
            </a:r>
            <a:r>
              <a:rPr lang="ru-RU" dirty="0" err="1"/>
              <a:t>із</a:t>
            </a:r>
            <a:r>
              <a:rPr lang="ru-RU" dirty="0"/>
              <a:t> 100 </a:t>
            </a:r>
            <a:r>
              <a:rPr lang="ru-RU" dirty="0" err="1"/>
              <a:t>мережевих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</a:t>
            </a:r>
            <a:r>
              <a:rPr lang="ru-RU" dirty="0" err="1"/>
              <a:t>завершується</a:t>
            </a:r>
            <a:r>
              <a:rPr lang="ru-RU" dirty="0"/>
              <a:t> </a:t>
            </a:r>
            <a:r>
              <a:rPr lang="ru-RU" dirty="0" err="1"/>
              <a:t>помилкою</a:t>
            </a:r>
            <a:r>
              <a:rPr lang="ru-RU" dirty="0"/>
              <a:t>.</a:t>
            </a:r>
          </a:p>
          <a:p>
            <a:r>
              <a:rPr lang="ru-RU" dirty="0" err="1"/>
              <a:t>Порадившись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колегами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вирішили</a:t>
            </a:r>
            <a:r>
              <a:rPr lang="ru-RU" dirty="0"/>
              <a:t> в </a:t>
            </a:r>
            <a:r>
              <a:rPr lang="ru-RU" dirty="0" err="1"/>
              <a:t>разі</a:t>
            </a:r>
            <a:r>
              <a:rPr lang="ru-RU" dirty="0"/>
              <a:t> </a:t>
            </a:r>
            <a:r>
              <a:rPr lang="ru-RU" dirty="0" err="1"/>
              <a:t>помилки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2 </a:t>
            </a:r>
            <a:r>
              <a:rPr lang="ru-RU" dirty="0" err="1"/>
              <a:t>повторних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 </a:t>
            </a:r>
            <a:r>
              <a:rPr lang="uk-UA" dirty="0"/>
              <a:t>і тільки тоді повертати помилку</a:t>
            </a:r>
            <a:r>
              <a:rPr lang="ru-RU" dirty="0"/>
              <a:t>.</a:t>
            </a:r>
          </a:p>
          <a:p>
            <a:r>
              <a:rPr lang="ru-RU" dirty="0"/>
              <a:t>Як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перевірите</a:t>
            </a:r>
            <a:r>
              <a:rPr lang="ru-RU" dirty="0"/>
              <a:t> </a:t>
            </a:r>
            <a:r>
              <a:rPr lang="ru-RU" dirty="0" err="1"/>
              <a:t>фікс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349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3: В </a:t>
            </a:r>
            <a:r>
              <a:rPr lang="ru-RU" dirty="0" err="1"/>
              <a:t>програмі</a:t>
            </a:r>
            <a:r>
              <a:rPr lang="ru-RU" dirty="0"/>
              <a:t> </a:t>
            </a:r>
            <a:r>
              <a:rPr lang="ru-RU" dirty="0" err="1"/>
              <a:t>задіяний</a:t>
            </a:r>
            <a:r>
              <a:rPr lang="ru-RU" dirty="0"/>
              <a:t> таймер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Наприклад</a:t>
            </a:r>
            <a:r>
              <a:rPr lang="ru-RU" dirty="0"/>
              <a:t>, вам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перевірити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через 20 </a:t>
            </a:r>
            <a:r>
              <a:rPr lang="ru-RU" dirty="0" err="1"/>
              <a:t>хвилин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не були </a:t>
            </a:r>
            <a:r>
              <a:rPr lang="ru-RU" dirty="0" err="1"/>
              <a:t>завантажені</a:t>
            </a:r>
            <a:r>
              <a:rPr lang="ru-RU" dirty="0"/>
              <a:t>, то </a:t>
            </a:r>
            <a:r>
              <a:rPr lang="ru-RU" dirty="0" err="1"/>
              <a:t>користувачу</a:t>
            </a:r>
            <a:r>
              <a:rPr lang="ru-RU" dirty="0"/>
              <a:t> буде </a:t>
            </a:r>
            <a:r>
              <a:rPr lang="ru-RU" dirty="0" err="1"/>
              <a:t>запропоновано</a:t>
            </a:r>
            <a:r>
              <a:rPr lang="ru-RU" dirty="0"/>
              <a:t> </a:t>
            </a:r>
            <a:r>
              <a:rPr lang="ru-RU" dirty="0" err="1"/>
              <a:t>стопнути</a:t>
            </a:r>
            <a:r>
              <a:rPr lang="ru-RU" dirty="0"/>
              <a:t> </a:t>
            </a:r>
            <a:r>
              <a:rPr lang="ru-RU" dirty="0" err="1"/>
              <a:t>завантаження</a:t>
            </a:r>
            <a:r>
              <a:rPr lang="ru-RU" dirty="0"/>
              <a:t>.</a:t>
            </a:r>
          </a:p>
          <a:p>
            <a:r>
              <a:rPr lang="ru-RU" dirty="0"/>
              <a:t>Як </a:t>
            </a:r>
            <a:r>
              <a:rPr lang="ru-RU" dirty="0" err="1"/>
              <a:t>зробити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кожного </a:t>
            </a:r>
            <a:r>
              <a:rPr lang="ru-RU" dirty="0" err="1"/>
              <a:t>виправлення</a:t>
            </a:r>
            <a:r>
              <a:rPr lang="ru-RU" dirty="0"/>
              <a:t> в </a:t>
            </a:r>
            <a:r>
              <a:rPr lang="ru-RU" dirty="0" err="1"/>
              <a:t>коді</a:t>
            </a:r>
            <a:r>
              <a:rPr lang="ru-RU" dirty="0"/>
              <a:t> не </a:t>
            </a:r>
            <a:r>
              <a:rPr lang="ru-RU" dirty="0" err="1"/>
              <a:t>чекати</a:t>
            </a:r>
            <a:r>
              <a:rPr lang="ru-RU" dirty="0"/>
              <a:t> 20 </a:t>
            </a:r>
            <a:r>
              <a:rPr lang="ru-RU" dirty="0" err="1"/>
              <a:t>хвилин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перевірити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все </a:t>
            </a:r>
            <a:r>
              <a:rPr lang="ru-RU" dirty="0" err="1"/>
              <a:t>працює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977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Види тестів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dirty="0"/>
              <a:t>UI тести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dirty="0"/>
              <a:t>інтеграційні тести (</a:t>
            </a:r>
            <a:r>
              <a:rPr lang="en-US" sz="2400" dirty="0"/>
              <a:t>database, network</a:t>
            </a:r>
            <a:r>
              <a:rPr lang="ru" sz="2400" dirty="0"/>
              <a:t>)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dirty="0"/>
              <a:t>юніт тести</a:t>
            </a:r>
            <a:endParaRPr sz="2400" dirty="0"/>
          </a:p>
        </p:txBody>
      </p:sp>
      <p:pic>
        <p:nvPicPr>
          <p:cNvPr id="1028" name="Picture 4" descr="https://martinfowler.com/bliki/images/testPyramid/test-pyramid.png">
            <a:extLst>
              <a:ext uri="{FF2B5EF4-FFF2-40B4-BE49-F238E27FC236}">
                <a16:creationId xmlns:a16="http://schemas.microsoft.com/office/drawing/2014/main" id="{527CFBEA-5A6A-4BF3-A98C-64B242A82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561" y="2091766"/>
            <a:ext cx="5334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7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Домашн</a:t>
            </a:r>
            <a:r>
              <a:rPr lang="uk-UA" dirty="0"/>
              <a:t>є</a:t>
            </a:r>
            <a:r>
              <a:rPr lang="ru" dirty="0"/>
              <a:t> завдання</a:t>
            </a:r>
            <a:endParaRPr dirty="0"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311700" y="11373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verage"/>
              <a:buAutoNum type="arabicPeriod"/>
            </a:pPr>
            <a:r>
              <a:rPr lang="ru" dirty="0"/>
              <a:t>Є </a:t>
            </a:r>
            <a:r>
              <a:rPr lang="ru-RU" dirty="0" err="1"/>
              <a:t>готовий</a:t>
            </a:r>
            <a:r>
              <a:rPr lang="ru" dirty="0"/>
              <a:t> метод, треба покрити його юніт тестами</a:t>
            </a:r>
            <a:br>
              <a:rPr lang="en-US" dirty="0"/>
            </a:b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GetProductsAmount</a:t>
            </a:r>
            <a:r>
              <a:rPr lang="en-US"/>
              <a:t>(std</a:t>
            </a:r>
            <a:r>
              <a:rPr lang="en-US" dirty="0"/>
              <a:t>::vector&lt;unsigned int&gt; prices, int </a:t>
            </a:r>
            <a:r>
              <a:rPr lang="en-US" dirty="0" err="1"/>
              <a:t>amountOfMoney</a:t>
            </a:r>
            <a:r>
              <a:rPr lang="en-US" dirty="0"/>
              <a:t>)</a:t>
            </a:r>
            <a:endParaRPr dirty="0"/>
          </a:p>
          <a:p>
            <a:pPr lvl="0">
              <a:buAutoNum type="arabicPeriod"/>
            </a:pPr>
            <a:r>
              <a:rPr lang="ru" dirty="0"/>
              <a:t>Потрібно реалізувати метод і покрити його юніт тестами (рекомендується спробувати  TDD, 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почати</a:t>
            </a:r>
            <a:r>
              <a:rPr lang="ru-RU" dirty="0"/>
              <a:t> з тесту</a:t>
            </a:r>
            <a:r>
              <a:rPr lang="ru" dirty="0"/>
              <a:t>)</a:t>
            </a:r>
            <a:br>
              <a:rPr lang="en-US" dirty="0"/>
            </a:br>
            <a:r>
              <a:rPr lang="en-US" dirty="0"/>
              <a:t>bool </a:t>
            </a:r>
            <a:r>
              <a:rPr lang="ru" dirty="0"/>
              <a:t>IsLeapYear</a:t>
            </a:r>
            <a:r>
              <a:rPr lang="en-US" dirty="0"/>
              <a:t>(unsigned </a:t>
            </a:r>
            <a:r>
              <a:rPr lang="en-US" dirty="0" err="1"/>
              <a:t>int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66C7-7591-4D6F-AA66-FE2D3DB4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 err="1"/>
              <a:t>Рекомендації</a:t>
            </a:r>
            <a:r>
              <a:rPr lang="ru-RU" dirty="0"/>
              <a:t> по </a:t>
            </a:r>
            <a:r>
              <a:rPr lang="ru-RU" dirty="0" err="1"/>
              <a:t>найменуванню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EDFAB-7D3E-4469-B279-6CBE74923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Назва</a:t>
            </a:r>
            <a:r>
              <a:rPr lang="ru-RU" dirty="0"/>
              <a:t> повинна </a:t>
            </a:r>
            <a:r>
              <a:rPr lang="ru-RU" dirty="0" err="1"/>
              <a:t>допомогти</a:t>
            </a:r>
            <a:r>
              <a:rPr lang="ru-RU" dirty="0"/>
              <a:t> </a:t>
            </a:r>
            <a:r>
              <a:rPr lang="ru-RU" dirty="0" err="1"/>
              <a:t>зрозуміти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тест </a:t>
            </a:r>
            <a:r>
              <a:rPr lang="ru-RU" dirty="0" err="1"/>
              <a:t>перевіряє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: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TEST(</a:t>
            </a:r>
            <a:r>
              <a:rPr lang="en-US" dirty="0" err="1">
                <a:solidFill>
                  <a:srgbClr val="FF0000"/>
                </a:solidFill>
              </a:rPr>
              <a:t>LeapYear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FirstTest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</a:rPr>
              <a:t>TEST(</a:t>
            </a:r>
            <a:r>
              <a:rPr lang="en-US" dirty="0" err="1">
                <a:solidFill>
                  <a:srgbClr val="00B050"/>
                </a:solidFill>
              </a:rPr>
              <a:t>IsLeapYear</a:t>
            </a:r>
            <a:r>
              <a:rPr lang="en-US" dirty="0">
                <a:solidFill>
                  <a:srgbClr val="00B050"/>
                </a:solidFill>
              </a:rPr>
              <a:t>, ReturnsFalseFor1700)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TEST(Calendar, IsLeapYear_ReturnsFalseFor1700)</a:t>
            </a:r>
            <a:br>
              <a:rPr lang="ru-RU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85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66C7-7591-4D6F-AA66-FE2D3DB4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 err="1"/>
              <a:t>Типові</a:t>
            </a:r>
            <a:r>
              <a:rPr lang="ru-RU" dirty="0"/>
              <a:t> </a:t>
            </a:r>
            <a:r>
              <a:rPr lang="ru-RU" dirty="0" err="1"/>
              <a:t>помилки</a:t>
            </a:r>
            <a:r>
              <a:rPr lang="ru-RU" dirty="0"/>
              <a:t> у ДЗ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EDFAB-7D3E-4469-B279-6CBE74923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тестів</a:t>
            </a:r>
            <a:r>
              <a:rPr lang="ru-RU" dirty="0"/>
              <a:t> </a:t>
            </a:r>
            <a:r>
              <a:rPr lang="ru-RU" dirty="0" err="1"/>
              <a:t>наче</a:t>
            </a:r>
            <a:r>
              <a:rPr lang="ru-RU" dirty="0"/>
              <a:t> як </a:t>
            </a:r>
            <a:r>
              <a:rPr lang="ru-RU" dirty="0" err="1"/>
              <a:t>багато</a:t>
            </a:r>
            <a:r>
              <a:rPr lang="ru-RU" dirty="0"/>
              <a:t>, але не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кейси</a:t>
            </a:r>
            <a:r>
              <a:rPr lang="ru-RU" dirty="0"/>
              <a:t> (шляхи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) </a:t>
            </a:r>
            <a:r>
              <a:rPr lang="ru-RU" dirty="0" err="1"/>
              <a:t>перевіряються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1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6BCF-761A-40A2-AD01-BE9C3FF7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Запитання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E672-F52B-499B-BC4B-028145E72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Юніт</a:t>
            </a:r>
            <a:r>
              <a:rPr lang="ru-RU" dirty="0"/>
              <a:t> тести можно </a:t>
            </a:r>
            <a:r>
              <a:rPr lang="ru-RU" dirty="0" err="1"/>
              <a:t>писати</a:t>
            </a:r>
            <a:r>
              <a:rPr lang="ru-RU" dirty="0"/>
              <a:t> </a:t>
            </a:r>
            <a:r>
              <a:rPr lang="ru-RU" dirty="0" err="1"/>
              <a:t>тілько</a:t>
            </a:r>
            <a:r>
              <a:rPr lang="ru-RU" dirty="0"/>
              <a:t> на С++?</a:t>
            </a:r>
          </a:p>
          <a:p>
            <a:r>
              <a:rPr lang="ru-RU" dirty="0"/>
              <a:t>Сколько примерно нужно юнит тестов для покрытия функции?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2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Корисні посилання</a:t>
            </a:r>
            <a:endParaRPr dirty="0"/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311700" y="11373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SzPts val="2400"/>
            </a:pPr>
            <a:r>
              <a:rPr lang="ru" u="sng" dirty="0">
                <a:solidFill>
                  <a:schemeClr val="hlink"/>
                </a:solidFill>
              </a:rPr>
              <a:t>https://docs.microsoft.com/en-us/visualstudio/test/how-to-use-google-test-for-cpp?view=vs-201</a:t>
            </a:r>
            <a:r>
              <a:rPr lang="en-US" u="sng" dirty="0">
                <a:solidFill>
                  <a:schemeClr val="hlink"/>
                </a:solidFill>
              </a:rPr>
              <a:t>9</a:t>
            </a:r>
          </a:p>
          <a:p>
            <a:pPr lvl="0" indent="-381000">
              <a:buSzPts val="2400"/>
            </a:pPr>
            <a:r>
              <a:rPr lang="en-US" dirty="0">
                <a:hlinkClick r:id="rId3"/>
              </a:rPr>
              <a:t>https://google.github.io/googletest/primer.html</a:t>
            </a:r>
            <a:endParaRPr lang="en-US" dirty="0"/>
          </a:p>
          <a:p>
            <a:pPr indent="-381000">
              <a:buSzPts val="2400"/>
            </a:pPr>
            <a:r>
              <a:rPr lang="ru-RU" dirty="0" err="1"/>
              <a:t>Якщо</a:t>
            </a:r>
            <a:r>
              <a:rPr lang="ru-RU" dirty="0"/>
              <a:t> у вас проект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en-US" dirty="0"/>
              <a:t>MacOS</a:t>
            </a:r>
            <a:r>
              <a:rPr lang="ru-RU" dirty="0"/>
              <a:t>: </a:t>
            </a:r>
            <a:r>
              <a:rPr lang="en-US" dirty="0">
                <a:hlinkClick r:id="rId4"/>
              </a:rPr>
              <a:t>https://apple.co/3dyuncY</a:t>
            </a:r>
            <a:endParaRPr lang="en-US" dirty="0"/>
          </a:p>
          <a:p>
            <a:pPr indent="-381000">
              <a:buSzPts val="2400"/>
            </a:pPr>
            <a:r>
              <a:rPr lang="ru-RU" dirty="0"/>
              <a:t>Книга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засновника</a:t>
            </a:r>
            <a:r>
              <a:rPr lang="ru-RU" dirty="0"/>
              <a:t> </a:t>
            </a:r>
            <a:r>
              <a:rPr lang="en-US" dirty="0"/>
              <a:t>TDD:</a:t>
            </a:r>
            <a:r>
              <a:rPr lang="ru-RU" dirty="0"/>
              <a:t> «</a:t>
            </a:r>
            <a:r>
              <a:rPr lang="ru-RU" dirty="0" err="1"/>
              <a:t>Екстремальне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. </a:t>
            </a:r>
            <a:r>
              <a:rPr lang="ru-RU" dirty="0" err="1"/>
              <a:t>Розробка</a:t>
            </a:r>
            <a:r>
              <a:rPr lang="ru-RU" dirty="0"/>
              <a:t> через </a:t>
            </a:r>
            <a:r>
              <a:rPr lang="ru-RU" dirty="0" err="1"/>
              <a:t>тестування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Кент Бек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3815-CB5B-45D6-B223-128786D9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Усе </a:t>
            </a:r>
            <a:r>
              <a:rPr lang="ru-RU" dirty="0" err="1"/>
              <a:t>вірно</a:t>
            </a:r>
            <a:r>
              <a:rPr lang="ru-RU" dirty="0"/>
              <a:t> </a:t>
            </a:r>
            <a:r>
              <a:rPr lang="ru-RU" dirty="0" err="1"/>
              <a:t>пораховано</a:t>
            </a:r>
            <a:r>
              <a:rPr lang="ru-RU" dirty="0"/>
              <a:t>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6B065-1F6D-418B-9F06-3253F3F0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91" y="1338475"/>
            <a:ext cx="6578417" cy="34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7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3815-CB5B-45D6-B223-128786D9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Додамо</a:t>
            </a:r>
            <a:r>
              <a:rPr lang="ru-RU" dirty="0"/>
              <a:t> </a:t>
            </a:r>
            <a:r>
              <a:rPr lang="ru-RU" dirty="0" err="1"/>
              <a:t>тестовий</a:t>
            </a:r>
            <a:r>
              <a:rPr lang="ru-RU" dirty="0"/>
              <a:t> проект</a:t>
            </a:r>
            <a:r>
              <a:rPr lang="en-US" dirty="0"/>
              <a:t>.</a:t>
            </a:r>
            <a:r>
              <a:rPr lang="ru-RU" dirty="0"/>
              <a:t> Наш </a:t>
            </a:r>
            <a:r>
              <a:rPr lang="ru-RU" dirty="0" err="1"/>
              <a:t>солюшен</a:t>
            </a:r>
            <a:r>
              <a:rPr lang="ru-RU" dirty="0"/>
              <a:t> </a:t>
            </a:r>
            <a:r>
              <a:rPr lang="ru-RU" dirty="0" err="1"/>
              <a:t>виглядає</a:t>
            </a:r>
            <a:r>
              <a:rPr lang="ru-RU" dirty="0"/>
              <a:t> так: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AFDC04-2707-4206-A6C4-BDA7B3E2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12" y="1138456"/>
            <a:ext cx="4780175" cy="374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7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3815-CB5B-45D6-B223-128786D9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Вибираємо</a:t>
            </a:r>
            <a:r>
              <a:rPr lang="ru-RU" dirty="0"/>
              <a:t> </a:t>
            </a:r>
            <a:r>
              <a:rPr lang="en-US" dirty="0"/>
              <a:t>“Google Test” </a:t>
            </a:r>
            <a:r>
              <a:rPr lang="uk-UA" dirty="0"/>
              <a:t>проект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49DDCC-60A0-4438-B591-BC20309FA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57" y="1017725"/>
            <a:ext cx="5769286" cy="38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DAE5-D78E-4CF4-AF34-9855EE20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Выбираємо</a:t>
            </a:r>
            <a:r>
              <a:rPr lang="ru-RU" dirty="0"/>
              <a:t> проект,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будемо</a:t>
            </a:r>
            <a:r>
              <a:rPr lang="ru-RU" dirty="0"/>
              <a:t> </a:t>
            </a:r>
            <a:r>
              <a:rPr lang="ru-RU" dirty="0" err="1"/>
              <a:t>тестувати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58E988-E767-4326-A4A7-243730A3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364725"/>
            <a:ext cx="4762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7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24B9-5D71-45A1-A581-F3E12911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результаті</a:t>
            </a:r>
            <a:r>
              <a:rPr lang="ru-RU" dirty="0"/>
              <a:t> в нас </a:t>
            </a:r>
            <a:r>
              <a:rPr lang="ru-RU" dirty="0" err="1"/>
              <a:t>з’явиться</a:t>
            </a:r>
            <a:r>
              <a:rPr lang="ru-RU" dirty="0"/>
              <a:t> </a:t>
            </a:r>
            <a:r>
              <a:rPr lang="uk-UA" dirty="0"/>
              <a:t>ще один</a:t>
            </a:r>
            <a:r>
              <a:rPr lang="ru-RU" dirty="0"/>
              <a:t> проект в </a:t>
            </a:r>
            <a:r>
              <a:rPr lang="ru-RU" dirty="0" err="1"/>
              <a:t>солюшені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B8C24-1CBC-49FD-B9D3-8E5FEBC1F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374250"/>
            <a:ext cx="8334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3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B353-728F-4F33-8180-4CE16E76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Збілдимо</a:t>
            </a:r>
            <a:r>
              <a:rPr lang="ru-RU" dirty="0"/>
              <a:t> і </a:t>
            </a:r>
            <a:r>
              <a:rPr lang="ru-RU" dirty="0" err="1"/>
              <a:t>запустимо</a:t>
            </a:r>
            <a:r>
              <a:rPr lang="ru-RU" dirty="0"/>
              <a:t>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F519C-8604-4C01-88E0-853FF630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44" y="1273195"/>
            <a:ext cx="6549511" cy="34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83788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4E8CA333A6B6340AE3CB76F60B08EBC" ma:contentTypeVersion="16" ma:contentTypeDescription="Створення нового документа." ma:contentTypeScope="" ma:versionID="991771aa7956927533fbb7499d0a1739">
  <xsd:schema xmlns:xsd="http://www.w3.org/2001/XMLSchema" xmlns:xs="http://www.w3.org/2001/XMLSchema" xmlns:p="http://schemas.microsoft.com/office/2006/metadata/properties" xmlns:ns2="72594895-1e0e-407b-aa0d-a842720ca4a6" xmlns:ns3="05b8677a-315d-4fbe-9362-02772f8d921e" targetNamespace="http://schemas.microsoft.com/office/2006/metadata/properties" ma:root="true" ma:fieldsID="9a383cb174d3d85350124eec6ea92c05" ns2:_="" ns3:_="">
    <xsd:import namespace="72594895-1e0e-407b-aa0d-a842720ca4a6"/>
    <xsd:import namespace="05b8677a-315d-4fbe-9362-02772f8d921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  <xsd:element ref="ns3:_x041a__x043e__x0440__x0438__x0441__x0442__x0443__x0432__x0430__x0447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94895-1e0e-407b-aa0d-a842720ca4a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1977c40-d0e4-47b4-b4ac-227f81af6d1c}" ma:internalName="TaxCatchAll" ma:showField="CatchAllData" ma:web="72594895-1e0e-407b-aa0d-a842720ca4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8677a-315d-4fbe-9362-02772f8d9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63d5c8c8-7579-4dad-851e-7936423527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x041a__x043e__x0440__x0438__x0441__x0442__x0443__x0432__x0430__x0447_" ma:index="23" nillable="true" ma:displayName="Користувач" ma:format="Dropdown" ma:list="UserInfo" ma:SharePointGroup="0" ma:internalName="_x041a__x043e__x0440__x0438__x0441__x0442__x0443__x0432__x0430__x0447_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594895-1e0e-407b-aa0d-a842720ca4a6" xsi:nil="true"/>
    <lcf76f155ced4ddcb4097134ff3c332f xmlns="05b8677a-315d-4fbe-9362-02772f8d921e">
      <Terms xmlns="http://schemas.microsoft.com/office/infopath/2007/PartnerControls"/>
    </lcf76f155ced4ddcb4097134ff3c332f>
    <_x041a__x043e__x0440__x0438__x0441__x0442__x0443__x0432__x0430__x0447_ xmlns="05b8677a-315d-4fbe-9362-02772f8d921e">
      <UserInfo>
        <DisplayName/>
        <AccountId xsi:nil="true"/>
        <AccountType/>
      </UserInfo>
    </_x041a__x043e__x0440__x0438__x0441__x0442__x0443__x0432__x0430__x0447_>
  </documentManagement>
</p:properties>
</file>

<file path=customXml/itemProps1.xml><?xml version="1.0" encoding="utf-8"?>
<ds:datastoreItem xmlns:ds="http://schemas.openxmlformats.org/officeDocument/2006/customXml" ds:itemID="{10DB250F-38F2-4B3E-A233-49E0CC7F419E}"/>
</file>

<file path=customXml/itemProps2.xml><?xml version="1.0" encoding="utf-8"?>
<ds:datastoreItem xmlns:ds="http://schemas.openxmlformats.org/officeDocument/2006/customXml" ds:itemID="{6910E729-F34F-4579-9CC9-7A780E485961}"/>
</file>

<file path=customXml/itemProps3.xml><?xml version="1.0" encoding="utf-8"?>
<ds:datastoreItem xmlns:ds="http://schemas.openxmlformats.org/officeDocument/2006/customXml" ds:itemID="{7BD8CB31-DCA0-4FB6-9CA5-BD903C322583}"/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824</Words>
  <Application>Microsoft Office PowerPoint</Application>
  <PresentationFormat>On-screen Show (16:9)</PresentationFormat>
  <Paragraphs>97</Paragraphs>
  <Slides>37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Oswald</vt:lpstr>
      <vt:lpstr>Arial</vt:lpstr>
      <vt:lpstr>Average</vt:lpstr>
      <vt:lpstr>Slate</vt:lpstr>
      <vt:lpstr>Написання юніт тестів</vt:lpstr>
      <vt:lpstr>Що таке тест?</vt:lpstr>
      <vt:lpstr>Приклад: програма для підрахунку кількості слів</vt:lpstr>
      <vt:lpstr>Усе вірно пораховано?</vt:lpstr>
      <vt:lpstr>Додамо тестовий проект. Наш солюшен виглядає так:</vt:lpstr>
      <vt:lpstr>Вибираємо “Google Test” проект</vt:lpstr>
      <vt:lpstr>Выбираємо проект, функції якого будемо тестувати</vt:lpstr>
      <vt:lpstr>В результаті в нас з’явиться ще один проект в солюшені</vt:lpstr>
      <vt:lpstr>Збілдимо і запустимо:</vt:lpstr>
      <vt:lpstr>GTest</vt:lpstr>
      <vt:lpstr>Які кейси покривати?</vt:lpstr>
      <vt:lpstr>Які кейси покривати?</vt:lpstr>
      <vt:lpstr>Code coverage</vt:lpstr>
      <vt:lpstr>Для управління тестами можно використовувати “Test Adapter for Google Test” (починаючи із vs2017 вже є в інсталері студії)</vt:lpstr>
      <vt:lpstr>Test Explorer</vt:lpstr>
      <vt:lpstr>TDD: що це таке?</vt:lpstr>
      <vt:lpstr>TDD: приклад</vt:lpstr>
      <vt:lpstr>TDD: приклад</vt:lpstr>
      <vt:lpstr>TDD: приклад</vt:lpstr>
      <vt:lpstr>TDD: приклад</vt:lpstr>
      <vt:lpstr>TDD: приклад</vt:lpstr>
      <vt:lpstr>TDD: приклад</vt:lpstr>
      <vt:lpstr>Фреймворки для юніт тестів</vt:lpstr>
      <vt:lpstr>XCTest – native MacOS framework </vt:lpstr>
      <vt:lpstr>Python - unittest</vt:lpstr>
      <vt:lpstr>Що відрізняє гарні юніт тести?</vt:lpstr>
      <vt:lpstr>Користь від юніт тестів</vt:lpstr>
      <vt:lpstr>Коли юніт тести безцінні?</vt:lpstr>
      <vt:lpstr>Приклад 1: Відсутність справжніх тестових даних</vt:lpstr>
      <vt:lpstr>Приклад 2: Баг відтворюється дуже рідко, або складно</vt:lpstr>
      <vt:lpstr>Пример 3: В програмі задіяний таймер</vt:lpstr>
      <vt:lpstr>Види тестів</vt:lpstr>
      <vt:lpstr>Домашнє завдання</vt:lpstr>
      <vt:lpstr> Рекомендації по найменуванню тестів</vt:lpstr>
      <vt:lpstr> Типові помилки у ДЗ</vt:lpstr>
      <vt:lpstr>Запитання?</vt:lpstr>
      <vt:lpstr>Корисні посилання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tests</dc:title>
  <cp:lastModifiedBy>Vlad Andreev</cp:lastModifiedBy>
  <cp:revision>91</cp:revision>
  <dcterms:modified xsi:type="dcterms:W3CDTF">2023-06-06T08:11:11Z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0x010100E4E8CA333A6B6340AE3CB76F60B08EBC</vt:lpwstr>
  </property>
</Properties>
</file>