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1D2E0-4DFF-404C-B5D7-201EAC8699BD}" v="1" dt="2024-02-26T06:39:2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5D45F9A-5C23-408F-8FD5-DE4C4F8F751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27077F6-11CC-4912-A531-235AFCF1C7D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4.8/qthread.html#Priority-enum" TargetMode="External"/><Relationship Id="rId2" Type="http://schemas.openxmlformats.org/officeDocument/2006/relationships/hyperlink" Target="http://doc.qt.io/qt-5/qthread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future.html" TargetMode="External"/><Relationship Id="rId2" Type="http://schemas.openxmlformats.org/officeDocument/2006/relationships/hyperlink" Target="http://doc.qt.io/qt-4.8/qfuture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string.html#QString" TargetMode="External"/><Relationship Id="rId2" Type="http://schemas.openxmlformats.org/officeDocument/2006/relationships/hyperlink" Target="http://doc.qt.io/qt-5/qbytearray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.qt.io/qt-5/qt.html#CaseSensitivity-enum" TargetMode="External"/><Relationship Id="rId5" Type="http://schemas.openxmlformats.org/officeDocument/2006/relationships/hyperlink" Target="http://doc.qt.io/qt-5/qstringref.html" TargetMode="External"/><Relationship Id="rId4" Type="http://schemas.openxmlformats.org/officeDocument/2006/relationships/hyperlink" Target="http://doc.qt.io/qt-5/qtglobal.html#ushort-typede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string.html" TargetMode="External"/><Relationship Id="rId2" Type="http://schemas.openxmlformats.org/officeDocument/2006/relationships/hyperlink" Target="http://doc.qt.io/qt-5/qdatetime.html#fromStr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oc.qt.io/qt-5/qdatetime.html#QDateTi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Qt Framework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506960" y="4050720"/>
            <a:ext cx="776556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Basic concepts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77160" y="609480"/>
            <a:ext cx="8595360" cy="6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90C226"/>
                </a:solidFill>
                <a:latin typeface="Trebuchet MS"/>
                <a:ea typeface="DejaVu Sans"/>
              </a:rPr>
              <a:t>Smart pointers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7160" y="1404000"/>
            <a:ext cx="8595360" cy="51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QPointer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Provides guarded pointers to </a:t>
            </a: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QObject</a:t>
            </a: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. Similar to std::</a:t>
            </a: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weak_ptr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QScopedPointer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Similar to std::</a:t>
            </a: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unique_ptr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QSharedPointer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Similar to std::</a:t>
            </a: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shared_ptr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QWeakPointer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Similar to std::</a:t>
            </a: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weak_ptr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</a:pP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QSharedData</a:t>
            </a: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provides thread-safe reference counting. Designed to be used with </a:t>
            </a: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QSharedDataPointer</a:t>
            </a: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or </a:t>
            </a: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QExplicitlySharedDataPointer</a:t>
            </a: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to implement custom implicitly shared or explicitly shared classes: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QSharedDataPointer</a:t>
            </a: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– makes a copy of an object on modifications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QExplicitlySharedDataPointer</a:t>
            </a:r>
            <a:r>
              <a:rPr lang="en-US" sz="1800" b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– makes a copy of an object only when detach() is explicitly executed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br>
              <a:rPr dirty="0"/>
            </a:b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700680" y="3807720"/>
            <a:ext cx="1293840" cy="4302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QObject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052680" y="4598280"/>
            <a:ext cx="1295640" cy="4320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QWidget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492680" y="4598280"/>
            <a:ext cx="1293840" cy="4320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4613040" y="5463360"/>
            <a:ext cx="1295640" cy="4302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QLabel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6052680" y="5463360"/>
            <a:ext cx="1582920" cy="4302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QPushButton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7853040" y="5463360"/>
            <a:ext cx="1295640" cy="4302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QLineEdit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 flipV="1">
            <a:off x="6700680" y="4237920"/>
            <a:ext cx="358920" cy="35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5" name="CustomShape 8"/>
          <p:cNvSpPr/>
          <p:nvPr/>
        </p:nvSpPr>
        <p:spPr>
          <a:xfrm flipH="1" flipV="1">
            <a:off x="7707240" y="4237920"/>
            <a:ext cx="430200" cy="35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CustomShape 9"/>
          <p:cNvSpPr/>
          <p:nvPr/>
        </p:nvSpPr>
        <p:spPr>
          <a:xfrm flipV="1">
            <a:off x="5260680" y="5030280"/>
            <a:ext cx="935280" cy="43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CustomShape 10"/>
          <p:cNvSpPr/>
          <p:nvPr/>
        </p:nvSpPr>
        <p:spPr>
          <a:xfrm flipH="1" flipV="1">
            <a:off x="6483240" y="5030280"/>
            <a:ext cx="358920" cy="43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8" name="CustomShape 11"/>
          <p:cNvSpPr/>
          <p:nvPr/>
        </p:nvSpPr>
        <p:spPr>
          <a:xfrm flipH="1" flipV="1">
            <a:off x="6916680" y="5030280"/>
            <a:ext cx="1582920" cy="43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9" name="CustomShape 12"/>
          <p:cNvSpPr/>
          <p:nvPr/>
        </p:nvSpPr>
        <p:spPr>
          <a:xfrm>
            <a:off x="1935360" y="3888000"/>
            <a:ext cx="1295640" cy="4320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QWidget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54280" y="4675320"/>
            <a:ext cx="1295640" cy="4320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QWidget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2600640" y="4675320"/>
            <a:ext cx="1295640" cy="4302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QLabel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15"/>
          <p:cNvSpPr/>
          <p:nvPr/>
        </p:nvSpPr>
        <p:spPr>
          <a:xfrm>
            <a:off x="648000" y="5540400"/>
            <a:ext cx="1295640" cy="4302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QLabel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16"/>
          <p:cNvSpPr/>
          <p:nvPr/>
        </p:nvSpPr>
        <p:spPr>
          <a:xfrm>
            <a:off x="2295720" y="5540400"/>
            <a:ext cx="1295640" cy="430200"/>
          </a:xfrm>
          <a:prstGeom prst="rect">
            <a:avLst/>
          </a:prstGeom>
          <a:gradFill rotWithShape="0">
            <a:gsLst>
              <a:gs pos="0">
                <a:srgbClr val="D2A91B"/>
              </a:gs>
              <a:gs pos="100000">
                <a:srgbClr val="E7BC43"/>
              </a:gs>
            </a:gsLst>
            <a:lin ang="16200000"/>
          </a:gradFill>
          <a:ln w="9360">
            <a:solidFill>
              <a:srgbClr val="E5B718"/>
            </a:solidFill>
            <a:round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QLabel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17"/>
          <p:cNvSpPr/>
          <p:nvPr/>
        </p:nvSpPr>
        <p:spPr>
          <a:xfrm flipV="1">
            <a:off x="1503720" y="4314960"/>
            <a:ext cx="1067040" cy="35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CustomShape 18"/>
          <p:cNvSpPr/>
          <p:nvPr/>
        </p:nvSpPr>
        <p:spPr>
          <a:xfrm flipV="1">
            <a:off x="1295640" y="5107320"/>
            <a:ext cx="206640" cy="43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CustomShape 19"/>
          <p:cNvSpPr/>
          <p:nvPr/>
        </p:nvSpPr>
        <p:spPr>
          <a:xfrm flipH="1" flipV="1">
            <a:off x="2797560" y="4316760"/>
            <a:ext cx="430200" cy="35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CustomShape 20"/>
          <p:cNvSpPr/>
          <p:nvPr/>
        </p:nvSpPr>
        <p:spPr>
          <a:xfrm flipH="1" flipV="1">
            <a:off x="1718280" y="5107320"/>
            <a:ext cx="1582920" cy="43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21"/>
          <p:cNvSpPr/>
          <p:nvPr/>
        </p:nvSpPr>
        <p:spPr>
          <a:xfrm>
            <a:off x="553320" y="1097280"/>
            <a:ext cx="8426520" cy="1860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QОbject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receives a parent on creation as a parameter</a:t>
            </a:r>
            <a:endParaRPr lang="en-US" sz="23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Child object is added into the list of children of its parent object </a:t>
            </a:r>
            <a:endParaRPr lang="en-US" sz="23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Child object can be deleted manually</a:t>
            </a:r>
            <a:endParaRPr lang="en-US" sz="23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If a widget doesn’t have a parent it becomes a separate window</a:t>
            </a:r>
            <a:endParaRPr lang="en-US" sz="23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Don’t confuse inheritance with parent-child relationships</a:t>
            </a:r>
            <a:endParaRPr lang="en-US" sz="2300" b="0" strike="noStrike" spc="-1" dirty="0">
              <a:latin typeface="Arial"/>
            </a:endParaRPr>
          </a:p>
        </p:txBody>
      </p:sp>
      <p:sp>
        <p:nvSpPr>
          <p:cNvPr id="219" name="CustomShape 22"/>
          <p:cNvSpPr/>
          <p:nvPr/>
        </p:nvSpPr>
        <p:spPr>
          <a:xfrm>
            <a:off x="553320" y="233640"/>
            <a:ext cx="8595360" cy="6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Hierarchical Object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0" name="TextShape 23"/>
          <p:cNvSpPr txBox="1"/>
          <p:nvPr/>
        </p:nvSpPr>
        <p:spPr>
          <a:xfrm>
            <a:off x="1371600" y="6400800"/>
            <a:ext cx="2224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Hierarchical model</a:t>
            </a:r>
          </a:p>
        </p:txBody>
      </p:sp>
      <p:sp>
        <p:nvSpPr>
          <p:cNvPr id="221" name="TextShape 24"/>
          <p:cNvSpPr txBox="1"/>
          <p:nvPr/>
        </p:nvSpPr>
        <p:spPr>
          <a:xfrm>
            <a:off x="6400800" y="6328800"/>
            <a:ext cx="1400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Inheritance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01280" y="1119960"/>
            <a:ext cx="3940200" cy="4753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Signal generation: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#include &lt;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QObject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 Emitter : public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QObject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Q_OBJECT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void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WorkFunction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emit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SignalExample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signals: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void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SignalExample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553000" y="1407240"/>
            <a:ext cx="3940200" cy="4205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Signal receiving: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#include &lt;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QObject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#include &lt;iostream&gt;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 Receiver : public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QObject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Q_OBJECT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 slots: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void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SlotExample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std::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&lt;&lt; “Signal received”;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17680" y="325440"/>
            <a:ext cx="8595360" cy="6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Signals &amp; Slots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71160" y="314640"/>
            <a:ext cx="8595360" cy="6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Signals &amp; Slots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4480" y="1443960"/>
            <a:ext cx="8734320" cy="42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 main (int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argc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char *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argv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[])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QApplication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app(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argc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argv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Receiver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receiver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 Emitter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emitter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bool res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QObject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::connect(&amp;emitter, &amp;Emitter::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SignalExample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&amp;receiver, &amp;Receiver::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SlotExample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); 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if(!res)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return -1; //invalid connection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// Receiver and Emitter are connected from now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app.exec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Содержимое 3"/>
          <p:cNvPicPr/>
          <p:nvPr/>
        </p:nvPicPr>
        <p:blipFill>
          <a:blip r:embed="rId2"/>
          <a:stretch/>
        </p:blipFill>
        <p:spPr>
          <a:xfrm>
            <a:off x="672840" y="1388160"/>
            <a:ext cx="4260960" cy="4802400"/>
          </a:xfrm>
          <a:prstGeom prst="rect">
            <a:avLst/>
          </a:prstGeom>
          <a:ln>
            <a:noFill/>
          </a:ln>
        </p:spPr>
      </p:pic>
      <p:sp>
        <p:nvSpPr>
          <p:cNvPr id="228" name="CustomShape 1"/>
          <p:cNvSpPr/>
          <p:nvPr/>
        </p:nvSpPr>
        <p:spPr>
          <a:xfrm>
            <a:off x="5470200" y="2558160"/>
            <a:ext cx="1293840" cy="6271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Signal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117840" y="3209040"/>
            <a:ext cx="44640" cy="71640"/>
          </a:xfrm>
          <a:prstGeom prst="ellipse">
            <a:avLst/>
          </a:prstGeom>
          <a:solidFill>
            <a:srgbClr val="E6B91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0" name="CustomShape 3"/>
          <p:cNvSpPr/>
          <p:nvPr/>
        </p:nvSpPr>
        <p:spPr>
          <a:xfrm>
            <a:off x="6117840" y="3391560"/>
            <a:ext cx="44640" cy="69840"/>
          </a:xfrm>
          <a:prstGeom prst="ellipse">
            <a:avLst/>
          </a:prstGeom>
          <a:solidFill>
            <a:srgbClr val="E6B91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1" name="CustomShape 4"/>
          <p:cNvSpPr/>
          <p:nvPr/>
        </p:nvSpPr>
        <p:spPr>
          <a:xfrm>
            <a:off x="6117840" y="3567600"/>
            <a:ext cx="44640" cy="69840"/>
          </a:xfrm>
          <a:prstGeom prst="ellipse">
            <a:avLst/>
          </a:prstGeom>
          <a:solidFill>
            <a:srgbClr val="E6B91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2" name="CustomShape 5"/>
          <p:cNvSpPr/>
          <p:nvPr/>
        </p:nvSpPr>
        <p:spPr>
          <a:xfrm>
            <a:off x="5492160" y="3672360"/>
            <a:ext cx="12956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Signal n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5470200" y="4621680"/>
            <a:ext cx="12938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Signal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7436880" y="4621680"/>
            <a:ext cx="12938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Slot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5492160" y="1505520"/>
            <a:ext cx="12956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Signal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7455960" y="1124640"/>
            <a:ext cx="12938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Slot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8103600" y="1743840"/>
            <a:ext cx="44640" cy="71640"/>
          </a:xfrm>
          <a:prstGeom prst="ellipse">
            <a:avLst/>
          </a:prstGeom>
          <a:solidFill>
            <a:srgbClr val="E6B91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11"/>
          <p:cNvSpPr/>
          <p:nvPr/>
        </p:nvSpPr>
        <p:spPr>
          <a:xfrm>
            <a:off x="8103600" y="1926360"/>
            <a:ext cx="44640" cy="69840"/>
          </a:xfrm>
          <a:prstGeom prst="ellipse">
            <a:avLst/>
          </a:prstGeom>
          <a:solidFill>
            <a:srgbClr val="E6B91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12"/>
          <p:cNvSpPr/>
          <p:nvPr/>
        </p:nvSpPr>
        <p:spPr>
          <a:xfrm>
            <a:off x="8103600" y="2102400"/>
            <a:ext cx="44640" cy="69840"/>
          </a:xfrm>
          <a:prstGeom prst="ellipse">
            <a:avLst/>
          </a:prstGeom>
          <a:solidFill>
            <a:srgbClr val="E6B91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" name="CustomShape 13"/>
          <p:cNvSpPr/>
          <p:nvPr/>
        </p:nvSpPr>
        <p:spPr>
          <a:xfrm>
            <a:off x="7478280" y="2207160"/>
            <a:ext cx="12956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Slot 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7478280" y="3121560"/>
            <a:ext cx="12956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Slot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15"/>
          <p:cNvSpPr/>
          <p:nvPr/>
        </p:nvSpPr>
        <p:spPr>
          <a:xfrm flipV="1">
            <a:off x="6789240" y="1422720"/>
            <a:ext cx="665280" cy="37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5B71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CustomShape 16"/>
          <p:cNvSpPr/>
          <p:nvPr/>
        </p:nvSpPr>
        <p:spPr>
          <a:xfrm>
            <a:off x="6789240" y="1807200"/>
            <a:ext cx="687600" cy="70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5B71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" name="CustomShape 17"/>
          <p:cNvSpPr/>
          <p:nvPr/>
        </p:nvSpPr>
        <p:spPr>
          <a:xfrm>
            <a:off x="6765480" y="2872440"/>
            <a:ext cx="711360" cy="54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5B71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5" name="CustomShape 18"/>
          <p:cNvSpPr/>
          <p:nvPr/>
        </p:nvSpPr>
        <p:spPr>
          <a:xfrm flipV="1">
            <a:off x="6789240" y="3421080"/>
            <a:ext cx="687600" cy="54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5B71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6" name="CustomShape 19"/>
          <p:cNvSpPr/>
          <p:nvPr/>
        </p:nvSpPr>
        <p:spPr>
          <a:xfrm>
            <a:off x="6765480" y="4923360"/>
            <a:ext cx="669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5B71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7" name="CustomShape 20"/>
          <p:cNvSpPr/>
          <p:nvPr/>
        </p:nvSpPr>
        <p:spPr>
          <a:xfrm>
            <a:off x="5492160" y="5414040"/>
            <a:ext cx="12956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Signal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21"/>
          <p:cNvSpPr/>
          <p:nvPr/>
        </p:nvSpPr>
        <p:spPr>
          <a:xfrm>
            <a:off x="7459200" y="5414040"/>
            <a:ext cx="1295640" cy="601920"/>
          </a:xfrm>
          <a:prstGeom prst="ellipse">
            <a:avLst/>
          </a:prstGeom>
          <a:solidFill>
            <a:srgbClr val="E6B91E"/>
          </a:solidFill>
          <a:ln w="25560">
            <a:solidFill>
              <a:srgbClr val="AA881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Signal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CustomShape 22"/>
          <p:cNvSpPr/>
          <p:nvPr/>
        </p:nvSpPr>
        <p:spPr>
          <a:xfrm flipV="1">
            <a:off x="6789240" y="5712120"/>
            <a:ext cx="66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5B71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0" name="CustomShape 23"/>
          <p:cNvSpPr/>
          <p:nvPr/>
        </p:nvSpPr>
        <p:spPr>
          <a:xfrm>
            <a:off x="371160" y="314640"/>
            <a:ext cx="8595360" cy="6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Signals &amp; Slots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Multithreading</a:t>
            </a:r>
            <a:br/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QThread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Provides a platform-independent way to manage threads. A QThread object manages one thread of control within the program.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void QObject::moveToThread(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2"/>
              </a:rPr>
              <a:t>QThread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*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targetThread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Changes the thread affinity for this object and its children.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void QThread::run() [virtual protected]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The starting point for the thread.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void QThread::start(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Priority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 priority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InheritPriority)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Begins execution of the thread by calling run(). The operating system will schedule the thread according to the priority parameter.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Multithreading</a:t>
            </a:r>
            <a:br/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QtConcurrent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77160" y="2160720"/>
            <a:ext cx="9381240" cy="387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2"/>
              </a:rPr>
              <a:t>QFuture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&lt;T&gt; QtConcurrent::run(Function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 function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 ...)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Similar to std::launch::async. Runs function in a separate thread.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2"/>
              </a:rPr>
              <a:t>QFuture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&lt;T&gt;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Represents the result of an asynchronous computation. Similar to std::future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QFuture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&lt;void&gt; QtConcurrent::map(Sequence &amp;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sequence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 MapFunction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function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Calls function once for each item in sequence. The function is passed a reference to the item, so that any modifications done to the item will appear in sequence.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QFuture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&lt;T&gt; QtConcurrent::mapped(ConstIterator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begin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 ConstIterator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end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 MapFunction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function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Calls function once for each item in sequence and returns a future with each mapped item as a result.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GUI</a:t>
            </a:r>
            <a:br/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Widgets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52" name="Content Placeholder 6"/>
          <p:cNvPicPr/>
          <p:nvPr/>
        </p:nvPicPr>
        <p:blipFill>
          <a:blip r:embed="rId2"/>
          <a:stretch/>
        </p:blipFill>
        <p:spPr>
          <a:xfrm>
            <a:off x="1165320" y="2377080"/>
            <a:ext cx="7619760" cy="344700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3174480" y="1745640"/>
            <a:ext cx="1300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QtDesigner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GUI</a:t>
            </a:r>
            <a:br/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Widgets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55" name="Content Placeholder 3"/>
          <p:cNvPicPr/>
          <p:nvPr/>
        </p:nvPicPr>
        <p:blipFill>
          <a:blip r:embed="rId2"/>
          <a:stretch/>
        </p:blipFill>
        <p:spPr>
          <a:xfrm>
            <a:off x="677160" y="1930320"/>
            <a:ext cx="4252680" cy="3489840"/>
          </a:xfrm>
          <a:prstGeom prst="rect">
            <a:avLst/>
          </a:prstGeom>
          <a:ln>
            <a:noFill/>
          </a:ln>
        </p:spPr>
      </p:pic>
      <p:pic>
        <p:nvPicPr>
          <p:cNvPr id="256" name="Picture 4"/>
          <p:cNvPicPr/>
          <p:nvPr/>
        </p:nvPicPr>
        <p:blipFill>
          <a:blip r:embed="rId3"/>
          <a:stretch/>
        </p:blipFill>
        <p:spPr>
          <a:xfrm>
            <a:off x="4931640" y="1930320"/>
            <a:ext cx="4233240" cy="348984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1987560" y="5569560"/>
            <a:ext cx="1632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6C911C"/>
                </a:solidFill>
                <a:latin typeface="Trebuchet MS"/>
                <a:ea typeface="DejaVu Sans"/>
              </a:rPr>
              <a:t>Windows style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6354720" y="5606640"/>
            <a:ext cx="138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C911C"/>
                </a:solidFill>
                <a:latin typeface="Trebuchet MS"/>
                <a:ea typeface="DejaVu Sans"/>
              </a:rPr>
              <a:t>Fusion style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GUI</a:t>
            </a:r>
            <a:br/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Style Sheet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60" name="Content Placeholder 3"/>
          <p:cNvPicPr/>
          <p:nvPr/>
        </p:nvPicPr>
        <p:blipFill>
          <a:blip r:embed="rId2"/>
          <a:stretch/>
        </p:blipFill>
        <p:spPr>
          <a:xfrm>
            <a:off x="677160" y="1930320"/>
            <a:ext cx="4628520" cy="38282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5698800" y="1930320"/>
            <a:ext cx="3286800" cy="456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4A021"/>
                </a:solidFill>
                <a:latin typeface="Trebuchet MS"/>
                <a:ea typeface="DejaVu Sans"/>
              </a:rPr>
              <a:t>QPushButton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background-color: rgb(192, 192, 192);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font-size: 12px;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color: rgb(32, 32, 192);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border: 1px solid;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border-color: rgb(128, 128, 128);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min-width: 50px;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min-height: 20px;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4A021"/>
                </a:solidFill>
                <a:latin typeface="Trebuchet MS"/>
                <a:ea typeface="DejaVu Sans"/>
              </a:rPr>
              <a:t>QPushButton#</a:t>
            </a:r>
            <a:r>
              <a:rPr lang="en-US" sz="1400" b="0" strike="noStrike" spc="-1">
                <a:solidFill>
                  <a:srgbClr val="932313"/>
                </a:solidFill>
                <a:latin typeface="Trebuchet MS"/>
                <a:ea typeface="DejaVu Sans"/>
              </a:rPr>
              <a:t>btnLoad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color: rgb(192, 64, 0);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font-size: 14px;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4A021"/>
                </a:solidFill>
                <a:latin typeface="Trebuchet MS"/>
                <a:ea typeface="DejaVu Sans"/>
              </a:rPr>
              <a:t>QTextEdit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color: green;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background-color: black;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font-size: 12px;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49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Qt Framework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914400" y="1708560"/>
            <a:ext cx="8082720" cy="47998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History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1990 - Start of development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1995 – First public release (by Troll Tech)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1999 – Qt 2.0 released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2001 – Qt 3.0 released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2005 – Qt 4.0 released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2008 – Acquired by Nokia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2012 – Acquired by Digia, Qt 5.0 released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2014 - Becomes its own entity "The Qt Company", subsidiary of Digia</a:t>
            </a:r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2020 – Qt 6.0 released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License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Free </a:t>
            </a:r>
            <a:r>
              <a:rPr lang="en-US" sz="1800" b="0" strike="noStrike" spc="-1" dirty="0">
                <a:solidFill>
                  <a:srgbClr val="404040"/>
                </a:solidFill>
                <a:latin typeface="Trebuchet MS" panose="020B0603020202020204" pitchFamily="34" charset="0"/>
                <a:ea typeface="DejaVu Sans"/>
              </a:rPr>
              <a:t>software </a:t>
            </a:r>
            <a:r>
              <a:rPr lang="en-US" spc="-1" dirty="0">
                <a:solidFill>
                  <a:srgbClr val="404040"/>
                </a:solidFill>
                <a:latin typeface="Trebuchet MS" panose="020B0603020202020204" pitchFamily="34" charset="0"/>
              </a:rPr>
              <a:t>licenses: Mandatory to comply with (L)GPL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 panose="020B0603020202020204" pitchFamily="34" charset="0"/>
                <a:ea typeface="DejaVu Sans"/>
              </a:rPr>
              <a:t>Qt Commercial License (Application development / Device Creation)</a:t>
            </a:r>
            <a:endParaRPr lang="en-US" sz="1800" b="0" strike="noStrike" spc="-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GUI</a:t>
            </a:r>
            <a:br/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Model/View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785160" y="2124360"/>
            <a:ext cx="1550160" cy="996120"/>
          </a:xfrm>
          <a:prstGeom prst="rect">
            <a:avLst/>
          </a:prstGeom>
          <a:solidFill>
            <a:srgbClr val="90C226"/>
          </a:solidFill>
          <a:ln w="25560">
            <a:solidFill>
              <a:srgbClr val="6A8F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Model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064040" y="2124360"/>
            <a:ext cx="2483280" cy="996120"/>
          </a:xfrm>
          <a:prstGeom prst="ellipse">
            <a:avLst/>
          </a:prstGeom>
          <a:solidFill>
            <a:srgbClr val="90C226"/>
          </a:solidFill>
          <a:ln w="25560">
            <a:solidFill>
              <a:srgbClr val="6A8F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View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2336760" y="2622960"/>
            <a:ext cx="1725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6" name="CustomShape 5"/>
          <p:cNvSpPr/>
          <p:nvPr/>
        </p:nvSpPr>
        <p:spPr>
          <a:xfrm>
            <a:off x="2866680" y="2253960"/>
            <a:ext cx="638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7092720" y="2072880"/>
            <a:ext cx="1245600" cy="549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0C226"/>
          </a:solidFill>
          <a:ln w="25560">
            <a:solidFill>
              <a:srgbClr val="6A8F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9" name="CustomShape 8"/>
          <p:cNvSpPr/>
          <p:nvPr/>
        </p:nvSpPr>
        <p:spPr>
          <a:xfrm flipV="1">
            <a:off x="6548760" y="2619360"/>
            <a:ext cx="496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0" name="CustomShape 9"/>
          <p:cNvSpPr/>
          <p:nvPr/>
        </p:nvSpPr>
        <p:spPr>
          <a:xfrm>
            <a:off x="7380720" y="2392200"/>
            <a:ext cx="669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GUI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1" name="CustomShape 10"/>
          <p:cNvSpPr/>
          <p:nvPr/>
        </p:nvSpPr>
        <p:spPr>
          <a:xfrm>
            <a:off x="919080" y="5243760"/>
            <a:ext cx="1596600" cy="996120"/>
          </a:xfrm>
          <a:prstGeom prst="rect">
            <a:avLst/>
          </a:prstGeom>
          <a:solidFill>
            <a:srgbClr val="90C226"/>
          </a:solidFill>
          <a:ln w="25560">
            <a:solidFill>
              <a:srgbClr val="6A8F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Model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2" name="CustomShape 11"/>
          <p:cNvSpPr/>
          <p:nvPr/>
        </p:nvSpPr>
        <p:spPr>
          <a:xfrm>
            <a:off x="2611800" y="3400200"/>
            <a:ext cx="2483280" cy="996120"/>
          </a:xfrm>
          <a:prstGeom prst="ellipse">
            <a:avLst/>
          </a:prstGeom>
          <a:solidFill>
            <a:srgbClr val="90C226"/>
          </a:solidFill>
          <a:ln w="25560">
            <a:solidFill>
              <a:srgbClr val="6A8F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View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5876280" y="3337920"/>
            <a:ext cx="1245600" cy="549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0C226"/>
          </a:solidFill>
          <a:ln w="25560">
            <a:solidFill>
              <a:srgbClr val="6A8F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" name="CustomShape 14"/>
          <p:cNvSpPr/>
          <p:nvPr/>
        </p:nvSpPr>
        <p:spPr>
          <a:xfrm>
            <a:off x="6164280" y="3657600"/>
            <a:ext cx="669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GUI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110760" y="5407920"/>
            <a:ext cx="1596600" cy="663480"/>
          </a:xfrm>
          <a:prstGeom prst="roundRect">
            <a:avLst>
              <a:gd name="adj" fmla="val 16667"/>
            </a:avLst>
          </a:prstGeom>
          <a:solidFill>
            <a:srgbClr val="90C226"/>
          </a:solidFill>
          <a:ln w="25560">
            <a:solidFill>
              <a:srgbClr val="6A8F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Delegate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1843920" y="3888360"/>
            <a:ext cx="76644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CustomShape 17"/>
          <p:cNvSpPr/>
          <p:nvPr/>
        </p:nvSpPr>
        <p:spPr>
          <a:xfrm>
            <a:off x="1932840" y="3472920"/>
            <a:ext cx="588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edit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785160" y="3403080"/>
            <a:ext cx="1057320" cy="969120"/>
          </a:xfrm>
          <a:prstGeom prst="ellipse">
            <a:avLst/>
          </a:prstGeom>
          <a:solidFill>
            <a:srgbClr val="90C226"/>
          </a:solidFill>
          <a:ln w="25560">
            <a:solidFill>
              <a:srgbClr val="6A8F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User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3510360" y="4387320"/>
            <a:ext cx="360" cy="101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0"/>
          <p:cNvSpPr/>
          <p:nvPr/>
        </p:nvSpPr>
        <p:spPr>
          <a:xfrm flipH="1">
            <a:off x="2515680" y="5518080"/>
            <a:ext cx="59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" name="CustomShape 21"/>
          <p:cNvSpPr/>
          <p:nvPr/>
        </p:nvSpPr>
        <p:spPr>
          <a:xfrm>
            <a:off x="2493720" y="5474520"/>
            <a:ext cx="638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22"/>
          <p:cNvSpPr/>
          <p:nvPr/>
        </p:nvSpPr>
        <p:spPr>
          <a:xfrm>
            <a:off x="2517120" y="5836320"/>
            <a:ext cx="59220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" name="CustomShape 23"/>
          <p:cNvSpPr/>
          <p:nvPr/>
        </p:nvSpPr>
        <p:spPr>
          <a:xfrm rot="16200000">
            <a:off x="2948040" y="4704120"/>
            <a:ext cx="841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create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5" name="CustomShape 24"/>
          <p:cNvSpPr/>
          <p:nvPr/>
        </p:nvSpPr>
        <p:spPr>
          <a:xfrm flipV="1">
            <a:off x="4221000" y="4372200"/>
            <a:ext cx="360" cy="103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" name="CustomShape 25"/>
          <p:cNvSpPr/>
          <p:nvPr/>
        </p:nvSpPr>
        <p:spPr>
          <a:xfrm rot="16200000">
            <a:off x="3776760" y="4716000"/>
            <a:ext cx="588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edit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26"/>
          <p:cNvSpPr/>
          <p:nvPr/>
        </p:nvSpPr>
        <p:spPr>
          <a:xfrm>
            <a:off x="5096520" y="3899160"/>
            <a:ext cx="732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Cross-platform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69" name="Content Placeholder 3"/>
          <p:cNvPicPr/>
          <p:nvPr/>
        </p:nvPicPr>
        <p:blipFill>
          <a:blip r:embed="rId2"/>
          <a:stretch/>
        </p:blipFill>
        <p:spPr>
          <a:xfrm>
            <a:off x="757080" y="2112480"/>
            <a:ext cx="3207240" cy="1501200"/>
          </a:xfrm>
          <a:prstGeom prst="rect">
            <a:avLst/>
          </a:prstGeom>
          <a:ln>
            <a:noFill/>
          </a:ln>
        </p:spPr>
      </p:pic>
      <p:pic>
        <p:nvPicPr>
          <p:cNvPr id="170" name="Picture 4"/>
          <p:cNvPicPr/>
          <p:nvPr/>
        </p:nvPicPr>
        <p:blipFill>
          <a:blip r:embed="rId3"/>
          <a:stretch/>
        </p:blipFill>
        <p:spPr>
          <a:xfrm>
            <a:off x="4045680" y="1629360"/>
            <a:ext cx="2634840" cy="2634840"/>
          </a:xfrm>
          <a:prstGeom prst="rect">
            <a:avLst/>
          </a:prstGeom>
          <a:ln>
            <a:noFill/>
          </a:ln>
        </p:spPr>
      </p:pic>
      <p:pic>
        <p:nvPicPr>
          <p:cNvPr id="171" name="Picture 5"/>
          <p:cNvPicPr/>
          <p:nvPr/>
        </p:nvPicPr>
        <p:blipFill>
          <a:blip r:embed="rId4"/>
          <a:stretch/>
        </p:blipFill>
        <p:spPr>
          <a:xfrm>
            <a:off x="6851880" y="1629360"/>
            <a:ext cx="2250360" cy="24674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983760" y="5290560"/>
            <a:ext cx="23652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F7819"/>
                </a:solidFill>
                <a:latin typeface="Trebuchet MS"/>
                <a:ea typeface="DejaVu Sans"/>
              </a:rPr>
              <a:t>One interface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 flipV="1">
            <a:off x="6287760" y="4195440"/>
            <a:ext cx="1114560" cy="82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CustomShape 4"/>
          <p:cNvSpPr/>
          <p:nvPr/>
        </p:nvSpPr>
        <p:spPr>
          <a:xfrm flipV="1">
            <a:off x="5166720" y="4016520"/>
            <a:ext cx="360" cy="100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" name="CustomShape 5"/>
          <p:cNvSpPr/>
          <p:nvPr/>
        </p:nvSpPr>
        <p:spPr>
          <a:xfrm flipH="1" flipV="1">
            <a:off x="2921760" y="4195440"/>
            <a:ext cx="949320" cy="82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CustomShape 6"/>
          <p:cNvSpPr/>
          <p:nvPr/>
        </p:nvSpPr>
        <p:spPr>
          <a:xfrm>
            <a:off x="3241800" y="5126040"/>
            <a:ext cx="3859200" cy="866880"/>
          </a:xfrm>
          <a:prstGeom prst="ellipse">
            <a:avLst/>
          </a:prstGeom>
          <a:noFill/>
          <a:ln w="25560">
            <a:solidFill>
              <a:srgbClr val="D0EB9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77" name="Picture 176"/>
          <p:cNvPicPr/>
          <p:nvPr/>
        </p:nvPicPr>
        <p:blipFill>
          <a:blip r:embed="rId5"/>
          <a:stretch/>
        </p:blipFill>
        <p:spPr>
          <a:xfrm>
            <a:off x="820800" y="4464000"/>
            <a:ext cx="1050120" cy="1233000"/>
          </a:xfrm>
          <a:prstGeom prst="rect">
            <a:avLst/>
          </a:prstGeom>
          <a:ln>
            <a:noFill/>
          </a:ln>
        </p:spPr>
      </p:pic>
      <p:pic>
        <p:nvPicPr>
          <p:cNvPr id="178" name="Picture 177"/>
          <p:cNvPicPr/>
          <p:nvPr/>
        </p:nvPicPr>
        <p:blipFill>
          <a:blip r:embed="rId6"/>
          <a:stretch/>
        </p:blipFill>
        <p:spPr>
          <a:xfrm>
            <a:off x="7920000" y="4551120"/>
            <a:ext cx="1135800" cy="1135800"/>
          </a:xfrm>
          <a:prstGeom prst="rect">
            <a:avLst/>
          </a:prstGeom>
          <a:ln>
            <a:noFill/>
          </a:ln>
        </p:spPr>
      </p:pic>
      <p:sp>
        <p:nvSpPr>
          <p:cNvPr id="179" name="CustomShape 7"/>
          <p:cNvSpPr/>
          <p:nvPr/>
        </p:nvSpPr>
        <p:spPr>
          <a:xfrm flipH="1" flipV="1">
            <a:off x="1978560" y="5254560"/>
            <a:ext cx="1150920" cy="21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0" name="CustomShape 8"/>
          <p:cNvSpPr/>
          <p:nvPr/>
        </p:nvSpPr>
        <p:spPr>
          <a:xfrm flipV="1">
            <a:off x="7164360" y="5182200"/>
            <a:ext cx="898560" cy="24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DC12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Qt usage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48000" y="1929960"/>
            <a:ext cx="8595360" cy="47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Desktop UIs (KDE Plasma, DDE, UKUI…)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Embedded and mobile Uis (Blackberry 10, Ubuntu Touch, Tesla Model S in-car UI…)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Applications (Adobe Photoshop, Autodesk Maya, Bitcoin Core, Google Earth, Teamviewer, Telegram…)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Organizations using Qt: AMD, Blizzard Entertainment, Electronic Arts, Huawei, Lucasfilm, Microsoft, Tesla, Valve, Walt Disney Animation Studios...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49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Tools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097280" y="2086920"/>
            <a:ext cx="713232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Creator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Design Studio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3D Studio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Designer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Linguist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Qbs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qmake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49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Modules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48640" y="1737360"/>
            <a:ext cx="7132320" cy="418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Core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QML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GUI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Widgets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Network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Test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Charts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Concurrent </a:t>
            </a:r>
          </a:p>
        </p:txBody>
      </p:sp>
      <p:sp>
        <p:nvSpPr>
          <p:cNvPr id="187" name="TextShape 3"/>
          <p:cNvSpPr txBox="1"/>
          <p:nvPr/>
        </p:nvSpPr>
        <p:spPr>
          <a:xfrm>
            <a:off x="4023360" y="1737360"/>
            <a:ext cx="4389120" cy="418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Image Formats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3D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Sensors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NFC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SQL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SVG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XML</a:t>
            </a: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Qt WebView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77160" y="609480"/>
            <a:ext cx="8595360" cy="76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QString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77160" y="1376280"/>
            <a:ext cx="9194760" cy="53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85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String class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2"/>
              </a:rPr>
              <a:t>QByteArray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QString::toUtf8() const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Returns a UTF-8 representation of the string as a array of bytes.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QString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QString::fromUtf8(const char *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str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 int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size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-1) [static]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Returns a QString initialized with the first size bytes of the UTF-8 string str.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const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4"/>
              </a:rPr>
              <a:t>ushort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*QString::utf16() const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Returns the QString as a '\0'-terminated array of unsigned shorts as UTF-16.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QString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QString::fromUtf16(const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4"/>
              </a:rPr>
              <a:t>ushort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*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unicode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 int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size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-1) [static]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Returns a QString initialized with the first size characters of the Unicode string unicode (ISO-10646-UTF-16 encoded).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std::string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QString::toStdString() const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QString Qstring::fromStdString(const std::string&amp; str) const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bool QString::startsWith(const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5"/>
              </a:rPr>
              <a:t>QStringRef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&amp;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s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6"/>
              </a:rPr>
              <a:t>Qt::CaseSensitivity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Qt::CaseSensitive) const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bool QString::endsWith(const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5"/>
              </a:rPr>
              <a:t>QStringRef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&amp;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s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6"/>
              </a:rPr>
              <a:t>Qt::CaseSensitivity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Qt::CaseSensitive) const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Checks if the string starts or ends with the given substring.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String to number and number to string: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QString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QString::number(T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 int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base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10)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double QString::toDouble(bool *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ok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Q_NULLPTR) const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float QString::toFloat(bool *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ok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Q_NULLPTR) const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int QString::toInt(bool *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ok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Q_NULLPTR, int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base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= 10) const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77160" y="609480"/>
            <a:ext cx="8595360" cy="6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90C226"/>
                </a:solidFill>
                <a:latin typeface="Trebuchet MS"/>
                <a:ea typeface="DejaVu Sans"/>
              </a:rPr>
              <a:t>QDateTime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77160" y="1293120"/>
            <a:ext cx="8595360" cy="47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Class that provides date and time functions.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2"/>
              </a:rPr>
              <a:t>fromString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(const QString &amp;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string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 Qt::DateFormat 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format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Returns the QDateTime represented by the string, using the format given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QString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toString(const 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3"/>
              </a:rPr>
              <a:t>QString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&amp;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format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) const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Returns the datetime as a string.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qint64 QdateTime::toSecsSinceEpoch() const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Returns the datetime as the number of seconds that have passed since 1970-01-01T00:00:00.000, Coordinated Universal Time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Trebuchet MS"/>
                <a:ea typeface="DejaVu Sans"/>
                <a:hlinkClick r:id="rId4"/>
              </a:rPr>
              <a:t>QDateTime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QDateTime::toUTC() const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Returns a datetime containing the date and time information in this datetime, but specified using the Qt::UTC definition.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77160" y="609480"/>
            <a:ext cx="8595360" cy="65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90C226"/>
                </a:solidFill>
                <a:latin typeface="Trebuchet MS"/>
                <a:ea typeface="DejaVu Sans"/>
              </a:rPr>
              <a:t>QVector, QList, QMap, QMultiMap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77160" y="1357920"/>
            <a:ext cx="8595360" cy="113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Containers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Functional analogs of STL containers, but with additional features and optimized for use with Qt types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77160" y="4331880"/>
            <a:ext cx="876096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6C911C"/>
                </a:solidFill>
                <a:latin typeface="Trebuchet MS"/>
                <a:ea typeface="Calibri"/>
              </a:rPr>
              <a:t>Java-like iterators: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Calibri"/>
              </a:rPr>
              <a:t>QVector&lt;int&gt; vector;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Lucida Console"/>
                <a:ea typeface="Calibri"/>
              </a:rPr>
              <a:t>…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Calibri"/>
              </a:rPr>
              <a:t>QVectorIterator it(vector);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Calibri"/>
              </a:rPr>
              <a:t>while(it.hasNext()) { std::cout&lt;&lt; it.next(); 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77160" y="2724480"/>
            <a:ext cx="876096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6C911C"/>
                </a:solidFill>
                <a:latin typeface="Trebuchet MS"/>
                <a:ea typeface="Calibri"/>
              </a:rPr>
              <a:t>Compatibility with STL: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Calibri"/>
              </a:rPr>
              <a:t>QVector&lt;int&gt; vector;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Lucida Console"/>
                <a:ea typeface="Calibri"/>
              </a:rPr>
              <a:t>…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Calibri"/>
              </a:rPr>
              <a:t>std::sort(vector.begin(), vector.end())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5821</TotalTime>
  <Words>1343</Words>
  <Application>Microsoft Office PowerPoint</Application>
  <PresentationFormat>Widescreen</PresentationFormat>
  <Paragraphs>249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Lucida Console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Framework</dc:title>
  <dc:subject/>
  <dc:creator>Denis Belyshev</dc:creator>
  <dc:description/>
  <cp:lastModifiedBy>Serhii Rubets</cp:lastModifiedBy>
  <cp:revision>50</cp:revision>
  <dcterms:created xsi:type="dcterms:W3CDTF">2016-04-04T13:40:41Z</dcterms:created>
  <dcterms:modified xsi:type="dcterms:W3CDTF">2024-02-26T06:39:25Z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