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5685-8BFE-11E7-9ABA-E19C28AB2C67}"/>
              </a:ext>
            </a:extLst>
          </p:cNvPr>
          <p:cNvSpPr>
            <a:spLocks noGrp="1"/>
          </p:cNvSpPr>
          <p:nvPr>
            <p:ph type="ctrTitle"/>
          </p:nvPr>
        </p:nvSpPr>
        <p:spPr>
          <a:xfrm>
            <a:off x="767953" y="706040"/>
            <a:ext cx="8825658" cy="3329581"/>
          </a:xfrm>
        </p:spPr>
        <p:txBody>
          <a:bodyPr/>
          <a:lstStyle/>
          <a:p>
            <a:r>
              <a:rPr lang="en-US" sz="4400" b="1" dirty="0"/>
              <a:t>SENTIMENT ANALYSIS IN MARKETING</a:t>
            </a:r>
            <a:endParaRPr lang="en-US" b="1" dirty="0"/>
          </a:p>
        </p:txBody>
      </p:sp>
      <p:sp>
        <p:nvSpPr>
          <p:cNvPr id="3" name="Subtitle 2">
            <a:extLst>
              <a:ext uri="{FF2B5EF4-FFF2-40B4-BE49-F238E27FC236}">
                <a16:creationId xmlns:a16="http://schemas.microsoft.com/office/drawing/2014/main" id="{E26B1B30-0E91-936F-3D9D-8FD190E48A4D}"/>
              </a:ext>
            </a:extLst>
          </p:cNvPr>
          <p:cNvSpPr>
            <a:spLocks noGrp="1"/>
          </p:cNvSpPr>
          <p:nvPr>
            <p:ph type="subTitle" idx="1"/>
          </p:nvPr>
        </p:nvSpPr>
        <p:spPr>
          <a:xfrm>
            <a:off x="571500" y="4035621"/>
            <a:ext cx="9212660" cy="1603179"/>
          </a:xfrm>
        </p:spPr>
        <p:txBody>
          <a:bodyPr/>
          <a:lstStyle/>
          <a:p>
            <a:r>
              <a:rPr lang="en-US" dirty="0"/>
              <a:t>  </a:t>
            </a:r>
            <a:r>
              <a:rPr lang="en-US" sz="3200" dirty="0">
                <a:solidFill>
                  <a:schemeClr val="tx1"/>
                </a:solidFill>
              </a:rPr>
              <a:t>Phase-2 (Innovation)</a:t>
            </a:r>
            <a:endParaRPr lang="en-US" dirty="0"/>
          </a:p>
        </p:txBody>
      </p:sp>
    </p:spTree>
    <p:extLst>
      <p:ext uri="{BB962C8B-B14F-4D97-AF65-F5344CB8AC3E}">
        <p14:creationId xmlns:p14="http://schemas.microsoft.com/office/powerpoint/2010/main" val="313050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3F2F-B2DC-9A9D-226C-7C09C56CF849}"/>
              </a:ext>
            </a:extLst>
          </p:cNvPr>
          <p:cNvSpPr>
            <a:spLocks noGrp="1"/>
          </p:cNvSpPr>
          <p:nvPr>
            <p:ph type="title"/>
          </p:nvPr>
        </p:nvSpPr>
        <p:spPr>
          <a:xfrm rot="10800000" flipV="1">
            <a:off x="646111" y="160734"/>
            <a:ext cx="9404723" cy="291984"/>
          </a:xfrm>
        </p:spPr>
        <p:txBody>
          <a:bodyPr/>
          <a:lstStyle/>
          <a:p>
            <a:endParaRPr lang="en-US" dirty="0"/>
          </a:p>
        </p:txBody>
      </p:sp>
      <p:sp>
        <p:nvSpPr>
          <p:cNvPr id="3" name="Content Placeholder 2">
            <a:extLst>
              <a:ext uri="{FF2B5EF4-FFF2-40B4-BE49-F238E27FC236}">
                <a16:creationId xmlns:a16="http://schemas.microsoft.com/office/drawing/2014/main" id="{F3D84AAC-E3F0-B19C-9615-947F0A9B1366}"/>
              </a:ext>
            </a:extLst>
          </p:cNvPr>
          <p:cNvSpPr>
            <a:spLocks noGrp="1"/>
          </p:cNvSpPr>
          <p:nvPr>
            <p:ph idx="1"/>
          </p:nvPr>
        </p:nvSpPr>
        <p:spPr>
          <a:xfrm>
            <a:off x="397061" y="1071563"/>
            <a:ext cx="9653773" cy="5387297"/>
          </a:xfrm>
        </p:spPr>
        <p:txBody>
          <a:bodyPr>
            <a:normAutofit fontScale="77500" lnSpcReduction="20000"/>
          </a:bodyPr>
          <a:lstStyle/>
          <a:p>
            <a:r>
              <a:rPr lang="en-US" sz="3200" dirty="0"/>
              <a:t>Why not use these data sources to monitor what people think and say about your organization and why they perceive you this way? Sentiment analysis of brand mentions allows you to keep current with your credibility within the industry, identify emerging reputational crises, and respond to them quickly. You can compare this month’s results and those from the previous quarter, for instance, and find out how your brand image has changed during this time</a:t>
            </a:r>
          </a:p>
          <a:p>
            <a:pPr marL="0" indent="0">
              <a:buNone/>
            </a:pPr>
            <a:endParaRPr lang="en-US" sz="3200" dirty="0"/>
          </a:p>
          <a:p>
            <a:r>
              <a:rPr lang="en-US" sz="3200" dirty="0"/>
              <a:t>It’s not only important to know social opinions about your organization but also to define who is talking about you, whether the industry influences your brand, and in what context. What’s more exciting sentiment analysis software does all of the above in real time and across all channels</a:t>
            </a:r>
          </a:p>
        </p:txBody>
      </p:sp>
    </p:spTree>
    <p:extLst>
      <p:ext uri="{BB962C8B-B14F-4D97-AF65-F5344CB8AC3E}">
        <p14:creationId xmlns:p14="http://schemas.microsoft.com/office/powerpoint/2010/main" val="246551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00B5-D4EB-E492-AE0A-462B97A3DCA4}"/>
              </a:ext>
            </a:extLst>
          </p:cNvPr>
          <p:cNvSpPr>
            <a:spLocks noGrp="1"/>
          </p:cNvSpPr>
          <p:nvPr>
            <p:ph type="title"/>
          </p:nvPr>
        </p:nvSpPr>
        <p:spPr/>
        <p:txBody>
          <a:bodyPr/>
          <a:lstStyle/>
          <a:p>
            <a:r>
              <a:rPr lang="en-US" sz="4400" dirty="0"/>
              <a:t>COMPETITIVE RESEARCH</a:t>
            </a:r>
          </a:p>
        </p:txBody>
      </p:sp>
      <p:sp>
        <p:nvSpPr>
          <p:cNvPr id="3" name="Content Placeholder 2">
            <a:extLst>
              <a:ext uri="{FF2B5EF4-FFF2-40B4-BE49-F238E27FC236}">
                <a16:creationId xmlns:a16="http://schemas.microsoft.com/office/drawing/2014/main" id="{20C919A5-E28D-5266-CEEF-5D0933BF69ED}"/>
              </a:ext>
            </a:extLst>
          </p:cNvPr>
          <p:cNvSpPr>
            <a:spLocks noGrp="1"/>
          </p:cNvSpPr>
          <p:nvPr>
            <p:ph idx="1"/>
          </p:nvPr>
        </p:nvSpPr>
        <p:spPr/>
        <p:txBody>
          <a:bodyPr/>
          <a:lstStyle/>
          <a:p>
            <a:r>
              <a:rPr lang="en-US" dirty="0"/>
              <a:t>There is one thing for sure you and your competitors have in common – a target audience. You can track and research how society evaluates competitors just as you analyze their attitude toward your business. What do customers value most about other industry players? Is there anything competitors lack or do wrong? Which channels do clients use to engage with other companies? Take advantage of this knowledge to improve your communication, marketing strategies, and overall service</a:t>
            </a:r>
          </a:p>
          <a:p>
            <a:r>
              <a:rPr lang="en-US" dirty="0"/>
              <a:t>Competitive analysis that involves sentiment analysis will help you understand your weaknesses and strengths and maybe find ways to stand out.</a:t>
            </a:r>
          </a:p>
        </p:txBody>
      </p:sp>
    </p:spTree>
    <p:extLst>
      <p:ext uri="{BB962C8B-B14F-4D97-AF65-F5344CB8AC3E}">
        <p14:creationId xmlns:p14="http://schemas.microsoft.com/office/powerpoint/2010/main" val="140147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6F4D-2D56-84CD-142B-ABECB9312694}"/>
              </a:ext>
            </a:extLst>
          </p:cNvPr>
          <p:cNvSpPr>
            <a:spLocks noGrp="1"/>
          </p:cNvSpPr>
          <p:nvPr>
            <p:ph type="title"/>
          </p:nvPr>
        </p:nvSpPr>
        <p:spPr/>
        <p:txBody>
          <a:bodyPr/>
          <a:lstStyle/>
          <a:p>
            <a:r>
              <a:rPr lang="en-US" sz="4400" dirty="0"/>
              <a:t>FLAME DETECTION AND CUSTOMER PRIORITIZATION</a:t>
            </a:r>
          </a:p>
        </p:txBody>
      </p:sp>
      <p:sp>
        <p:nvSpPr>
          <p:cNvPr id="3" name="Content Placeholder 2">
            <a:extLst>
              <a:ext uri="{FF2B5EF4-FFF2-40B4-BE49-F238E27FC236}">
                <a16:creationId xmlns:a16="http://schemas.microsoft.com/office/drawing/2014/main" id="{A60A589D-EDDB-4CF7-C401-231AC22DAF96}"/>
              </a:ext>
            </a:extLst>
          </p:cNvPr>
          <p:cNvSpPr>
            <a:spLocks noGrp="1"/>
          </p:cNvSpPr>
          <p:nvPr>
            <p:ph idx="1"/>
          </p:nvPr>
        </p:nvSpPr>
        <p:spPr/>
        <p:txBody>
          <a:bodyPr>
            <a:noAutofit/>
          </a:bodyPr>
          <a:lstStyle/>
          <a:p>
            <a:r>
              <a:rPr lang="en-US" sz="2400" dirty="0"/>
              <a:t>Hospitality brands, financial institutions, retailers, transportation companies, and other businesses use sentiment classification to optimize customer care department work. With text analysis platforms like IBM Watson Natural Language Understanding or </a:t>
            </a:r>
            <a:r>
              <a:rPr lang="en-US" sz="2400" dirty="0" err="1"/>
              <a:t>MonkeyLearn</a:t>
            </a:r>
            <a:r>
              <a:rPr lang="en-US" sz="2400" dirty="0"/>
              <a:t>, users can automate the classification of incoming customer support messages by polarity, topic, aspect, and priority. Then, queries are sent to dedicated , and new or repeat customers</a:t>
            </a:r>
          </a:p>
        </p:txBody>
      </p:sp>
    </p:spTree>
    <p:extLst>
      <p:ext uri="{BB962C8B-B14F-4D97-AF65-F5344CB8AC3E}">
        <p14:creationId xmlns:p14="http://schemas.microsoft.com/office/powerpoint/2010/main" val="1381871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0916-382D-84B8-5BCE-6B32693B85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D5F595-0324-3B79-BB57-BEF15C8FBC8B}"/>
              </a:ext>
            </a:extLst>
          </p:cNvPr>
          <p:cNvSpPr>
            <a:spLocks noGrp="1"/>
          </p:cNvSpPr>
          <p:nvPr>
            <p:ph idx="1"/>
          </p:nvPr>
        </p:nvSpPr>
        <p:spPr>
          <a:xfrm>
            <a:off x="428626" y="2384227"/>
            <a:ext cx="9622208" cy="3116042"/>
          </a:xfrm>
        </p:spPr>
        <p:txBody>
          <a:bodyPr>
            <a:normAutofit/>
          </a:bodyPr>
          <a:lstStyle/>
          <a:p>
            <a:r>
              <a:rPr lang="en-US" sz="2400" dirty="0"/>
              <a:t>Since it’s better to put out a spark before it turns into a flame, new messages from the least happy and most angry customers are processed first. </a:t>
            </a:r>
            <a:r>
              <a:rPr lang="en-US" sz="2400" dirty="0" err="1"/>
              <a:t>Satalytics</a:t>
            </a:r>
            <a:r>
              <a:rPr lang="en-US" sz="2400" dirty="0"/>
              <a:t>, for example, groups feedback by device, customer journey stage, and new or repeat customers.</a:t>
            </a:r>
          </a:p>
        </p:txBody>
      </p:sp>
    </p:spTree>
    <p:extLst>
      <p:ext uri="{BB962C8B-B14F-4D97-AF65-F5344CB8AC3E}">
        <p14:creationId xmlns:p14="http://schemas.microsoft.com/office/powerpoint/2010/main" val="425560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0DC6-D070-0650-0FD5-4FAD46954A71}"/>
              </a:ext>
            </a:extLst>
          </p:cNvPr>
          <p:cNvSpPr>
            <a:spLocks noGrp="1"/>
          </p:cNvSpPr>
          <p:nvPr>
            <p:ph type="title"/>
          </p:nvPr>
        </p:nvSpPr>
        <p:spPr/>
        <p:txBody>
          <a:bodyPr/>
          <a:lstStyle/>
          <a:p>
            <a:r>
              <a:rPr lang="en-US" sz="4400" dirty="0"/>
              <a:t>MARKET RESEARCH AND INSIGHTS INTO  INDUSTRY TRENDS</a:t>
            </a:r>
          </a:p>
        </p:txBody>
      </p:sp>
      <p:sp>
        <p:nvSpPr>
          <p:cNvPr id="3" name="Content Placeholder 2">
            <a:extLst>
              <a:ext uri="{FF2B5EF4-FFF2-40B4-BE49-F238E27FC236}">
                <a16:creationId xmlns:a16="http://schemas.microsoft.com/office/drawing/2014/main" id="{9221AD8D-D11C-212A-05CC-19AF0ED4FBC5}"/>
              </a:ext>
            </a:extLst>
          </p:cNvPr>
          <p:cNvSpPr>
            <a:spLocks noGrp="1"/>
          </p:cNvSpPr>
          <p:nvPr>
            <p:ph idx="1"/>
          </p:nvPr>
        </p:nvSpPr>
        <p:spPr/>
        <p:txBody>
          <a:bodyPr/>
          <a:lstStyle/>
          <a:p>
            <a:r>
              <a:rPr lang="en-US" dirty="0"/>
              <a:t>As we said before, social media sites and forums are sources of information on any topic. People discuss news and products and write about their values, dreams, everyday needs, and events. And they do this voluntarily 24/7.
With sentiment analysis, marketers can track and study consumer behavior patterns in real time to predict future trends and help management make informed decisions.</a:t>
            </a:r>
          </a:p>
        </p:txBody>
      </p:sp>
    </p:spTree>
    <p:extLst>
      <p:ext uri="{BB962C8B-B14F-4D97-AF65-F5344CB8AC3E}">
        <p14:creationId xmlns:p14="http://schemas.microsoft.com/office/powerpoint/2010/main" val="442245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C149-F503-BF7C-E2B8-8C14A9549A6F}"/>
              </a:ext>
            </a:extLst>
          </p:cNvPr>
          <p:cNvSpPr>
            <a:spLocks noGrp="1"/>
          </p:cNvSpPr>
          <p:nvPr>
            <p:ph type="title"/>
          </p:nvPr>
        </p:nvSpPr>
        <p:spPr>
          <a:xfrm>
            <a:off x="507600" y="175897"/>
            <a:ext cx="9404723" cy="1400530"/>
          </a:xfrm>
        </p:spPr>
        <p:txBody>
          <a:bodyPr/>
          <a:lstStyle/>
          <a:p>
            <a:r>
              <a:rPr lang="en-US" sz="4400" dirty="0"/>
              <a:t>WORKFORCE ANALYTICS AND EMPLOYEE ENGAGEMENT MONITORING </a:t>
            </a:r>
          </a:p>
        </p:txBody>
      </p:sp>
      <p:sp>
        <p:nvSpPr>
          <p:cNvPr id="3" name="Content Placeholder 2">
            <a:extLst>
              <a:ext uri="{FF2B5EF4-FFF2-40B4-BE49-F238E27FC236}">
                <a16:creationId xmlns:a16="http://schemas.microsoft.com/office/drawing/2014/main" id="{C70D4FEA-64FA-07F6-7E59-9D41D6F8C143}"/>
              </a:ext>
            </a:extLst>
          </p:cNvPr>
          <p:cNvSpPr>
            <a:spLocks noGrp="1"/>
          </p:cNvSpPr>
          <p:nvPr>
            <p:ph idx="1"/>
          </p:nvPr>
        </p:nvSpPr>
        <p:spPr>
          <a:xfrm>
            <a:off x="645130" y="2375297"/>
            <a:ext cx="9404723" cy="3873102"/>
          </a:xfrm>
        </p:spPr>
        <p:txBody>
          <a:bodyPr/>
          <a:lstStyle/>
          <a:p>
            <a:r>
              <a:rPr lang="en-US" dirty="0"/>
              <a:t>Some organizations go beyond using sentiment analysis for market research or customer experience evaluation, applying it internally for HR-related processes. These companies measure employee satisfaction and detect factors that discourage team members and eventually reduce their performance. Specialists automate the analysis of employee surveys with sentiment analysis software, which allows them to address problems and concerns faster. Human resource managers can detect and track the general tone of responses, group results by departments and keywords, and check whether employee sentiment has changed over time or not.</a:t>
            </a:r>
          </a:p>
        </p:txBody>
      </p:sp>
    </p:spTree>
    <p:extLst>
      <p:ext uri="{BB962C8B-B14F-4D97-AF65-F5344CB8AC3E}">
        <p14:creationId xmlns:p14="http://schemas.microsoft.com/office/powerpoint/2010/main" val="428684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AEDF-8EC8-6ADB-DAC1-8827977DE8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A119EC-0A63-545F-ECEB-B94FDDC7C14A}"/>
              </a:ext>
            </a:extLst>
          </p:cNvPr>
          <p:cNvSpPr>
            <a:spLocks noGrp="1"/>
          </p:cNvSpPr>
          <p:nvPr>
            <p:ph idx="1"/>
          </p:nvPr>
        </p:nvSpPr>
        <p:spPr/>
        <p:txBody>
          <a:bodyPr>
            <a:normAutofit/>
          </a:bodyPr>
          <a:lstStyle/>
          <a:p>
            <a:r>
              <a:rPr lang="en-US" sz="3200" dirty="0"/>
              <a:t>NAME : </a:t>
            </a:r>
            <a:r>
              <a:rPr lang="en-US" sz="3200" dirty="0" err="1"/>
              <a:t>Shevitha</a:t>
            </a:r>
            <a:r>
              <a:rPr lang="en-US" sz="3200" dirty="0"/>
              <a:t> D</a:t>
            </a:r>
          </a:p>
          <a:p>
            <a:r>
              <a:rPr lang="en-US" sz="3200" dirty="0"/>
              <a:t>YEAR : III-year</a:t>
            </a:r>
          </a:p>
          <a:p>
            <a:r>
              <a:rPr lang="en-US" sz="3200" dirty="0"/>
              <a:t>NM ID : au513521104046</a:t>
            </a:r>
          </a:p>
          <a:p>
            <a:r>
              <a:rPr lang="en-US" sz="3200" dirty="0"/>
              <a:t>EMAIL ID : shevithadeena@gmail.com</a:t>
            </a:r>
          </a:p>
        </p:txBody>
      </p:sp>
    </p:spTree>
    <p:extLst>
      <p:ext uri="{BB962C8B-B14F-4D97-AF65-F5344CB8AC3E}">
        <p14:creationId xmlns:p14="http://schemas.microsoft.com/office/powerpoint/2010/main" val="61847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AFB3-34D9-1972-1B3F-191256402321}"/>
              </a:ext>
            </a:extLst>
          </p:cNvPr>
          <p:cNvSpPr>
            <a:spLocks noGrp="1"/>
          </p:cNvSpPr>
          <p:nvPr>
            <p:ph type="title"/>
          </p:nvPr>
        </p:nvSpPr>
        <p:spPr/>
        <p:txBody>
          <a:bodyPr/>
          <a:lstStyle/>
          <a:p>
            <a:r>
              <a:rPr lang="en-US" dirty="0"/>
              <a:t>I</a:t>
            </a:r>
            <a:r>
              <a:rPr lang="en-US" sz="4400" dirty="0"/>
              <a:t>NTRODUCTION </a:t>
            </a:r>
            <a:endParaRPr lang="en-US" dirty="0"/>
          </a:p>
        </p:txBody>
      </p:sp>
      <p:sp>
        <p:nvSpPr>
          <p:cNvPr id="3" name="Content Placeholder 2">
            <a:extLst>
              <a:ext uri="{FF2B5EF4-FFF2-40B4-BE49-F238E27FC236}">
                <a16:creationId xmlns:a16="http://schemas.microsoft.com/office/drawing/2014/main" id="{34710017-037B-89F5-5220-51162A80773F}"/>
              </a:ext>
            </a:extLst>
          </p:cNvPr>
          <p:cNvSpPr>
            <a:spLocks noGrp="1"/>
          </p:cNvSpPr>
          <p:nvPr>
            <p:ph idx="1"/>
          </p:nvPr>
        </p:nvSpPr>
        <p:spPr>
          <a:xfrm>
            <a:off x="722894" y="1393030"/>
            <a:ext cx="9251156" cy="4786314"/>
          </a:xfrm>
        </p:spPr>
        <p:txBody>
          <a:bodyPr>
            <a:normAutofit fontScale="77500" lnSpcReduction="20000"/>
          </a:bodyPr>
          <a:lstStyle/>
          <a:p>
            <a:r>
              <a:rPr lang="en-US" sz="3200" dirty="0"/>
              <a:t>Sentiment analysis is a form of text research that uses a mix of statistics, natural language processing (NLP), and machine learning to identify and extract subjective information -for instance, a reviewer’s feelings, thoughts, judgments, or assessments about a particular topic, event, or a company and its activities</a:t>
            </a:r>
          </a:p>
          <a:p>
            <a:r>
              <a:rPr lang="en-US" sz="3200" dirty="0"/>
              <a:t>This analysis type is also known as opinion mining (with a focus on extraction) or affective rating. Some specialists prefer the terms sentiment classification and extraction. Regardless of the name, the goal is the same: to know a user or audience opinion on a target object by analyzing a vast amount of text from various sources.</a:t>
            </a:r>
          </a:p>
        </p:txBody>
      </p:sp>
    </p:spTree>
    <p:extLst>
      <p:ext uri="{BB962C8B-B14F-4D97-AF65-F5344CB8AC3E}">
        <p14:creationId xmlns:p14="http://schemas.microsoft.com/office/powerpoint/2010/main" val="157018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9853-1FDE-B9AA-E7DB-CC877376320A}"/>
              </a:ext>
            </a:extLst>
          </p:cNvPr>
          <p:cNvSpPr>
            <a:spLocks noGrp="1"/>
          </p:cNvSpPr>
          <p:nvPr>
            <p:ph type="title"/>
          </p:nvPr>
        </p:nvSpPr>
        <p:spPr/>
        <p:txBody>
          <a:bodyPr/>
          <a:lstStyle/>
          <a:p>
            <a:r>
              <a:rPr lang="en-US" sz="4400" dirty="0"/>
              <a:t>TYPES </a:t>
            </a:r>
          </a:p>
        </p:txBody>
      </p:sp>
      <p:sp>
        <p:nvSpPr>
          <p:cNvPr id="3" name="Content Placeholder 2">
            <a:extLst>
              <a:ext uri="{FF2B5EF4-FFF2-40B4-BE49-F238E27FC236}">
                <a16:creationId xmlns:a16="http://schemas.microsoft.com/office/drawing/2014/main" id="{B6DCBB52-72DC-0921-7E3B-1F9AB0B95BB4}"/>
              </a:ext>
            </a:extLst>
          </p:cNvPr>
          <p:cNvSpPr>
            <a:spLocks noGrp="1"/>
          </p:cNvSpPr>
          <p:nvPr>
            <p:ph idx="1"/>
          </p:nvPr>
        </p:nvSpPr>
        <p:spPr>
          <a:xfrm>
            <a:off x="645132" y="1214438"/>
            <a:ext cx="9588290" cy="5033962"/>
          </a:xfrm>
        </p:spPr>
        <p:txBody>
          <a:bodyPr>
            <a:normAutofit fontScale="92500"/>
          </a:bodyPr>
          <a:lstStyle/>
          <a:p>
            <a:r>
              <a:rPr lang="en-US" sz="2400" dirty="0"/>
              <a:t>Subjectivity classification : Subjectivity classification divides fragments of text into objective and subjective or opinionated.</a:t>
            </a:r>
          </a:p>
          <a:p>
            <a:r>
              <a:rPr lang="en-US" sz="2400" dirty="0"/>
              <a:t>Polarity classification : Opinionated pieces of text can be further divided into negative and positive, using polarity classification.</a:t>
            </a:r>
          </a:p>
          <a:p>
            <a:r>
              <a:rPr lang="en-US" sz="2400" dirty="0"/>
              <a:t>Aspect-based sentiment analysis : Aspect-based or feature-based sentiment analysis is a multistep process aiming at detecting and extracting sentiments toward a specific component of a product or service.  </a:t>
            </a:r>
          </a:p>
          <a:p>
            <a:r>
              <a:rPr lang="en-US" sz="2400" dirty="0"/>
              <a:t>Fine-grained sentiment analysis : The term is often used as a synonym for aspect-based sentiment analysis, multiclass polarity classification, or </a:t>
            </a:r>
            <a:r>
              <a:rPr lang="en-US" sz="2400" dirty="0" err="1"/>
              <a:t>subsentence</a:t>
            </a:r>
            <a:r>
              <a:rPr lang="en-US" sz="2400" dirty="0"/>
              <a:t>-level sentiment analysis — as opposed to coarse-grained opinion mining performed at document and sentence levels.</a:t>
            </a:r>
          </a:p>
        </p:txBody>
      </p:sp>
    </p:spTree>
    <p:extLst>
      <p:ext uri="{BB962C8B-B14F-4D97-AF65-F5344CB8AC3E}">
        <p14:creationId xmlns:p14="http://schemas.microsoft.com/office/powerpoint/2010/main" val="280979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3ABE-E97B-4572-D0D7-842EFA7369DC}"/>
              </a:ext>
            </a:extLst>
          </p:cNvPr>
          <p:cNvSpPr>
            <a:spLocks noGrp="1"/>
          </p:cNvSpPr>
          <p:nvPr>
            <p:ph type="title"/>
          </p:nvPr>
        </p:nvSpPr>
        <p:spPr/>
        <p:txBody>
          <a:bodyPr/>
          <a:lstStyle/>
          <a:p>
            <a:r>
              <a:rPr lang="en-US" sz="4400" dirty="0"/>
              <a:t>SENTIMENT ANNOTATION </a:t>
            </a:r>
          </a:p>
        </p:txBody>
      </p:sp>
      <p:sp>
        <p:nvSpPr>
          <p:cNvPr id="8" name="Content Placeholder 7">
            <a:extLst>
              <a:ext uri="{FF2B5EF4-FFF2-40B4-BE49-F238E27FC236}">
                <a16:creationId xmlns:a16="http://schemas.microsoft.com/office/drawing/2014/main" id="{78ADC063-B45F-E749-BB11-5875AFE817DF}"/>
              </a:ext>
            </a:extLst>
          </p:cNvPr>
          <p:cNvSpPr>
            <a:spLocks noGrp="1"/>
          </p:cNvSpPr>
          <p:nvPr>
            <p:ph idx="1"/>
          </p:nvPr>
        </p:nvSpPr>
        <p:spPr>
          <a:xfrm>
            <a:off x="1103313" y="2052918"/>
            <a:ext cx="4772422" cy="4195481"/>
          </a:xfrm>
        </p:spPr>
        <p:txBody>
          <a:bodyPr/>
          <a:lstStyle/>
          <a:p>
            <a:r>
              <a:rPr lang="en-US" dirty="0"/>
              <a:t>The second step is to assign sentiment tags (positive, neutral, negative, etc.) to words and phrases. Attribute-based and fine-grained types of sentiment analysis will require more labels — and more textual data —  to produce accurate results. Keep in mind that sentiment labeling is considered reliable if it’s made by more than one annotator.</a:t>
            </a:r>
          </a:p>
        </p:txBody>
      </p:sp>
      <p:pic>
        <p:nvPicPr>
          <p:cNvPr id="11" name="Picture 10">
            <a:extLst>
              <a:ext uri="{FF2B5EF4-FFF2-40B4-BE49-F238E27FC236}">
                <a16:creationId xmlns:a16="http://schemas.microsoft.com/office/drawing/2014/main" id="{0636B529-117C-E753-5B98-B3BFB8628D94}"/>
              </a:ext>
            </a:extLst>
          </p:cNvPr>
          <p:cNvPicPr>
            <a:picLocks noChangeAspect="1"/>
          </p:cNvPicPr>
          <p:nvPr/>
        </p:nvPicPr>
        <p:blipFill>
          <a:blip r:embed="rId2"/>
          <a:stretch>
            <a:fillRect/>
          </a:stretch>
        </p:blipFill>
        <p:spPr>
          <a:xfrm>
            <a:off x="6316267" y="2052918"/>
            <a:ext cx="4717158" cy="3437929"/>
          </a:xfrm>
          <a:prstGeom prst="rect">
            <a:avLst/>
          </a:prstGeom>
        </p:spPr>
      </p:pic>
    </p:spTree>
    <p:extLst>
      <p:ext uri="{BB962C8B-B14F-4D97-AF65-F5344CB8AC3E}">
        <p14:creationId xmlns:p14="http://schemas.microsoft.com/office/powerpoint/2010/main" val="257965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ECE0-8520-C2DA-030C-5EE8A83080D9}"/>
              </a:ext>
            </a:extLst>
          </p:cNvPr>
          <p:cNvSpPr>
            <a:spLocks noGrp="1"/>
          </p:cNvSpPr>
          <p:nvPr>
            <p:ph type="title"/>
          </p:nvPr>
        </p:nvSpPr>
        <p:spPr/>
        <p:txBody>
          <a:bodyPr/>
          <a:lstStyle/>
          <a:p>
            <a:r>
              <a:rPr lang="en-US" sz="4400" dirty="0"/>
              <a:t>Text cleansing</a:t>
            </a:r>
          </a:p>
        </p:txBody>
      </p:sp>
      <p:sp>
        <p:nvSpPr>
          <p:cNvPr id="3" name="Content Placeholder 2">
            <a:extLst>
              <a:ext uri="{FF2B5EF4-FFF2-40B4-BE49-F238E27FC236}">
                <a16:creationId xmlns:a16="http://schemas.microsoft.com/office/drawing/2014/main" id="{EEBA8B7D-3500-9E6C-3B3F-5C3D86A86118}"/>
              </a:ext>
            </a:extLst>
          </p:cNvPr>
          <p:cNvSpPr>
            <a:spLocks noGrp="1"/>
          </p:cNvSpPr>
          <p:nvPr>
            <p:ph idx="1"/>
          </p:nvPr>
        </p:nvSpPr>
        <p:spPr>
          <a:xfrm>
            <a:off x="1103312" y="2052918"/>
            <a:ext cx="4575969" cy="2144035"/>
          </a:xfrm>
        </p:spPr>
        <p:txBody>
          <a:bodyPr>
            <a:normAutofit fontScale="77500" lnSpcReduction="20000"/>
          </a:bodyPr>
          <a:lstStyle/>
          <a:p>
            <a:r>
              <a:rPr lang="en-US" dirty="0"/>
              <a:t>Reviews and comments typically contain a lot of irrelevant and excessive information that can negatively affect a model’s precision. So, before feeding the dataset to an algorithm, you must get rid of noises, stop words (articles, pronouns, etc.), and variations of the same words, transforming them into canonical form.</a:t>
            </a:r>
          </a:p>
        </p:txBody>
      </p:sp>
      <p:pic>
        <p:nvPicPr>
          <p:cNvPr id="6" name="Picture 5">
            <a:extLst>
              <a:ext uri="{FF2B5EF4-FFF2-40B4-BE49-F238E27FC236}">
                <a16:creationId xmlns:a16="http://schemas.microsoft.com/office/drawing/2014/main" id="{CC982875-CBAD-81C6-CFBA-B9F9CB6E6D50}"/>
              </a:ext>
            </a:extLst>
          </p:cNvPr>
          <p:cNvPicPr>
            <a:picLocks noChangeAspect="1"/>
          </p:cNvPicPr>
          <p:nvPr/>
        </p:nvPicPr>
        <p:blipFill>
          <a:blip r:embed="rId2"/>
          <a:stretch>
            <a:fillRect/>
          </a:stretch>
        </p:blipFill>
        <p:spPr>
          <a:xfrm>
            <a:off x="6096000" y="1853248"/>
            <a:ext cx="5695950" cy="3343830"/>
          </a:xfrm>
          <a:prstGeom prst="rect">
            <a:avLst/>
          </a:prstGeom>
        </p:spPr>
      </p:pic>
    </p:spTree>
    <p:extLst>
      <p:ext uri="{BB962C8B-B14F-4D97-AF65-F5344CB8AC3E}">
        <p14:creationId xmlns:p14="http://schemas.microsoft.com/office/powerpoint/2010/main" val="361477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50EA-6C40-CD1D-9D61-765B9BFC07B3}"/>
              </a:ext>
            </a:extLst>
          </p:cNvPr>
          <p:cNvSpPr>
            <a:spLocks noGrp="1"/>
          </p:cNvSpPr>
          <p:nvPr>
            <p:ph type="title"/>
          </p:nvPr>
        </p:nvSpPr>
        <p:spPr/>
        <p:txBody>
          <a:bodyPr/>
          <a:lstStyle/>
          <a:p>
            <a:r>
              <a:rPr lang="en-US" dirty="0"/>
              <a:t>Model training and testing</a:t>
            </a:r>
          </a:p>
        </p:txBody>
      </p:sp>
      <p:sp>
        <p:nvSpPr>
          <p:cNvPr id="3" name="Content Placeholder 2">
            <a:extLst>
              <a:ext uri="{FF2B5EF4-FFF2-40B4-BE49-F238E27FC236}">
                <a16:creationId xmlns:a16="http://schemas.microsoft.com/office/drawing/2014/main" id="{DDA47B50-C6BC-3AC6-72F0-E7E8C23D6F45}"/>
              </a:ext>
            </a:extLst>
          </p:cNvPr>
          <p:cNvSpPr>
            <a:spLocks noGrp="1"/>
          </p:cNvSpPr>
          <p:nvPr>
            <p:ph idx="1"/>
          </p:nvPr>
        </p:nvSpPr>
        <p:spPr>
          <a:xfrm>
            <a:off x="1104293" y="1533842"/>
            <a:ext cx="8946541" cy="4195481"/>
          </a:xfrm>
        </p:spPr>
        <p:txBody>
          <a:bodyPr>
            <a:normAutofit/>
          </a:bodyPr>
          <a:lstStyle/>
          <a:p>
            <a:r>
              <a:rPr lang="en-US" sz="2800" b="0" i="0" dirty="0">
                <a:effectLst/>
                <a:latin typeface="Open Sans" panose="02000000000000000000" pitchFamily="2" charset="0"/>
              </a:rPr>
              <a:t>Finally, your data science team proceeds to train an ML model and evaluate its results. For this, the prepared dataset is split into training and testing parts. Once the model achieves satisfactory predictions, it can be used for sentiment detection and classification in new, unlabeled reviews.</a:t>
            </a:r>
            <a:endParaRPr lang="en-US" sz="3200" dirty="0"/>
          </a:p>
        </p:txBody>
      </p:sp>
    </p:spTree>
    <p:extLst>
      <p:ext uri="{BB962C8B-B14F-4D97-AF65-F5344CB8AC3E}">
        <p14:creationId xmlns:p14="http://schemas.microsoft.com/office/powerpoint/2010/main" val="278096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C25E-F662-F459-297D-61AD69402845}"/>
              </a:ext>
            </a:extLst>
          </p:cNvPr>
          <p:cNvSpPr>
            <a:spLocks noGrp="1"/>
          </p:cNvSpPr>
          <p:nvPr>
            <p:ph type="title"/>
          </p:nvPr>
        </p:nvSpPr>
        <p:spPr/>
        <p:txBody>
          <a:bodyPr/>
          <a:lstStyle/>
          <a:p>
            <a:r>
              <a:rPr lang="en-US" dirty="0"/>
              <a:t>Sentiment analysis tools and APIs</a:t>
            </a:r>
          </a:p>
        </p:txBody>
      </p:sp>
      <p:sp>
        <p:nvSpPr>
          <p:cNvPr id="3" name="Content Placeholder 2">
            <a:extLst>
              <a:ext uri="{FF2B5EF4-FFF2-40B4-BE49-F238E27FC236}">
                <a16:creationId xmlns:a16="http://schemas.microsoft.com/office/drawing/2014/main" id="{69088BA1-ADBD-03E9-BA95-ECD9D46F3A82}"/>
              </a:ext>
            </a:extLst>
          </p:cNvPr>
          <p:cNvSpPr>
            <a:spLocks noGrp="1"/>
          </p:cNvSpPr>
          <p:nvPr>
            <p:ph idx="1"/>
          </p:nvPr>
        </p:nvSpPr>
        <p:spPr>
          <a:xfrm>
            <a:off x="646111" y="1552856"/>
            <a:ext cx="5701110" cy="4195481"/>
          </a:xfrm>
        </p:spPr>
        <p:txBody>
          <a:bodyPr/>
          <a:lstStyle/>
          <a:p>
            <a:r>
              <a:rPr lang="en-US" sz="3200" dirty="0" err="1"/>
              <a:t>InMoment</a:t>
            </a:r>
            <a:endParaRPr lang="en-US" sz="3200" dirty="0"/>
          </a:p>
          <a:p>
            <a:r>
              <a:rPr lang="en-US" sz="3200" dirty="0" err="1"/>
              <a:t>Clarabridge</a:t>
            </a:r>
            <a:endParaRPr lang="en-US" sz="3200" dirty="0"/>
          </a:p>
          <a:p>
            <a:r>
              <a:rPr lang="en-US" sz="3200" dirty="0"/>
              <a:t>Azure AI Language </a:t>
            </a:r>
          </a:p>
          <a:p>
            <a:r>
              <a:rPr lang="en-US" sz="3200" dirty="0"/>
              <a:t>Cloud Natural Language API</a:t>
            </a:r>
          </a:p>
          <a:p>
            <a:r>
              <a:rPr lang="en-US" sz="3200" dirty="0"/>
              <a:t>IBM Watson NLP</a:t>
            </a:r>
          </a:p>
          <a:p>
            <a:endParaRPr lang="en-US" sz="3200" dirty="0"/>
          </a:p>
          <a:p>
            <a:endParaRPr lang="en-US" sz="3200" dirty="0"/>
          </a:p>
          <a:p>
            <a:endParaRPr lang="en-US" dirty="0"/>
          </a:p>
        </p:txBody>
      </p:sp>
      <p:pic>
        <p:nvPicPr>
          <p:cNvPr id="6" name="Picture 5">
            <a:extLst>
              <a:ext uri="{FF2B5EF4-FFF2-40B4-BE49-F238E27FC236}">
                <a16:creationId xmlns:a16="http://schemas.microsoft.com/office/drawing/2014/main" id="{40E61548-0675-12CC-618D-4157838B32E4}"/>
              </a:ext>
            </a:extLst>
          </p:cNvPr>
          <p:cNvPicPr>
            <a:picLocks noChangeAspect="1"/>
          </p:cNvPicPr>
          <p:nvPr/>
        </p:nvPicPr>
        <p:blipFill>
          <a:blip r:embed="rId2"/>
          <a:stretch>
            <a:fillRect/>
          </a:stretch>
        </p:blipFill>
        <p:spPr>
          <a:xfrm>
            <a:off x="6347221" y="1552855"/>
            <a:ext cx="5510659" cy="4852427"/>
          </a:xfrm>
          <a:prstGeom prst="rect">
            <a:avLst/>
          </a:prstGeom>
        </p:spPr>
      </p:pic>
    </p:spTree>
    <p:extLst>
      <p:ext uri="{BB962C8B-B14F-4D97-AF65-F5344CB8AC3E}">
        <p14:creationId xmlns:p14="http://schemas.microsoft.com/office/powerpoint/2010/main" val="184012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0004-1D47-44A5-4FF9-3CE50EE3A8FC}"/>
              </a:ext>
            </a:extLst>
          </p:cNvPr>
          <p:cNvSpPr>
            <a:spLocks noGrp="1"/>
          </p:cNvSpPr>
          <p:nvPr>
            <p:ph type="title"/>
          </p:nvPr>
        </p:nvSpPr>
        <p:spPr/>
        <p:txBody>
          <a:bodyPr/>
          <a:lstStyle/>
          <a:p>
            <a:r>
              <a:rPr lang="en-US" sz="4400" dirty="0"/>
              <a:t>Brand monitoring</a:t>
            </a:r>
          </a:p>
        </p:txBody>
      </p:sp>
      <p:sp>
        <p:nvSpPr>
          <p:cNvPr id="3" name="Content Placeholder 2">
            <a:extLst>
              <a:ext uri="{FF2B5EF4-FFF2-40B4-BE49-F238E27FC236}">
                <a16:creationId xmlns:a16="http://schemas.microsoft.com/office/drawing/2014/main" id="{BD66AA4A-6B6C-F0F1-419D-FFE8138A02E7}"/>
              </a:ext>
            </a:extLst>
          </p:cNvPr>
          <p:cNvSpPr>
            <a:spLocks noGrp="1"/>
          </p:cNvSpPr>
          <p:nvPr>
            <p:ph idx="1"/>
          </p:nvPr>
        </p:nvSpPr>
        <p:spPr>
          <a:xfrm>
            <a:off x="1071151" y="1417123"/>
            <a:ext cx="6251193" cy="4766071"/>
          </a:xfrm>
        </p:spPr>
        <p:txBody>
          <a:bodyPr>
            <a:normAutofit/>
          </a:bodyPr>
          <a:lstStyle/>
          <a:p>
            <a:r>
              <a:rPr lang="en-US" dirty="0"/>
              <a:t>If the Internet was a mountain river, then analyzing user-generated content on social media and other platforms is like fishing during the trout-spawning season. People enjoy sharing their points of view regarding the latest news, local and global events, and their experience as customers. Twitter and Facebook are favorite places for daily comment wars and spirited (to put it mildly!) conversations. News about celebrities, entrepreneurs, and global companies draws thousands of people within a couple of hours after being published on </a:t>
            </a:r>
            <a:r>
              <a:rPr lang="en-US" dirty="0" err="1"/>
              <a:t>Reddit</a:t>
            </a:r>
            <a:r>
              <a:rPr lang="en-US" dirty="0"/>
              <a:t>. Media giants like Time, The Economist, and CNBC, as well as millions of blogs, forums, and review platforms, flourish with content on various topics.</a:t>
            </a:r>
          </a:p>
          <a:p>
            <a:pPr marL="0" indent="0">
              <a:buNone/>
            </a:pPr>
            <a:endParaRPr lang="en-US" dirty="0"/>
          </a:p>
        </p:txBody>
      </p:sp>
      <p:pic>
        <p:nvPicPr>
          <p:cNvPr id="6" name="Picture 5">
            <a:extLst>
              <a:ext uri="{FF2B5EF4-FFF2-40B4-BE49-F238E27FC236}">
                <a16:creationId xmlns:a16="http://schemas.microsoft.com/office/drawing/2014/main" id="{F51B18B5-BA23-4570-9A52-EA4D64DA2B2E}"/>
              </a:ext>
            </a:extLst>
          </p:cNvPr>
          <p:cNvPicPr>
            <a:picLocks noChangeAspect="1"/>
          </p:cNvPicPr>
          <p:nvPr/>
        </p:nvPicPr>
        <p:blipFill>
          <a:blip r:embed="rId2"/>
          <a:stretch>
            <a:fillRect/>
          </a:stretch>
        </p:blipFill>
        <p:spPr>
          <a:xfrm>
            <a:off x="7747384" y="1710035"/>
            <a:ext cx="3986225" cy="3844231"/>
          </a:xfrm>
          <a:prstGeom prst="rect">
            <a:avLst/>
          </a:prstGeom>
        </p:spPr>
      </p:pic>
    </p:spTree>
    <p:extLst>
      <p:ext uri="{BB962C8B-B14F-4D97-AF65-F5344CB8AC3E}">
        <p14:creationId xmlns:p14="http://schemas.microsoft.com/office/powerpoint/2010/main" val="1394994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SENTIMENT ANALYSIS IN MARKETING</vt:lpstr>
      <vt:lpstr>PowerPoint Presentation</vt:lpstr>
      <vt:lpstr>INTRODUCTION </vt:lpstr>
      <vt:lpstr>TYPES </vt:lpstr>
      <vt:lpstr>SENTIMENT ANNOTATION </vt:lpstr>
      <vt:lpstr>Text cleansing</vt:lpstr>
      <vt:lpstr>Model training and testing</vt:lpstr>
      <vt:lpstr>Sentiment analysis tools and APIs</vt:lpstr>
      <vt:lpstr>Brand monitoring</vt:lpstr>
      <vt:lpstr>PowerPoint Presentation</vt:lpstr>
      <vt:lpstr>COMPETITIVE RESEARCH</vt:lpstr>
      <vt:lpstr>FLAME DETECTION AND CUSTOMER PRIORITIZATION</vt:lpstr>
      <vt:lpstr>PowerPoint Presentation</vt:lpstr>
      <vt:lpstr>MARKET RESEARCH AND INSIGHTS INTO  INDUSTRY TRENDS</vt:lpstr>
      <vt:lpstr>WORKFORCE ANALYTICS AND EMPLOYEE ENGAGEMENT MONITORING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IN MARKETING </dc:title>
  <dc:creator>919442383164</dc:creator>
  <cp:lastModifiedBy>919442383164</cp:lastModifiedBy>
  <cp:revision>3</cp:revision>
  <dcterms:created xsi:type="dcterms:W3CDTF">2023-10-10T08:26:16Z</dcterms:created>
  <dcterms:modified xsi:type="dcterms:W3CDTF">2023-10-10T11:43:58Z</dcterms:modified>
</cp:coreProperties>
</file>