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D5AF-F2D0-9644-5397-F45037D84262}"/>
              </a:ext>
            </a:extLst>
          </p:cNvPr>
          <p:cNvSpPr>
            <a:spLocks noGrp="1"/>
          </p:cNvSpPr>
          <p:nvPr>
            <p:ph type="ctrTitle"/>
          </p:nvPr>
        </p:nvSpPr>
        <p:spPr/>
        <p:txBody>
          <a:bodyPr/>
          <a:lstStyle/>
          <a:p>
            <a:r>
              <a:rPr lang="en-US" sz="4800" dirty="0"/>
              <a:t>SENTIMENT ANALYSIS IN MARKETING </a:t>
            </a:r>
          </a:p>
        </p:txBody>
      </p:sp>
      <p:sp>
        <p:nvSpPr>
          <p:cNvPr id="3" name="Subtitle 2">
            <a:extLst>
              <a:ext uri="{FF2B5EF4-FFF2-40B4-BE49-F238E27FC236}">
                <a16:creationId xmlns:a16="http://schemas.microsoft.com/office/drawing/2014/main" id="{91A9CBD0-AB5F-7C97-F2D6-A3621BA51D50}"/>
              </a:ext>
            </a:extLst>
          </p:cNvPr>
          <p:cNvSpPr>
            <a:spLocks noGrp="1"/>
          </p:cNvSpPr>
          <p:nvPr>
            <p:ph type="subTitle" idx="1"/>
          </p:nvPr>
        </p:nvSpPr>
        <p:spPr/>
        <p:txBody>
          <a:bodyPr>
            <a:normAutofit/>
          </a:bodyPr>
          <a:lstStyle/>
          <a:p>
            <a:r>
              <a:rPr lang="en-US" sz="2800" dirty="0">
                <a:solidFill>
                  <a:schemeClr val="tx1"/>
                </a:solidFill>
              </a:rPr>
              <a:t>(PHASE 3- DEVELOPMENT)</a:t>
            </a:r>
          </a:p>
        </p:txBody>
      </p:sp>
    </p:spTree>
    <p:extLst>
      <p:ext uri="{BB962C8B-B14F-4D97-AF65-F5344CB8AC3E}">
        <p14:creationId xmlns:p14="http://schemas.microsoft.com/office/powerpoint/2010/main" val="98043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819A-FA28-E63A-E830-6F3C564966F1}"/>
              </a:ext>
            </a:extLst>
          </p:cNvPr>
          <p:cNvSpPr>
            <a:spLocks noGrp="1"/>
          </p:cNvSpPr>
          <p:nvPr>
            <p:ph type="title"/>
          </p:nvPr>
        </p:nvSpPr>
        <p:spPr>
          <a:xfrm flipV="1">
            <a:off x="788986" y="-8286750"/>
            <a:ext cx="9404723" cy="5953406"/>
          </a:xfrm>
        </p:spPr>
        <p:txBody>
          <a:bodyPr/>
          <a:lstStyle/>
          <a:p>
            <a:endParaRPr lang="en-US" dirty="0"/>
          </a:p>
        </p:txBody>
      </p:sp>
      <p:sp>
        <p:nvSpPr>
          <p:cNvPr id="3" name="Content Placeholder 2">
            <a:extLst>
              <a:ext uri="{FF2B5EF4-FFF2-40B4-BE49-F238E27FC236}">
                <a16:creationId xmlns:a16="http://schemas.microsoft.com/office/drawing/2014/main" id="{7A34B427-84A6-CE87-0624-E245CC5B704E}"/>
              </a:ext>
            </a:extLst>
          </p:cNvPr>
          <p:cNvSpPr>
            <a:spLocks noGrp="1"/>
          </p:cNvSpPr>
          <p:nvPr>
            <p:ph idx="1"/>
          </p:nvPr>
        </p:nvSpPr>
        <p:spPr>
          <a:xfrm>
            <a:off x="788987" y="205697"/>
            <a:ext cx="6229748" cy="5953405"/>
          </a:xfrm>
        </p:spPr>
        <p:txBody>
          <a:bodyPr/>
          <a:lstStyle/>
          <a:p>
            <a:pPr marL="0" indent="0">
              <a:buNone/>
            </a:pPr>
            <a:r>
              <a:rPr lang="en-US" dirty="0" err="1"/>
              <a:t>nRowsRead</a:t>
            </a:r>
            <a:r>
              <a:rPr lang="en-US" dirty="0"/>
              <a:t> = 1000 # specify ‘None’ if want to read whole file
# </a:t>
            </a:r>
            <a:r>
              <a:rPr lang="en-US" dirty="0" err="1"/>
              <a:t>Tweets.csv</a:t>
            </a:r>
            <a:r>
              <a:rPr lang="en-US" dirty="0"/>
              <a:t> has 14640 rows in reality, but we are only loading/previewing the first 1000 rows
df1 = </a:t>
            </a:r>
            <a:r>
              <a:rPr lang="en-US" dirty="0" err="1"/>
              <a:t>pd.read_csv</a:t>
            </a:r>
            <a:r>
              <a:rPr lang="en-US" dirty="0"/>
              <a:t>(‘../input/</a:t>
            </a:r>
            <a:r>
              <a:rPr lang="en-US" dirty="0" err="1"/>
              <a:t>Tweets.csv</a:t>
            </a:r>
            <a:r>
              <a:rPr lang="en-US" dirty="0"/>
              <a:t>’, delimiter=‘,’, </a:t>
            </a:r>
            <a:r>
              <a:rPr lang="en-US" dirty="0" err="1"/>
              <a:t>nrows</a:t>
            </a:r>
            <a:r>
              <a:rPr lang="en-US" dirty="0"/>
              <a:t> = </a:t>
            </a:r>
            <a:r>
              <a:rPr lang="en-US" dirty="0" err="1"/>
              <a:t>nRowsRead</a:t>
            </a:r>
            <a:r>
              <a:rPr lang="en-US" dirty="0"/>
              <a:t>)
df1.dataframeName = ‘</a:t>
            </a:r>
            <a:r>
              <a:rPr lang="en-US" dirty="0" err="1"/>
              <a:t>Tweets.csv</a:t>
            </a:r>
            <a:r>
              <a:rPr lang="en-US" dirty="0"/>
              <a:t>’
</a:t>
            </a:r>
            <a:r>
              <a:rPr lang="en-US" dirty="0" err="1"/>
              <a:t>nRow</a:t>
            </a:r>
            <a:r>
              <a:rPr lang="en-US" dirty="0"/>
              <a:t>, </a:t>
            </a:r>
            <a:r>
              <a:rPr lang="en-US" dirty="0" err="1"/>
              <a:t>nCol</a:t>
            </a:r>
            <a:r>
              <a:rPr lang="en-US" dirty="0"/>
              <a:t> = df1.shape
print(</a:t>
            </a:r>
            <a:r>
              <a:rPr lang="en-US" dirty="0" err="1"/>
              <a:t>f’There</a:t>
            </a:r>
            <a:r>
              <a:rPr lang="en-US" dirty="0"/>
              <a:t> are {</a:t>
            </a:r>
            <a:r>
              <a:rPr lang="en-US" dirty="0" err="1"/>
              <a:t>nRow</a:t>
            </a:r>
            <a:r>
              <a:rPr lang="en-US" dirty="0"/>
              <a:t>} rows and {</a:t>
            </a:r>
            <a:r>
              <a:rPr lang="en-US" dirty="0" err="1"/>
              <a:t>nCol</a:t>
            </a:r>
            <a:r>
              <a:rPr lang="en-US" dirty="0"/>
              <a:t>} columns’)</a:t>
            </a:r>
          </a:p>
          <a:p>
            <a:r>
              <a:rPr lang="en-US" dirty="0"/>
              <a:t>There are 1000 rows and 15 columns</a:t>
            </a:r>
          </a:p>
          <a:p>
            <a:pPr marL="0" indent="0">
              <a:buNone/>
            </a:pPr>
            <a:r>
              <a:rPr lang="en-US" dirty="0"/>
              <a:t>         df1.head(5)</a:t>
            </a:r>
          </a:p>
        </p:txBody>
      </p:sp>
    </p:spTree>
    <p:extLst>
      <p:ext uri="{BB962C8B-B14F-4D97-AF65-F5344CB8AC3E}">
        <p14:creationId xmlns:p14="http://schemas.microsoft.com/office/powerpoint/2010/main" val="206859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DEF3-7CC5-E0EF-883C-6A5FDBC1425F}"/>
              </a:ext>
            </a:extLst>
          </p:cNvPr>
          <p:cNvSpPr>
            <a:spLocks noGrp="1"/>
          </p:cNvSpPr>
          <p:nvPr>
            <p:ph type="title"/>
          </p:nvPr>
        </p:nvSpPr>
        <p:spPr/>
        <p:txBody>
          <a:bodyPr/>
          <a:lstStyle/>
          <a:p>
            <a:r>
              <a:rPr lang="en-US" dirty="0"/>
              <a:t>  </a:t>
            </a:r>
            <a:r>
              <a:rPr lang="en-US" b="1" dirty="0"/>
              <a:t>Output:</a:t>
            </a:r>
            <a:endParaRPr lang="en-US" dirty="0"/>
          </a:p>
        </p:txBody>
      </p:sp>
      <p:pic>
        <p:nvPicPr>
          <p:cNvPr id="4" name="Picture 4">
            <a:extLst>
              <a:ext uri="{FF2B5EF4-FFF2-40B4-BE49-F238E27FC236}">
                <a16:creationId xmlns:a16="http://schemas.microsoft.com/office/drawing/2014/main" id="{A0BE608B-039E-1ED7-FE5D-9274D4AD3F03}"/>
              </a:ext>
            </a:extLst>
          </p:cNvPr>
          <p:cNvPicPr>
            <a:picLocks noGrp="1" noChangeAspect="1"/>
          </p:cNvPicPr>
          <p:nvPr>
            <p:ph idx="1"/>
          </p:nvPr>
        </p:nvPicPr>
        <p:blipFill>
          <a:blip r:embed="rId2"/>
          <a:stretch>
            <a:fillRect/>
          </a:stretch>
        </p:blipFill>
        <p:spPr>
          <a:xfrm>
            <a:off x="1648557" y="1507253"/>
            <a:ext cx="8760907" cy="4396154"/>
          </a:xfrm>
        </p:spPr>
      </p:pic>
    </p:spTree>
    <p:extLst>
      <p:ext uri="{BB962C8B-B14F-4D97-AF65-F5344CB8AC3E}">
        <p14:creationId xmlns:p14="http://schemas.microsoft.com/office/powerpoint/2010/main" val="352582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72FB-D863-B322-C7D7-637641FF1248}"/>
              </a:ext>
            </a:extLst>
          </p:cNvPr>
          <p:cNvSpPr>
            <a:spLocks noGrp="1"/>
          </p:cNvSpPr>
          <p:nvPr>
            <p:ph type="title"/>
          </p:nvPr>
        </p:nvSpPr>
        <p:spPr/>
        <p:txBody>
          <a:bodyPr/>
          <a:lstStyle/>
          <a:p>
            <a:r>
              <a:rPr lang="en-US" sz="4400" b="1" dirty="0"/>
              <a:t>CONCLUSION </a:t>
            </a:r>
          </a:p>
        </p:txBody>
      </p:sp>
      <p:sp>
        <p:nvSpPr>
          <p:cNvPr id="3" name="Content Placeholder 2">
            <a:extLst>
              <a:ext uri="{FF2B5EF4-FFF2-40B4-BE49-F238E27FC236}">
                <a16:creationId xmlns:a16="http://schemas.microsoft.com/office/drawing/2014/main" id="{2AAEAEC8-A89B-EC36-5872-43F4A83630F2}"/>
              </a:ext>
            </a:extLst>
          </p:cNvPr>
          <p:cNvSpPr>
            <a:spLocks noGrp="1"/>
          </p:cNvSpPr>
          <p:nvPr>
            <p:ph idx="1"/>
          </p:nvPr>
        </p:nvSpPr>
        <p:spPr/>
        <p:txBody>
          <a:bodyPr>
            <a:normAutofit/>
          </a:bodyPr>
          <a:lstStyle/>
          <a:p>
            <a:r>
              <a:rPr lang="en-US" sz="2400" dirty="0"/>
              <a:t>Whether you want to use sentiment analysis to gauge the success of your marketing campaigns, as a targeted marketing tool, or to pit your brand against your competition, there’s no doubt that it has become a necessary tool for any marketing strategy.
Once you’ve integrated sentiment analysis into your marketing efforts, you’ll be amazed at how easy it is to use and how quickly you’ll get real results.</a:t>
            </a:r>
          </a:p>
        </p:txBody>
      </p:sp>
    </p:spTree>
    <p:extLst>
      <p:ext uri="{BB962C8B-B14F-4D97-AF65-F5344CB8AC3E}">
        <p14:creationId xmlns:p14="http://schemas.microsoft.com/office/powerpoint/2010/main" val="348011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72A-3C5D-ABC5-EE0E-24D275E0F732}"/>
              </a:ext>
            </a:extLst>
          </p:cNvPr>
          <p:cNvSpPr>
            <a:spLocks noGrp="1"/>
          </p:cNvSpPr>
          <p:nvPr>
            <p:ph type="title"/>
          </p:nvPr>
        </p:nvSpPr>
        <p:spPr>
          <a:xfrm>
            <a:off x="646111" y="452718"/>
            <a:ext cx="9404723" cy="440251"/>
          </a:xfrm>
        </p:spPr>
        <p:txBody>
          <a:bodyPr/>
          <a:lstStyle/>
          <a:p>
            <a:endParaRPr lang="en-US"/>
          </a:p>
        </p:txBody>
      </p:sp>
      <p:sp>
        <p:nvSpPr>
          <p:cNvPr id="3" name="Content Placeholder 2">
            <a:extLst>
              <a:ext uri="{FF2B5EF4-FFF2-40B4-BE49-F238E27FC236}">
                <a16:creationId xmlns:a16="http://schemas.microsoft.com/office/drawing/2014/main" id="{09E1B9F7-BAD8-33AD-68DB-F6FD49CF6CEE}"/>
              </a:ext>
            </a:extLst>
          </p:cNvPr>
          <p:cNvSpPr>
            <a:spLocks noGrp="1"/>
          </p:cNvSpPr>
          <p:nvPr>
            <p:ph idx="1"/>
          </p:nvPr>
        </p:nvSpPr>
        <p:spPr>
          <a:xfrm>
            <a:off x="1103312" y="1393032"/>
            <a:ext cx="10183813" cy="4855368"/>
          </a:xfrm>
        </p:spPr>
        <p:txBody>
          <a:bodyPr>
            <a:normAutofit/>
          </a:bodyPr>
          <a:lstStyle/>
          <a:p>
            <a:r>
              <a:rPr lang="en-US" sz="4400" b="1" dirty="0"/>
              <a:t>NAME : </a:t>
            </a:r>
            <a:r>
              <a:rPr lang="en-US" sz="4400" dirty="0" err="1"/>
              <a:t>Shevitha</a:t>
            </a:r>
            <a:r>
              <a:rPr lang="en-US" sz="4400" dirty="0"/>
              <a:t> D</a:t>
            </a:r>
          </a:p>
          <a:p>
            <a:r>
              <a:rPr lang="en-US" sz="4400" b="1" dirty="0"/>
              <a:t>YEAR : </a:t>
            </a:r>
            <a:r>
              <a:rPr lang="en-US" sz="4400" dirty="0"/>
              <a:t>III -  year</a:t>
            </a:r>
          </a:p>
          <a:p>
            <a:r>
              <a:rPr lang="en-US" sz="4400" b="1" dirty="0"/>
              <a:t>NM ID : </a:t>
            </a:r>
            <a:r>
              <a:rPr lang="en-US" sz="4400" dirty="0"/>
              <a:t>au513521104046</a:t>
            </a:r>
          </a:p>
          <a:p>
            <a:r>
              <a:rPr lang="en-US" sz="4400" b="1" dirty="0"/>
              <a:t>EMAIL : </a:t>
            </a:r>
            <a:r>
              <a:rPr lang="en-US" sz="4400" dirty="0"/>
              <a:t>shevithadeena@gmail.com</a:t>
            </a:r>
            <a:endParaRPr lang="en-US" sz="4400" b="1" dirty="0"/>
          </a:p>
          <a:p>
            <a:endParaRPr lang="en-US" sz="4400" b="1" dirty="0"/>
          </a:p>
          <a:p>
            <a:endParaRPr lang="en-US" sz="4400" b="1" dirty="0"/>
          </a:p>
        </p:txBody>
      </p:sp>
    </p:spTree>
    <p:extLst>
      <p:ext uri="{BB962C8B-B14F-4D97-AF65-F5344CB8AC3E}">
        <p14:creationId xmlns:p14="http://schemas.microsoft.com/office/powerpoint/2010/main" val="413233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78E2-1C26-2EC7-507D-3DE04220A05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E941E583-E233-2641-BD58-D752E6B7C7B8}"/>
              </a:ext>
            </a:extLst>
          </p:cNvPr>
          <p:cNvSpPr>
            <a:spLocks noGrp="1"/>
          </p:cNvSpPr>
          <p:nvPr>
            <p:ph idx="1"/>
          </p:nvPr>
        </p:nvSpPr>
        <p:spPr>
          <a:xfrm>
            <a:off x="1103312" y="1428750"/>
            <a:ext cx="8946541" cy="4819649"/>
          </a:xfrm>
        </p:spPr>
        <p:txBody>
          <a:bodyPr>
            <a:normAutofit lnSpcReduction="10000"/>
          </a:bodyPr>
          <a:lstStyle/>
          <a:p>
            <a:r>
              <a:rPr lang="en-US" sz="2400" dirty="0"/>
              <a:t>Sentiment analysis can do wonders for any marketer. By understanding what your target audience is thinking on a scale that only sentiment analysis can achieve, you can tweak a product, campaign, and more, to meet their needs and let your customers know you’re listening.</a:t>
            </a:r>
          </a:p>
          <a:p>
            <a:r>
              <a:rPr lang="en-US" sz="2400" dirty="0"/>
              <a:t>Sentiment analysis has become an essential tool for marketing campaigns because you’re able to automatically analyze data on a scale far beyond what manual human analysis could do, with unsurpassed accuracy, and in real time. It allows you to get into the minds of your customers and the public at large to make data-driven decisions. </a:t>
            </a:r>
          </a:p>
        </p:txBody>
      </p:sp>
    </p:spTree>
    <p:extLst>
      <p:ext uri="{BB962C8B-B14F-4D97-AF65-F5344CB8AC3E}">
        <p14:creationId xmlns:p14="http://schemas.microsoft.com/office/powerpoint/2010/main" val="50245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F710-21B8-F670-E17A-46D3655E1B97}"/>
              </a:ext>
            </a:extLst>
          </p:cNvPr>
          <p:cNvSpPr>
            <a:spLocks noGrp="1"/>
          </p:cNvSpPr>
          <p:nvPr>
            <p:ph type="title"/>
          </p:nvPr>
        </p:nvSpPr>
        <p:spPr/>
        <p:txBody>
          <a:bodyPr/>
          <a:lstStyle/>
          <a:p>
            <a:r>
              <a:rPr lang="en-US" sz="4400" dirty="0"/>
              <a:t>SENTIMENT ANALYSIS  MARKETING</a:t>
            </a:r>
            <a:br>
              <a:rPr lang="en-US" sz="4400" dirty="0"/>
            </a:br>
            <a:r>
              <a:rPr lang="en-US" sz="4400" dirty="0"/>
              <a:t> APPLICATIONS</a:t>
            </a:r>
          </a:p>
        </p:txBody>
      </p:sp>
      <p:sp>
        <p:nvSpPr>
          <p:cNvPr id="3" name="Content Placeholder 2">
            <a:extLst>
              <a:ext uri="{FF2B5EF4-FFF2-40B4-BE49-F238E27FC236}">
                <a16:creationId xmlns:a16="http://schemas.microsoft.com/office/drawing/2014/main" id="{B71E03D7-26F9-96D3-200B-30AE33AF9E6F}"/>
              </a:ext>
            </a:extLst>
          </p:cNvPr>
          <p:cNvSpPr>
            <a:spLocks noGrp="1"/>
          </p:cNvSpPr>
          <p:nvPr>
            <p:ph idx="1"/>
          </p:nvPr>
        </p:nvSpPr>
        <p:spPr/>
        <p:txBody>
          <a:bodyPr>
            <a:normAutofit/>
          </a:bodyPr>
          <a:lstStyle/>
          <a:p>
            <a:r>
              <a:rPr lang="en-US" sz="2400" dirty="0"/>
              <a:t>Below are some of the top applications to help increase customer acquisition, improve customer service, and keep your clientele happy:</a:t>
            </a:r>
          </a:p>
          <a:p>
            <a:pPr marL="0" indent="0">
              <a:buNone/>
            </a:pPr>
            <a:r>
              <a:rPr lang="en-US" sz="2400" dirty="0"/>
              <a:t>     1.Social media monitoring</a:t>
            </a:r>
          </a:p>
          <a:p>
            <a:pPr marL="0" indent="0">
              <a:buNone/>
            </a:pPr>
            <a:r>
              <a:rPr lang="en-US" sz="2400" dirty="0"/>
              <a:t>     2.Analyze marketing campaign success</a:t>
            </a:r>
          </a:p>
          <a:p>
            <a:pPr marL="0" indent="0">
              <a:buNone/>
            </a:pPr>
            <a:r>
              <a:rPr lang="en-US" sz="2400" dirty="0"/>
              <a:t>     3.Gauge consumer sentiment around a new product </a:t>
            </a:r>
          </a:p>
          <a:p>
            <a:pPr marL="0" indent="0">
              <a:buNone/>
            </a:pPr>
            <a:r>
              <a:rPr lang="en-US" sz="2400" dirty="0"/>
              <a:t>       Launch.</a:t>
            </a:r>
          </a:p>
          <a:p>
            <a:pPr marL="0" indent="0">
              <a:buNone/>
            </a:pPr>
            <a:r>
              <a:rPr lang="en-US" sz="2400" dirty="0"/>
              <a:t>     4.Keep an eye on your competition</a:t>
            </a:r>
          </a:p>
          <a:p>
            <a:pPr marL="0" indent="0">
              <a:buNone/>
            </a:pPr>
            <a:r>
              <a:rPr lang="en-US" sz="2400" dirty="0"/>
              <a:t>     5.Prevent PR crises       </a:t>
            </a:r>
          </a:p>
        </p:txBody>
      </p:sp>
    </p:spTree>
    <p:extLst>
      <p:ext uri="{BB962C8B-B14F-4D97-AF65-F5344CB8AC3E}">
        <p14:creationId xmlns:p14="http://schemas.microsoft.com/office/powerpoint/2010/main" val="112097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A335-48D6-6E7A-2577-2DF42F25D371}"/>
              </a:ext>
            </a:extLst>
          </p:cNvPr>
          <p:cNvSpPr>
            <a:spLocks noGrp="1"/>
          </p:cNvSpPr>
          <p:nvPr>
            <p:ph type="title"/>
          </p:nvPr>
        </p:nvSpPr>
        <p:spPr/>
        <p:txBody>
          <a:bodyPr/>
          <a:lstStyle/>
          <a:p>
            <a:r>
              <a:rPr lang="en-US" dirty="0"/>
              <a:t>EXPLORATORY ANALYSIS </a:t>
            </a:r>
          </a:p>
        </p:txBody>
      </p:sp>
      <p:sp>
        <p:nvSpPr>
          <p:cNvPr id="3" name="Content Placeholder 2">
            <a:extLst>
              <a:ext uri="{FF2B5EF4-FFF2-40B4-BE49-F238E27FC236}">
                <a16:creationId xmlns:a16="http://schemas.microsoft.com/office/drawing/2014/main" id="{7532BE8E-A168-AA8B-8194-E4D4CEE961A4}"/>
              </a:ext>
            </a:extLst>
          </p:cNvPr>
          <p:cNvSpPr>
            <a:spLocks noGrp="1"/>
          </p:cNvSpPr>
          <p:nvPr>
            <p:ph idx="1"/>
          </p:nvPr>
        </p:nvSpPr>
        <p:spPr>
          <a:xfrm>
            <a:off x="1104293" y="1599150"/>
            <a:ext cx="8946541" cy="4195481"/>
          </a:xfrm>
        </p:spPr>
        <p:txBody>
          <a:bodyPr>
            <a:normAutofit fontScale="92500" lnSpcReduction="10000"/>
          </a:bodyPr>
          <a:lstStyle/>
          <a:p>
            <a:r>
              <a:rPr lang="en-US" sz="2400" dirty="0"/>
              <a:t>To begin this exploratory analysis, first use </a:t>
            </a:r>
            <a:r>
              <a:rPr lang="en-US" sz="2400" dirty="0" err="1"/>
              <a:t>matplotlib</a:t>
            </a:r>
            <a:r>
              <a:rPr lang="en-US" sz="2400" dirty="0"/>
              <a:t> to import libraries and define functions for plotting the data. Depending on the data, not all plots will be made.</a:t>
            </a:r>
          </a:p>
          <a:p>
            <a:pPr marL="0" indent="0">
              <a:buNone/>
            </a:pPr>
            <a:endParaRPr lang="en-US" sz="2400" b="1" dirty="0"/>
          </a:p>
          <a:p>
            <a:pPr marL="0" indent="0">
              <a:buNone/>
            </a:pPr>
            <a:r>
              <a:rPr lang="en-US" sz="2400" b="1" dirty="0"/>
              <a:t>        From mpl_toolkits.mplot3d import Axes3D
        from </a:t>
            </a:r>
            <a:r>
              <a:rPr lang="en-US" sz="2400" b="1" dirty="0" err="1"/>
              <a:t>sklearn.preprocessing</a:t>
            </a:r>
            <a:r>
              <a:rPr lang="en-US" sz="2400" b="1" dirty="0"/>
              <a:t> import </a:t>
            </a:r>
            <a:r>
              <a:rPr lang="en-US" sz="2400" b="1" dirty="0" err="1"/>
              <a:t>StandardScaler</a:t>
            </a:r>
            <a:r>
              <a:rPr lang="en-US" sz="2400" b="1" dirty="0"/>
              <a:t>
        import </a:t>
            </a:r>
            <a:r>
              <a:rPr lang="en-US" sz="2400" b="1" dirty="0" err="1"/>
              <a:t>matplotlib.pyplot</a:t>
            </a:r>
            <a:r>
              <a:rPr lang="en-US" sz="2400" b="1" dirty="0"/>
              <a:t> as </a:t>
            </a:r>
            <a:r>
              <a:rPr lang="en-US" sz="2400" b="1" dirty="0" err="1"/>
              <a:t>plt</a:t>
            </a:r>
            <a:r>
              <a:rPr lang="en-US" sz="2400" b="1" dirty="0"/>
              <a:t> # plotting
        import </a:t>
            </a:r>
            <a:r>
              <a:rPr lang="en-US" sz="2400" b="1" dirty="0" err="1"/>
              <a:t>numpy</a:t>
            </a:r>
            <a:r>
              <a:rPr lang="en-US" sz="2400" b="1" dirty="0"/>
              <a:t> as np # linear algebra
        import </a:t>
            </a:r>
            <a:r>
              <a:rPr lang="en-US" sz="2400" b="1" dirty="0" err="1"/>
              <a:t>os</a:t>
            </a:r>
            <a:r>
              <a:rPr lang="en-US" sz="2400" b="1" dirty="0"/>
              <a:t> # accessing directory structure
        import pandas as </a:t>
            </a:r>
            <a:r>
              <a:rPr lang="en-US" sz="2400" b="1" dirty="0" err="1"/>
              <a:t>pd</a:t>
            </a:r>
            <a:r>
              <a:rPr lang="en-US" sz="2400" b="1" dirty="0"/>
              <a:t> # data processing,</a:t>
            </a:r>
          </a:p>
        </p:txBody>
      </p:sp>
    </p:spTree>
    <p:extLst>
      <p:ext uri="{BB962C8B-B14F-4D97-AF65-F5344CB8AC3E}">
        <p14:creationId xmlns:p14="http://schemas.microsoft.com/office/powerpoint/2010/main" val="319511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2098-9E32-7AD8-3DDC-34A4C9A9FC5D}"/>
              </a:ext>
            </a:extLst>
          </p:cNvPr>
          <p:cNvSpPr>
            <a:spLocks noGrp="1"/>
          </p:cNvSpPr>
          <p:nvPr>
            <p:ph type="title"/>
          </p:nvPr>
        </p:nvSpPr>
        <p:spPr>
          <a:xfrm>
            <a:off x="729452" y="125017"/>
            <a:ext cx="9404723" cy="339328"/>
          </a:xfrm>
        </p:spPr>
        <p:txBody>
          <a:bodyPr/>
          <a:lstStyle/>
          <a:p>
            <a:endParaRPr lang="en-US" dirty="0"/>
          </a:p>
        </p:txBody>
      </p:sp>
      <p:sp>
        <p:nvSpPr>
          <p:cNvPr id="9" name="Content Placeholder 8">
            <a:extLst>
              <a:ext uri="{FF2B5EF4-FFF2-40B4-BE49-F238E27FC236}">
                <a16:creationId xmlns:a16="http://schemas.microsoft.com/office/drawing/2014/main" id="{DFBACE6C-165F-C477-4E96-BCDAA375988D}"/>
              </a:ext>
            </a:extLst>
          </p:cNvPr>
          <p:cNvSpPr>
            <a:spLocks noGrp="1"/>
          </p:cNvSpPr>
          <p:nvPr>
            <p:ph idx="1"/>
          </p:nvPr>
        </p:nvSpPr>
        <p:spPr>
          <a:xfrm>
            <a:off x="1103312" y="1446610"/>
            <a:ext cx="8946541" cy="4801790"/>
          </a:xfrm>
        </p:spPr>
        <p:txBody>
          <a:bodyPr>
            <a:normAutofit/>
          </a:bodyPr>
          <a:lstStyle/>
          <a:p>
            <a:r>
              <a:rPr lang="en-US" sz="2400" dirty="0"/>
              <a:t>There is 1 csv file in the current version of the dataset:</a:t>
            </a:r>
          </a:p>
          <a:p>
            <a:endParaRPr lang="en-US" sz="2400" dirty="0"/>
          </a:p>
          <a:p>
            <a:pPr marL="0" indent="0">
              <a:buNone/>
            </a:pPr>
            <a:r>
              <a:rPr lang="en-US" sz="2400" dirty="0"/>
              <a:t>            Print(</a:t>
            </a:r>
            <a:r>
              <a:rPr lang="en-US" sz="2400" dirty="0" err="1"/>
              <a:t>os.listdir</a:t>
            </a:r>
            <a:r>
              <a:rPr lang="en-US" sz="2400" dirty="0"/>
              <a:t>(‘../input’))</a:t>
            </a:r>
          </a:p>
          <a:p>
            <a:pPr marL="0" indent="0">
              <a:buNone/>
            </a:pPr>
            <a:endParaRPr lang="en-US" sz="2400" dirty="0"/>
          </a:p>
          <a:p>
            <a:pPr marL="0" indent="0">
              <a:buNone/>
            </a:pPr>
            <a:r>
              <a:rPr lang="en-US" sz="2400" dirty="0"/>
              <a:t>            [‘</a:t>
            </a:r>
            <a:r>
              <a:rPr lang="en-US" sz="2400" dirty="0" err="1"/>
              <a:t>database.sqlite</a:t>
            </a:r>
            <a:r>
              <a:rPr lang="en-US" sz="2400" dirty="0"/>
              <a:t>’, ‘</a:t>
            </a:r>
            <a:r>
              <a:rPr lang="en-US" sz="2400" dirty="0" err="1"/>
              <a:t>Tweets.csv</a:t>
            </a:r>
            <a:r>
              <a:rPr lang="en-US" sz="2400" dirty="0"/>
              <a:t>’]</a:t>
            </a:r>
          </a:p>
        </p:txBody>
      </p:sp>
    </p:spTree>
    <p:extLst>
      <p:ext uri="{BB962C8B-B14F-4D97-AF65-F5344CB8AC3E}">
        <p14:creationId xmlns:p14="http://schemas.microsoft.com/office/powerpoint/2010/main" val="273789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04CD3F-4951-F031-80CE-494FCA23818B}"/>
              </a:ext>
            </a:extLst>
          </p:cNvPr>
          <p:cNvSpPr>
            <a:spLocks noGrp="1"/>
          </p:cNvSpPr>
          <p:nvPr>
            <p:ph idx="1"/>
          </p:nvPr>
        </p:nvSpPr>
        <p:spPr>
          <a:xfrm>
            <a:off x="388937" y="392906"/>
            <a:ext cx="9862344" cy="5855494"/>
          </a:xfrm>
        </p:spPr>
        <p:txBody>
          <a:bodyPr>
            <a:normAutofit fontScale="47500" lnSpcReduction="20000"/>
          </a:bodyPr>
          <a:lstStyle/>
          <a:p>
            <a:r>
              <a:rPr lang="en-US" sz="5100" b="1" dirty="0"/>
              <a:t>Distribution graphs (histogram/bar graph) of column data:</a:t>
            </a:r>
          </a:p>
          <a:p>
            <a:pPr marL="0" indent="0">
              <a:buNone/>
            </a:pPr>
            <a:endParaRPr lang="en-US" dirty="0"/>
          </a:p>
          <a:p>
            <a:pPr marL="0" indent="0">
              <a:buNone/>
            </a:pPr>
            <a:r>
              <a:rPr lang="en-US" dirty="0"/>
              <a:t>Def plotPerColumnDistribution(</a:t>
            </a:r>
            <a:r>
              <a:rPr lang="en-US" dirty="0" err="1"/>
              <a:t>df</a:t>
            </a:r>
            <a:r>
              <a:rPr lang="en-US" dirty="0"/>
              <a:t>, </a:t>
            </a:r>
            <a:r>
              <a:rPr lang="en-US" dirty="0" err="1"/>
              <a:t>nGraphShown</a:t>
            </a:r>
            <a:r>
              <a:rPr lang="en-US" dirty="0"/>
              <a:t>, </a:t>
            </a:r>
            <a:r>
              <a:rPr lang="en-US" dirty="0" err="1"/>
              <a:t>nGraphPerRow</a:t>
            </a:r>
            <a:r>
              <a:rPr lang="en-US" dirty="0"/>
              <a:t>):
    </a:t>
            </a:r>
            <a:r>
              <a:rPr lang="en-US" dirty="0" err="1"/>
              <a:t>nunique</a:t>
            </a:r>
            <a:r>
              <a:rPr lang="en-US" dirty="0"/>
              <a:t> = </a:t>
            </a:r>
            <a:r>
              <a:rPr lang="en-US" dirty="0" err="1"/>
              <a:t>df.nunique</a:t>
            </a:r>
            <a:r>
              <a:rPr lang="en-US" dirty="0"/>
              <a:t>()
    </a:t>
            </a:r>
            <a:r>
              <a:rPr lang="en-US" dirty="0" err="1"/>
              <a:t>df</a:t>
            </a:r>
            <a:r>
              <a:rPr lang="en-US" dirty="0"/>
              <a:t> = </a:t>
            </a:r>
            <a:r>
              <a:rPr lang="en-US" dirty="0" err="1"/>
              <a:t>df</a:t>
            </a:r>
            <a:r>
              <a:rPr lang="en-US" dirty="0"/>
              <a:t>[[col for col in </a:t>
            </a:r>
            <a:r>
              <a:rPr lang="en-US" dirty="0" err="1"/>
              <a:t>df</a:t>
            </a:r>
            <a:r>
              <a:rPr lang="en-US" dirty="0"/>
              <a:t> if </a:t>
            </a:r>
            <a:r>
              <a:rPr lang="en-US" dirty="0" err="1"/>
              <a:t>nunique</a:t>
            </a:r>
            <a:r>
              <a:rPr lang="en-US" dirty="0"/>
              <a:t>[col] &gt; 1 and </a:t>
            </a:r>
            <a:r>
              <a:rPr lang="en-US" dirty="0" err="1"/>
              <a:t>nunique</a:t>
            </a:r>
            <a:r>
              <a:rPr lang="en-US" dirty="0"/>
              <a:t>[col] &lt; 50]] # For displaying purposes, pick columns that have between 1 and 50 unique values
    </a:t>
            </a:r>
            <a:r>
              <a:rPr lang="en-US" dirty="0" err="1"/>
              <a:t>nRow</a:t>
            </a:r>
            <a:r>
              <a:rPr lang="en-US" dirty="0"/>
              <a:t>, </a:t>
            </a:r>
            <a:r>
              <a:rPr lang="en-US" dirty="0" err="1"/>
              <a:t>nCol</a:t>
            </a:r>
            <a:r>
              <a:rPr lang="en-US" dirty="0"/>
              <a:t> = </a:t>
            </a:r>
            <a:r>
              <a:rPr lang="en-US" dirty="0" err="1"/>
              <a:t>df.shape</a:t>
            </a:r>
            <a:r>
              <a:rPr lang="en-US" dirty="0"/>
              <a:t>
    </a:t>
            </a:r>
            <a:r>
              <a:rPr lang="en-US" dirty="0" err="1"/>
              <a:t>columnNames</a:t>
            </a:r>
            <a:r>
              <a:rPr lang="en-US" dirty="0"/>
              <a:t> = list(</a:t>
            </a:r>
            <a:r>
              <a:rPr lang="en-US" dirty="0" err="1"/>
              <a:t>df</a:t>
            </a:r>
            <a:r>
              <a:rPr lang="en-US" dirty="0"/>
              <a:t>)
    </a:t>
            </a:r>
            <a:r>
              <a:rPr lang="en-US" dirty="0" err="1"/>
              <a:t>nGraphRow</a:t>
            </a:r>
            <a:r>
              <a:rPr lang="en-US" dirty="0"/>
              <a:t> = (</a:t>
            </a:r>
            <a:r>
              <a:rPr lang="en-US" dirty="0" err="1"/>
              <a:t>nCol</a:t>
            </a:r>
            <a:r>
              <a:rPr lang="en-US" dirty="0"/>
              <a:t> + </a:t>
            </a:r>
            <a:r>
              <a:rPr lang="en-US" dirty="0" err="1"/>
              <a:t>nGraphPerRow</a:t>
            </a:r>
            <a:r>
              <a:rPr lang="en-US" dirty="0"/>
              <a:t> – 1) / </a:t>
            </a:r>
            <a:r>
              <a:rPr lang="en-US" dirty="0" err="1"/>
              <a:t>nGraphPerRow</a:t>
            </a:r>
            <a:r>
              <a:rPr lang="en-US" dirty="0"/>
              <a:t>
    </a:t>
            </a:r>
            <a:r>
              <a:rPr lang="en-US" dirty="0" err="1"/>
              <a:t>plt.figure</a:t>
            </a:r>
            <a:r>
              <a:rPr lang="en-US" dirty="0"/>
              <a:t>(</a:t>
            </a:r>
            <a:r>
              <a:rPr lang="en-US" dirty="0" err="1"/>
              <a:t>num</a:t>
            </a:r>
            <a:r>
              <a:rPr lang="en-US" dirty="0"/>
              <a:t> = None, </a:t>
            </a:r>
            <a:r>
              <a:rPr lang="en-US" dirty="0" err="1"/>
              <a:t>figsize</a:t>
            </a:r>
            <a:r>
              <a:rPr lang="en-US" dirty="0"/>
              <a:t> = (6 * </a:t>
            </a:r>
            <a:r>
              <a:rPr lang="en-US" dirty="0" err="1"/>
              <a:t>nGraphPerRow</a:t>
            </a:r>
            <a:r>
              <a:rPr lang="en-US" dirty="0"/>
              <a:t>, 8 * </a:t>
            </a:r>
            <a:r>
              <a:rPr lang="en-US" dirty="0" err="1"/>
              <a:t>nGraphRow</a:t>
            </a:r>
            <a:r>
              <a:rPr lang="en-US" dirty="0"/>
              <a:t>), dpi = 80, </a:t>
            </a:r>
            <a:r>
              <a:rPr lang="en-US" dirty="0" err="1"/>
              <a:t>facecolor</a:t>
            </a:r>
            <a:r>
              <a:rPr lang="en-US" dirty="0"/>
              <a:t> = ‘w’, </a:t>
            </a:r>
            <a:r>
              <a:rPr lang="en-US" dirty="0" err="1"/>
              <a:t>edgecolor</a:t>
            </a:r>
            <a:r>
              <a:rPr lang="en-US" dirty="0"/>
              <a:t> = ‘k’)
    for I in range(min(</a:t>
            </a:r>
            <a:r>
              <a:rPr lang="en-US" dirty="0" err="1"/>
              <a:t>nCol</a:t>
            </a:r>
            <a:r>
              <a:rPr lang="en-US" dirty="0"/>
              <a:t>, </a:t>
            </a:r>
            <a:r>
              <a:rPr lang="en-US" dirty="0" err="1"/>
              <a:t>nGraphShown</a:t>
            </a:r>
            <a:r>
              <a:rPr lang="en-US" dirty="0"/>
              <a:t>)):
        </a:t>
            </a:r>
            <a:r>
              <a:rPr lang="en-US" dirty="0" err="1"/>
              <a:t>plt.subplot</a:t>
            </a:r>
            <a:r>
              <a:rPr lang="en-US" dirty="0"/>
              <a:t>(</a:t>
            </a:r>
            <a:r>
              <a:rPr lang="en-US" dirty="0" err="1"/>
              <a:t>nGraphRow</a:t>
            </a:r>
            <a:r>
              <a:rPr lang="en-US" dirty="0"/>
              <a:t>, </a:t>
            </a:r>
            <a:r>
              <a:rPr lang="en-US" dirty="0" err="1"/>
              <a:t>nGraphPerRow</a:t>
            </a:r>
            <a:r>
              <a:rPr lang="en-US" dirty="0"/>
              <a:t>, I + 1)
        </a:t>
            </a:r>
            <a:r>
              <a:rPr lang="en-US" dirty="0" err="1"/>
              <a:t>columnDf</a:t>
            </a:r>
            <a:r>
              <a:rPr lang="en-US" dirty="0"/>
              <a:t> = </a:t>
            </a:r>
            <a:r>
              <a:rPr lang="en-US" dirty="0" err="1"/>
              <a:t>df.iloc</a:t>
            </a:r>
            <a:r>
              <a:rPr lang="en-US" dirty="0"/>
              <a:t>[:, </a:t>
            </a:r>
            <a:r>
              <a:rPr lang="en-US" dirty="0" err="1"/>
              <a:t>i</a:t>
            </a:r>
            <a:r>
              <a:rPr lang="en-US" dirty="0"/>
              <a:t>]
        if (not </a:t>
            </a:r>
            <a:r>
              <a:rPr lang="en-US" dirty="0" err="1"/>
              <a:t>np.issubdtype</a:t>
            </a:r>
            <a:r>
              <a:rPr lang="en-US" dirty="0"/>
              <a:t>(type(</a:t>
            </a:r>
            <a:r>
              <a:rPr lang="en-US" dirty="0" err="1"/>
              <a:t>columnDf.iloc</a:t>
            </a:r>
            <a:r>
              <a:rPr lang="en-US" dirty="0"/>
              <a:t>[0]), </a:t>
            </a:r>
            <a:r>
              <a:rPr lang="en-US" dirty="0" err="1"/>
              <a:t>np.number</a:t>
            </a:r>
            <a:r>
              <a:rPr lang="en-US" dirty="0"/>
              <a:t>)):
            </a:t>
            </a:r>
            <a:r>
              <a:rPr lang="en-US" dirty="0" err="1"/>
              <a:t>valueCounts</a:t>
            </a:r>
            <a:r>
              <a:rPr lang="en-US" dirty="0"/>
              <a:t> = </a:t>
            </a:r>
            <a:r>
              <a:rPr lang="en-US" dirty="0" err="1"/>
              <a:t>columnDf.value_counts</a:t>
            </a:r>
            <a:r>
              <a:rPr lang="en-US" dirty="0"/>
              <a:t>()
            </a:t>
            </a:r>
            <a:r>
              <a:rPr lang="en-US" dirty="0" err="1"/>
              <a:t>valueCounts.plot.bar</a:t>
            </a:r>
            <a:r>
              <a:rPr lang="en-US" dirty="0"/>
              <a:t>()
        else:
            </a:t>
            </a:r>
            <a:r>
              <a:rPr lang="en-US" dirty="0" err="1"/>
              <a:t>columnDf.hist</a:t>
            </a:r>
            <a:r>
              <a:rPr lang="en-US" dirty="0"/>
              <a:t>()
        </a:t>
            </a:r>
            <a:r>
              <a:rPr lang="en-US" dirty="0" err="1"/>
              <a:t>plt.ylabel</a:t>
            </a:r>
            <a:r>
              <a:rPr lang="en-US" dirty="0"/>
              <a:t>(‘counts’)
        </a:t>
            </a:r>
            <a:r>
              <a:rPr lang="en-US" dirty="0" err="1"/>
              <a:t>plt.xticks</a:t>
            </a:r>
            <a:r>
              <a:rPr lang="en-US" dirty="0"/>
              <a:t>(rotation = 90)
        </a:t>
            </a:r>
            <a:r>
              <a:rPr lang="en-US" dirty="0" err="1"/>
              <a:t>plt.title</a:t>
            </a:r>
            <a:r>
              <a:rPr lang="en-US" dirty="0"/>
              <a:t>(f’{</a:t>
            </a:r>
            <a:r>
              <a:rPr lang="en-US" dirty="0" err="1"/>
              <a:t>columnNames</a:t>
            </a:r>
            <a:r>
              <a:rPr lang="en-US" dirty="0"/>
              <a:t>[</a:t>
            </a:r>
            <a:r>
              <a:rPr lang="en-US" dirty="0" err="1"/>
              <a:t>i</a:t>
            </a:r>
            <a:r>
              <a:rPr lang="en-US" dirty="0"/>
              <a:t>]} (column {</a:t>
            </a:r>
            <a:r>
              <a:rPr lang="en-US" dirty="0" err="1"/>
              <a:t>i</a:t>
            </a:r>
            <a:r>
              <a:rPr lang="en-US" dirty="0"/>
              <a:t>})’)
    </a:t>
            </a:r>
            <a:r>
              <a:rPr lang="en-US" dirty="0" err="1"/>
              <a:t>plt.tight_layout</a:t>
            </a:r>
            <a:r>
              <a:rPr lang="en-US" dirty="0"/>
              <a:t>(pad = 1.0, </a:t>
            </a:r>
            <a:r>
              <a:rPr lang="en-US" dirty="0" err="1"/>
              <a:t>w_pad</a:t>
            </a:r>
            <a:r>
              <a:rPr lang="en-US" dirty="0"/>
              <a:t> = 1.0, </a:t>
            </a:r>
            <a:r>
              <a:rPr lang="en-US" dirty="0" err="1"/>
              <a:t>h_pad</a:t>
            </a:r>
            <a:r>
              <a:rPr lang="en-US" dirty="0"/>
              <a:t> = </a:t>
            </a:r>
          </a:p>
          <a:p>
            <a:pPr marL="0" indent="0">
              <a:buNone/>
            </a:pPr>
            <a:r>
              <a:rPr lang="en-US" dirty="0"/>
              <a:t>    </a:t>
            </a:r>
            <a:r>
              <a:rPr lang="en-US" dirty="0" err="1"/>
              <a:t>plt.show</a:t>
            </a:r>
            <a:r>
              <a:rPr lang="en-US" dirty="0"/>
              <a:t>()</a:t>
            </a:r>
          </a:p>
        </p:txBody>
      </p:sp>
      <p:sp>
        <p:nvSpPr>
          <p:cNvPr id="5" name="Title 4">
            <a:extLst>
              <a:ext uri="{FF2B5EF4-FFF2-40B4-BE49-F238E27FC236}">
                <a16:creationId xmlns:a16="http://schemas.microsoft.com/office/drawing/2014/main" id="{C2A36C85-A843-A834-253A-1D41F7DF6CB5}"/>
              </a:ext>
            </a:extLst>
          </p:cNvPr>
          <p:cNvSpPr>
            <a:spLocks noGrp="1"/>
          </p:cNvSpPr>
          <p:nvPr>
            <p:ph type="title"/>
          </p:nvPr>
        </p:nvSpPr>
        <p:spPr>
          <a:xfrm flipV="1">
            <a:off x="1103312" y="-1285875"/>
            <a:ext cx="9404723" cy="452718"/>
          </a:xfrm>
        </p:spPr>
        <p:txBody>
          <a:bodyPr/>
          <a:lstStyle/>
          <a:p>
            <a:endParaRPr lang="en-US"/>
          </a:p>
        </p:txBody>
      </p:sp>
    </p:spTree>
    <p:extLst>
      <p:ext uri="{BB962C8B-B14F-4D97-AF65-F5344CB8AC3E}">
        <p14:creationId xmlns:p14="http://schemas.microsoft.com/office/powerpoint/2010/main" val="119407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8F1D-3301-B316-F71A-73CA13DD1975}"/>
              </a:ext>
            </a:extLst>
          </p:cNvPr>
          <p:cNvSpPr>
            <a:spLocks noGrp="1"/>
          </p:cNvSpPr>
          <p:nvPr>
            <p:ph type="title"/>
          </p:nvPr>
        </p:nvSpPr>
        <p:spPr>
          <a:xfrm>
            <a:off x="646111" y="178594"/>
            <a:ext cx="9404723" cy="625078"/>
          </a:xfrm>
        </p:spPr>
        <p:txBody>
          <a:bodyPr/>
          <a:lstStyle/>
          <a:p>
            <a:pPr marL="342900" indent="-342900">
              <a:buFont typeface="Arial" panose="020B0604020202020204" pitchFamily="34" charset="0"/>
              <a:buChar char="•"/>
            </a:pPr>
            <a:r>
              <a:rPr lang="en-US" sz="2400" b="1" dirty="0"/>
              <a:t>Correlation matrix :</a:t>
            </a:r>
          </a:p>
        </p:txBody>
      </p:sp>
      <p:sp>
        <p:nvSpPr>
          <p:cNvPr id="3" name="Content Placeholder 2">
            <a:extLst>
              <a:ext uri="{FF2B5EF4-FFF2-40B4-BE49-F238E27FC236}">
                <a16:creationId xmlns:a16="http://schemas.microsoft.com/office/drawing/2014/main" id="{16101EB7-BB69-8C7A-9814-14F7FDF002EB}"/>
              </a:ext>
            </a:extLst>
          </p:cNvPr>
          <p:cNvSpPr>
            <a:spLocks noGrp="1"/>
          </p:cNvSpPr>
          <p:nvPr>
            <p:ph idx="1"/>
          </p:nvPr>
        </p:nvSpPr>
        <p:spPr>
          <a:xfrm>
            <a:off x="646111" y="803672"/>
            <a:ext cx="8946541" cy="5391150"/>
          </a:xfrm>
        </p:spPr>
        <p:txBody>
          <a:bodyPr>
            <a:normAutofit fontScale="70000" lnSpcReduction="20000"/>
          </a:bodyPr>
          <a:lstStyle/>
          <a:p>
            <a:pPr marL="0" indent="0">
              <a:buNone/>
            </a:pPr>
            <a:r>
              <a:rPr lang="en-US" dirty="0"/>
              <a:t>Def </a:t>
            </a:r>
            <a:r>
              <a:rPr lang="en-US" dirty="0" err="1"/>
              <a:t>plotCorrelationMatrix</a:t>
            </a:r>
            <a:r>
              <a:rPr lang="en-US" dirty="0"/>
              <a:t>(</a:t>
            </a:r>
            <a:r>
              <a:rPr lang="en-US" dirty="0" err="1"/>
              <a:t>df</a:t>
            </a:r>
            <a:r>
              <a:rPr lang="en-US" dirty="0"/>
              <a:t>, </a:t>
            </a:r>
            <a:r>
              <a:rPr lang="en-US" dirty="0" err="1"/>
              <a:t>graphWidth</a:t>
            </a:r>
            <a:r>
              <a:rPr lang="en-US" dirty="0"/>
              <a:t>):
    filename = </a:t>
            </a:r>
            <a:r>
              <a:rPr lang="en-US" dirty="0" err="1"/>
              <a:t>df.dataframeName</a:t>
            </a:r>
            <a:r>
              <a:rPr lang="en-US" dirty="0"/>
              <a:t>
    </a:t>
            </a:r>
            <a:r>
              <a:rPr lang="en-US" dirty="0" err="1"/>
              <a:t>df</a:t>
            </a:r>
            <a:r>
              <a:rPr lang="en-US" dirty="0"/>
              <a:t> = </a:t>
            </a:r>
            <a:r>
              <a:rPr lang="en-US" dirty="0" err="1"/>
              <a:t>df.dropna</a:t>
            </a:r>
            <a:r>
              <a:rPr lang="en-US" dirty="0"/>
              <a:t>(‘columns’) # drop columns with </a:t>
            </a:r>
            <a:r>
              <a:rPr lang="en-US" dirty="0" err="1"/>
              <a:t>NaN</a:t>
            </a:r>
            <a:r>
              <a:rPr lang="en-US" dirty="0"/>
              <a:t>
    </a:t>
            </a:r>
            <a:r>
              <a:rPr lang="en-US" dirty="0" err="1"/>
              <a:t>df</a:t>
            </a:r>
            <a:r>
              <a:rPr lang="en-US" dirty="0"/>
              <a:t> = </a:t>
            </a:r>
            <a:r>
              <a:rPr lang="en-US" dirty="0" err="1"/>
              <a:t>df</a:t>
            </a:r>
            <a:r>
              <a:rPr lang="en-US" dirty="0"/>
              <a:t>[[col for col in </a:t>
            </a:r>
            <a:r>
              <a:rPr lang="en-US" dirty="0" err="1"/>
              <a:t>df</a:t>
            </a:r>
            <a:r>
              <a:rPr lang="en-US" dirty="0"/>
              <a:t> if </a:t>
            </a:r>
            <a:r>
              <a:rPr lang="en-US" dirty="0" err="1"/>
              <a:t>df</a:t>
            </a:r>
            <a:r>
              <a:rPr lang="en-US" dirty="0"/>
              <a:t>[col].</a:t>
            </a:r>
            <a:r>
              <a:rPr lang="en-US" dirty="0" err="1"/>
              <a:t>nunique</a:t>
            </a:r>
            <a:r>
              <a:rPr lang="en-US" dirty="0"/>
              <a:t>() &gt; 1]] # keep columns where there are more than 1 unique values
    if </a:t>
            </a:r>
            <a:r>
              <a:rPr lang="en-US" dirty="0" err="1"/>
              <a:t>df.shape</a:t>
            </a:r>
            <a:r>
              <a:rPr lang="en-US" dirty="0"/>
              <a:t>[1] &lt; 2:
        print(</a:t>
            </a:r>
            <a:r>
              <a:rPr lang="en-US" dirty="0" err="1"/>
              <a:t>f’No</a:t>
            </a:r>
            <a:r>
              <a:rPr lang="en-US" dirty="0"/>
              <a:t> correlation plots shown: The number of non-</a:t>
            </a:r>
            <a:r>
              <a:rPr lang="en-US" dirty="0" err="1"/>
              <a:t>NaN</a:t>
            </a:r>
            <a:r>
              <a:rPr lang="en-US" dirty="0"/>
              <a:t> or constant columns ({</a:t>
            </a:r>
            <a:r>
              <a:rPr lang="en-US" dirty="0" err="1"/>
              <a:t>df.shape</a:t>
            </a:r>
            <a:r>
              <a:rPr lang="en-US" dirty="0"/>
              <a:t>[1]}) is less than 2’)
        return
    </a:t>
            </a:r>
            <a:r>
              <a:rPr lang="en-US" dirty="0" err="1"/>
              <a:t>corr</a:t>
            </a:r>
            <a:r>
              <a:rPr lang="en-US" dirty="0"/>
              <a:t> = </a:t>
            </a:r>
            <a:r>
              <a:rPr lang="en-US" dirty="0" err="1"/>
              <a:t>df.corr</a:t>
            </a:r>
            <a:r>
              <a:rPr lang="en-US" dirty="0"/>
              <a:t>()
    </a:t>
            </a:r>
            <a:r>
              <a:rPr lang="en-US" dirty="0" err="1"/>
              <a:t>plt.figure</a:t>
            </a:r>
            <a:r>
              <a:rPr lang="en-US" dirty="0"/>
              <a:t>(</a:t>
            </a:r>
            <a:r>
              <a:rPr lang="en-US" dirty="0" err="1"/>
              <a:t>num</a:t>
            </a:r>
            <a:r>
              <a:rPr lang="en-US" dirty="0"/>
              <a:t>=None, </a:t>
            </a:r>
            <a:r>
              <a:rPr lang="en-US" dirty="0" err="1"/>
              <a:t>figsize</a:t>
            </a:r>
            <a:r>
              <a:rPr lang="en-US" dirty="0"/>
              <a:t>=(</a:t>
            </a:r>
            <a:r>
              <a:rPr lang="en-US" dirty="0" err="1"/>
              <a:t>graphWidth</a:t>
            </a:r>
            <a:r>
              <a:rPr lang="en-US" dirty="0"/>
              <a:t>, </a:t>
            </a:r>
            <a:r>
              <a:rPr lang="en-US" dirty="0" err="1"/>
              <a:t>graphWidth</a:t>
            </a:r>
            <a:r>
              <a:rPr lang="en-US" dirty="0"/>
              <a:t>), dpi=80, </a:t>
            </a:r>
            <a:r>
              <a:rPr lang="en-US" dirty="0" err="1"/>
              <a:t>facecolor</a:t>
            </a:r>
            <a:r>
              <a:rPr lang="en-US" dirty="0"/>
              <a:t>=‘w’, </a:t>
            </a:r>
            <a:r>
              <a:rPr lang="en-US" dirty="0" err="1"/>
              <a:t>edgecolor</a:t>
            </a:r>
            <a:r>
              <a:rPr lang="en-US" dirty="0"/>
              <a:t>=‘k’)
    </a:t>
            </a:r>
            <a:r>
              <a:rPr lang="en-US" dirty="0" err="1"/>
              <a:t>corrMat</a:t>
            </a:r>
            <a:r>
              <a:rPr lang="en-US" dirty="0"/>
              <a:t> = </a:t>
            </a:r>
            <a:r>
              <a:rPr lang="en-US" dirty="0" err="1"/>
              <a:t>plt.matshow</a:t>
            </a:r>
            <a:r>
              <a:rPr lang="en-US" dirty="0"/>
              <a:t>(</a:t>
            </a:r>
            <a:r>
              <a:rPr lang="en-US" dirty="0" err="1"/>
              <a:t>corr</a:t>
            </a:r>
            <a:r>
              <a:rPr lang="en-US" dirty="0"/>
              <a:t>, </a:t>
            </a:r>
            <a:r>
              <a:rPr lang="en-US" dirty="0" err="1"/>
              <a:t>fignum</a:t>
            </a:r>
            <a:r>
              <a:rPr lang="en-US" dirty="0"/>
              <a:t> = 1)
    </a:t>
            </a:r>
            <a:r>
              <a:rPr lang="en-US" dirty="0" err="1"/>
              <a:t>plt.xticks</a:t>
            </a:r>
            <a:r>
              <a:rPr lang="en-US" dirty="0"/>
              <a:t>(range(</a:t>
            </a:r>
            <a:r>
              <a:rPr lang="en-US" dirty="0" err="1"/>
              <a:t>len</a:t>
            </a:r>
            <a:r>
              <a:rPr lang="en-US" dirty="0"/>
              <a:t>(</a:t>
            </a:r>
            <a:r>
              <a:rPr lang="en-US" dirty="0" err="1"/>
              <a:t>corr.columns</a:t>
            </a:r>
            <a:r>
              <a:rPr lang="en-US" dirty="0"/>
              <a:t>)), </a:t>
            </a:r>
            <a:r>
              <a:rPr lang="en-US" dirty="0" err="1"/>
              <a:t>corr.columns</a:t>
            </a:r>
            <a:r>
              <a:rPr lang="en-US" dirty="0"/>
              <a:t>, rotation=90)
    </a:t>
            </a:r>
            <a:r>
              <a:rPr lang="en-US" dirty="0" err="1"/>
              <a:t>plt.yticks</a:t>
            </a:r>
            <a:r>
              <a:rPr lang="en-US" dirty="0"/>
              <a:t>(range(</a:t>
            </a:r>
            <a:r>
              <a:rPr lang="en-US" dirty="0" err="1"/>
              <a:t>len</a:t>
            </a:r>
            <a:r>
              <a:rPr lang="en-US" dirty="0"/>
              <a:t>(</a:t>
            </a:r>
            <a:r>
              <a:rPr lang="en-US" dirty="0" err="1"/>
              <a:t>corr.columns</a:t>
            </a:r>
            <a:r>
              <a:rPr lang="en-US" dirty="0"/>
              <a:t>)), </a:t>
            </a:r>
            <a:r>
              <a:rPr lang="en-US" dirty="0" err="1"/>
              <a:t>corr.columns</a:t>
            </a:r>
            <a:r>
              <a:rPr lang="en-US" dirty="0"/>
              <a:t>)
    </a:t>
            </a:r>
            <a:r>
              <a:rPr lang="en-US" dirty="0" err="1"/>
              <a:t>plt.gca</a:t>
            </a:r>
            <a:r>
              <a:rPr lang="en-US" dirty="0"/>
              <a:t>().</a:t>
            </a:r>
            <a:r>
              <a:rPr lang="en-US" dirty="0" err="1"/>
              <a:t>xaxis.tick_bottom</a:t>
            </a:r>
            <a:r>
              <a:rPr lang="en-US" dirty="0"/>
              <a:t>()
    </a:t>
            </a:r>
            <a:r>
              <a:rPr lang="en-US" dirty="0" err="1"/>
              <a:t>plt.colorbar</a:t>
            </a:r>
            <a:r>
              <a:rPr lang="en-US" dirty="0"/>
              <a:t>(</a:t>
            </a:r>
            <a:r>
              <a:rPr lang="en-US" dirty="0" err="1"/>
              <a:t>corrMat</a:t>
            </a:r>
            <a:r>
              <a:rPr lang="en-US" dirty="0"/>
              <a:t>)
    </a:t>
            </a:r>
            <a:r>
              <a:rPr lang="en-US" dirty="0" err="1"/>
              <a:t>plt.title</a:t>
            </a:r>
            <a:r>
              <a:rPr lang="en-US" dirty="0"/>
              <a:t>(</a:t>
            </a:r>
            <a:r>
              <a:rPr lang="en-US" dirty="0" err="1"/>
              <a:t>f’Correlation</a:t>
            </a:r>
            <a:r>
              <a:rPr lang="en-US" dirty="0"/>
              <a:t> Matrix for {filename}’, </a:t>
            </a:r>
            <a:r>
              <a:rPr lang="en-US" dirty="0" err="1"/>
              <a:t>fontsize</a:t>
            </a:r>
            <a:r>
              <a:rPr lang="en-US" dirty="0"/>
              <a:t>=15)
    </a:t>
            </a:r>
            <a:r>
              <a:rPr lang="en-US" dirty="0" err="1"/>
              <a:t>plt.show</a:t>
            </a:r>
            <a:r>
              <a:rPr lang="en-US" dirty="0"/>
              <a:t>()</a:t>
            </a:r>
          </a:p>
        </p:txBody>
      </p:sp>
    </p:spTree>
    <p:extLst>
      <p:ext uri="{BB962C8B-B14F-4D97-AF65-F5344CB8AC3E}">
        <p14:creationId xmlns:p14="http://schemas.microsoft.com/office/powerpoint/2010/main" val="159287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0054-E58F-C571-CDC2-2ADDA78759E5}"/>
              </a:ext>
            </a:extLst>
          </p:cNvPr>
          <p:cNvSpPr>
            <a:spLocks noGrp="1"/>
          </p:cNvSpPr>
          <p:nvPr>
            <p:ph type="title"/>
          </p:nvPr>
        </p:nvSpPr>
        <p:spPr>
          <a:xfrm flipV="1">
            <a:off x="646111" y="-6411516"/>
            <a:ext cx="9404723" cy="4393407"/>
          </a:xfrm>
        </p:spPr>
        <p:txBody>
          <a:bodyPr/>
          <a:lstStyle/>
          <a:p>
            <a:endParaRPr lang="en-US" dirty="0"/>
          </a:p>
        </p:txBody>
      </p:sp>
      <p:sp>
        <p:nvSpPr>
          <p:cNvPr id="3" name="Content Placeholder 2">
            <a:extLst>
              <a:ext uri="{FF2B5EF4-FFF2-40B4-BE49-F238E27FC236}">
                <a16:creationId xmlns:a16="http://schemas.microsoft.com/office/drawing/2014/main" id="{7ED6B2E1-F530-E5F1-1580-BFC60D240F2A}"/>
              </a:ext>
            </a:extLst>
          </p:cNvPr>
          <p:cNvSpPr>
            <a:spLocks noGrp="1"/>
          </p:cNvSpPr>
          <p:nvPr>
            <p:ph idx="1"/>
          </p:nvPr>
        </p:nvSpPr>
        <p:spPr>
          <a:xfrm>
            <a:off x="646111" y="492324"/>
            <a:ext cx="9926639" cy="5873352"/>
          </a:xfrm>
        </p:spPr>
        <p:txBody>
          <a:bodyPr>
            <a:normAutofit fontScale="77500" lnSpcReduction="20000"/>
          </a:bodyPr>
          <a:lstStyle/>
          <a:p>
            <a:r>
              <a:rPr lang="en-US" sz="3400" b="1" dirty="0"/>
              <a:t>Scatter and density plots : </a:t>
            </a:r>
          </a:p>
          <a:p>
            <a:pPr marL="0" indent="0">
              <a:buNone/>
            </a:pPr>
            <a:r>
              <a:rPr lang="en-US" dirty="0"/>
              <a:t>Def </a:t>
            </a:r>
            <a:r>
              <a:rPr lang="en-US" dirty="0" err="1"/>
              <a:t>plotScatterMatrix</a:t>
            </a:r>
            <a:r>
              <a:rPr lang="en-US" dirty="0"/>
              <a:t>(</a:t>
            </a:r>
            <a:r>
              <a:rPr lang="en-US" dirty="0" err="1"/>
              <a:t>df</a:t>
            </a:r>
            <a:r>
              <a:rPr lang="en-US" dirty="0"/>
              <a:t>, </a:t>
            </a:r>
            <a:r>
              <a:rPr lang="en-US" dirty="0" err="1"/>
              <a:t>plotSize</a:t>
            </a:r>
            <a:r>
              <a:rPr lang="en-US" dirty="0"/>
              <a:t>, </a:t>
            </a:r>
            <a:r>
              <a:rPr lang="en-US" dirty="0" err="1"/>
              <a:t>textSize</a:t>
            </a:r>
            <a:r>
              <a:rPr lang="en-US" dirty="0"/>
              <a:t>):
    </a:t>
            </a:r>
            <a:r>
              <a:rPr lang="en-US" dirty="0" err="1"/>
              <a:t>df</a:t>
            </a:r>
            <a:r>
              <a:rPr lang="en-US" dirty="0"/>
              <a:t> = </a:t>
            </a:r>
            <a:r>
              <a:rPr lang="en-US" dirty="0" err="1"/>
              <a:t>df.select_dtypes</a:t>
            </a:r>
            <a:r>
              <a:rPr lang="en-US" dirty="0"/>
              <a:t>(include =[</a:t>
            </a:r>
            <a:r>
              <a:rPr lang="en-US" dirty="0" err="1"/>
              <a:t>np.number</a:t>
            </a:r>
            <a:r>
              <a:rPr lang="en-US" dirty="0"/>
              <a:t>]) # keep only numerical columns
    # Remove rows and columns that would lead to </a:t>
            </a:r>
            <a:r>
              <a:rPr lang="en-US" dirty="0" err="1"/>
              <a:t>df</a:t>
            </a:r>
            <a:r>
              <a:rPr lang="en-US" dirty="0"/>
              <a:t> being singular
    </a:t>
            </a:r>
            <a:r>
              <a:rPr lang="en-US" dirty="0" err="1"/>
              <a:t>df</a:t>
            </a:r>
            <a:r>
              <a:rPr lang="en-US" dirty="0"/>
              <a:t> = </a:t>
            </a:r>
            <a:r>
              <a:rPr lang="en-US" dirty="0" err="1"/>
              <a:t>df.dropna</a:t>
            </a:r>
            <a:r>
              <a:rPr lang="en-US" dirty="0"/>
              <a:t>(‘columns’)
    </a:t>
            </a:r>
            <a:r>
              <a:rPr lang="en-US" dirty="0" err="1"/>
              <a:t>df</a:t>
            </a:r>
            <a:r>
              <a:rPr lang="en-US" dirty="0"/>
              <a:t> = </a:t>
            </a:r>
            <a:r>
              <a:rPr lang="en-US" dirty="0" err="1"/>
              <a:t>df</a:t>
            </a:r>
            <a:r>
              <a:rPr lang="en-US" dirty="0"/>
              <a:t>[[col for col in </a:t>
            </a:r>
            <a:r>
              <a:rPr lang="en-US" dirty="0" err="1"/>
              <a:t>df</a:t>
            </a:r>
            <a:r>
              <a:rPr lang="en-US" dirty="0"/>
              <a:t> if </a:t>
            </a:r>
            <a:r>
              <a:rPr lang="en-US" dirty="0" err="1"/>
              <a:t>df</a:t>
            </a:r>
            <a:r>
              <a:rPr lang="en-US" dirty="0"/>
              <a:t>[col].</a:t>
            </a:r>
            <a:r>
              <a:rPr lang="en-US" dirty="0" err="1"/>
              <a:t>nunique</a:t>
            </a:r>
            <a:r>
              <a:rPr lang="en-US" dirty="0"/>
              <a:t>() &gt; 1]] # keep columns where there are more than 1 unique values
    </a:t>
            </a:r>
            <a:r>
              <a:rPr lang="en-US" dirty="0" err="1"/>
              <a:t>columnNames</a:t>
            </a:r>
            <a:r>
              <a:rPr lang="en-US" dirty="0"/>
              <a:t> = list(</a:t>
            </a:r>
            <a:r>
              <a:rPr lang="en-US" dirty="0" err="1"/>
              <a:t>df</a:t>
            </a:r>
            <a:r>
              <a:rPr lang="en-US" dirty="0"/>
              <a:t>)
    if </a:t>
            </a:r>
            <a:r>
              <a:rPr lang="en-US" dirty="0" err="1"/>
              <a:t>len</a:t>
            </a:r>
            <a:r>
              <a:rPr lang="en-US" dirty="0"/>
              <a:t>(</a:t>
            </a:r>
            <a:r>
              <a:rPr lang="en-US" dirty="0" err="1"/>
              <a:t>columnNames</a:t>
            </a:r>
            <a:r>
              <a:rPr lang="en-US" dirty="0"/>
              <a:t>) &gt; 10: # reduce the number of columns for matrix inversion of kernel density plots
        </a:t>
            </a:r>
            <a:r>
              <a:rPr lang="en-US" dirty="0" err="1"/>
              <a:t>columnNames</a:t>
            </a:r>
            <a:r>
              <a:rPr lang="en-US" dirty="0"/>
              <a:t> = </a:t>
            </a:r>
            <a:r>
              <a:rPr lang="en-US" dirty="0" err="1"/>
              <a:t>columnNames</a:t>
            </a:r>
            <a:r>
              <a:rPr lang="en-US" dirty="0"/>
              <a:t>[:10]
    </a:t>
            </a:r>
            <a:r>
              <a:rPr lang="en-US" dirty="0" err="1"/>
              <a:t>df</a:t>
            </a:r>
            <a:r>
              <a:rPr lang="en-US" dirty="0"/>
              <a:t> = </a:t>
            </a:r>
            <a:r>
              <a:rPr lang="en-US" dirty="0" err="1"/>
              <a:t>df</a:t>
            </a:r>
            <a:r>
              <a:rPr lang="en-US" dirty="0"/>
              <a:t>[</a:t>
            </a:r>
            <a:r>
              <a:rPr lang="en-US" dirty="0" err="1"/>
              <a:t>columnNames</a:t>
            </a:r>
            <a:r>
              <a:rPr lang="en-US" dirty="0"/>
              <a:t>]
    ax = </a:t>
            </a:r>
            <a:r>
              <a:rPr lang="en-US" dirty="0" err="1"/>
              <a:t>pd.plotting.scatter_matrix</a:t>
            </a:r>
            <a:r>
              <a:rPr lang="en-US" dirty="0"/>
              <a:t>(</a:t>
            </a:r>
            <a:r>
              <a:rPr lang="en-US" dirty="0" err="1"/>
              <a:t>df</a:t>
            </a:r>
            <a:r>
              <a:rPr lang="en-US" dirty="0"/>
              <a:t>, alpha=0.75, </a:t>
            </a:r>
            <a:r>
              <a:rPr lang="en-US" dirty="0" err="1"/>
              <a:t>figsize</a:t>
            </a:r>
            <a:r>
              <a:rPr lang="en-US" dirty="0"/>
              <a:t>=[</a:t>
            </a:r>
            <a:r>
              <a:rPr lang="en-US" dirty="0" err="1"/>
              <a:t>plotSize</a:t>
            </a:r>
            <a:r>
              <a:rPr lang="en-US" dirty="0"/>
              <a:t>, </a:t>
            </a:r>
            <a:r>
              <a:rPr lang="en-US" dirty="0" err="1"/>
              <a:t>plotSize</a:t>
            </a:r>
            <a:r>
              <a:rPr lang="en-US" dirty="0"/>
              <a:t>], diagonal=‘</a:t>
            </a:r>
            <a:r>
              <a:rPr lang="en-US" dirty="0" err="1"/>
              <a:t>kde</a:t>
            </a:r>
            <a:r>
              <a:rPr lang="en-US" dirty="0"/>
              <a:t>’)
    </a:t>
            </a:r>
            <a:r>
              <a:rPr lang="en-US" dirty="0" err="1"/>
              <a:t>corrs</a:t>
            </a:r>
            <a:r>
              <a:rPr lang="en-US" dirty="0"/>
              <a:t> = </a:t>
            </a:r>
            <a:r>
              <a:rPr lang="en-US" dirty="0" err="1"/>
              <a:t>df.corr</a:t>
            </a:r>
            <a:r>
              <a:rPr lang="en-US" dirty="0"/>
              <a:t>().values
    for I, j in zip(*</a:t>
            </a:r>
            <a:r>
              <a:rPr lang="en-US" dirty="0" err="1"/>
              <a:t>plt.np.triu_indices_from</a:t>
            </a:r>
            <a:r>
              <a:rPr lang="en-US" dirty="0"/>
              <a:t>(ax, k = 1)):
        ax[I, j].annotate(‘Corr. </a:t>
            </a:r>
            <a:r>
              <a:rPr lang="en-US" dirty="0" err="1"/>
              <a:t>Coef</a:t>
            </a:r>
            <a:r>
              <a:rPr lang="en-US" dirty="0"/>
              <a:t> = %.3f’ % </a:t>
            </a:r>
            <a:r>
              <a:rPr lang="en-US" dirty="0" err="1"/>
              <a:t>corrs</a:t>
            </a:r>
            <a:r>
              <a:rPr lang="en-US" dirty="0"/>
              <a:t>[I, j], (0.8, 0.2), </a:t>
            </a:r>
            <a:r>
              <a:rPr lang="en-US" dirty="0" err="1"/>
              <a:t>xycoords</a:t>
            </a:r>
            <a:r>
              <a:rPr lang="en-US" dirty="0"/>
              <a:t>=‘axes fraction’, ha=‘center’, </a:t>
            </a:r>
            <a:r>
              <a:rPr lang="en-US" dirty="0" err="1"/>
              <a:t>va</a:t>
            </a:r>
            <a:r>
              <a:rPr lang="en-US" dirty="0"/>
              <a:t>=‘center’, size=</a:t>
            </a:r>
            <a:r>
              <a:rPr lang="en-US" dirty="0" err="1"/>
              <a:t>textSize</a:t>
            </a:r>
            <a:r>
              <a:rPr lang="en-US" dirty="0"/>
              <a:t>)
    </a:t>
            </a:r>
            <a:r>
              <a:rPr lang="en-US" dirty="0" err="1"/>
              <a:t>plt.suptitle</a:t>
            </a:r>
            <a:r>
              <a:rPr lang="en-US" dirty="0"/>
              <a:t>(‘Scatter and Density Plot’)
    </a:t>
            </a:r>
            <a:r>
              <a:rPr lang="en-US" dirty="0" err="1"/>
              <a:t>plt.show</a:t>
            </a:r>
            <a:r>
              <a:rPr lang="en-US" dirty="0"/>
              <a:t>()</a:t>
            </a:r>
          </a:p>
        </p:txBody>
      </p:sp>
    </p:spTree>
    <p:extLst>
      <p:ext uri="{BB962C8B-B14F-4D97-AF65-F5344CB8AC3E}">
        <p14:creationId xmlns:p14="http://schemas.microsoft.com/office/powerpoint/2010/main" val="3379538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SENTIMENT ANALYSIS IN MARKETING </vt:lpstr>
      <vt:lpstr>PowerPoint Presentation</vt:lpstr>
      <vt:lpstr>INTRODUCTION </vt:lpstr>
      <vt:lpstr>SENTIMENT ANALYSIS  MARKETING  APPLICATIONS</vt:lpstr>
      <vt:lpstr>EXPLORATORY ANALYSIS </vt:lpstr>
      <vt:lpstr>PowerPoint Presentation</vt:lpstr>
      <vt:lpstr>PowerPoint Presentation</vt:lpstr>
      <vt:lpstr>Correlation matrix :</vt:lpstr>
      <vt:lpstr>PowerPoint Presentation</vt:lpstr>
      <vt:lpstr>PowerPoint Presentation</vt:lpstr>
      <vt:lpstr>  Output: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IN MARKETING </dc:title>
  <dc:creator>919442383164</dc:creator>
  <cp:lastModifiedBy>919442383164</cp:lastModifiedBy>
  <cp:revision>1</cp:revision>
  <dcterms:created xsi:type="dcterms:W3CDTF">2023-10-24T05:40:10Z</dcterms:created>
  <dcterms:modified xsi:type="dcterms:W3CDTF">2023-10-24T07:20:41Z</dcterms:modified>
</cp:coreProperties>
</file>