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213164"/>
    <a:srgbClr val="0000FF"/>
    <a:srgbClr val="841910"/>
    <a:srgbClr val="DFDDFB"/>
    <a:srgbClr val="E3E1FB"/>
    <a:srgbClr val="FFAB40"/>
    <a:srgbClr val="FFFF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1" d="100"/>
          <a:sy n="101" d="100"/>
        </p:scale>
        <p:origin x="74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D.Shevitha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513521104046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5135-Annai Mira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a:extLst>
              <a:ext uri="{FF2B5EF4-FFF2-40B4-BE49-F238E27FC236}">
                <a16:creationId xmlns:a16="http://schemas.microsoft.com/office/drawing/2014/main" id="{254A20FF-B862-8BB0-B133-5E9A1C9C3C3A}"/>
              </a:ext>
            </a:extLst>
          </p:cNvPr>
          <p:cNvPicPr>
            <a:picLocks noChangeAspect="1"/>
          </p:cNvPicPr>
          <p:nvPr/>
        </p:nvPicPr>
        <p:blipFill>
          <a:blip r:embed="rId3"/>
          <a:stretch>
            <a:fillRect/>
          </a:stretch>
        </p:blipFill>
        <p:spPr>
          <a:xfrm>
            <a:off x="1524000" y="1400942"/>
            <a:ext cx="6096000" cy="2878419"/>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sz="1600" b="1" dirty="0">
                <a:solidFill>
                  <a:srgbClr val="213164"/>
                </a:solidFill>
                <a:latin typeface="+mj-lt"/>
              </a:rPr>
              <a:t>Login</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197429"/>
            <a:ext cx="8696833" cy="3371571"/>
          </a:xfrm>
        </p:spPr>
        <p:txBody>
          <a:bodyPr/>
          <a:lstStyle/>
          <a:p>
            <a:endParaRPr lang="en-US"/>
          </a:p>
        </p:txBody>
      </p:sp>
      <p:pic>
        <p:nvPicPr>
          <p:cNvPr id="4" name="Picture 3">
            <a:extLst>
              <a:ext uri="{FF2B5EF4-FFF2-40B4-BE49-F238E27FC236}">
                <a16:creationId xmlns:a16="http://schemas.microsoft.com/office/drawing/2014/main" id="{0E9ED2C8-3B4B-B38E-1655-D10F62FFFD69}"/>
              </a:ext>
            </a:extLst>
          </p:cNvPr>
          <p:cNvPicPr>
            <a:picLocks noChangeAspect="1"/>
          </p:cNvPicPr>
          <p:nvPr/>
        </p:nvPicPr>
        <p:blipFill>
          <a:blip r:embed="rId2"/>
          <a:stretch>
            <a:fillRect/>
          </a:stretch>
        </p:blipFill>
        <p:spPr>
          <a:xfrm>
            <a:off x="1612115" y="1452930"/>
            <a:ext cx="6096000" cy="286056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600" b="1" dirty="0">
                <a:solidFill>
                  <a:srgbClr val="213264"/>
                </a:solidFill>
                <a:latin typeface="+mj-lt"/>
              </a:rPr>
              <a:t>Find Bus</a:t>
            </a:r>
          </a:p>
        </p:txBody>
      </p:sp>
      <p:pic>
        <p:nvPicPr>
          <p:cNvPr id="4" name="Picture 3">
            <a:extLst>
              <a:ext uri="{FF2B5EF4-FFF2-40B4-BE49-F238E27FC236}">
                <a16:creationId xmlns:a16="http://schemas.microsoft.com/office/drawing/2014/main" id="{F8480FB6-5975-0042-61B4-6AB386BC3EEA}"/>
              </a:ext>
            </a:extLst>
          </p:cNvPr>
          <p:cNvPicPr>
            <a:picLocks noChangeAspect="1"/>
          </p:cNvPicPr>
          <p:nvPr/>
        </p:nvPicPr>
        <p:blipFill>
          <a:blip r:embed="rId2"/>
          <a:stretch>
            <a:fillRect/>
          </a:stretch>
        </p:blipFill>
        <p:spPr>
          <a:xfrm>
            <a:off x="1523775" y="1431897"/>
            <a:ext cx="6096000" cy="287841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0673BA-6556-8DBF-9391-B8C4C816092A}"/>
              </a:ext>
            </a:extLst>
          </p:cNvPr>
          <p:cNvPicPr>
            <a:picLocks noChangeAspect="1"/>
          </p:cNvPicPr>
          <p:nvPr/>
        </p:nvPicPr>
        <p:blipFill>
          <a:blip r:embed="rId2"/>
          <a:stretch>
            <a:fillRect/>
          </a:stretch>
        </p:blipFill>
        <p:spPr>
          <a:xfrm>
            <a:off x="1387928" y="1463574"/>
            <a:ext cx="6096000" cy="286949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1600" b="1" dirty="0">
                <a:solidFill>
                  <a:srgbClr val="213264"/>
                </a:solidFill>
                <a:latin typeface="+mj-lt"/>
              </a:rPr>
              <a:t>Bookings and canceling</a:t>
            </a:r>
          </a:p>
        </p:txBody>
      </p:sp>
      <p:pic>
        <p:nvPicPr>
          <p:cNvPr id="3" name="Picture 2">
            <a:extLst>
              <a:ext uri="{FF2B5EF4-FFF2-40B4-BE49-F238E27FC236}">
                <a16:creationId xmlns:a16="http://schemas.microsoft.com/office/drawing/2014/main" id="{C1D84BE5-EC7F-0224-1D3A-EC0328A69023}"/>
              </a:ext>
            </a:extLst>
          </p:cNvPr>
          <p:cNvPicPr>
            <a:picLocks noChangeAspect="1"/>
          </p:cNvPicPr>
          <p:nvPr/>
        </p:nvPicPr>
        <p:blipFill>
          <a:blip r:embed="rId2"/>
          <a:stretch>
            <a:fillRect/>
          </a:stretch>
        </p:blipFill>
        <p:spPr>
          <a:xfrm>
            <a:off x="1523775" y="1440823"/>
            <a:ext cx="6096000" cy="28605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1600" b="1" dirty="0">
                <a:solidFill>
                  <a:srgbClr val="213163"/>
                </a:solidFill>
                <a:latin typeface="+mj-lt"/>
              </a:rPr>
              <a:t>Logout</a:t>
            </a:r>
          </a:p>
        </p:txBody>
      </p:sp>
      <p:pic>
        <p:nvPicPr>
          <p:cNvPr id="3" name="Picture 2">
            <a:extLst>
              <a:ext uri="{FF2B5EF4-FFF2-40B4-BE49-F238E27FC236}">
                <a16:creationId xmlns:a16="http://schemas.microsoft.com/office/drawing/2014/main" id="{4ABBD219-A029-6806-E75B-9B4B3DEEA263}"/>
              </a:ext>
            </a:extLst>
          </p:cNvPr>
          <p:cNvPicPr>
            <a:picLocks noChangeAspect="1"/>
          </p:cNvPicPr>
          <p:nvPr/>
        </p:nvPicPr>
        <p:blipFill>
          <a:blip r:embed="rId2"/>
          <a:stretch>
            <a:fillRect/>
          </a:stretch>
        </p:blipFill>
        <p:spPr>
          <a:xfrm>
            <a:off x="1523775" y="1415509"/>
            <a:ext cx="6096000" cy="287395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D103B611-3D42-533C-CCDB-B9AEA618253B}"/>
              </a:ext>
            </a:extLst>
          </p:cNvPr>
          <p:cNvSpPr txBox="1"/>
          <p:nvPr/>
        </p:nvSpPr>
        <p:spPr>
          <a:xfrm>
            <a:off x="410543" y="993657"/>
            <a:ext cx="8030875" cy="4001095"/>
          </a:xfrm>
          <a:prstGeom prst="rect">
            <a:avLst/>
          </a:prstGeom>
          <a:noFill/>
        </p:spPr>
        <p:txBody>
          <a:bodyPr wrap="square">
            <a:spAutoFit/>
          </a:bodyPr>
          <a:lstStyle/>
          <a:p>
            <a:pPr algn="l">
              <a:buFont typeface="+mj-lt"/>
              <a:buAutoNum type="arabicPeriod"/>
            </a:pPr>
            <a:r>
              <a:rPr lang="en-US" sz="1200" b="1" i="0" dirty="0">
                <a:solidFill>
                  <a:schemeClr val="tx1"/>
                </a:solidFill>
                <a:effectLst/>
                <a:latin typeface="+mn-lt"/>
              </a:rPr>
              <a:t>Dynamic Pricing:</a:t>
            </a:r>
            <a:r>
              <a:rPr lang="en-US" sz="1200" b="0" i="0" dirty="0">
                <a:solidFill>
                  <a:schemeClr val="tx1"/>
                </a:solidFill>
                <a:effectLst/>
                <a:latin typeface="+mn-lt"/>
              </a:rPr>
              <a:t> Implement dynamic pricing algorithms that adjust ticket fares based on factors such as demand, time of booking, route popularity, and seat availability, optimizing revenue generation for bus operators while offering competitive pricing for passengers.</a:t>
            </a:r>
          </a:p>
          <a:p>
            <a:pPr algn="l">
              <a:buFont typeface="+mj-lt"/>
              <a:buAutoNum type="arabicPeriod"/>
            </a:pPr>
            <a:r>
              <a:rPr lang="en-US" sz="1200" b="1" i="0" dirty="0">
                <a:solidFill>
                  <a:schemeClr val="tx1"/>
                </a:solidFill>
                <a:effectLst/>
                <a:latin typeface="+mn-lt"/>
              </a:rPr>
              <a:t>Predictive Analytics:</a:t>
            </a:r>
            <a:r>
              <a:rPr lang="en-US" sz="1200" b="0" i="0" dirty="0">
                <a:solidFill>
                  <a:schemeClr val="tx1"/>
                </a:solidFill>
                <a:effectLst/>
                <a:latin typeface="+mn-lt"/>
              </a:rPr>
              <a:t> Integrate advanced analytics tools to forecast booking patterns, identify trends, and anticipate demand fluctuations, enabling proactive decision-making in route planning, capacity management, and resource allocation.</a:t>
            </a:r>
          </a:p>
          <a:p>
            <a:pPr algn="l">
              <a:buFont typeface="+mj-lt"/>
              <a:buAutoNum type="arabicPeriod"/>
            </a:pPr>
            <a:r>
              <a:rPr lang="en-US" sz="1200" b="1" i="0" dirty="0">
                <a:solidFill>
                  <a:schemeClr val="tx1"/>
                </a:solidFill>
                <a:effectLst/>
                <a:latin typeface="+mn-lt"/>
              </a:rPr>
              <a:t>Personalized Recommendations:</a:t>
            </a:r>
            <a:r>
              <a:rPr lang="en-US" sz="1200" b="0" i="0" dirty="0">
                <a:solidFill>
                  <a:schemeClr val="tx1"/>
                </a:solidFill>
                <a:effectLst/>
                <a:latin typeface="+mn-lt"/>
              </a:rPr>
              <a:t> Utilize machine learning algorithms to analyze passenger preferences, travel history, and behavior data to offer personalized route suggestions, seat recommendations, and promotional offers tailored to individual preferences, enhancing customer satisfaction and loyalty.</a:t>
            </a:r>
          </a:p>
          <a:p>
            <a:pPr algn="l">
              <a:buFont typeface="+mj-lt"/>
              <a:buAutoNum type="arabicPeriod"/>
            </a:pPr>
            <a:r>
              <a:rPr lang="en-US" sz="1200" b="1" i="0" dirty="0">
                <a:solidFill>
                  <a:schemeClr val="tx1"/>
                </a:solidFill>
                <a:effectLst/>
                <a:latin typeface="+mn-lt"/>
              </a:rPr>
              <a:t>Multi-modal Integration:</a:t>
            </a:r>
            <a:r>
              <a:rPr lang="en-US" sz="1200" b="0" i="0" dirty="0">
                <a:solidFill>
                  <a:schemeClr val="tx1"/>
                </a:solidFill>
                <a:effectLst/>
                <a:latin typeface="+mn-lt"/>
              </a:rPr>
              <a:t> Expand the reservation system to integrate with other modes of transportation such as trains, flights, taxis, and ride-sharing services, providing passengers with seamless multi-modal journey planning and booking options.</a:t>
            </a:r>
          </a:p>
          <a:p>
            <a:pPr algn="l">
              <a:buFont typeface="+mj-lt"/>
              <a:buAutoNum type="arabicPeriod"/>
            </a:pPr>
            <a:r>
              <a:rPr lang="en-US" sz="1200" b="1" i="0" dirty="0">
                <a:solidFill>
                  <a:schemeClr val="tx1"/>
                </a:solidFill>
                <a:effectLst/>
                <a:latin typeface="+mn-lt"/>
              </a:rPr>
              <a:t>Enhanced Accessibility Features:</a:t>
            </a:r>
            <a:r>
              <a:rPr lang="en-US" sz="1200" b="0" i="0" dirty="0">
                <a:solidFill>
                  <a:schemeClr val="tx1"/>
                </a:solidFill>
                <a:effectLst/>
                <a:latin typeface="+mn-lt"/>
              </a:rPr>
              <a:t> Develop accessibility features such as wheelchair-accessible seating options, real-time journey assistance for passengers with disabilities, and multilingual support to cater to diverse passenger needs and ensure inclusivity.</a:t>
            </a:r>
          </a:p>
          <a:p>
            <a:pPr algn="l">
              <a:buFont typeface="+mj-lt"/>
              <a:buAutoNum type="arabicPeriod"/>
            </a:pPr>
            <a:r>
              <a:rPr lang="en-US" sz="1200" b="1" i="0" dirty="0">
                <a:solidFill>
                  <a:schemeClr val="tx1"/>
                </a:solidFill>
                <a:effectLst/>
                <a:latin typeface="+mn-lt"/>
              </a:rPr>
              <a:t>Smart Ticketing Solutions:</a:t>
            </a:r>
            <a:r>
              <a:rPr lang="en-US" sz="1200" b="0" i="0" dirty="0">
                <a:solidFill>
                  <a:schemeClr val="tx1"/>
                </a:solidFill>
                <a:effectLst/>
                <a:latin typeface="+mn-lt"/>
              </a:rPr>
              <a:t> Implement contactless ticketing solutions using Near Field Communication (NFC), QR codes, or mobile wallets to enable quick and hassle-free boarding, reducing waiting times and enhancing passenger convenience.</a:t>
            </a:r>
          </a:p>
          <a:p>
            <a:pPr algn="l">
              <a:buFont typeface="+mj-lt"/>
              <a:buAutoNum type="arabicPeriod"/>
            </a:pPr>
            <a:r>
              <a:rPr lang="en-US" sz="1200" b="1" i="0" dirty="0" err="1">
                <a:solidFill>
                  <a:schemeClr val="tx1"/>
                </a:solidFill>
                <a:effectLst/>
                <a:latin typeface="+mn-lt"/>
              </a:rPr>
              <a:t>IoT</a:t>
            </a:r>
            <a:r>
              <a:rPr lang="en-US" sz="1200" b="1" i="0" dirty="0">
                <a:solidFill>
                  <a:schemeClr val="tx1"/>
                </a:solidFill>
                <a:effectLst/>
                <a:latin typeface="+mn-lt"/>
              </a:rPr>
              <a:t>-enabled Fleet Management:</a:t>
            </a:r>
            <a:r>
              <a:rPr lang="en-US" sz="1200" b="0" i="0" dirty="0">
                <a:solidFill>
                  <a:schemeClr val="tx1"/>
                </a:solidFill>
                <a:effectLst/>
                <a:latin typeface="+mn-lt"/>
              </a:rPr>
              <a:t> Equip buses with Internet of Things (</a:t>
            </a:r>
            <a:r>
              <a:rPr lang="en-US" sz="1200" b="0" i="0" dirty="0" err="1">
                <a:solidFill>
                  <a:schemeClr val="tx1"/>
                </a:solidFill>
                <a:effectLst/>
                <a:latin typeface="+mn-lt"/>
              </a:rPr>
              <a:t>IoT</a:t>
            </a:r>
            <a:r>
              <a:rPr lang="en-US" sz="1200" b="0" i="0" dirty="0">
                <a:solidFill>
                  <a:schemeClr val="tx1"/>
                </a:solidFill>
                <a:effectLst/>
                <a:latin typeface="+mn-lt"/>
              </a:rPr>
              <a:t>) devices and sensors to monitor vehicle health, driver behavior, passenger occupancy, and environmental conditions in real-time, enabling proactive maintenance, route optimization, and oper</a:t>
            </a:r>
            <a:r>
              <a:rPr lang="en-US" b="0" i="0" dirty="0">
                <a:solidFill>
                  <a:schemeClr val="tx1"/>
                </a:solidFill>
                <a:effectLst/>
                <a:latin typeface="Söhne"/>
              </a:rPr>
              <a:t>ational efficiency.</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58333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8190BC6-930A-553B-5776-7724E70DDA9E}"/>
              </a:ext>
            </a:extLst>
          </p:cNvPr>
          <p:cNvSpPr txBox="1"/>
          <p:nvPr/>
        </p:nvSpPr>
        <p:spPr>
          <a:xfrm>
            <a:off x="437807" y="1302661"/>
            <a:ext cx="8311586" cy="3231654"/>
          </a:xfrm>
          <a:prstGeom prst="rect">
            <a:avLst/>
          </a:prstGeom>
          <a:noFill/>
        </p:spPr>
        <p:txBody>
          <a:bodyPr wrap="square">
            <a:spAutoFit/>
          </a:bodyPr>
          <a:lstStyle/>
          <a:p>
            <a:pPr marL="171450" indent="-171450" algn="l">
              <a:buFont typeface="Arial" panose="020B0604020202020204" pitchFamily="34" charset="0"/>
              <a:buChar char="•"/>
            </a:pPr>
            <a:r>
              <a:rPr lang="en-US" sz="1200" b="0" i="0" dirty="0">
                <a:solidFill>
                  <a:schemeClr val="tx1"/>
                </a:solidFill>
                <a:effectLst/>
                <a:latin typeface="+mn-lt"/>
              </a:rPr>
              <a:t>In conclusion, the Bus Reservation System represents a significant advancement in the transportation sector, offering a comprehensive solution to the challenges faced by both passengers and bus operators in the traditional manual booking process. By leveraging technology, automation, and user-centric design principles, the system aims to revolutionize the bus ticket booking experience, enhance operational efficiency, and improve overall customer satisfaction.</a:t>
            </a:r>
          </a:p>
          <a:p>
            <a:pPr algn="l"/>
            <a:endParaRPr lang="en-US" sz="1200" b="0" i="0" dirty="0">
              <a:solidFill>
                <a:schemeClr val="tx1"/>
              </a:solidFill>
              <a:effectLst/>
              <a:latin typeface="+mn-lt"/>
            </a:endParaRPr>
          </a:p>
          <a:p>
            <a:pPr marL="171450" indent="-171450" algn="l">
              <a:buFont typeface="Arial" panose="020B0604020202020204" pitchFamily="34" charset="0"/>
              <a:buChar char="•"/>
            </a:pPr>
            <a:r>
              <a:rPr lang="en-US" sz="1200" b="0" i="0" dirty="0">
                <a:solidFill>
                  <a:schemeClr val="tx1"/>
                </a:solidFill>
                <a:effectLst/>
                <a:latin typeface="+mn-lt"/>
              </a:rPr>
              <a:t>Through streamlined booking processes, real-time updates on seat availability, secure payment integration, and efficient administrative management tools, the Bus Reservation System simplifies the journey for passengers, reducing the time and effort required to book tickets while providing peace of mind and convenience. Additionally, the system empowers bus operators with data-driven insights, enabling them to optimize routes, schedules, and resources, ultimately leading to improved service quality and revenue generation.</a:t>
            </a:r>
          </a:p>
          <a:p>
            <a:pPr marL="171450" indent="-171450" algn="l">
              <a:buFont typeface="Arial" panose="020B0604020202020204" pitchFamily="34" charset="0"/>
              <a:buChar char="•"/>
            </a:pPr>
            <a:endParaRPr lang="en-US" sz="1200" b="0" i="0" dirty="0">
              <a:solidFill>
                <a:schemeClr val="tx1"/>
              </a:solidFill>
              <a:effectLst/>
              <a:latin typeface="+mn-lt"/>
            </a:endParaRPr>
          </a:p>
          <a:p>
            <a:pPr marL="171450" indent="-171450" algn="l">
              <a:buFont typeface="Arial" panose="020B0604020202020204" pitchFamily="34" charset="0"/>
              <a:buChar char="•"/>
            </a:pPr>
            <a:r>
              <a:rPr lang="en-US" sz="1200" dirty="0">
                <a:solidFill>
                  <a:schemeClr val="tx1"/>
                </a:solidFill>
                <a:latin typeface="+mn-lt"/>
              </a:rPr>
              <a:t>Overall, the Bus Reservation System signifies a paradigm shift towards a more efficient, accessible, and customer-centric approach to bus ticket booking, laying the foundation for a seamless and enjoyable travel experience for passengers while driving innovation and sustainability in the transportation industry.</a:t>
            </a:r>
          </a:p>
          <a:p>
            <a:pPr marL="171450" indent="-171450" algn="l">
              <a:buFont typeface="Arial" panose="020B0604020202020204" pitchFamily="34" charset="0"/>
              <a:buChar char="•"/>
            </a:pPr>
            <a:endParaRPr lang="en-US" sz="1200" b="0" i="0" dirty="0">
              <a:solidFill>
                <a:schemeClr val="tx1"/>
              </a:solidFill>
              <a:effectLst/>
              <a:latin typeface="+mn-lt"/>
            </a:endParaRPr>
          </a:p>
          <a:p>
            <a:pPr marL="171450" indent="-171450" algn="l">
              <a:buFont typeface="Arial" panose="020B0604020202020204" pitchFamily="34" charset="0"/>
              <a:buChar char="•"/>
            </a:pPr>
            <a:endParaRPr lang="en-US" sz="1200" b="0" i="0" dirty="0">
              <a:solidFill>
                <a:schemeClr val="tx1"/>
              </a:solidFill>
              <a:effectLst/>
              <a:latin typeface="+mn-lt"/>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5F6C4A67-5A9F-032D-BD9D-3495CC3EDEE5}"/>
              </a:ext>
            </a:extLst>
          </p:cNvPr>
          <p:cNvSpPr txBox="1"/>
          <p:nvPr/>
        </p:nvSpPr>
        <p:spPr>
          <a:xfrm>
            <a:off x="328749" y="913042"/>
            <a:ext cx="8379822" cy="3108543"/>
          </a:xfrm>
          <a:prstGeom prst="rect">
            <a:avLst/>
          </a:prstGeom>
          <a:noFill/>
        </p:spPr>
        <p:txBody>
          <a:bodyPr wrap="square">
            <a:spAutoFit/>
          </a:bodyPr>
          <a:lstStyle/>
          <a:p>
            <a:pPr algn="l"/>
            <a:r>
              <a:rPr lang="en-US" b="0" i="0" dirty="0" err="1">
                <a:solidFill>
                  <a:srgbClr val="FFFFFF"/>
                </a:solidFill>
                <a:effectLst/>
                <a:latin typeface="Söhne"/>
              </a:rPr>
              <a:t>ChatGPT</a:t>
            </a:r>
            <a:r>
              <a:rPr lang="en-US" b="0" i="0" dirty="0">
                <a:solidFill>
                  <a:srgbClr val="FFFFFF"/>
                </a:solidFill>
                <a:effectLst/>
                <a:latin typeface="Söhne"/>
              </a:rPr>
              <a:t> </a:t>
            </a:r>
            <a:endParaRPr lang="en-US" b="1" dirty="0">
              <a:effectLst/>
            </a:endParaRPr>
          </a:p>
          <a:p>
            <a:pPr marL="285750" indent="-285750">
              <a:buFont typeface="Arial" panose="020B0604020202020204" pitchFamily="34" charset="0"/>
              <a:buChar char="•"/>
            </a:pPr>
            <a:r>
              <a:rPr lang="en-US" dirty="0">
                <a:effectLst/>
              </a:rPr>
              <a:t> The Bus Reservation System project aims to automate and streamline the process of booking bus tickets for travelers, providing a convenient and efficient solution for both passengers and bus operators. </a:t>
            </a:r>
          </a:p>
          <a:p>
            <a:pPr marL="285750" indent="-285750">
              <a:buFont typeface="Arial" panose="020B0604020202020204" pitchFamily="34" charset="0"/>
              <a:buChar char="•"/>
            </a:pPr>
            <a:r>
              <a:rPr lang="en-US" dirty="0">
                <a:effectLst/>
              </a:rPr>
              <a:t>The system facilitates online ticket booking, seat selection, and payment processing, reducing the hassle of manual booking and long queues at ticket counters. </a:t>
            </a:r>
          </a:p>
          <a:p>
            <a:pPr marL="285750" indent="-285750">
              <a:buFont typeface="Arial" panose="020B0604020202020204" pitchFamily="34" charset="0"/>
              <a:buChar char="•"/>
            </a:pPr>
            <a:r>
              <a:rPr lang="en-US" dirty="0">
                <a:effectLst/>
              </a:rPr>
              <a:t>It incorporates features such as user registration, search and filtering options for routes and schedules, real-time seat availability updates, secure online payment integration, and generation of e-tickets for passengers. </a:t>
            </a:r>
          </a:p>
          <a:p>
            <a:pPr marL="285750" indent="-285750">
              <a:buFont typeface="Arial" panose="020B0604020202020204" pitchFamily="34" charset="0"/>
              <a:buChar char="•"/>
            </a:pPr>
            <a:r>
              <a:rPr lang="en-US" dirty="0">
                <a:effectLst/>
              </a:rPr>
              <a:t>Additionally, the system includes an administrative module for managing bus routes, schedules, fares, and user data, allowing operators to efficiently monitor and optimize their services.</a:t>
            </a:r>
          </a:p>
          <a:p>
            <a:pPr marL="285750" indent="-285750">
              <a:buFont typeface="Arial" panose="020B0604020202020204" pitchFamily="34" charset="0"/>
              <a:buChar char="•"/>
            </a:pPr>
            <a:r>
              <a:rPr lang="en-US" dirty="0">
                <a:effectLst/>
              </a:rPr>
              <a:t> By leveraging technology to enhance the booking experience, the Bus Reservation System project aims to improve customer satisfaction, increase operational efficiency, and promote the growth of the bus transportation industry.</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762008"/>
            <a:ext cx="8659182" cy="3714741"/>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IN" sz="1600" b="1" dirty="0">
                <a:solidFill>
                  <a:srgbClr val="213163"/>
                </a:solidFill>
              </a:rPr>
              <a:t>Problem Statement</a:t>
            </a:r>
            <a:br>
              <a:rPr lang="en-US" sz="1600" b="1" dirty="0">
                <a:solidFill>
                  <a:srgbClr val="213163"/>
                </a:solidFill>
              </a:rPr>
            </a:br>
            <a:r>
              <a:rPr lang="en-US" sz="1200" dirty="0">
                <a:solidFill>
                  <a:srgbClr val="213163"/>
                </a:solidFill>
              </a:rPr>
              <a:t>The Bus Reservation System project aims to address these challenges by developing an automated and user-friendly platform for booking bus tickets. This system will streamline the booking process, provide real-time updates on seat availability, and facilitate secure online payments. Furthermore, it will offer tools for bus operators to manage routes, schedules, and fares efficiently, optimizing their operations and enhancing service quality.</a:t>
            </a:r>
            <a:br>
              <a:rPr lang="en-US" sz="1200" b="1" dirty="0">
                <a:solidFill>
                  <a:srgbClr val="213163"/>
                </a:solidFill>
              </a:rPr>
            </a:br>
            <a:br>
              <a:rPr lang="en-US" sz="1200" b="1" dirty="0">
                <a:solidFill>
                  <a:srgbClr val="213163"/>
                </a:solidFill>
              </a:rPr>
            </a:br>
            <a:r>
              <a:rPr lang="en-US" sz="1200" b="1" dirty="0">
                <a:solidFill>
                  <a:srgbClr val="213163"/>
                </a:solidFill>
              </a:rPr>
              <a:t>The key objectives of the Bus Reservation System project include:</a:t>
            </a:r>
            <a:br>
              <a:rPr lang="en-US" sz="1200" dirty="0">
                <a:solidFill>
                  <a:srgbClr val="213163"/>
                </a:solidFill>
              </a:rPr>
            </a:br>
            <a:r>
              <a:rPr lang="en-US" sz="1200" dirty="0">
                <a:solidFill>
                  <a:srgbClr val="213163"/>
                </a:solidFill>
              </a:rPr>
              <a:t>1.Simplifying the booking process: Designing an intuitive user interface for passengers to search, select, and book bus tickets seamlessly.
2.Real-time updates: Implementing features to provide instant updates on seat availability, bus schedules, and booking status to passengers.
3.Secure payment integration: Integrating reliable payment gateways to facilitate secure online transactions, ensuring the safety of passenger data.
4.Administrative management: Developing a robust backend system for bus operators to manage routes, schedules, fares, and customer data effectively.
5.By addressing these challenges and meeting the objectives, the Bus Reservation System project aims to revolutionize the bus ticket booking experience, improve operational efficiency for bus operators, and enhance overall customer satisfaction in the transportation sector.</a:t>
            </a:r>
            <a:endParaRPr lang="en-IN" sz="12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CBFBD9E8-41CD-D171-BBA3-EC8C5EA152AB}"/>
              </a:ext>
            </a:extLst>
          </p:cNvPr>
          <p:cNvSpPr txBox="1"/>
          <p:nvPr/>
        </p:nvSpPr>
        <p:spPr>
          <a:xfrm>
            <a:off x="138652" y="742295"/>
            <a:ext cx="8490855" cy="3631763"/>
          </a:xfrm>
          <a:prstGeom prst="rect">
            <a:avLst/>
          </a:prstGeom>
          <a:noFill/>
        </p:spPr>
        <p:txBody>
          <a:bodyPr wrap="square">
            <a:spAutoFit/>
          </a:bodyPr>
          <a:lstStyle/>
          <a:p>
            <a:pPr algn="l"/>
            <a:endParaRPr lang="en-US" dirty="0">
              <a:effectLst/>
            </a:endParaRPr>
          </a:p>
          <a:p>
            <a:pPr>
              <a:buFont typeface="+mj-lt"/>
              <a:buAutoNum type="arabicPeriod"/>
            </a:pPr>
            <a:r>
              <a:rPr lang="en-US" sz="1200" dirty="0">
                <a:effectLst/>
              </a:rPr>
              <a:t>Passenger Module:</a:t>
            </a:r>
          </a:p>
          <a:p>
            <a:pPr marL="742950" lvl="1" indent="-285750">
              <a:buFont typeface="+mj-lt"/>
              <a:buAutoNum type="arabicPeriod"/>
            </a:pPr>
            <a:r>
              <a:rPr lang="en-US" sz="1200" dirty="0">
                <a:effectLst/>
              </a:rPr>
              <a:t>User Registration: Passengers can create accounts to access the booking system, providing necessary details such as name, contact information, and payment preferences.</a:t>
            </a:r>
          </a:p>
          <a:p>
            <a:pPr marL="742950" lvl="1" indent="-285750">
              <a:buFont typeface="+mj-lt"/>
              <a:buAutoNum type="arabicPeriod"/>
            </a:pPr>
            <a:r>
              <a:rPr lang="en-US" sz="1200" dirty="0">
                <a:effectLst/>
              </a:rPr>
              <a:t>Search and Booking: Passengers can search for bus routes based on origin, destination, date, and time preferences. They can view available seats, select preferred seats, and proceed with the booking process.</a:t>
            </a:r>
          </a:p>
          <a:p>
            <a:pPr marL="742950" lvl="1" indent="-285750">
              <a:buFont typeface="+mj-lt"/>
              <a:buAutoNum type="arabicPeriod"/>
            </a:pPr>
            <a:r>
              <a:rPr lang="en-US" sz="1200" dirty="0">
                <a:effectLst/>
              </a:rPr>
              <a:t>Seat Selection: Passengers can choose seats from an interactive seat map, with real-time updates on seat availability.</a:t>
            </a:r>
          </a:p>
          <a:p>
            <a:pPr marL="742950" lvl="1" indent="-285750">
              <a:buFont typeface="+mj-lt"/>
              <a:buAutoNum type="arabicPeriod"/>
            </a:pPr>
            <a:r>
              <a:rPr lang="en-US" sz="1200" dirty="0">
                <a:effectLst/>
              </a:rPr>
              <a:t>Secure Payment: The system integrates secure payment gateways to facilitate online transactions, ensuring the safety of passenger data.</a:t>
            </a:r>
          </a:p>
          <a:p>
            <a:pPr marL="742950" lvl="1" indent="-285750">
              <a:buFont typeface="+mj-lt"/>
              <a:buAutoNum type="arabicPeriod"/>
            </a:pPr>
            <a:r>
              <a:rPr lang="en-US" sz="1200" dirty="0">
                <a:effectLst/>
              </a:rPr>
              <a:t>E-Ticket Generation: Upon successful booking and payment, passengers receive electronic tickets via email or SMS, which they can present during boarding.</a:t>
            </a:r>
          </a:p>
          <a:p>
            <a:pPr>
              <a:buFont typeface="+mj-lt"/>
              <a:buAutoNum type="arabicPeriod"/>
            </a:pPr>
            <a:r>
              <a:rPr lang="en-US" sz="1200" dirty="0">
                <a:effectLst/>
              </a:rPr>
              <a:t>Admin Module:</a:t>
            </a:r>
          </a:p>
          <a:p>
            <a:pPr marL="742950" lvl="1" indent="-285750">
              <a:buFont typeface="+mj-lt"/>
              <a:buAutoNum type="arabicPeriod"/>
            </a:pPr>
            <a:r>
              <a:rPr lang="en-US" sz="1200" dirty="0">
                <a:effectLst/>
              </a:rPr>
              <a:t>Route Management: Bus operators can manage routes, including adding new routes, updating schedules, and setting fares.</a:t>
            </a:r>
          </a:p>
          <a:p>
            <a:pPr marL="742950" lvl="1" indent="-285750">
              <a:buFont typeface="+mj-lt"/>
              <a:buAutoNum type="arabicPeriod"/>
            </a:pPr>
            <a:r>
              <a:rPr lang="en-US" sz="1200" dirty="0">
                <a:effectLst/>
              </a:rPr>
              <a:t>Schedule Management: Operators can adjust bus schedules, allocate buses to routes, and monitor occupancy rates to optimize operations.</a:t>
            </a:r>
          </a:p>
          <a:p>
            <a:pPr marL="742950" lvl="1" indent="-285750">
              <a:buFont typeface="+mj-lt"/>
              <a:buAutoNum type="arabicPeriod"/>
            </a:pPr>
            <a:r>
              <a:rPr lang="en-US" sz="1200" dirty="0">
                <a:effectLst/>
              </a:rPr>
              <a:t>User Management: Admins can oversee passenger accounts, handle booking inquiries, and manage customer support efficiently.</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39F4175-1866-F12C-188F-A22666F44F15}"/>
              </a:ext>
            </a:extLst>
          </p:cNvPr>
          <p:cNvSpPr txBox="1"/>
          <p:nvPr/>
        </p:nvSpPr>
        <p:spPr>
          <a:xfrm>
            <a:off x="146635" y="843261"/>
            <a:ext cx="8342942" cy="3262432"/>
          </a:xfrm>
          <a:prstGeom prst="rect">
            <a:avLst/>
          </a:prstGeom>
          <a:noFill/>
        </p:spPr>
        <p:txBody>
          <a:bodyPr wrap="square">
            <a:spAutoFit/>
          </a:bodyPr>
          <a:lstStyle/>
          <a:p>
            <a:endParaRPr lang="en-US" dirty="0">
              <a:effectLst/>
            </a:endParaRPr>
          </a:p>
          <a:p>
            <a:pPr>
              <a:buFont typeface="+mj-lt"/>
              <a:buAutoNum type="arabicPeriod"/>
            </a:pPr>
            <a:r>
              <a:rPr lang="en-US" sz="1200" dirty="0">
                <a:effectLst/>
              </a:rPr>
              <a:t>Automated Booking Process:</a:t>
            </a:r>
          </a:p>
          <a:p>
            <a:pPr marL="742950" lvl="1" indent="-285750">
              <a:buFont typeface="+mj-lt"/>
              <a:buAutoNum type="arabicPeriod"/>
            </a:pPr>
            <a:r>
              <a:rPr lang="en-US" sz="1200" dirty="0">
                <a:effectLst/>
              </a:rPr>
              <a:t>Implement an intuitive online booking platform accessible via web and mobile applications, allowing passengers to search for routes, select seats, and make secure payments seamlessly.</a:t>
            </a:r>
          </a:p>
          <a:p>
            <a:pPr marL="742950" lvl="1" indent="-285750">
              <a:buFont typeface="+mj-lt"/>
              <a:buAutoNum type="arabicPeriod"/>
            </a:pPr>
            <a:r>
              <a:rPr lang="en-US" sz="1200" dirty="0">
                <a:effectLst/>
              </a:rPr>
              <a:t>Integrate real-time updates on seat availability, schedules, and booking status to provide passengers with accurate information and minimize booking errors.</a:t>
            </a:r>
          </a:p>
          <a:p>
            <a:pPr>
              <a:buFont typeface="+mj-lt"/>
              <a:buAutoNum type="arabicPeriod"/>
            </a:pPr>
            <a:r>
              <a:rPr lang="en-US" sz="1200" dirty="0">
                <a:effectLst/>
              </a:rPr>
              <a:t>Secure Payment Integration:</a:t>
            </a:r>
          </a:p>
          <a:p>
            <a:pPr marL="742950" lvl="1" indent="-285750">
              <a:buFont typeface="+mj-lt"/>
              <a:buAutoNum type="arabicPeriod"/>
            </a:pPr>
            <a:r>
              <a:rPr lang="en-US" sz="1200" dirty="0">
                <a:effectLst/>
              </a:rPr>
              <a:t>Integrate reliable payment gateways to </a:t>
            </a:r>
            <a:r>
              <a:rPr lang="en-US" sz="1200" u="sng" dirty="0">
                <a:solidFill>
                  <a:schemeClr val="tx1"/>
                </a:solidFill>
                <a:effectLst/>
              </a:rPr>
              <a:t>facilitate</a:t>
            </a:r>
            <a:r>
              <a:rPr lang="en-US" sz="1200" dirty="0">
                <a:effectLst/>
              </a:rPr>
              <a:t> secure online transactions, ensuring the safety of passenger data and enhancing trust in the booking process.</a:t>
            </a:r>
          </a:p>
          <a:p>
            <a:pPr>
              <a:buFont typeface="+mj-lt"/>
              <a:buAutoNum type="arabicPeriod"/>
            </a:pPr>
            <a:r>
              <a:rPr lang="en-US" sz="1200" dirty="0">
                <a:effectLst/>
              </a:rPr>
              <a:t>Administrative Management Tools:</a:t>
            </a:r>
          </a:p>
          <a:p>
            <a:pPr marL="742950" lvl="1" indent="-285750">
              <a:buFont typeface="+mj-lt"/>
              <a:buAutoNum type="arabicPeriod"/>
            </a:pPr>
            <a:r>
              <a:rPr lang="en-US" sz="1200" dirty="0">
                <a:effectLst/>
              </a:rPr>
              <a:t>Develop a robust admin module for bus operators to manage routes, schedules, fares, and customer data efficiently, enabling them to monitor and optimize operations effectively.</a:t>
            </a:r>
          </a:p>
          <a:p>
            <a:pPr marL="742950" lvl="1" indent="-285750">
              <a:buFont typeface="+mj-lt"/>
              <a:buAutoNum type="arabicPeriod"/>
            </a:pPr>
            <a:r>
              <a:rPr lang="en-US" sz="1200" dirty="0">
                <a:effectLst/>
              </a:rPr>
              <a:t>Provide reporting and analytics features to generate insights into booking trends, revenue generation, and passenger demographics, enabling data-driven decision-making.</a:t>
            </a:r>
          </a:p>
          <a:p>
            <a:pPr>
              <a:buFont typeface="+mj-lt"/>
              <a:buAutoNum type="arabicPeriod"/>
            </a:pPr>
            <a:r>
              <a:rPr lang="en-US" sz="1200" dirty="0">
                <a:effectLst/>
              </a:rPr>
              <a:t>E-Ticketing System:</a:t>
            </a:r>
          </a:p>
          <a:p>
            <a:pPr marL="742950" lvl="1" indent="-285750">
              <a:buFont typeface="+mj-lt"/>
              <a:buAutoNum type="arabicPeriod"/>
            </a:pPr>
            <a:r>
              <a:rPr lang="en-US" sz="1200" dirty="0">
                <a:effectLst/>
              </a:rPr>
              <a:t>Implement an electronic ticketing system to generate and deliver e-tickets to passengers via email or SMS, eliminating the need for physical tickets and reducing paper waste.</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752832"/>
            <a:ext cx="8017933" cy="3146823"/>
          </a:xfrm>
          <a:prstGeom prst="rect">
            <a:avLst/>
          </a:prstGeom>
          <a:noFill/>
        </p:spPr>
        <p:txBody>
          <a:bodyPr wrap="square">
            <a:spAutoFit/>
          </a:bodyPr>
          <a:lstStyle/>
          <a:p>
            <a:pPr marL="457200" lvl="1" algn="l">
              <a:lnSpc>
                <a:spcPct val="150000"/>
              </a:lnSpc>
            </a:pPr>
            <a:r>
              <a:rPr lang="en-US" sz="1200" i="0" dirty="0">
                <a:solidFill>
                  <a:schemeClr val="tx1"/>
                </a:solidFill>
                <a:effectLst/>
                <a:latin typeface="+mn-lt"/>
                <a:cs typeface="Times New Roman" panose="02020603050405020304" pitchFamily="18" charset="0"/>
              </a:rPr>
              <a:t>5.Customer Support:</a:t>
            </a:r>
            <a:endParaRPr lang="en-US" sz="1200" dirty="0">
              <a:solidFill>
                <a:schemeClr val="tx1"/>
              </a:solidFill>
              <a:latin typeface="+mn-lt"/>
              <a:cs typeface="Times New Roman" panose="02020603050405020304" pitchFamily="18" charset="0"/>
            </a:endParaRPr>
          </a:p>
          <a:p>
            <a:pPr marL="457200" lvl="1" algn="l">
              <a:lnSpc>
                <a:spcPct val="150000"/>
              </a:lnSpc>
            </a:pPr>
            <a:r>
              <a:rPr lang="en-US" sz="1200" i="0" dirty="0">
                <a:solidFill>
                  <a:schemeClr val="tx1"/>
                </a:solidFill>
                <a:effectLst/>
                <a:latin typeface="+mn-lt"/>
                <a:cs typeface="Times New Roman" panose="02020603050405020304" pitchFamily="18" charset="0"/>
              </a:rPr>
              <a:t>                Offer comprehensive customer support channels, including email, chat, and phone support, to assist passengers with booking inquiries, cancellations, or other issues promptly.</a:t>
            </a:r>
          </a:p>
          <a:p>
            <a:pPr marL="457200" lvl="1" algn="l">
              <a:lnSpc>
                <a:spcPct val="150000"/>
              </a:lnSpc>
            </a:pPr>
            <a:r>
              <a:rPr lang="en-US" sz="1200" i="0" dirty="0">
                <a:solidFill>
                  <a:schemeClr val="tx1"/>
                </a:solidFill>
                <a:effectLst/>
                <a:latin typeface="+mn-lt"/>
                <a:cs typeface="Times New Roman" panose="02020603050405020304" pitchFamily="18" charset="0"/>
              </a:rPr>
              <a:t>6.E-Ticketing System:
                 Implement an electronic ticketing system to generate and deliver e-tickets to passengers via email or SMS, eliminating the need for physical tickets and reducing paper waste.</a:t>
            </a:r>
          </a:p>
          <a:p>
            <a:pPr marL="457200" lvl="1" algn="l">
              <a:lnSpc>
                <a:spcPct val="150000"/>
              </a:lnSpc>
            </a:pPr>
            <a:endParaRPr lang="en-US" sz="1200" dirty="0">
              <a:solidFill>
                <a:schemeClr val="tx1"/>
              </a:solidFill>
              <a:latin typeface="+mn-lt"/>
              <a:cs typeface="Times New Roman" panose="02020603050405020304" pitchFamily="18" charset="0"/>
            </a:endParaRPr>
          </a:p>
          <a:p>
            <a:pPr marL="457200" lvl="1" algn="l">
              <a:lnSpc>
                <a:spcPct val="150000"/>
              </a:lnSpc>
            </a:pPr>
            <a:r>
              <a:rPr lang="en-US" sz="1200" i="0" dirty="0">
                <a:solidFill>
                  <a:schemeClr val="tx1"/>
                </a:solidFill>
                <a:effectLst/>
                <a:latin typeface="+mn-lt"/>
                <a:cs typeface="Times New Roman" panose="02020603050405020304" pitchFamily="18" charset="0"/>
              </a:rPr>
              <a:t>By implementing these solutions, the Bus Reservation System aims to revolutionize the bus ticket booking process, improving convenience, efficiency, and reliability for passengers while enabling bus operators to streamline operations and enhance service quality.</a:t>
            </a: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1EF55209-EA73-B762-D65E-F28891725FC2}"/>
              </a:ext>
            </a:extLst>
          </p:cNvPr>
          <p:cNvSpPr txBox="1"/>
          <p:nvPr/>
        </p:nvSpPr>
        <p:spPr>
          <a:xfrm>
            <a:off x="272143" y="607780"/>
            <a:ext cx="8259535" cy="3662541"/>
          </a:xfrm>
          <a:prstGeom prst="rect">
            <a:avLst/>
          </a:prstGeom>
          <a:noFill/>
        </p:spPr>
        <p:txBody>
          <a:bodyPr wrap="square">
            <a:spAutoFit/>
          </a:bodyPr>
          <a:lstStyle/>
          <a:p>
            <a:pPr algn="l"/>
            <a:r>
              <a:rPr lang="en-US" sz="1600" b="1" i="0" dirty="0">
                <a:solidFill>
                  <a:srgbClr val="213163"/>
                </a:solidFill>
                <a:effectLst/>
                <a:latin typeface="+mj-lt"/>
              </a:rPr>
              <a:t>Objectives</a:t>
            </a:r>
          </a:p>
          <a:p>
            <a:pPr algn="l"/>
            <a:endParaRPr lang="en-US" sz="1200" b="1" dirty="0">
              <a:solidFill>
                <a:schemeClr val="tx1"/>
              </a:solidFill>
              <a:latin typeface="+mn-lt"/>
            </a:endParaRPr>
          </a:p>
          <a:p>
            <a:pPr algn="l"/>
            <a:r>
              <a:rPr lang="en-US" sz="1200" b="1" dirty="0">
                <a:solidFill>
                  <a:schemeClr val="tx1"/>
                </a:solidFill>
                <a:latin typeface="+mn-lt"/>
              </a:rPr>
              <a:t>1.</a:t>
            </a:r>
            <a:r>
              <a:rPr lang="en-US" sz="1200" b="1" i="0" dirty="0">
                <a:solidFill>
                  <a:schemeClr val="tx1"/>
                </a:solidFill>
                <a:effectLst/>
                <a:latin typeface="+mn-lt"/>
              </a:rPr>
              <a:t>Streamlined Booking Process:</a:t>
            </a:r>
            <a:r>
              <a:rPr lang="en-US" sz="1200" b="0" i="0" dirty="0">
                <a:solidFill>
                  <a:schemeClr val="tx1"/>
                </a:solidFill>
                <a:effectLst/>
                <a:latin typeface="+mn-lt"/>
              </a:rPr>
              <a:t> Develop an intuitive online platform for passengers to search, select, and book bus </a:t>
            </a:r>
          </a:p>
          <a:p>
            <a:pPr algn="l"/>
            <a:r>
              <a:rPr lang="en-US" sz="1200" b="0" i="0" dirty="0">
                <a:solidFill>
                  <a:schemeClr val="tx1"/>
                </a:solidFill>
                <a:effectLst/>
                <a:latin typeface="+mn-lt"/>
              </a:rPr>
              <a:t>tickets seamlessly, reducing the time and effort required for booking</a:t>
            </a:r>
          </a:p>
          <a:p>
            <a:pPr algn="l"/>
            <a:r>
              <a:rPr lang="en-US" sz="1200" b="1" i="0" dirty="0">
                <a:solidFill>
                  <a:schemeClr val="tx1"/>
                </a:solidFill>
                <a:effectLst/>
                <a:latin typeface="+mn-lt"/>
              </a:rPr>
              <a:t>2.Real-time Updates:</a:t>
            </a:r>
            <a:r>
              <a:rPr lang="en-US" sz="1200" b="0" i="0" dirty="0">
                <a:solidFill>
                  <a:schemeClr val="tx1"/>
                </a:solidFill>
                <a:effectLst/>
                <a:latin typeface="+mn-lt"/>
              </a:rPr>
              <a:t> Provide real-time updates on seat availability, bus schedules, and booking status to passengers, ensuring accurate and up-to-date information throughout the booking process.</a:t>
            </a:r>
          </a:p>
          <a:p>
            <a:pPr algn="l"/>
            <a:r>
              <a:rPr lang="en-US" sz="1200" b="1" i="0" dirty="0">
                <a:solidFill>
                  <a:schemeClr val="tx1"/>
                </a:solidFill>
                <a:effectLst/>
                <a:latin typeface="+mn-lt"/>
              </a:rPr>
              <a:t>3.Secure Payment Integration:</a:t>
            </a:r>
            <a:r>
              <a:rPr lang="en-US" sz="1200" b="0" i="0" dirty="0">
                <a:solidFill>
                  <a:schemeClr val="tx1"/>
                </a:solidFill>
                <a:effectLst/>
                <a:latin typeface="+mn-lt"/>
              </a:rPr>
              <a:t> Integrate secure payment gateways to facilitate safe and reliable online transactions, enhancing passenger trust and confidence in the booking system.</a:t>
            </a:r>
          </a:p>
          <a:p>
            <a:pPr algn="l"/>
            <a:r>
              <a:rPr lang="en-US" sz="1200" b="1" i="0" dirty="0">
                <a:solidFill>
                  <a:schemeClr val="tx1"/>
                </a:solidFill>
                <a:effectLst/>
                <a:latin typeface="+mn-lt"/>
              </a:rPr>
              <a:t>4.Efficient Administrative Management:</a:t>
            </a:r>
            <a:r>
              <a:rPr lang="en-US" sz="1200" b="0" i="0" dirty="0">
                <a:solidFill>
                  <a:schemeClr val="tx1"/>
                </a:solidFill>
                <a:effectLst/>
                <a:latin typeface="+mn-lt"/>
              </a:rPr>
              <a:t> Develop a robust administrative module for bus operators to manage routes, schedules, fares, and customer data efficiently, optimizing operational processes and resources.</a:t>
            </a:r>
          </a:p>
          <a:p>
            <a:pPr algn="l"/>
            <a:r>
              <a:rPr lang="en-US" sz="1200" b="1" i="0" dirty="0">
                <a:solidFill>
                  <a:schemeClr val="tx1"/>
                </a:solidFill>
                <a:effectLst/>
                <a:latin typeface="+mn-lt"/>
              </a:rPr>
              <a:t>5.Enhanced Customer Experience:</a:t>
            </a:r>
            <a:r>
              <a:rPr lang="en-US" sz="1200" b="0" i="0" dirty="0">
                <a:solidFill>
                  <a:schemeClr val="tx1"/>
                </a:solidFill>
                <a:effectLst/>
                <a:latin typeface="+mn-lt"/>
              </a:rPr>
              <a:t> Focus on improving the overall booking experience for passengers by offering user-friendly interfaces, responsive customer support, and convenient e-ticketing options.</a:t>
            </a:r>
          </a:p>
          <a:p>
            <a:pPr algn="l"/>
            <a:r>
              <a:rPr lang="en-US" sz="1200" b="1" dirty="0">
                <a:solidFill>
                  <a:schemeClr val="tx1"/>
                </a:solidFill>
                <a:latin typeface="+mn-lt"/>
              </a:rPr>
              <a:t>6.Data-driven Decision-making</a:t>
            </a:r>
            <a:r>
              <a:rPr lang="en-US" sz="1200" dirty="0">
                <a:solidFill>
                  <a:schemeClr val="tx1"/>
                </a:solidFill>
                <a:latin typeface="+mn-lt"/>
              </a:rPr>
              <a:t>: Implement reporting and analytics features to generate insights into booking trends, revenue generation, and passenger preferences, enabling bus operators to make informed decisions and optimize services.
</a:t>
            </a:r>
            <a:r>
              <a:rPr lang="en-US" sz="1200" b="1" dirty="0">
                <a:solidFill>
                  <a:schemeClr val="tx1"/>
                </a:solidFill>
                <a:latin typeface="+mn-lt"/>
              </a:rPr>
              <a:t>7.Multi-platform Accessibility: </a:t>
            </a:r>
            <a:r>
              <a:rPr lang="en-US" sz="1200" dirty="0">
                <a:solidFill>
                  <a:schemeClr val="tx1"/>
                </a:solidFill>
                <a:latin typeface="+mn-lt"/>
              </a:rPr>
              <a:t>Ensure accessibility of the reservation system across various devices and platforms, including web browsers and mobile applications, to cater to a wide range of users.</a:t>
            </a:r>
          </a:p>
          <a:p>
            <a:pPr algn="l"/>
            <a:r>
              <a:rPr lang="en-US" sz="1200" b="1" dirty="0">
                <a:solidFill>
                  <a:schemeClr val="tx1"/>
                </a:solidFill>
                <a:latin typeface="+mn-lt"/>
              </a:rPr>
              <a:t>8</a:t>
            </a:r>
            <a:r>
              <a:rPr lang="en-US" sz="1200" dirty="0">
                <a:solidFill>
                  <a:schemeClr val="tx1"/>
                </a:solidFill>
                <a:latin typeface="+mn-lt"/>
              </a:rPr>
              <a:t>.</a:t>
            </a:r>
            <a:r>
              <a:rPr lang="en-US" sz="1200" b="1" dirty="0">
                <a:solidFill>
                  <a:schemeClr val="tx1"/>
                </a:solidFill>
                <a:latin typeface="+mn-lt"/>
              </a:rPr>
              <a:t>Scalability and Flexibil</a:t>
            </a:r>
            <a:r>
              <a:rPr lang="en-US" sz="1200" dirty="0">
                <a:solidFill>
                  <a:schemeClr val="tx1"/>
                </a:solidFill>
                <a:latin typeface="+mn-lt"/>
              </a:rPr>
              <a:t>ity: Design the system architecture to be scalable and adaptable, allowing for future expansion, integration of additional features, and accommodation of growing passenger demands</a:t>
            </a:r>
            <a:endParaRPr lang="en-US" sz="1200" b="0" i="0" dirty="0">
              <a:solidFill>
                <a:schemeClr val="tx1"/>
              </a:solidFill>
              <a:effectLst/>
              <a:latin typeface="+mn-lt"/>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30</TotalTime>
  <Words>101</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 The Bus Reservation System project aims to address these challenges by developing an automated and user-friendly platform for booking bus tickets. This system will streamline the booking process, provide real-time updates on seat availability, and facilitate secure online payments. Furthermore, it will offer tools for bus operators to manage routes, schedules, and fares efficiently, optimizing their operations and enhancing service quality.  The key objectives of the Bus Reservation System project include: 1.Simplifying the booking process: Designing an intuitive user interface for passengers to search, select, and book bus tickets seamlessly.
2.Real-time updates: Implementing features to provide instant updates on seat availability, bus schedules, and booking status to passengers.
3.Secure payment integration: Integrating reliable payment gateways to facilitate secure online transactions, ensuring the safety of passenger data.
4.Administrative management: Developing a robust backend system for bus operators to manage routes, schedules, fares, and customer data effectively.
5.By addressing these challenges and meeting the objectives, the Bus Reservation System project aims to revolutionize the bus ticket booking experience, improve operational efficiency for bus operators, and enhance overall customer satisfaction in the transportation sector.</vt:lpstr>
      <vt:lpstr>Project Overview</vt:lpstr>
      <vt:lpstr>Proposed Solution</vt:lpstr>
      <vt:lpstr>PowerPoint Presentation</vt:lpstr>
      <vt:lpstr>PowerPoint Presentation</vt:lpstr>
      <vt:lpstr>Technology Used</vt:lpstr>
      <vt:lpstr>Modelling &amp; Results</vt:lpstr>
      <vt:lpstr>Login</vt:lpstr>
      <vt:lpstr>Find Bus</vt:lpstr>
      <vt:lpstr>PowerPoint Presentation</vt:lpstr>
      <vt:lpstr>Bookings and canceling</vt:lpstr>
      <vt:lpstr>Logout</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919442383164</cp:lastModifiedBy>
  <cp:revision>9</cp:revision>
  <dcterms:modified xsi:type="dcterms:W3CDTF">2024-04-09T06:09:38Z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