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62" r:id="rId3"/>
    <p:sldId id="263" r:id="rId4"/>
    <p:sldId id="266" r:id="rId5"/>
    <p:sldId id="267" r:id="rId6"/>
    <p:sldId id="268" r:id="rId7"/>
    <p:sldId id="269" r:id="rId8"/>
    <p:sldId id="270" r:id="rId9"/>
    <p:sldId id="271" r:id="rId10"/>
    <p:sldId id="265" r:id="rId11"/>
    <p:sldId id="272" r:id="rId12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C8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4908" autoAdjust="0"/>
  </p:normalViewPr>
  <p:slideViewPr>
    <p:cSldViewPr snapToGrid="0">
      <p:cViewPr varScale="1">
        <p:scale>
          <a:sx n="66" d="100"/>
          <a:sy n="66" d="100"/>
        </p:scale>
        <p:origin x="1301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zaglavlj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Rezervirano mjesto datum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93BBA5-CE95-42D3-A56B-36DF1E58651F}" type="datetimeFigureOut">
              <a:rPr lang="hr-HR" smtClean="0"/>
              <a:t>15.1.2019.</a:t>
            </a:fld>
            <a:endParaRPr lang="hr-HR"/>
          </a:p>
        </p:txBody>
      </p:sp>
      <p:sp>
        <p:nvSpPr>
          <p:cNvPr id="4" name="Rezervirano mjesto slike slajd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Rezervirano mjesto bilježaka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07A87F-6AD1-45F6-9E73-D1AA96592913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049766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slike slajd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zervirano mjesto bilježak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7A87F-6AD1-45F6-9E73-D1AA96592913}" type="slidenum">
              <a:rPr lang="hr-HR" smtClean="0"/>
              <a:t>3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2542767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slike slajd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zervirano mjesto bilježak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7A87F-6AD1-45F6-9E73-D1AA96592913}" type="slidenum">
              <a:rPr lang="hr-HR" smtClean="0"/>
              <a:t>6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4491164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slike slajd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zervirano mjesto bilježak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7A87F-6AD1-45F6-9E73-D1AA96592913}" type="slidenum">
              <a:rPr lang="hr-HR" smtClean="0"/>
              <a:t>8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4918841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slike slajd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zervirano mjesto bilježak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7A87F-6AD1-45F6-9E73-D1AA96592913}" type="slidenum">
              <a:rPr lang="hr-HR" smtClean="0"/>
              <a:t>10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5972316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slike slajd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zervirano mjesto bilježak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7A87F-6AD1-45F6-9E73-D1AA96592913}" type="slidenum">
              <a:rPr lang="hr-HR" smtClean="0"/>
              <a:t>11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66789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ka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3568700" y="3657599"/>
            <a:ext cx="8445500" cy="1681163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hr-HR" smtClean="0"/>
              <a:t>Uredite stil naslova matrice</a:t>
            </a:r>
            <a:endParaRPr lang="hr-HR" dirty="0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3568700" y="5488940"/>
            <a:ext cx="8445500" cy="1165859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AAC81E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r-HR" smtClean="0"/>
              <a:t>Uredite stil podnaslova matrice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708328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ka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Uredite stil naslova matrice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914168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24350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ilagođeni izgl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ka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3670300" y="2222500"/>
            <a:ext cx="8178800" cy="10033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hr-HR" smtClean="0"/>
              <a:t>Uredite stil naslova matrice</a:t>
            </a:r>
            <a:endParaRPr lang="hr-HR" dirty="0"/>
          </a:p>
        </p:txBody>
      </p:sp>
      <p:pic>
        <p:nvPicPr>
          <p:cNvPr id="4" name="Slika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7550" y="4854446"/>
            <a:ext cx="4739650" cy="1594107"/>
          </a:xfrm>
          <a:prstGeom prst="rect">
            <a:avLst/>
          </a:prstGeom>
        </p:spPr>
      </p:pic>
      <p:pic>
        <p:nvPicPr>
          <p:cNvPr id="5" name="Slika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252"/>
          <a:stretch/>
        </p:blipFill>
        <p:spPr>
          <a:xfrm>
            <a:off x="292100" y="3776430"/>
            <a:ext cx="2730500" cy="721445"/>
          </a:xfrm>
          <a:prstGeom prst="rect">
            <a:avLst/>
          </a:prstGeom>
        </p:spPr>
      </p:pic>
      <p:pic>
        <p:nvPicPr>
          <p:cNvPr id="6" name="Slika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09" r="29353"/>
          <a:stretch/>
        </p:blipFill>
        <p:spPr>
          <a:xfrm>
            <a:off x="424175" y="4500330"/>
            <a:ext cx="2159000" cy="721445"/>
          </a:xfrm>
          <a:prstGeom prst="rect">
            <a:avLst/>
          </a:prstGeom>
        </p:spPr>
      </p:pic>
      <p:pic>
        <p:nvPicPr>
          <p:cNvPr id="7" name="Slika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06" r="13854"/>
          <a:stretch/>
        </p:blipFill>
        <p:spPr>
          <a:xfrm>
            <a:off x="436875" y="5198830"/>
            <a:ext cx="1130300" cy="721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822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3568700" y="3657599"/>
            <a:ext cx="8445500" cy="1681163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hr-HR" smtClean="0"/>
              <a:t>Uredite stil naslova matrice</a:t>
            </a:r>
            <a:endParaRPr lang="hr-HR" dirty="0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3568700" y="5488940"/>
            <a:ext cx="8445500" cy="1165859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D9FF26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r-HR" smtClean="0"/>
              <a:t>Uredite stil podnaslova matrice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257348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ka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3568700" y="3657599"/>
            <a:ext cx="8445500" cy="812801"/>
          </a:xfrm>
        </p:spPr>
        <p:txBody>
          <a:bodyPr anchor="b">
            <a:noAutofit/>
          </a:bodyPr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hr-HR" smtClean="0"/>
              <a:t>Uredite stil naslova matrice</a:t>
            </a:r>
            <a:endParaRPr lang="hr-HR" dirty="0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3568700" y="4612641"/>
            <a:ext cx="8445500" cy="467360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AAC81E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r-HR" smtClean="0"/>
              <a:t>Uredite stil podnaslova matrice</a:t>
            </a:r>
            <a:endParaRPr lang="hr-HR" dirty="0"/>
          </a:p>
        </p:txBody>
      </p:sp>
      <p:pic>
        <p:nvPicPr>
          <p:cNvPr id="4" name="Slika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1625" y="5080001"/>
            <a:ext cx="4739650" cy="159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901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2575" y="4765546"/>
            <a:ext cx="4739650" cy="1594107"/>
          </a:xfrm>
          <a:prstGeom prst="rect">
            <a:avLst/>
          </a:prstGeom>
        </p:spPr>
      </p:pic>
      <p:pic>
        <p:nvPicPr>
          <p:cNvPr id="6" name="Slika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854"/>
          <a:stretch/>
        </p:blipFill>
        <p:spPr>
          <a:xfrm>
            <a:off x="4737100" y="3969976"/>
            <a:ext cx="6070600" cy="721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475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982920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Uredite stil naslova matrice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661405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sekci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ka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308100" y="1709739"/>
            <a:ext cx="10337800" cy="1566862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hr-HR" smtClean="0"/>
              <a:t>Uredite stil naslova matrice</a:t>
            </a:r>
            <a:endParaRPr lang="hr-HR" dirty="0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1308100" y="3581401"/>
            <a:ext cx="10337800" cy="2508250"/>
          </a:xfrm>
        </p:spPr>
        <p:txBody>
          <a:bodyPr/>
          <a:lstStyle>
            <a:lvl1pPr marL="0" indent="0">
              <a:buNone/>
              <a:defRPr sz="2400">
                <a:solidFill>
                  <a:srgbClr val="AAC81E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</p:spTree>
    <p:extLst>
      <p:ext uri="{BB962C8B-B14F-4D97-AF65-F5344CB8AC3E}">
        <p14:creationId xmlns:p14="http://schemas.microsoft.com/office/powerpoint/2010/main" val="1936340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sz="half" idx="1"/>
          </p:nvPr>
        </p:nvSpPr>
        <p:spPr>
          <a:xfrm>
            <a:off x="1282700" y="1825624"/>
            <a:ext cx="5232400" cy="4676775"/>
          </a:xfrm>
        </p:spPr>
        <p:txBody>
          <a:bodyPr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6616700" y="1825624"/>
            <a:ext cx="5232400" cy="4676775"/>
          </a:xfrm>
        </p:spPr>
        <p:txBody>
          <a:bodyPr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905393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257301" y="365125"/>
            <a:ext cx="10477499" cy="1325563"/>
          </a:xfrm>
        </p:spPr>
        <p:txBody>
          <a:bodyPr/>
          <a:lstStyle/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1257300" y="1681163"/>
            <a:ext cx="511782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1257300" y="2505074"/>
            <a:ext cx="5117828" cy="3921125"/>
          </a:xfrm>
        </p:spPr>
        <p:txBody>
          <a:bodyPr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5" name="Rezervirano mjesto teksta 4"/>
          <p:cNvSpPr>
            <a:spLocks noGrp="1"/>
          </p:cNvSpPr>
          <p:nvPr>
            <p:ph type="body" sz="quarter" idx="3"/>
          </p:nvPr>
        </p:nvSpPr>
        <p:spPr>
          <a:xfrm>
            <a:off x="6591768" y="1681163"/>
            <a:ext cx="514303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6" name="Rezervirano mjesto sadržaja 5"/>
          <p:cNvSpPr>
            <a:spLocks noGrp="1"/>
          </p:cNvSpPr>
          <p:nvPr>
            <p:ph sz="quarter" idx="4"/>
          </p:nvPr>
        </p:nvSpPr>
        <p:spPr>
          <a:xfrm>
            <a:off x="6591768" y="2505074"/>
            <a:ext cx="5143032" cy="3921125"/>
          </a:xfrm>
        </p:spPr>
        <p:txBody>
          <a:bodyPr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525146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ka 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zervirano mjesto naslova 1"/>
          <p:cNvSpPr>
            <a:spLocks noGrp="1"/>
          </p:cNvSpPr>
          <p:nvPr>
            <p:ph type="title"/>
          </p:nvPr>
        </p:nvSpPr>
        <p:spPr>
          <a:xfrm>
            <a:off x="1282700" y="365125"/>
            <a:ext cx="10566400" cy="1235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 dirty="0" smtClean="0"/>
              <a:t>Uredite stil naslova matrice</a:t>
            </a:r>
            <a:endParaRPr lang="hr-HR" dirty="0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1282700" y="1765300"/>
            <a:ext cx="10566400" cy="47244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 dirty="0" smtClean="0"/>
              <a:t>Uredite stilove teksta matrice</a:t>
            </a:r>
          </a:p>
          <a:p>
            <a:pPr lvl="1"/>
            <a:r>
              <a:rPr lang="hr-HR" dirty="0" smtClean="0"/>
              <a:t>Druga razina</a:t>
            </a:r>
          </a:p>
          <a:p>
            <a:pPr lvl="2"/>
            <a:r>
              <a:rPr lang="hr-HR" dirty="0" smtClean="0"/>
              <a:t>Treća razina</a:t>
            </a:r>
          </a:p>
          <a:p>
            <a:pPr lvl="3"/>
            <a:r>
              <a:rPr lang="hr-HR" dirty="0" smtClean="0"/>
              <a:t>Četvrta razina</a:t>
            </a:r>
          </a:p>
          <a:p>
            <a:pPr lvl="4"/>
            <a:r>
              <a:rPr lang="hr-HR" dirty="0" smtClean="0"/>
              <a:t>Peta razina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981211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AAC81E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dirty="0" smtClean="0"/>
              <a:t>Web</a:t>
            </a:r>
            <a:endParaRPr lang="hr-HR" dirty="0"/>
          </a:p>
        </p:txBody>
      </p:sp>
      <p:sp>
        <p:nvSpPr>
          <p:cNvPr id="5" name="Podnaslov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r-HR" dirty="0" smtClean="0">
                <a:solidFill>
                  <a:schemeClr val="tx1"/>
                </a:solidFill>
              </a:rPr>
              <a:t>CSS</a:t>
            </a:r>
            <a:endParaRPr lang="hr-H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05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Zadaci</a:t>
            </a:r>
            <a:endParaRPr lang="hr-HR" dirty="0"/>
          </a:p>
        </p:txBody>
      </p:sp>
      <p:sp>
        <p:nvSpPr>
          <p:cNvPr id="5" name="Rezervirano mjesto sadržaja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hr-HR" dirty="0" smtClean="0"/>
              <a:t>Dodajte neke stilove na elemente iz zadatka gdje ste stvorili </a:t>
            </a:r>
            <a:r>
              <a:rPr lang="hr-HR" dirty="0" err="1" smtClean="0"/>
              <a:t>html</a:t>
            </a:r>
            <a:r>
              <a:rPr lang="hr-HR" dirty="0" smtClean="0"/>
              <a:t> datoteku.</a:t>
            </a:r>
          </a:p>
          <a:p>
            <a:pPr marL="514350" indent="-514350">
              <a:buFont typeface="+mj-lt"/>
              <a:buAutoNum type="arabicPeriod"/>
            </a:pPr>
            <a:r>
              <a:rPr lang="hr-HR" dirty="0" smtClean="0"/>
              <a:t>Riješite zadatke na sljedećoj poveznici</a:t>
            </a:r>
            <a:endParaRPr lang="hr-HR" dirty="0"/>
          </a:p>
          <a:p>
            <a:pPr marL="457200" lvl="1" indent="0">
              <a:buNone/>
            </a:pPr>
            <a:r>
              <a:rPr lang="hr-HR" dirty="0" smtClean="0"/>
              <a:t>https</a:t>
            </a:r>
            <a:r>
              <a:rPr lang="hr-HR" dirty="0"/>
              <a:t>://www.w3resource.com/html-css-exercise/css-properties/index.php</a:t>
            </a:r>
            <a:endParaRPr lang="hr-HR" dirty="0" smtClean="0"/>
          </a:p>
        </p:txBody>
      </p:sp>
    </p:spTree>
    <p:extLst>
      <p:ext uri="{BB962C8B-B14F-4D97-AF65-F5344CB8AC3E}">
        <p14:creationId xmlns:p14="http://schemas.microsoft.com/office/powerpoint/2010/main" val="19863293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pic>
        <p:nvPicPr>
          <p:cNvPr id="4" name="Rezervirano mjesto sadržaja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4203027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CSS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r-HR" dirty="0" smtClean="0"/>
              <a:t>CSS - </a:t>
            </a:r>
            <a:r>
              <a:rPr lang="hr-HR" b="1" dirty="0" err="1" smtClean="0"/>
              <a:t>C</a:t>
            </a:r>
            <a:r>
              <a:rPr lang="hr-HR" dirty="0" err="1" smtClean="0"/>
              <a:t>ascading</a:t>
            </a:r>
            <a:r>
              <a:rPr lang="hr-HR" dirty="0" smtClean="0"/>
              <a:t> </a:t>
            </a:r>
            <a:r>
              <a:rPr lang="hr-HR" b="1" dirty="0" err="1" smtClean="0"/>
              <a:t>S</a:t>
            </a:r>
            <a:r>
              <a:rPr lang="hr-HR" dirty="0" err="1" smtClean="0"/>
              <a:t>tyle</a:t>
            </a:r>
            <a:r>
              <a:rPr lang="hr-HR" b="1" dirty="0" err="1" smtClean="0"/>
              <a:t>S</a:t>
            </a:r>
            <a:r>
              <a:rPr lang="hr-HR" dirty="0" err="1" smtClean="0"/>
              <a:t>heets</a:t>
            </a:r>
            <a:endParaRPr lang="hr-HR" dirty="0" smtClean="0"/>
          </a:p>
          <a:p>
            <a:r>
              <a:rPr lang="hr-HR" dirty="0" smtClean="0"/>
              <a:t>Jezik kojime se opisuje kako </a:t>
            </a:r>
            <a:r>
              <a:rPr lang="hr-HR" i="1" dirty="0" err="1" smtClean="0"/>
              <a:t>html</a:t>
            </a:r>
            <a:r>
              <a:rPr lang="hr-HR" dirty="0" smtClean="0"/>
              <a:t> elementi trebaju izgledati</a:t>
            </a:r>
          </a:p>
          <a:p>
            <a:r>
              <a:rPr lang="hr-HR" dirty="0" smtClean="0"/>
              <a:t>Cilj je odvojiti oblikovanje izgleda od samog sadržaja</a:t>
            </a:r>
          </a:p>
          <a:p>
            <a:pPr lvl="1"/>
            <a:r>
              <a:rPr lang="hr-HR" dirty="0" smtClean="0"/>
              <a:t>HTML je zamišljen za opisivanje sadržaja web-a, a CSS za njegovo oblikovanje</a:t>
            </a:r>
          </a:p>
          <a:p>
            <a:pPr lvl="1"/>
            <a:r>
              <a:rPr lang="hr-HR" dirty="0" smtClean="0"/>
              <a:t>Omogućuje jednostavnu promjenu izgleda za isti sadržaj</a:t>
            </a:r>
          </a:p>
          <a:p>
            <a:pPr lvl="1"/>
            <a:r>
              <a:rPr lang="hr-HR" dirty="0" err="1" smtClean="0"/>
              <a:t>Googlajte</a:t>
            </a:r>
            <a:r>
              <a:rPr lang="hr-HR" dirty="0" smtClean="0"/>
              <a:t>: CSS </a:t>
            </a:r>
            <a:r>
              <a:rPr lang="hr-HR" dirty="0" err="1" smtClean="0"/>
              <a:t>Zen</a:t>
            </a:r>
            <a:r>
              <a:rPr lang="hr-HR" dirty="0" smtClean="0"/>
              <a:t> </a:t>
            </a:r>
            <a:r>
              <a:rPr lang="hr-HR" dirty="0" err="1" smtClean="0"/>
              <a:t>Garden</a:t>
            </a:r>
            <a:endParaRPr lang="hr-HR" dirty="0" smtClean="0"/>
          </a:p>
          <a:p>
            <a:r>
              <a:rPr lang="hr-HR" dirty="0" smtClean="0"/>
              <a:t>CSS se može pisati unutar HTML dokumenta ili u vanjskoj .</a:t>
            </a:r>
            <a:r>
              <a:rPr lang="hr-HR" dirty="0" err="1" smtClean="0"/>
              <a:t>css</a:t>
            </a:r>
            <a:r>
              <a:rPr lang="hr-HR" dirty="0" smtClean="0"/>
              <a:t> datoteci</a:t>
            </a:r>
          </a:p>
          <a:p>
            <a:r>
              <a:rPr lang="hr-HR" dirty="0" smtClean="0"/>
              <a:t>CSS komentari se pišu između znakova </a:t>
            </a:r>
            <a:r>
              <a:rPr lang="hr-HR" i="1" dirty="0" smtClean="0"/>
              <a:t>/*</a:t>
            </a:r>
            <a:r>
              <a:rPr lang="hr-HR" dirty="0" smtClean="0"/>
              <a:t> i </a:t>
            </a:r>
            <a:r>
              <a:rPr lang="hr-HR" i="1" dirty="0" smtClean="0"/>
              <a:t>*/</a:t>
            </a:r>
          </a:p>
        </p:txBody>
      </p:sp>
    </p:spTree>
    <p:extLst>
      <p:ext uri="{BB962C8B-B14F-4D97-AF65-F5344CB8AC3E}">
        <p14:creationId xmlns:p14="http://schemas.microsoft.com/office/powerpoint/2010/main" val="972338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CSS sintaksa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dirty="0" smtClean="0"/>
              <a:t>CSS se sastoji od 3 glavna dijela:</a:t>
            </a:r>
          </a:p>
          <a:p>
            <a:pPr lvl="1"/>
            <a:r>
              <a:rPr lang="hr-HR" dirty="0" smtClean="0"/>
              <a:t>selektor – označava koji element(e) želimo oblikovati</a:t>
            </a:r>
          </a:p>
          <a:p>
            <a:pPr lvl="1"/>
            <a:r>
              <a:rPr lang="hr-HR" dirty="0" smtClean="0"/>
              <a:t>svojstvo (</a:t>
            </a:r>
            <a:r>
              <a:rPr lang="hr-HR" dirty="0" err="1" smtClean="0"/>
              <a:t>property</a:t>
            </a:r>
            <a:r>
              <a:rPr lang="hr-HR" dirty="0" smtClean="0"/>
              <a:t>) – naziv svojstva koje želimo oblikovati</a:t>
            </a:r>
          </a:p>
          <a:p>
            <a:pPr lvl="1"/>
            <a:r>
              <a:rPr lang="hr-HR" dirty="0" smtClean="0"/>
              <a:t>vrijednost (</a:t>
            </a:r>
            <a:r>
              <a:rPr lang="hr-HR" dirty="0" err="1" smtClean="0"/>
              <a:t>value</a:t>
            </a:r>
            <a:r>
              <a:rPr lang="hr-HR" dirty="0" smtClean="0"/>
              <a:t>) – vrijednost na koju želimo postaviti neko svojstvo</a:t>
            </a:r>
          </a:p>
          <a:p>
            <a:pPr marL="0" indent="0">
              <a:buNone/>
            </a:pPr>
            <a:endParaRPr lang="hr-HR" dirty="0"/>
          </a:p>
          <a:p>
            <a:pPr marL="0" indent="0" algn="ctr">
              <a:buNone/>
            </a:pPr>
            <a:r>
              <a:rPr lang="hr-HR" dirty="0" smtClean="0"/>
              <a:t>h1 { </a:t>
            </a:r>
            <a:r>
              <a:rPr lang="hr-HR" dirty="0" err="1" smtClean="0"/>
              <a:t>color</a:t>
            </a:r>
            <a:r>
              <a:rPr lang="hr-HR" dirty="0" smtClean="0"/>
              <a:t>: </a:t>
            </a:r>
            <a:r>
              <a:rPr lang="hr-HR" dirty="0" err="1" smtClean="0"/>
              <a:t>blue</a:t>
            </a:r>
            <a:r>
              <a:rPr lang="hr-HR" dirty="0" smtClean="0"/>
              <a:t>;	font-</a:t>
            </a:r>
            <a:r>
              <a:rPr lang="hr-HR" dirty="0" err="1" smtClean="0"/>
              <a:t>size</a:t>
            </a:r>
            <a:r>
              <a:rPr lang="hr-HR" dirty="0" smtClean="0"/>
              <a:t>: 12px; }</a:t>
            </a:r>
            <a:endParaRPr lang="hr-HR" dirty="0"/>
          </a:p>
        </p:txBody>
      </p:sp>
      <p:cxnSp>
        <p:nvCxnSpPr>
          <p:cNvPr id="8" name="Ravni poveznik sa strelicom 7"/>
          <p:cNvCxnSpPr/>
          <p:nvPr/>
        </p:nvCxnSpPr>
        <p:spPr>
          <a:xfrm flipH="1" flipV="1">
            <a:off x="5090984" y="4467312"/>
            <a:ext cx="642551" cy="883164"/>
          </a:xfrm>
          <a:prstGeom prst="straightConnector1">
            <a:avLst/>
          </a:prstGeom>
          <a:ln>
            <a:solidFill>
              <a:srgbClr val="AAC81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avni poveznik sa strelicom 9"/>
          <p:cNvCxnSpPr/>
          <p:nvPr/>
        </p:nvCxnSpPr>
        <p:spPr>
          <a:xfrm flipV="1">
            <a:off x="5795319" y="4467312"/>
            <a:ext cx="1445740" cy="846093"/>
          </a:xfrm>
          <a:prstGeom prst="straightConnector1">
            <a:avLst/>
          </a:prstGeom>
          <a:ln>
            <a:solidFill>
              <a:srgbClr val="AAC81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avni poveznik sa strelicom 11"/>
          <p:cNvCxnSpPr/>
          <p:nvPr/>
        </p:nvCxnSpPr>
        <p:spPr>
          <a:xfrm flipH="1" flipV="1">
            <a:off x="6005384" y="4467312"/>
            <a:ext cx="1594021" cy="710169"/>
          </a:xfrm>
          <a:prstGeom prst="straightConnector1">
            <a:avLst/>
          </a:prstGeom>
          <a:ln>
            <a:solidFill>
              <a:srgbClr val="AAC81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avni poveznik sa strelicom 13"/>
          <p:cNvCxnSpPr/>
          <p:nvPr/>
        </p:nvCxnSpPr>
        <p:spPr>
          <a:xfrm flipV="1">
            <a:off x="7673546" y="4467312"/>
            <a:ext cx="766119" cy="673099"/>
          </a:xfrm>
          <a:prstGeom prst="straightConnector1">
            <a:avLst/>
          </a:prstGeom>
          <a:ln>
            <a:solidFill>
              <a:srgbClr val="AAC81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kstniOkvir 14"/>
          <p:cNvSpPr txBox="1"/>
          <p:nvPr/>
        </p:nvSpPr>
        <p:spPr>
          <a:xfrm>
            <a:off x="5326601" y="5370552"/>
            <a:ext cx="937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svojstvo</a:t>
            </a:r>
            <a:endParaRPr lang="hr-HR" dirty="0"/>
          </a:p>
        </p:txBody>
      </p:sp>
      <p:sp>
        <p:nvSpPr>
          <p:cNvPr id="16" name="TekstniOkvir 15"/>
          <p:cNvSpPr txBox="1"/>
          <p:nvPr/>
        </p:nvSpPr>
        <p:spPr>
          <a:xfrm>
            <a:off x="7112815" y="5201163"/>
            <a:ext cx="1121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vrijednost</a:t>
            </a:r>
            <a:endParaRPr lang="hr-HR" dirty="0"/>
          </a:p>
        </p:txBody>
      </p:sp>
      <p:cxnSp>
        <p:nvCxnSpPr>
          <p:cNvPr id="18" name="Ravni poveznik sa strelicom 17"/>
          <p:cNvCxnSpPr/>
          <p:nvPr/>
        </p:nvCxnSpPr>
        <p:spPr>
          <a:xfrm flipV="1">
            <a:off x="3521676" y="4467312"/>
            <a:ext cx="556054" cy="733851"/>
          </a:xfrm>
          <a:prstGeom prst="straightConnector1">
            <a:avLst/>
          </a:prstGeom>
          <a:ln>
            <a:solidFill>
              <a:srgbClr val="AAC81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kstniOkvir 18"/>
          <p:cNvSpPr txBox="1"/>
          <p:nvPr/>
        </p:nvSpPr>
        <p:spPr>
          <a:xfrm>
            <a:off x="2990949" y="5195840"/>
            <a:ext cx="937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selektor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556817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CSS selektori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Postoji više vrsta selektora</a:t>
            </a:r>
          </a:p>
          <a:p>
            <a:pPr lvl="1"/>
            <a:r>
              <a:rPr lang="hr-HR" dirty="0"/>
              <a:t>s</a:t>
            </a:r>
            <a:r>
              <a:rPr lang="hr-HR" dirty="0" smtClean="0"/>
              <a:t>elektor elementa – veže se na sve elemente neke vrste</a:t>
            </a:r>
          </a:p>
          <a:p>
            <a:pPr lvl="2"/>
            <a:r>
              <a:rPr lang="hr-HR" dirty="0" smtClean="0"/>
              <a:t>npr. p { svojstvo: vrijednost }</a:t>
            </a:r>
          </a:p>
          <a:p>
            <a:pPr lvl="1"/>
            <a:r>
              <a:rPr lang="hr-HR" dirty="0" smtClean="0"/>
              <a:t>selektor </a:t>
            </a:r>
            <a:r>
              <a:rPr lang="hr-HR" dirty="0" err="1" smtClean="0"/>
              <a:t>id</a:t>
            </a:r>
            <a:r>
              <a:rPr lang="hr-HR" dirty="0" smtClean="0"/>
              <a:t>-a – veže se na element s atributom </a:t>
            </a:r>
            <a:r>
              <a:rPr lang="hr-HR" i="1" dirty="0" err="1" smtClean="0"/>
              <a:t>id</a:t>
            </a:r>
            <a:r>
              <a:rPr lang="hr-HR" dirty="0" smtClean="0"/>
              <a:t> nekog imena i označava se znakom #, </a:t>
            </a:r>
            <a:r>
              <a:rPr lang="hr-HR" dirty="0" err="1" smtClean="0"/>
              <a:t>id</a:t>
            </a:r>
            <a:r>
              <a:rPr lang="hr-HR" dirty="0" smtClean="0"/>
              <a:t> bi trebao biti jedinstven u dokumentu pa se </a:t>
            </a:r>
            <a:r>
              <a:rPr lang="hr-HR" dirty="0" err="1" smtClean="0"/>
              <a:t>id</a:t>
            </a:r>
            <a:r>
              <a:rPr lang="hr-HR" dirty="0" smtClean="0"/>
              <a:t> selektor veže na samo jedan element</a:t>
            </a:r>
          </a:p>
          <a:p>
            <a:pPr lvl="2"/>
            <a:r>
              <a:rPr lang="hr-HR" dirty="0" smtClean="0"/>
              <a:t>npr. #naslov { svojstvo: vrijednost }</a:t>
            </a:r>
          </a:p>
          <a:p>
            <a:pPr lvl="1"/>
            <a:r>
              <a:rPr lang="hr-HR" dirty="0" smtClean="0"/>
              <a:t>selektor klase – veže se na element s atributom </a:t>
            </a:r>
            <a:r>
              <a:rPr lang="hr-HR" i="1" dirty="0" err="1" smtClean="0"/>
              <a:t>class</a:t>
            </a:r>
            <a:r>
              <a:rPr lang="hr-HR" dirty="0" smtClean="0"/>
              <a:t> nekog imena i označava se znakom . (naziv klase ne smije početi s brojem)</a:t>
            </a:r>
          </a:p>
          <a:p>
            <a:pPr lvl="2"/>
            <a:r>
              <a:rPr lang="hr-HR" i="1" dirty="0" smtClean="0"/>
              <a:t>npr. .crveno { svojstvo: vrijednost }</a:t>
            </a:r>
            <a:endParaRPr lang="hr-HR" i="1" dirty="0"/>
          </a:p>
        </p:txBody>
      </p:sp>
    </p:spTree>
    <p:extLst>
      <p:ext uri="{BB962C8B-B14F-4D97-AF65-F5344CB8AC3E}">
        <p14:creationId xmlns:p14="http://schemas.microsoft.com/office/powerpoint/2010/main" val="4032648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CSS selektori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Grupiranje selektora – ukoliko više selektora ima ista svojstva i vrijednosti</a:t>
            </a:r>
            <a:endParaRPr lang="hr-HR" dirty="0"/>
          </a:p>
        </p:txBody>
      </p:sp>
      <p:pic>
        <p:nvPicPr>
          <p:cNvPr id="4" name="Slika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9157" y="2715354"/>
            <a:ext cx="2850421" cy="3545646"/>
          </a:xfrm>
          <a:prstGeom prst="rect">
            <a:avLst/>
          </a:prstGeom>
        </p:spPr>
      </p:pic>
      <p:pic>
        <p:nvPicPr>
          <p:cNvPr id="5" name="Slika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3019" y="3662105"/>
            <a:ext cx="3489207" cy="1292955"/>
          </a:xfrm>
          <a:prstGeom prst="rect">
            <a:avLst/>
          </a:prstGeom>
        </p:spPr>
      </p:pic>
      <p:sp>
        <p:nvSpPr>
          <p:cNvPr id="6" name="Strelica udesno 5"/>
          <p:cNvSpPr/>
          <p:nvPr/>
        </p:nvSpPr>
        <p:spPr>
          <a:xfrm>
            <a:off x="4756878" y="3707606"/>
            <a:ext cx="1698841" cy="864973"/>
          </a:xfrm>
          <a:prstGeom prst="rightArrow">
            <a:avLst/>
          </a:prstGeom>
          <a:solidFill>
            <a:srgbClr val="AAC8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541052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Umetanje CSS-a u HTML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Vanjska CSS datoteka</a:t>
            </a:r>
          </a:p>
          <a:p>
            <a:endParaRPr lang="hr-HR" dirty="0"/>
          </a:p>
          <a:p>
            <a:endParaRPr lang="hr-HR" dirty="0" smtClean="0"/>
          </a:p>
          <a:p>
            <a:r>
              <a:rPr lang="hr-HR" dirty="0" smtClean="0"/>
              <a:t>Unutarnja – unutar tag-ova </a:t>
            </a:r>
            <a:r>
              <a:rPr lang="hr-HR" i="1" dirty="0" smtClean="0"/>
              <a:t>&lt;</a:t>
            </a:r>
            <a:r>
              <a:rPr lang="hr-HR" i="1" dirty="0" err="1" smtClean="0"/>
              <a:t>style</a:t>
            </a:r>
            <a:r>
              <a:rPr lang="hr-HR" i="1" dirty="0" smtClean="0"/>
              <a:t>&gt;</a:t>
            </a:r>
            <a:r>
              <a:rPr lang="hr-HR" dirty="0" smtClean="0"/>
              <a:t> i </a:t>
            </a:r>
            <a:r>
              <a:rPr lang="hr-HR" i="1" dirty="0" smtClean="0"/>
              <a:t>&lt;/</a:t>
            </a:r>
            <a:r>
              <a:rPr lang="hr-HR" i="1" dirty="0" err="1" smtClean="0"/>
              <a:t>style</a:t>
            </a:r>
            <a:r>
              <a:rPr lang="hr-HR" i="1" dirty="0" smtClean="0"/>
              <a:t>&gt;</a:t>
            </a:r>
            <a:r>
              <a:rPr lang="hr-HR" dirty="0" smtClean="0"/>
              <a:t> se piše CSS kao i u vanjskoj datoteci</a:t>
            </a:r>
          </a:p>
          <a:p>
            <a:r>
              <a:rPr lang="hr-HR" dirty="0" err="1" smtClean="0"/>
              <a:t>Inline</a:t>
            </a:r>
            <a:endParaRPr lang="hr-HR" dirty="0"/>
          </a:p>
          <a:p>
            <a:pPr lvl="1"/>
            <a:r>
              <a:rPr lang="hr-HR" dirty="0" smtClean="0"/>
              <a:t>za određeni element se može pisati direktno u atributu </a:t>
            </a:r>
            <a:r>
              <a:rPr lang="hr-HR" i="1" dirty="0" err="1" smtClean="0"/>
              <a:t>style</a:t>
            </a:r>
            <a:r>
              <a:rPr lang="hr-HR" dirty="0" smtClean="0"/>
              <a:t> tog elementa</a:t>
            </a:r>
          </a:p>
          <a:p>
            <a:endParaRPr lang="hr-HR" dirty="0"/>
          </a:p>
          <a:p>
            <a:r>
              <a:rPr lang="hr-HR" dirty="0" smtClean="0"/>
              <a:t>Uvijek će se primijeniti zadnji učitani stil, ali </a:t>
            </a:r>
            <a:r>
              <a:rPr lang="hr-HR" dirty="0" err="1" smtClean="0"/>
              <a:t>inline</a:t>
            </a:r>
            <a:r>
              <a:rPr lang="hr-HR" dirty="0" smtClean="0"/>
              <a:t> stilovi uvijek imaju najveći prioritet</a:t>
            </a:r>
            <a:endParaRPr lang="hr-HR" dirty="0"/>
          </a:p>
        </p:txBody>
      </p:sp>
      <p:pic>
        <p:nvPicPr>
          <p:cNvPr id="4" name="Slika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3915" y="2278276"/>
            <a:ext cx="7283970" cy="897409"/>
          </a:xfrm>
          <a:prstGeom prst="rect">
            <a:avLst/>
          </a:prstGeom>
        </p:spPr>
      </p:pic>
      <p:pic>
        <p:nvPicPr>
          <p:cNvPr id="5" name="Slika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3730" y="5012210"/>
            <a:ext cx="7131214" cy="573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848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Pseudo-klase i pseudo-elementi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Pseudo-klase vežu </a:t>
            </a:r>
            <a:r>
              <a:rPr lang="hr-HR" dirty="0" smtClean="0"/>
              <a:t>se na </a:t>
            </a:r>
            <a:r>
              <a:rPr lang="hr-HR" dirty="0" smtClean="0"/>
              <a:t>elemente, ali oblikuju elemente u drugim stanjima</a:t>
            </a:r>
          </a:p>
          <a:p>
            <a:pPr lvl="1"/>
            <a:r>
              <a:rPr lang="hr-HR" dirty="0" smtClean="0"/>
              <a:t>selektor</a:t>
            </a:r>
            <a:r>
              <a:rPr lang="hr-HR" dirty="0" smtClean="0">
                <a:sym typeface="Wingdings" panose="05000000000000000000" pitchFamily="2" charset="2"/>
              </a:rPr>
              <a:t>(.klasa):</a:t>
            </a:r>
            <a:r>
              <a:rPr lang="hr-HR" dirty="0" smtClean="0"/>
              <a:t>pseudo-klasa { svojstvo: vrijednost } – znak :</a:t>
            </a:r>
          </a:p>
          <a:p>
            <a:pPr lvl="1"/>
            <a:r>
              <a:rPr lang="hr-HR" dirty="0" smtClean="0"/>
              <a:t>neposjećeni link (link), posjećeni link (</a:t>
            </a:r>
            <a:r>
              <a:rPr lang="hr-HR" dirty="0" err="1" smtClean="0"/>
              <a:t>visited</a:t>
            </a:r>
            <a:r>
              <a:rPr lang="hr-HR" dirty="0" smtClean="0"/>
              <a:t>), prelazak mišem (</a:t>
            </a:r>
            <a:r>
              <a:rPr lang="hr-HR" dirty="0" err="1" smtClean="0"/>
              <a:t>hover</a:t>
            </a:r>
            <a:r>
              <a:rPr lang="hr-HR" dirty="0" smtClean="0"/>
              <a:t>), link pod klikom (</a:t>
            </a:r>
            <a:r>
              <a:rPr lang="hr-HR" dirty="0" err="1" smtClean="0"/>
              <a:t>active</a:t>
            </a:r>
            <a:r>
              <a:rPr lang="hr-HR" dirty="0" smtClean="0"/>
              <a:t>)</a:t>
            </a:r>
          </a:p>
          <a:p>
            <a:pPr lvl="1"/>
            <a:r>
              <a:rPr lang="hr-HR" dirty="0"/>
              <a:t>m</a:t>
            </a:r>
            <a:r>
              <a:rPr lang="hr-HR" dirty="0" smtClean="0"/>
              <a:t>oraju biti definirane odgovarajućim redoslijedom link, </a:t>
            </a:r>
            <a:r>
              <a:rPr lang="hr-HR" dirty="0" err="1" smtClean="0"/>
              <a:t>visited</a:t>
            </a:r>
            <a:r>
              <a:rPr lang="hr-HR" dirty="0" smtClean="0"/>
              <a:t>, </a:t>
            </a:r>
            <a:r>
              <a:rPr lang="hr-HR" dirty="0" err="1" smtClean="0"/>
              <a:t>hover</a:t>
            </a:r>
            <a:r>
              <a:rPr lang="hr-HR" dirty="0" smtClean="0"/>
              <a:t>, </a:t>
            </a:r>
            <a:r>
              <a:rPr lang="hr-HR" dirty="0" err="1" smtClean="0"/>
              <a:t>active</a:t>
            </a:r>
            <a:endParaRPr lang="hr-HR" dirty="0" smtClean="0"/>
          </a:p>
          <a:p>
            <a:r>
              <a:rPr lang="hr-HR" dirty="0" smtClean="0"/>
              <a:t>Pseudo-elementi služe za oblikovanje određenih dijelova nekog elementa</a:t>
            </a:r>
          </a:p>
          <a:p>
            <a:pPr lvl="1"/>
            <a:r>
              <a:rPr lang="hr-HR" dirty="0" smtClean="0"/>
              <a:t>selektor::pseudo-element { svojstvo: vrijednost } – znak ::</a:t>
            </a:r>
          </a:p>
          <a:p>
            <a:pPr lvl="1"/>
            <a:r>
              <a:rPr lang="hr-HR" dirty="0" smtClean="0"/>
              <a:t>::</a:t>
            </a:r>
            <a:r>
              <a:rPr lang="hr-HR" dirty="0" err="1" smtClean="0"/>
              <a:t>first</a:t>
            </a:r>
            <a:r>
              <a:rPr lang="hr-HR" dirty="0" smtClean="0"/>
              <a:t>-line, ::</a:t>
            </a:r>
            <a:r>
              <a:rPr lang="hr-HR" dirty="0" err="1" smtClean="0"/>
              <a:t>first-letter</a:t>
            </a:r>
            <a:r>
              <a:rPr lang="hr-HR" dirty="0" smtClean="0"/>
              <a:t>, ::</a:t>
            </a:r>
            <a:r>
              <a:rPr lang="hr-HR" dirty="0" err="1" smtClean="0"/>
              <a:t>before</a:t>
            </a:r>
            <a:r>
              <a:rPr lang="hr-HR" dirty="0" smtClean="0"/>
              <a:t>, ::</a:t>
            </a:r>
            <a:r>
              <a:rPr lang="hr-HR" dirty="0" err="1" smtClean="0"/>
              <a:t>after</a:t>
            </a:r>
            <a:r>
              <a:rPr lang="hr-HR" dirty="0" smtClean="0"/>
              <a:t>, ::</a:t>
            </a:r>
            <a:r>
              <a:rPr lang="hr-HR" dirty="0" err="1" smtClean="0"/>
              <a:t>selected</a:t>
            </a:r>
            <a:endParaRPr lang="hr-HR" dirty="0" smtClean="0"/>
          </a:p>
        </p:txBody>
      </p:sp>
    </p:spTree>
    <p:extLst>
      <p:ext uri="{BB962C8B-B14F-4D97-AF65-F5344CB8AC3E}">
        <p14:creationId xmlns:p14="http://schemas.microsoft.com/office/powerpoint/2010/main" val="198244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Pseudo-klase</a:t>
            </a:r>
            <a:endParaRPr lang="hr-HR" dirty="0"/>
          </a:p>
        </p:txBody>
      </p:sp>
      <p:pic>
        <p:nvPicPr>
          <p:cNvPr id="4" name="Rezervirano mjesto sadržaja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82700" y="1369883"/>
            <a:ext cx="6872759" cy="5183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692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Pseudo-elementi</a:t>
            </a:r>
            <a:endParaRPr lang="hr-HR"/>
          </a:p>
        </p:txBody>
      </p:sp>
      <p:pic>
        <p:nvPicPr>
          <p:cNvPr id="4" name="Rezervirano mjesto sadržaja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2699" y="1600200"/>
            <a:ext cx="10055679" cy="2230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935448"/>
      </p:ext>
    </p:extLst>
  </p:cSld>
  <p:clrMapOvr>
    <a:masterClrMapping/>
  </p:clrMapOvr>
</p:sld>
</file>

<file path=ppt/theme/theme1.xml><?xml version="1.0" encoding="utf-8"?>
<a:theme xmlns:a="http://schemas.openxmlformats.org/drawingml/2006/main" name="BootcampIT-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sustav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BootcampIT-template</Template>
  <TotalTime>1409</TotalTime>
  <Words>411</Words>
  <Application>Microsoft Office PowerPoint</Application>
  <PresentationFormat>Široki zaslon</PresentationFormat>
  <Paragraphs>59</Paragraphs>
  <Slides>11</Slides>
  <Notes>5</Notes>
  <HiddenSlides>0</HiddenSlides>
  <MMClips>0</MMClips>
  <ScaleCrop>false</ScaleCrop>
  <HeadingPairs>
    <vt:vector size="6" baseType="variant">
      <vt:variant>
        <vt:lpstr>Korišteni fontovi</vt:lpstr>
      </vt:variant>
      <vt:variant>
        <vt:i4>3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11</vt:i4>
      </vt:variant>
    </vt:vector>
  </HeadingPairs>
  <TitlesOfParts>
    <vt:vector size="15" baseType="lpstr">
      <vt:lpstr>Arial</vt:lpstr>
      <vt:lpstr>Calibri</vt:lpstr>
      <vt:lpstr>Wingdings</vt:lpstr>
      <vt:lpstr>BootcampIT-template</vt:lpstr>
      <vt:lpstr>Web</vt:lpstr>
      <vt:lpstr>CSS</vt:lpstr>
      <vt:lpstr>CSS sintaksa</vt:lpstr>
      <vt:lpstr>CSS selektori</vt:lpstr>
      <vt:lpstr>CSS selektori</vt:lpstr>
      <vt:lpstr>Umetanje CSS-a u HTML</vt:lpstr>
      <vt:lpstr>Pseudo-klase i pseudo-elementi</vt:lpstr>
      <vt:lpstr>Pseudo-klase</vt:lpstr>
      <vt:lpstr>Pseudo-elementi</vt:lpstr>
      <vt:lpstr>Zadaci</vt:lpstr>
      <vt:lpstr>PowerPoint prezentacija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</dc:title>
  <dc:creator>Ivan Mušanović</dc:creator>
  <cp:lastModifiedBy>Ivan Mušanović</cp:lastModifiedBy>
  <cp:revision>55</cp:revision>
  <dcterms:created xsi:type="dcterms:W3CDTF">2018-11-05T09:37:07Z</dcterms:created>
  <dcterms:modified xsi:type="dcterms:W3CDTF">2019-01-15T08:13:34Z</dcterms:modified>
</cp:coreProperties>
</file>