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87" r:id="rId6"/>
    <p:sldId id="259" r:id="rId7"/>
    <p:sldId id="283" r:id="rId8"/>
    <p:sldId id="262" r:id="rId9"/>
    <p:sldId id="284" r:id="rId10"/>
    <p:sldId id="261" r:id="rId11"/>
    <p:sldId id="285" r:id="rId12"/>
    <p:sldId id="288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981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88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730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20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283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5387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50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691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035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Klase i objekti</a:t>
            </a:r>
          </a:p>
        </p:txBody>
      </p:sp>
    </p:spTree>
    <p:extLst>
      <p:ext uri="{BB962C8B-B14F-4D97-AF65-F5344CB8AC3E}">
        <p14:creationId xmlns:p14="http://schemas.microsoft.com/office/powerpoint/2010/main" val="3765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 i objekti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74233" y="1382848"/>
            <a:ext cx="5903711" cy="5103296"/>
          </a:xfrm>
        </p:spPr>
        <p:txBody>
          <a:bodyPr>
            <a:normAutofit lnSpcReduction="10000"/>
          </a:bodyPr>
          <a:lstStyle/>
          <a:p>
            <a:pPr algn="just"/>
            <a:r>
              <a:rPr lang="hr-HR" dirty="0"/>
              <a:t>Klasa - </a:t>
            </a:r>
            <a:r>
              <a:rPr lang="hr-HR" dirty="0" err="1"/>
              <a:t>modifikator</a:t>
            </a:r>
            <a:r>
              <a:rPr lang="hr-HR" dirty="0"/>
              <a:t> </a:t>
            </a:r>
            <a:r>
              <a:rPr lang="hr-HR" dirty="0" err="1"/>
              <a:t>static</a:t>
            </a:r>
            <a:endParaRPr lang="hr-HR" dirty="0"/>
          </a:p>
          <a:p>
            <a:pPr lvl="1" algn="just"/>
            <a:r>
              <a:rPr lang="hr-HR" dirty="0"/>
              <a:t>ako podatkovnog člana klase deklariramo kao statičnog onda on poprima istu vrijednost za sve instance objekata te klase</a:t>
            </a:r>
          </a:p>
          <a:p>
            <a:pPr lvl="1" algn="just"/>
            <a:r>
              <a:rPr lang="hr-HR" dirty="0"/>
              <a:t>ako funkcijskog člana klase deklariramo kao statičnog onda ga činimo neovisnim o bilo kojoj instanci objekta, možemo ga pozvati čak i ako još nismo stvorili niti jedan objekt te klase, a možemo mu pristupiti samo koristeći operator za određivanje područja - </a:t>
            </a:r>
            <a:r>
              <a:rPr lang="hr-HR" dirty="0" smtClean="0"/>
              <a:t>::</a:t>
            </a:r>
            <a:endParaRPr lang="hr-HR" dirty="0"/>
          </a:p>
          <a:p>
            <a:pPr algn="just"/>
            <a:r>
              <a:rPr lang="hr-HR" dirty="0"/>
              <a:t>Klasa – pokazivači</a:t>
            </a:r>
          </a:p>
          <a:p>
            <a:pPr lvl="1" algn="just"/>
            <a:r>
              <a:rPr lang="hr-HR" dirty="0"/>
              <a:t>pokazivači na klasu su jednaki kao i za strukture</a:t>
            </a:r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73" y="210579"/>
            <a:ext cx="3862031" cy="3954297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73" y="4522144"/>
            <a:ext cx="4378282" cy="2254294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09" y="4140492"/>
            <a:ext cx="3078051" cy="4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r-HR" dirty="0"/>
              <a:t>Napravite klasu </a:t>
            </a:r>
            <a:r>
              <a:rPr lang="hr-HR" dirty="0" err="1"/>
              <a:t>Node</a:t>
            </a:r>
            <a:r>
              <a:rPr lang="hr-HR" dirty="0"/>
              <a:t> i </a:t>
            </a:r>
            <a:r>
              <a:rPr lang="hr-HR" dirty="0" err="1"/>
              <a:t>PovezanaLista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   Klasa </a:t>
            </a:r>
            <a:r>
              <a:rPr lang="hr-HR" dirty="0" err="1">
                <a:sym typeface="Wingdings" panose="05000000000000000000" pitchFamily="2" charset="2"/>
              </a:rPr>
              <a:t>Node</a:t>
            </a:r>
            <a:r>
              <a:rPr lang="hr-HR" dirty="0">
                <a:sym typeface="Wingdings" panose="05000000000000000000" pitchFamily="2" charset="2"/>
              </a:rPr>
              <a:t> treba biti ista kao i </a:t>
            </a:r>
            <a:r>
              <a:rPr lang="hr-HR" dirty="0" err="1">
                <a:sym typeface="Wingdings" panose="05000000000000000000" pitchFamily="2" charset="2"/>
              </a:rPr>
              <a:t>struct</a:t>
            </a:r>
            <a:r>
              <a:rPr lang="hr-HR" dirty="0">
                <a:sym typeface="Wingdings" panose="05000000000000000000" pitchFamily="2" charset="2"/>
              </a:rPr>
              <a:t> koji smo do sada koristili, a ostale funkcije u klasi </a:t>
            </a:r>
            <a:r>
              <a:rPr lang="hr-HR" dirty="0" err="1">
                <a:sym typeface="Wingdings" panose="05000000000000000000" pitchFamily="2" charset="2"/>
              </a:rPr>
              <a:t>PovezanaLista</a:t>
            </a:r>
            <a:r>
              <a:rPr lang="hr-HR" dirty="0">
                <a:sym typeface="Wingdings" panose="05000000000000000000" pitchFamily="2" charset="2"/>
              </a:rPr>
              <a:t>. Neka </a:t>
            </a:r>
            <a:r>
              <a:rPr lang="hr-HR" dirty="0" err="1">
                <a:sym typeface="Wingdings" panose="05000000000000000000" pitchFamily="2" charset="2"/>
              </a:rPr>
              <a:t>PovezanaLista</a:t>
            </a:r>
            <a:r>
              <a:rPr lang="hr-HR" dirty="0">
                <a:sym typeface="Wingdings" panose="05000000000000000000" pitchFamily="2" charset="2"/>
              </a:rPr>
              <a:t> ima funkcije unosa na početak i kraj, brisanja početka i kraja te ispisa liste. Napravite i funkciju ispisa broja </a:t>
            </a:r>
            <a:r>
              <a:rPr lang="hr-HR" dirty="0" err="1">
                <a:sym typeface="Wingdings" panose="05000000000000000000" pitchFamily="2" charset="2"/>
              </a:rPr>
              <a:t>nodeova</a:t>
            </a:r>
            <a:r>
              <a:rPr lang="hr-HR" dirty="0">
                <a:sym typeface="Wingdings" panose="05000000000000000000" pitchFamily="2" charset="2"/>
              </a:rPr>
              <a:t> (u klasi </a:t>
            </a:r>
            <a:r>
              <a:rPr lang="hr-HR" dirty="0" err="1">
                <a:sym typeface="Wingdings" panose="05000000000000000000" pitchFamily="2" charset="2"/>
              </a:rPr>
              <a:t>Node</a:t>
            </a:r>
            <a:r>
              <a:rPr lang="hr-HR" dirty="0">
                <a:sym typeface="Wingdings" panose="05000000000000000000" pitchFamily="2" charset="2"/>
              </a:rPr>
              <a:t> - upotrijebite </a:t>
            </a:r>
            <a:r>
              <a:rPr lang="hr-HR" dirty="0" err="1">
                <a:sym typeface="Wingdings" panose="05000000000000000000" pitchFamily="2" charset="2"/>
              </a:rPr>
              <a:t>modifikator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i="1" dirty="0" err="1">
                <a:sym typeface="Wingdings" panose="05000000000000000000" pitchFamily="2" charset="2"/>
              </a:rPr>
              <a:t>static</a:t>
            </a:r>
            <a:r>
              <a:rPr lang="hr-HR" i="1" dirty="0">
                <a:sym typeface="Wingdings" panose="05000000000000000000" pitchFamily="2" charset="2"/>
              </a:rPr>
              <a:t>). </a:t>
            </a:r>
            <a:r>
              <a:rPr lang="hr-HR" dirty="0">
                <a:sym typeface="Wingdings" panose="05000000000000000000" pitchFamily="2" charset="2"/>
              </a:rPr>
              <a:t>Svi podatkovni članovi moraju biti privatni! (HINT: koristite </a:t>
            </a:r>
            <a:r>
              <a:rPr lang="hr-HR" dirty="0" err="1">
                <a:sym typeface="Wingdings" panose="05000000000000000000" pitchFamily="2" charset="2"/>
              </a:rPr>
              <a:t>getere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dirty="0" err="1">
                <a:sym typeface="Wingdings" panose="05000000000000000000" pitchFamily="2" charset="2"/>
              </a:rPr>
              <a:t>setere</a:t>
            </a:r>
            <a:r>
              <a:rPr lang="hr-HR" dirty="0">
                <a:sym typeface="Wingdings" panose="05000000000000000000" pitchFamily="2" charset="2"/>
              </a:rPr>
              <a:t>).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744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5521" y="0"/>
            <a:ext cx="16377313" cy="6858000"/>
          </a:xfrm>
        </p:spPr>
      </p:pic>
    </p:spTree>
    <p:extLst>
      <p:ext uri="{BB962C8B-B14F-4D97-AF65-F5344CB8AC3E}">
        <p14:creationId xmlns:p14="http://schemas.microsoft.com/office/powerpoint/2010/main" val="28712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 i objekti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r-HR" dirty="0"/>
              <a:t>Klasa – podatkovni članovi</a:t>
            </a:r>
          </a:p>
          <a:p>
            <a:pPr lvl="1" algn="just"/>
            <a:r>
              <a:rPr lang="hr-HR" dirty="0"/>
              <a:t>Glavno obilježje OOP-a u C++-u, tzv. korisnički definirani tipovi</a:t>
            </a:r>
          </a:p>
          <a:p>
            <a:pPr lvl="1" algn="just"/>
            <a:r>
              <a:rPr lang="hr-HR" dirty="0"/>
              <a:t>Kada definiramo klasu ne definiramo podatke, nego vrstu podataka koju će objekti te klase imati te koje operacije će moći obavljati – klasa je nacrt za objekte</a:t>
            </a:r>
          </a:p>
          <a:p>
            <a:pPr lvl="1" algn="just"/>
            <a:r>
              <a:rPr lang="hr-HR" dirty="0"/>
              <a:t>Definira se ključnom riječju </a:t>
            </a:r>
            <a:r>
              <a:rPr lang="hr-HR" i="1" dirty="0" err="1"/>
              <a:t>class</a:t>
            </a:r>
            <a:r>
              <a:rPr lang="hr-HR" dirty="0"/>
              <a:t> te imenom klase nakon čega se unutar vitičastih zagrada navode članovi (varijable klase) te završi s ;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00" y="4572134"/>
            <a:ext cx="3011511" cy="1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 i objekti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484884"/>
            <a:ext cx="10566400" cy="4724401"/>
          </a:xfrm>
        </p:spPr>
        <p:txBody>
          <a:bodyPr>
            <a:normAutofit/>
          </a:bodyPr>
          <a:lstStyle/>
          <a:p>
            <a:pPr algn="just"/>
            <a:r>
              <a:rPr lang="hr-HR" dirty="0"/>
              <a:t>Klasa – funkcijski članovi</a:t>
            </a:r>
          </a:p>
          <a:p>
            <a:pPr lvl="1" algn="just"/>
            <a:r>
              <a:rPr lang="hr-HR" dirty="0"/>
              <a:t>Funkcije unutar klase</a:t>
            </a:r>
          </a:p>
          <a:p>
            <a:pPr lvl="1" algn="just"/>
            <a:r>
              <a:rPr lang="hr-HR" dirty="0"/>
              <a:t>Mogu se definirati unutar definicije klase (</a:t>
            </a:r>
            <a:r>
              <a:rPr lang="hr-HR" i="1" dirty="0" err="1"/>
              <a:t>inline</a:t>
            </a:r>
            <a:r>
              <a:rPr lang="hr-HR" i="1" dirty="0"/>
              <a:t>)</a:t>
            </a:r>
            <a:r>
              <a:rPr lang="hr-HR" dirty="0"/>
              <a:t> ili izvan nje koristeći </a:t>
            </a:r>
            <a:r>
              <a:rPr lang="hr-HR" i="1" dirty="0"/>
              <a:t>operator za određivanje područja</a:t>
            </a:r>
            <a:r>
              <a:rPr lang="hr-HR" dirty="0"/>
              <a:t> (</a:t>
            </a:r>
            <a:r>
              <a:rPr lang="hr-HR" i="1" dirty="0" err="1"/>
              <a:t>scope</a:t>
            </a:r>
            <a:r>
              <a:rPr lang="hr-HR" i="1" dirty="0"/>
              <a:t> </a:t>
            </a:r>
            <a:r>
              <a:rPr lang="hr-HR" i="1" dirty="0" err="1"/>
              <a:t>resolution</a:t>
            </a:r>
            <a:r>
              <a:rPr lang="hr-HR" i="1" dirty="0"/>
              <a:t> operator</a:t>
            </a:r>
            <a:r>
              <a:rPr lang="hr-HR" dirty="0"/>
              <a:t>) -</a:t>
            </a:r>
            <a:r>
              <a:rPr lang="hr-HR" b="1" dirty="0"/>
              <a:t> </a:t>
            </a:r>
            <a:r>
              <a:rPr lang="hr-HR" dirty="0"/>
              <a:t>:: (dvije dvotočke)</a:t>
            </a:r>
          </a:p>
          <a:p>
            <a:pPr lvl="1" algn="just"/>
            <a:r>
              <a:rPr lang="hr-HR" i="1" dirty="0" err="1"/>
              <a:t>inline</a:t>
            </a:r>
            <a:r>
              <a:rPr lang="hr-HR" i="1" dirty="0"/>
              <a:t> </a:t>
            </a:r>
            <a:r>
              <a:rPr lang="hr-HR" dirty="0"/>
              <a:t>funkcije – koristeći ključnu riječ </a:t>
            </a:r>
            <a:r>
              <a:rPr lang="hr-HR" i="1" dirty="0" err="1"/>
              <a:t>inline</a:t>
            </a:r>
            <a:r>
              <a:rPr lang="hr-HR" dirty="0"/>
              <a:t> </a:t>
            </a:r>
            <a:r>
              <a:rPr lang="hr-HR" dirty="0" err="1"/>
              <a:t>compiler</a:t>
            </a:r>
            <a:r>
              <a:rPr lang="hr-HR" dirty="0"/>
              <a:t> kopira kod funkcije na svako mjesto unutar koda na kojem je funkcija pozvana (ukoliko funkciju definiramo unutar definicije klase automatski je </a:t>
            </a:r>
            <a:r>
              <a:rPr lang="hr-HR" i="1" dirty="0" err="1"/>
              <a:t>inline</a:t>
            </a:r>
            <a:r>
              <a:rPr lang="hr-HR" dirty="0"/>
              <a:t>)</a:t>
            </a:r>
          </a:p>
          <a:p>
            <a:pPr lvl="1" algn="just"/>
            <a:endParaRPr lang="hr-HR" dirty="0"/>
          </a:p>
          <a:p>
            <a:pPr lvl="1" algn="just"/>
            <a:endParaRPr lang="hr-HR" dirty="0"/>
          </a:p>
          <a:p>
            <a:pPr lvl="1" algn="just"/>
            <a:endParaRPr lang="hr-HR" dirty="0"/>
          </a:p>
          <a:p>
            <a:pPr lvl="1" algn="just"/>
            <a:endParaRPr lang="hr-HR" dirty="0"/>
          </a:p>
          <a:p>
            <a:pPr marL="457200" lvl="1" indent="0" algn="just">
              <a:buNone/>
            </a:pPr>
            <a:r>
              <a:rPr lang="hr-HR" dirty="0"/>
              <a:t> </a:t>
            </a:r>
          </a:p>
          <a:p>
            <a:pPr lvl="1" algn="just"/>
            <a:endParaRPr lang="hr-HR" dirty="0"/>
          </a:p>
          <a:p>
            <a:pPr lvl="1" algn="just"/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63" y="4309661"/>
            <a:ext cx="3638369" cy="2407478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70" y="4309661"/>
            <a:ext cx="3412903" cy="23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 i objekti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r-HR" dirty="0"/>
              <a:t>Klasa - stvaranje objekta i pristupanje članovima klase (objekta)</a:t>
            </a:r>
          </a:p>
          <a:p>
            <a:pPr algn="just"/>
            <a:endParaRPr lang="hr-HR" dirty="0"/>
          </a:p>
          <a:p>
            <a:pPr lvl="1" algn="just"/>
            <a:endParaRPr lang="hr-HR" dirty="0"/>
          </a:p>
          <a:p>
            <a:pPr lvl="1" algn="just"/>
            <a:endParaRPr lang="hr-HR" dirty="0"/>
          </a:p>
          <a:p>
            <a:pPr lvl="1" algn="just"/>
            <a:endParaRPr lang="hr-HR" dirty="0"/>
          </a:p>
          <a:p>
            <a:pPr marL="457200" lvl="1" indent="0" algn="just">
              <a:buNone/>
            </a:pPr>
            <a:r>
              <a:rPr lang="hr-HR" dirty="0"/>
              <a:t> </a:t>
            </a:r>
          </a:p>
          <a:p>
            <a:pPr lvl="1" algn="just"/>
            <a:endParaRPr lang="hr-HR" dirty="0"/>
          </a:p>
          <a:p>
            <a:pPr lvl="1" algn="just"/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59" y="2600044"/>
            <a:ext cx="3365578" cy="3054909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2793228"/>
            <a:ext cx="3478101" cy="2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/>
              <a:t>Stvorite klasu </a:t>
            </a:r>
            <a:r>
              <a:rPr lang="hr-HR" dirty="0" err="1"/>
              <a:t>Covjek</a:t>
            </a:r>
            <a:r>
              <a:rPr lang="hr-HR" dirty="0"/>
              <a:t> s 3 podatkovna i funkcijska člana po želji. Stvorite 3 instance (objekta) te klase.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r-HR" dirty="0"/>
              <a:t>Stvori klasu </a:t>
            </a:r>
            <a:r>
              <a:rPr lang="hr-HR" dirty="0" err="1"/>
              <a:t>Zivotinja</a:t>
            </a:r>
            <a:r>
              <a:rPr lang="hr-HR" dirty="0"/>
              <a:t> s 3 podatkovna i funkcijska člana po želji u zasebnoj </a:t>
            </a:r>
            <a:r>
              <a:rPr lang="hr-HR" dirty="0" err="1"/>
              <a:t>cpp</a:t>
            </a:r>
            <a:r>
              <a:rPr lang="hr-HR" dirty="0"/>
              <a:t> datoteci. Koristi </a:t>
            </a:r>
            <a:r>
              <a:rPr lang="hr-HR" dirty="0" err="1"/>
              <a:t>header</a:t>
            </a:r>
            <a:r>
              <a:rPr lang="hr-HR" dirty="0"/>
              <a:t> za uključivanje klase u glavnoj </a:t>
            </a:r>
            <a:r>
              <a:rPr lang="hr-HR" dirty="0" err="1"/>
              <a:t>cpp</a:t>
            </a:r>
            <a:r>
              <a:rPr lang="hr-HR" dirty="0"/>
              <a:t> datoteci.</a:t>
            </a:r>
          </a:p>
        </p:txBody>
      </p:sp>
    </p:spTree>
    <p:extLst>
      <p:ext uri="{BB962C8B-B14F-4D97-AF65-F5344CB8AC3E}">
        <p14:creationId xmlns:p14="http://schemas.microsoft.com/office/powerpoint/2010/main" val="2847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 i objekti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80842" y="1600200"/>
            <a:ext cx="7701566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r-HR" dirty="0"/>
              <a:t>Klasa – modifikatori pristupa</a:t>
            </a:r>
          </a:p>
          <a:p>
            <a:pPr lvl="1" algn="just"/>
            <a:r>
              <a:rPr lang="hr-HR" dirty="0"/>
              <a:t>određuju kojim će dijelovima programa članovi klase biti dostupni</a:t>
            </a:r>
          </a:p>
          <a:p>
            <a:pPr lvl="1" algn="just"/>
            <a:r>
              <a:rPr lang="hr-HR" dirty="0"/>
              <a:t>postoje 3 </a:t>
            </a:r>
            <a:r>
              <a:rPr lang="hr-HR" dirty="0" err="1"/>
              <a:t>modifikatora</a:t>
            </a:r>
            <a:r>
              <a:rPr lang="hr-HR" dirty="0"/>
              <a:t>:</a:t>
            </a:r>
          </a:p>
          <a:p>
            <a:pPr lvl="2" algn="just"/>
            <a:r>
              <a:rPr lang="hr-HR" dirty="0" err="1"/>
              <a:t>public</a:t>
            </a:r>
            <a:r>
              <a:rPr lang="hr-HR" dirty="0"/>
              <a:t>: članu koji je </a:t>
            </a:r>
            <a:r>
              <a:rPr lang="hr-HR" i="1" dirty="0" err="1"/>
              <a:t>public</a:t>
            </a:r>
            <a:r>
              <a:rPr lang="hr-HR" dirty="0"/>
              <a:t> se može pristupiti od bilo kuda unutar programa</a:t>
            </a:r>
          </a:p>
          <a:p>
            <a:pPr lvl="2" algn="just"/>
            <a:r>
              <a:rPr lang="hr-HR" dirty="0" err="1"/>
              <a:t>private</a:t>
            </a:r>
            <a:r>
              <a:rPr lang="hr-HR" dirty="0"/>
              <a:t>: članu koji je </a:t>
            </a:r>
            <a:r>
              <a:rPr lang="hr-HR" i="1" dirty="0" err="1"/>
              <a:t>private</a:t>
            </a:r>
            <a:r>
              <a:rPr lang="hr-HR" dirty="0"/>
              <a:t> se ne može pristupiti, niti ga se može vidjeti nigdje osim unutar same klase (ukoliko nije naznačeno drugačije, svi članovi su </a:t>
            </a:r>
            <a:r>
              <a:rPr lang="hr-HR" dirty="0" err="1"/>
              <a:t>private</a:t>
            </a:r>
            <a:r>
              <a:rPr lang="hr-HR" dirty="0"/>
              <a:t>)</a:t>
            </a:r>
          </a:p>
          <a:p>
            <a:pPr lvl="2" algn="just"/>
            <a:r>
              <a:rPr lang="hr-HR" dirty="0" err="1"/>
              <a:t>protected</a:t>
            </a:r>
            <a:r>
              <a:rPr lang="hr-HR" dirty="0"/>
              <a:t>: članu koji je </a:t>
            </a:r>
            <a:r>
              <a:rPr lang="hr-HR" i="1" dirty="0" err="1"/>
              <a:t>protected</a:t>
            </a:r>
            <a:r>
              <a:rPr lang="hr-HR" dirty="0"/>
              <a:t> se osim iz vlastite klase može pristupiti i iz klase </a:t>
            </a:r>
            <a:r>
              <a:rPr lang="hr-HR" i="1" dirty="0" smtClean="0"/>
              <a:t>djeteta</a:t>
            </a:r>
          </a:p>
          <a:p>
            <a:pPr lvl="1" algn="just"/>
            <a:r>
              <a:rPr lang="hr-HR" dirty="0" smtClean="0"/>
              <a:t>U C++-u unutar jedne klase možemo označiti da je neka druga klasa njezin „prijatelj” – </a:t>
            </a:r>
            <a:r>
              <a:rPr lang="hr-HR" i="1" dirty="0" err="1" smtClean="0"/>
              <a:t>friend</a:t>
            </a:r>
            <a:r>
              <a:rPr lang="hr-HR" i="1" dirty="0" smtClean="0"/>
              <a:t> </a:t>
            </a:r>
            <a:r>
              <a:rPr lang="hr-HR" i="1" dirty="0" err="1" smtClean="0"/>
              <a:t>class</a:t>
            </a:r>
            <a:r>
              <a:rPr lang="hr-HR" dirty="0" smtClean="0"/>
              <a:t> – pa će onda i ta klasa imati pravo pristupati članovima te klase</a:t>
            </a:r>
            <a:endParaRPr lang="hr-HR" dirty="0"/>
          </a:p>
          <a:p>
            <a:pPr lvl="1" algn="just"/>
            <a:r>
              <a:rPr lang="hr-HR" dirty="0"/>
              <a:t>modifikatori pristupa se koriste kako bi se omogućilo načelo </a:t>
            </a:r>
            <a:r>
              <a:rPr lang="hr-HR" i="1" dirty="0"/>
              <a:t>skrivanja podataka, </a:t>
            </a:r>
            <a:r>
              <a:rPr lang="hr-HR" dirty="0"/>
              <a:t>tj. skrivanja unutarnje implementacije klase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939" y="2340864"/>
            <a:ext cx="3064264" cy="27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/>
              <a:t>Stvori klasu Kocka s podatkovnim članovima visina, širina, dubina i funkcijskim članovima otvori(), zatvori(). Stvori 3 kocke. Funkcije definiraj izvan klase (da ne budu </a:t>
            </a:r>
            <a:r>
              <a:rPr lang="hr-HR" dirty="0" err="1"/>
              <a:t>inline</a:t>
            </a:r>
            <a:r>
              <a:rPr lang="hr-HR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r-HR" dirty="0"/>
              <a:t>Stvori klasu Automobil s podatkovnim članovima marka, model, </a:t>
            </a:r>
            <a:r>
              <a:rPr lang="hr-HR" dirty="0" err="1"/>
              <a:t>broj_sasije</a:t>
            </a:r>
            <a:r>
              <a:rPr lang="hr-HR" dirty="0"/>
              <a:t> i funkcijskim članovima upali(), ugasi(), ubrzaj(), uspori(). Neka funkcijski članovi budu javni, a podatkovni privatni. U </a:t>
            </a:r>
            <a:r>
              <a:rPr lang="hr-HR" dirty="0" err="1"/>
              <a:t>main</a:t>
            </a:r>
            <a:r>
              <a:rPr lang="hr-HR" dirty="0"/>
              <a:t> dijelu </a:t>
            </a:r>
            <a:r>
              <a:rPr lang="hr-HR" dirty="0" err="1"/>
              <a:t>instanciraj</a:t>
            </a:r>
            <a:r>
              <a:rPr lang="hr-HR" dirty="0"/>
              <a:t> 3 objekta klase Automobil po želji. Koristi </a:t>
            </a:r>
            <a:r>
              <a:rPr lang="hr-HR" dirty="0" err="1"/>
              <a:t>get</a:t>
            </a:r>
            <a:r>
              <a:rPr lang="hr-HR" dirty="0"/>
              <a:t>() i set() metode.</a:t>
            </a:r>
          </a:p>
          <a:p>
            <a:pPr marL="514350" indent="-514350" algn="just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5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Klase i objekti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90755" y="1600200"/>
            <a:ext cx="6139101" cy="47762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hr-HR" dirty="0"/>
              <a:t>Klasa – konstruktor</a:t>
            </a:r>
          </a:p>
          <a:p>
            <a:pPr lvl="1" algn="just"/>
            <a:r>
              <a:rPr lang="hr-HR" dirty="0"/>
              <a:t>poseban funkcijski član koji se automatski poziva svaki put kada stvorimo novi objekt neke klase, služi za inicijalizaciju objekta – postavljanje početnih vrijednosti</a:t>
            </a:r>
          </a:p>
          <a:p>
            <a:pPr lvl="1" algn="just"/>
            <a:r>
              <a:rPr lang="hr-HR" dirty="0"/>
              <a:t>nema nikakav povratni tip, čak ni </a:t>
            </a:r>
            <a:r>
              <a:rPr lang="hr-HR" i="1" dirty="0" err="1"/>
              <a:t>void</a:t>
            </a:r>
            <a:endParaRPr lang="hr-HR" dirty="0"/>
          </a:p>
          <a:p>
            <a:pPr lvl="1" algn="just"/>
            <a:r>
              <a:rPr lang="hr-HR" dirty="0"/>
              <a:t>može imati parametre kojima svaki objekt inicijaliziramo posebnim vrijednostima</a:t>
            </a:r>
          </a:p>
          <a:p>
            <a:pPr lvl="1" algn="just"/>
            <a:r>
              <a:rPr lang="hr-HR" dirty="0"/>
              <a:t>ima isti naziv kao i klasa</a:t>
            </a:r>
          </a:p>
          <a:p>
            <a:pPr algn="just"/>
            <a:r>
              <a:rPr lang="hr-HR" dirty="0"/>
              <a:t>Klasa – </a:t>
            </a:r>
            <a:r>
              <a:rPr lang="hr-HR" dirty="0" err="1"/>
              <a:t>destruktor</a:t>
            </a:r>
            <a:endParaRPr lang="hr-HR" dirty="0"/>
          </a:p>
          <a:p>
            <a:pPr lvl="1" algn="just"/>
            <a:r>
              <a:rPr lang="hr-HR" dirty="0"/>
              <a:t>poseban funkcijski član koji se automatski poziva kada objekt izađe iz raspona ili kada se pozove naredba </a:t>
            </a:r>
            <a:r>
              <a:rPr lang="hr-HR" i="1" dirty="0" err="1"/>
              <a:t>delete</a:t>
            </a:r>
            <a:r>
              <a:rPr lang="hr-HR" dirty="0"/>
              <a:t> na pokazivač na objekt</a:t>
            </a:r>
          </a:p>
          <a:p>
            <a:pPr lvl="1" algn="just"/>
            <a:r>
              <a:rPr lang="hr-HR" dirty="0"/>
              <a:t>služi za zatvaranje datoteka i oslobađanje memorije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908" y="2109216"/>
            <a:ext cx="4450347" cy="32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4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r-HR" dirty="0"/>
              <a:t>Modificiraj prethodna 2 zadatka na način da im uvedeš konstruktor. Konstruktor treba imati parametre koji će podatkovne članove postaviti na početne vrijednosti.</a:t>
            </a:r>
          </a:p>
          <a:p>
            <a:pPr algn="just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51365380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2425</TotalTime>
  <Words>698</Words>
  <Application>Microsoft Office PowerPoint</Application>
  <PresentationFormat>Široki zaslon</PresentationFormat>
  <Paragraphs>58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BootcampIT-template</vt:lpstr>
      <vt:lpstr>Programiranje</vt:lpstr>
      <vt:lpstr>Klase i objekti</vt:lpstr>
      <vt:lpstr>Klase i objekti</vt:lpstr>
      <vt:lpstr>Klase i objekti</vt:lpstr>
      <vt:lpstr>Zadaci</vt:lpstr>
      <vt:lpstr>Klase i objekti</vt:lpstr>
      <vt:lpstr>Zadaci</vt:lpstr>
      <vt:lpstr>Klase i objekti</vt:lpstr>
      <vt:lpstr>Zadaci</vt:lpstr>
      <vt:lpstr>Klase i objekti</vt:lpstr>
      <vt:lpstr>Zadaci</vt:lpstr>
      <vt:lpstr>PowerPointova prezentacija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148</cp:revision>
  <dcterms:created xsi:type="dcterms:W3CDTF">2017-02-08T07:07:32Z</dcterms:created>
  <dcterms:modified xsi:type="dcterms:W3CDTF">2018-11-20T07:37:02Z</dcterms:modified>
</cp:coreProperties>
</file>