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5877" y="2734436"/>
            <a:ext cx="5582920" cy="7988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79375" marR="5080" indent="-67310">
              <a:lnSpc>
                <a:spcPts val="2980"/>
              </a:lnSpc>
              <a:spcBef>
                <a:spcPts val="305"/>
              </a:spcBef>
            </a:pPr>
            <a:r>
              <a:rPr dirty="0" sz="2600" b="1">
                <a:latin typeface="Times New Roman"/>
                <a:cs typeface="Times New Roman"/>
              </a:rPr>
              <a:t>Elektromexanik</a:t>
            </a:r>
            <a:r>
              <a:rPr dirty="0" sz="2600" spc="-114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о‘lchash</a:t>
            </a:r>
            <a:r>
              <a:rPr dirty="0" sz="2600" spc="-12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asboblarining </a:t>
            </a:r>
            <a:r>
              <a:rPr dirty="0" sz="2600" b="1">
                <a:latin typeface="Times New Roman"/>
                <a:cs typeface="Times New Roman"/>
              </a:rPr>
              <a:t>metrologik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tavsiflari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ish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tamoyillari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61008" y="3887469"/>
            <a:ext cx="5979795" cy="5838825"/>
          </a:xfrm>
          <a:custGeom>
            <a:avLst/>
            <a:gdLst/>
            <a:ahLst/>
            <a:cxnLst/>
            <a:rect l="l" t="t" r="r" b="b"/>
            <a:pathLst>
              <a:path w="5979795" h="5838825">
                <a:moveTo>
                  <a:pt x="5979541" y="4972507"/>
                </a:moveTo>
                <a:lnTo>
                  <a:pt x="0" y="4972507"/>
                </a:lnTo>
                <a:lnTo>
                  <a:pt x="0" y="5304993"/>
                </a:lnTo>
                <a:lnTo>
                  <a:pt x="0" y="5637225"/>
                </a:lnTo>
                <a:lnTo>
                  <a:pt x="0" y="5838393"/>
                </a:lnTo>
                <a:lnTo>
                  <a:pt x="5979541" y="5838393"/>
                </a:lnTo>
                <a:lnTo>
                  <a:pt x="5979541" y="5637225"/>
                </a:lnTo>
                <a:lnTo>
                  <a:pt x="5979541" y="5305044"/>
                </a:lnTo>
                <a:lnTo>
                  <a:pt x="5979541" y="4972507"/>
                </a:lnTo>
                <a:close/>
              </a:path>
              <a:path w="5979795" h="5838825">
                <a:moveTo>
                  <a:pt x="5979541" y="2984576"/>
                </a:moveTo>
                <a:lnTo>
                  <a:pt x="0" y="2984576"/>
                </a:lnTo>
                <a:lnTo>
                  <a:pt x="0" y="3314065"/>
                </a:lnTo>
                <a:lnTo>
                  <a:pt x="0" y="3646297"/>
                </a:lnTo>
                <a:lnTo>
                  <a:pt x="0" y="4972431"/>
                </a:lnTo>
                <a:lnTo>
                  <a:pt x="5979541" y="4972431"/>
                </a:lnTo>
                <a:lnTo>
                  <a:pt x="5979541" y="3314065"/>
                </a:lnTo>
                <a:lnTo>
                  <a:pt x="5979541" y="2984576"/>
                </a:lnTo>
                <a:close/>
              </a:path>
              <a:path w="5979795" h="5838825">
                <a:moveTo>
                  <a:pt x="5979541" y="0"/>
                </a:moveTo>
                <a:lnTo>
                  <a:pt x="0" y="0"/>
                </a:lnTo>
                <a:lnTo>
                  <a:pt x="0" y="332232"/>
                </a:lnTo>
                <a:lnTo>
                  <a:pt x="0" y="661365"/>
                </a:lnTo>
                <a:lnTo>
                  <a:pt x="0" y="2984500"/>
                </a:lnTo>
                <a:lnTo>
                  <a:pt x="5979541" y="2984500"/>
                </a:lnTo>
                <a:lnTo>
                  <a:pt x="5979541" y="332232"/>
                </a:lnTo>
                <a:lnTo>
                  <a:pt x="5979541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69635" cy="25558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Bundan</a:t>
            </a:r>
            <a:r>
              <a:rPr dirty="0" sz="1800" spc="1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tashqari,</a:t>
            </a:r>
            <a:r>
              <a:rPr dirty="0" sz="1800" spc="12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1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1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turli</a:t>
            </a:r>
            <a:r>
              <a:rPr dirty="0" sz="1800" spc="12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kattaliklarga</a:t>
            </a:r>
            <a:r>
              <a:rPr dirty="0" sz="1800" spc="13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sezgirligi </a:t>
            </a:r>
            <a:r>
              <a:rPr dirty="0" sz="1800">
                <a:latin typeface="Times New Roman"/>
                <a:cs typeface="Times New Roman"/>
              </a:rPr>
              <a:t>turlicha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bо‘lishi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ham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mumkin.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Masalan,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elektrodinamik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21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quvvat</a:t>
            </a:r>
            <a:r>
              <a:rPr dirty="0" sz="1800" spc="21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о‘lchanganida</a:t>
            </a:r>
            <a:r>
              <a:rPr dirty="0" sz="1800" spc="204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sezgirligi</a:t>
            </a:r>
            <a:r>
              <a:rPr dirty="0" sz="1800" spc="22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doimiydir,</a:t>
            </a:r>
            <a:r>
              <a:rPr dirty="0" sz="1800" spc="220">
                <a:latin typeface="Times New Roman"/>
                <a:cs typeface="Times New Roman"/>
              </a:rPr>
              <a:t>   </a:t>
            </a:r>
            <a:r>
              <a:rPr dirty="0" sz="1800" spc="-10">
                <a:latin typeface="Times New Roman"/>
                <a:cs typeface="Times New Roman"/>
              </a:rPr>
              <a:t>ya’ni </a:t>
            </a:r>
            <a:r>
              <a:rPr dirty="0" sz="1800">
                <a:latin typeface="Times New Roman"/>
                <a:cs typeface="Times New Roman"/>
              </a:rPr>
              <a:t>о‘zgarmasdir,</a:t>
            </a:r>
            <a:r>
              <a:rPr dirty="0" sz="1800" spc="34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tok</a:t>
            </a:r>
            <a:r>
              <a:rPr dirty="0" sz="1800" spc="33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35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kuchlanishni</a:t>
            </a:r>
            <a:r>
              <a:rPr dirty="0" sz="1800" spc="34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о‘lchashda</a:t>
            </a:r>
            <a:r>
              <a:rPr dirty="0" sz="1800" spc="335">
                <a:latin typeface="Times New Roman"/>
                <a:cs typeface="Times New Roman"/>
              </a:rPr>
              <a:t>   </a:t>
            </a:r>
            <a:r>
              <a:rPr dirty="0" sz="1800" spc="-25">
                <a:latin typeface="Times New Roman"/>
                <a:cs typeface="Times New Roman"/>
              </a:rPr>
              <a:t>esa </a:t>
            </a:r>
            <a:r>
              <a:rPr dirty="0" sz="1800" spc="-10">
                <a:latin typeface="Times New Roman"/>
                <a:cs typeface="Times New Roman"/>
              </a:rPr>
              <a:t>о‘zgaruvchandir.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090"/>
              </a:lnSpc>
              <a:spcBef>
                <a:spcPts val="635"/>
              </a:spcBef>
            </a:pPr>
            <a:r>
              <a:rPr dirty="0" sz="1800">
                <a:latin typeface="Times New Roman"/>
                <a:cs typeface="Times New Roman"/>
              </a:rPr>
              <a:t>Shuning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asbobining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sezgirligi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deganda uning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tok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kuchlanish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bо‘yicha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sezgirligi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tushuniladi.</a:t>
            </a:r>
            <a:endParaRPr sz="1800">
              <a:latin typeface="Times New Roman"/>
              <a:cs typeface="Times New Roman"/>
            </a:endParaRPr>
          </a:p>
          <a:p>
            <a:pPr algn="just" marL="12700" marR="8255">
              <a:lnSpc>
                <a:spcPts val="2060"/>
              </a:lnSpc>
              <a:spcBef>
                <a:spcPts val="595"/>
              </a:spcBef>
            </a:pPr>
            <a:r>
              <a:rPr dirty="0" sz="1800">
                <a:latin typeface="Times New Roman"/>
                <a:cs typeface="Times New Roman"/>
              </a:rPr>
              <a:t>Ayrim</a:t>
            </a:r>
            <a:r>
              <a:rPr dirty="0" sz="1800" spc="1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hollarda</a:t>
            </a:r>
            <a:r>
              <a:rPr dirty="0" sz="1800" spc="1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nisbiy</a:t>
            </a:r>
            <a:r>
              <a:rPr dirty="0" sz="1800" spc="1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sezgirlik</a:t>
            </a:r>
            <a:r>
              <a:rPr dirty="0" sz="1800" spc="1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tushunchasidan</a:t>
            </a:r>
            <a:r>
              <a:rPr dirty="0" sz="1800" spc="16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foydalanish qulaydir: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528524" y="385601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34" y="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41774" y="385601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 h="0">
                <a:moveTo>
                  <a:pt x="0" y="0"/>
                </a:moveTo>
                <a:lnTo>
                  <a:pt x="229390" y="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26267" y="3847195"/>
            <a:ext cx="833119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1350" algn="l"/>
              </a:tabLst>
            </a:pPr>
            <a:r>
              <a:rPr dirty="0" sz="1150">
                <a:latin typeface="Symbol"/>
                <a:cs typeface="Symbol"/>
              </a:rPr>
              <a:t></a:t>
            </a:r>
            <a:r>
              <a:rPr dirty="0" sz="1150" i="1">
                <a:latin typeface="Times New Roman"/>
                <a:cs typeface="Times New Roman"/>
              </a:rPr>
              <a:t>X</a:t>
            </a:r>
            <a:r>
              <a:rPr dirty="0" sz="1150" spc="105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/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60" i="1">
                <a:latin typeface="Times New Roman"/>
                <a:cs typeface="Times New Roman"/>
              </a:rPr>
              <a:t>X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-25">
                <a:latin typeface="Symbol"/>
                <a:cs typeface="Symbol"/>
              </a:rPr>
              <a:t></a:t>
            </a:r>
            <a:r>
              <a:rPr dirty="0" sz="1150" spc="-25" i="1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25846" y="3636339"/>
            <a:ext cx="75184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91795" algn="l"/>
              </a:tabLst>
            </a:pPr>
            <a:r>
              <a:rPr dirty="0" sz="1150" spc="-25">
                <a:latin typeface="Symbol"/>
                <a:cs typeface="Symbol"/>
              </a:rPr>
              <a:t></a:t>
            </a:r>
            <a:r>
              <a:rPr dirty="0" sz="1150" spc="-25" i="1">
                <a:latin typeface="Times New Roman"/>
                <a:cs typeface="Times New Roman"/>
              </a:rPr>
              <a:t>L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baseline="-36231" sz="1725">
                <a:latin typeface="Symbol"/>
                <a:cs typeface="Symbol"/>
              </a:rPr>
              <a:t></a:t>
            </a:r>
            <a:r>
              <a:rPr dirty="0" baseline="-36231" sz="1725" spc="202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Symbol"/>
                <a:cs typeface="Symbol"/>
              </a:rPr>
              <a:t></a:t>
            </a:r>
            <a:r>
              <a:rPr dirty="0" sz="1150" spc="-25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67089" y="3730521"/>
            <a:ext cx="23558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i="1">
                <a:latin typeface="Times New Roman"/>
                <a:cs typeface="Times New Roman"/>
              </a:rPr>
              <a:t>S</a:t>
            </a:r>
            <a:r>
              <a:rPr dirty="0" sz="1150" spc="114" i="1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Symbol"/>
                <a:cs typeface="Symbol"/>
              </a:rPr>
              <a:t>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51350" y="3652265"/>
            <a:ext cx="408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(5)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8496" y="685545"/>
            <a:ext cx="6045835" cy="32696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50800" marR="42545">
              <a:lnSpc>
                <a:spcPct val="959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Sezgirlikka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teskari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bо‘lgan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doimiysi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shkala </a:t>
            </a:r>
            <a:r>
              <a:rPr dirty="0" sz="1800">
                <a:latin typeface="Times New Roman"/>
                <a:cs typeface="Times New Roman"/>
              </a:rPr>
              <a:t>bо‘linmasi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deyiladi.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Sezgirligi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yuqori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bо‘lgan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asboblar </a:t>
            </a:r>
            <a:r>
              <a:rPr dirty="0" sz="1800">
                <a:latin typeface="Times New Roman"/>
                <a:cs typeface="Times New Roman"/>
              </a:rPr>
              <a:t>asosan</a:t>
            </a:r>
            <a:r>
              <a:rPr dirty="0" sz="1800" spc="2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aniq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о‘lchashlar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2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ishlatiladi.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О‘lchanayotgan </a:t>
            </a:r>
            <a:r>
              <a:rPr dirty="0" sz="1800">
                <a:latin typeface="Times New Roman"/>
                <a:cs typeface="Times New Roman"/>
              </a:rPr>
              <a:t>kattalik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qiymatini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kо‘rsatkichiga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qila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oladigan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eng </a:t>
            </a:r>
            <a:r>
              <a:rPr dirty="0" sz="1800">
                <a:latin typeface="Times New Roman"/>
                <a:cs typeface="Times New Roman"/>
              </a:rPr>
              <a:t>kichik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о‘zgarishi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sezgirlik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chegarasi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deyiladi.</a:t>
            </a:r>
            <a:endParaRPr sz="1800">
              <a:latin typeface="Times New Roman"/>
              <a:cs typeface="Times New Roman"/>
            </a:endParaRPr>
          </a:p>
          <a:p>
            <a:pPr algn="just" marL="50800" marR="43180">
              <a:lnSpc>
                <a:spcPct val="960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Elektrо‘lchash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manbaga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ulaganda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signal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manbaasidan </a:t>
            </a:r>
            <a:r>
              <a:rPr dirty="0" sz="1800">
                <a:latin typeface="Times New Roman"/>
                <a:cs typeface="Times New Roman"/>
              </a:rPr>
              <a:t>qanchadir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quvvat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sarflanadi.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signal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manbaasining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ishlash </a:t>
            </a:r>
            <a:r>
              <a:rPr dirty="0" sz="1800">
                <a:latin typeface="Times New Roman"/>
                <a:cs typeface="Times New Roman"/>
              </a:rPr>
              <a:t>tartibining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chetlanishiga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olib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keladi.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og‘ish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uslubiy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xatolikni </a:t>
            </a:r>
            <a:r>
              <a:rPr dirty="0" sz="1800">
                <a:latin typeface="Times New Roman"/>
                <a:cs typeface="Times New Roman"/>
              </a:rPr>
              <a:t>keltirib</a:t>
            </a:r>
            <a:r>
              <a:rPr dirty="0" sz="1800" spc="1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chiqaradi.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Tok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1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kuchlanishni</a:t>
            </a:r>
            <a:r>
              <a:rPr dirty="0" sz="1800" spc="1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о‘lchashda</a:t>
            </a:r>
            <a:r>
              <a:rPr dirty="0" sz="1800" spc="18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yuzaga </a:t>
            </a:r>
            <a:r>
              <a:rPr dirty="0" sz="1800">
                <a:latin typeface="Times New Roman"/>
                <a:cs typeface="Times New Roman"/>
              </a:rPr>
              <a:t>keluvchi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uslubiy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xatolikni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hisoblash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ampermetrning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ichki </a:t>
            </a:r>
            <a:r>
              <a:rPr dirty="0" sz="1800">
                <a:latin typeface="Times New Roman"/>
                <a:cs typeface="Times New Roman"/>
              </a:rPr>
              <a:t>qarshiligi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a</a:t>
            </a:r>
            <a:r>
              <a:rPr dirty="0" baseline="-7246" sz="1725" spc="5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voltmetrning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qarshiliklari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b</a:t>
            </a:r>
            <a:r>
              <a:rPr dirty="0" baseline="-7246" sz="1725" spc="5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ekanligini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bilish kerak.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69635" cy="82740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61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Masalan,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tokni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biror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zanjirga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ampermetr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ulansa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bunda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ampermetr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qisqichlarga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nisbatan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chiqish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R, </a:t>
            </a:r>
            <a:r>
              <a:rPr dirty="0" sz="1800">
                <a:latin typeface="Times New Roman"/>
                <a:cs typeface="Times New Roman"/>
              </a:rPr>
              <a:t>shu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qisqichdagi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kuchlanish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bо‘lsa,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holda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zanjirdagi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tokning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35984" y="1493646"/>
            <a:ext cx="321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2700" spc="-30">
                <a:latin typeface="Times New Roman"/>
                <a:cs typeface="Times New Roman"/>
              </a:rPr>
              <a:t>J</a:t>
            </a:r>
            <a:r>
              <a:rPr dirty="0" sz="1150" spc="-20">
                <a:latin typeface="Times New Roman"/>
                <a:cs typeface="Times New Roman"/>
              </a:rPr>
              <a:t>haq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4996" y="1475358"/>
            <a:ext cx="6097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952500" algn="l"/>
                <a:tab pos="1805939" algn="l"/>
                <a:tab pos="3035300" algn="l"/>
                <a:tab pos="3321050" algn="l"/>
                <a:tab pos="3641090" algn="l"/>
                <a:tab pos="3860165" algn="l"/>
                <a:tab pos="4169410" algn="l"/>
                <a:tab pos="4538345" algn="l"/>
                <a:tab pos="5084445" algn="l"/>
              </a:tabLst>
            </a:pPr>
            <a:r>
              <a:rPr dirty="0" sz="1800" spc="-10">
                <a:latin typeface="Times New Roman"/>
                <a:cs typeface="Times New Roman"/>
              </a:rPr>
              <a:t>haqiqiy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qiymati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(R</a:t>
            </a:r>
            <a:r>
              <a:rPr dirty="0" baseline="-7246" sz="1725" spc="-15">
                <a:latin typeface="Times New Roman"/>
                <a:cs typeface="Times New Roman"/>
              </a:rPr>
              <a:t>0</a:t>
            </a:r>
            <a:r>
              <a:rPr dirty="0" sz="1800" spc="-10">
                <a:latin typeface="Times New Roman"/>
                <a:cs typeface="Times New Roman"/>
              </a:rPr>
              <a:t>=0)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ga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teng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bо‘lganda,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1196" y="1737486"/>
            <a:ext cx="3887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о‘lchangan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J/(R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+R</a:t>
            </a:r>
            <a:r>
              <a:rPr dirty="0" baseline="-7246" sz="1725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bо‘ladi.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212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Nisbiy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uslubiy </a:t>
            </a:r>
            <a:r>
              <a:rPr dirty="0" sz="1800" spc="-10">
                <a:latin typeface="Times New Roman"/>
                <a:cs typeface="Times New Roman"/>
              </a:rPr>
              <a:t>xatolik: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417794" y="1601207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7325" y="0"/>
                </a:lnTo>
              </a:path>
            </a:pathLst>
          </a:custGeom>
          <a:ln w="6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17270" y="1601207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27" y="0"/>
                </a:lnTo>
              </a:path>
            </a:pathLst>
          </a:custGeom>
          <a:ln w="6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383799" y="1692327"/>
            <a:ext cx="7048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5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88751" y="1692327"/>
            <a:ext cx="14605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25">
                <a:latin typeface="Times New Roman"/>
                <a:cs typeface="Times New Roman"/>
              </a:rPr>
              <a:t>хак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95341" y="1575959"/>
            <a:ext cx="6032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50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17195" y="1591499"/>
            <a:ext cx="8572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spc="-5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15184" y="1475127"/>
            <a:ext cx="97790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spc="-50">
                <a:latin typeface="Times New Roman"/>
                <a:cs typeface="Times New Roman"/>
              </a:rPr>
              <a:t>δ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45692" y="1351912"/>
            <a:ext cx="1188085" cy="44640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70"/>
              </a:spcBef>
              <a:tabLst>
                <a:tab pos="908050" algn="l"/>
              </a:tabLst>
            </a:pPr>
            <a:r>
              <a:rPr dirty="0" baseline="-36231" sz="1725">
                <a:latin typeface="Symbol"/>
                <a:cs typeface="Symbol"/>
              </a:rPr>
              <a:t></a:t>
            </a:r>
            <a:r>
              <a:rPr dirty="0" baseline="-36231" sz="1725" spc="17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J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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J</a:t>
            </a:r>
            <a:r>
              <a:rPr dirty="0" baseline="-23809" sz="1050">
                <a:latin typeface="Times New Roman"/>
                <a:cs typeface="Times New Roman"/>
              </a:rPr>
              <a:t>хак</a:t>
            </a:r>
            <a:r>
              <a:rPr dirty="0" baseline="-23809" sz="1050" spc="682">
                <a:latin typeface="Times New Roman"/>
                <a:cs typeface="Times New Roman"/>
              </a:rPr>
              <a:t> </a:t>
            </a:r>
            <a:r>
              <a:rPr dirty="0" baseline="-36231" sz="1725" spc="-75">
                <a:latin typeface="Symbol"/>
                <a:cs typeface="Symbol"/>
              </a:rPr>
              <a:t></a:t>
            </a:r>
            <a:r>
              <a:rPr dirty="0" baseline="-36231" sz="1725">
                <a:latin typeface="Times New Roman"/>
                <a:cs typeface="Times New Roman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-145">
                <a:latin typeface="Times New Roman"/>
                <a:cs typeface="Times New Roman"/>
              </a:rPr>
              <a:t> </a:t>
            </a:r>
            <a:r>
              <a:rPr dirty="0" baseline="-23809" sz="1050" spc="-75">
                <a:latin typeface="Times New Roman"/>
                <a:cs typeface="Times New Roman"/>
              </a:rPr>
              <a:t>0</a:t>
            </a:r>
            <a:endParaRPr baseline="-23809" sz="105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  <a:spcBef>
                <a:spcPts val="275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42790" y="1396110"/>
            <a:ext cx="46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(6)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15796" y="2209927"/>
            <a:ext cx="6069330" cy="108648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63500" marR="54610">
              <a:lnSpc>
                <a:spcPct val="95600"/>
              </a:lnSpc>
              <a:spcBef>
                <a:spcPts val="195"/>
              </a:spcBef>
            </a:pPr>
            <a:r>
              <a:rPr dirty="0" sz="1800">
                <a:latin typeface="Times New Roman"/>
                <a:cs typeface="Times New Roman"/>
              </a:rPr>
              <a:t>Qisqichlardagi</a:t>
            </a:r>
            <a:r>
              <a:rPr dirty="0" sz="1800" spc="21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kuchlanishni</a:t>
            </a:r>
            <a:r>
              <a:rPr dirty="0" sz="1800" spc="204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21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21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aktiv</a:t>
            </a:r>
            <a:r>
              <a:rPr dirty="0" sz="1800" spc="204">
                <a:latin typeface="Times New Roman"/>
                <a:cs typeface="Times New Roman"/>
              </a:rPr>
              <a:t>   </a:t>
            </a:r>
            <a:r>
              <a:rPr dirty="0" sz="1800" spc="-20">
                <a:latin typeface="Times New Roman"/>
                <a:cs typeface="Times New Roman"/>
              </a:rPr>
              <a:t>ikki </a:t>
            </a:r>
            <a:r>
              <a:rPr dirty="0" sz="1800">
                <a:latin typeface="Times New Roman"/>
                <a:cs typeface="Times New Roman"/>
              </a:rPr>
              <a:t>qutblikning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chiqish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ichki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ich</a:t>
            </a:r>
            <a:r>
              <a:rPr dirty="0" baseline="-7246" sz="1725" spc="35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bо‘lgan, U-</a:t>
            </a:r>
            <a:r>
              <a:rPr dirty="0" sz="1800">
                <a:latin typeface="Times New Roman"/>
                <a:cs typeface="Times New Roman"/>
              </a:rPr>
              <a:t>kuchlanish</a:t>
            </a:r>
            <a:r>
              <a:rPr dirty="0" sz="1800" spc="9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bо‘lsa,</a:t>
            </a:r>
            <a:r>
              <a:rPr dirty="0" sz="1800" spc="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kuchlanishni</a:t>
            </a:r>
            <a:r>
              <a:rPr dirty="0" sz="1800" spc="9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о‘lchashda</a:t>
            </a:r>
            <a:r>
              <a:rPr dirty="0" sz="1800" spc="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nisbiy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uslubiy xatolik: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370848" y="3573517"/>
            <a:ext cx="499745" cy="0"/>
          </a:xfrm>
          <a:custGeom>
            <a:avLst/>
            <a:gdLst/>
            <a:ahLst/>
            <a:cxnLst/>
            <a:rect l="l" t="t" r="r" b="b"/>
            <a:pathLst>
              <a:path w="499745" h="0">
                <a:moveTo>
                  <a:pt x="0" y="0"/>
                </a:moveTo>
                <a:lnTo>
                  <a:pt x="499360" y="0"/>
                </a:lnTo>
              </a:path>
            </a:pathLst>
          </a:custGeom>
          <a:ln w="6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405369" y="3664637"/>
            <a:ext cx="11938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25">
                <a:latin typeface="Times New Roman"/>
                <a:cs typeface="Times New Roman"/>
              </a:rPr>
              <a:t>ич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28113" y="3548269"/>
            <a:ext cx="7048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5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53566" y="3563809"/>
            <a:ext cx="864869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97840" algn="l"/>
              </a:tabLst>
            </a:pPr>
            <a:r>
              <a:rPr dirty="0" sz="1150" spc="-50">
                <a:latin typeface="Times New Roman"/>
                <a:cs typeface="Times New Roman"/>
              </a:rPr>
              <a:t>U</a:t>
            </a:r>
            <a:r>
              <a:rPr dirty="0" sz="1150">
                <a:latin typeface="Times New Roman"/>
                <a:cs typeface="Times New Roman"/>
              </a:rPr>
              <a:t>	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23249" y="3369894"/>
            <a:ext cx="207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10310" algn="l"/>
                <a:tab pos="1510665" algn="l"/>
              </a:tabLst>
            </a:pPr>
            <a:r>
              <a:rPr dirty="0" sz="1150">
                <a:latin typeface="Times New Roman"/>
                <a:cs typeface="Times New Roman"/>
              </a:rPr>
              <a:t>δ</a:t>
            </a:r>
            <a:r>
              <a:rPr dirty="0" sz="1150" spc="204">
                <a:latin typeface="Times New Roman"/>
                <a:cs typeface="Times New Roman"/>
              </a:rPr>
              <a:t> 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baseline="36231" sz="1725">
                <a:latin typeface="Times New Roman"/>
                <a:cs typeface="Times New Roman"/>
              </a:rPr>
              <a:t>U</a:t>
            </a:r>
            <a:r>
              <a:rPr dirty="0" baseline="35714" sz="1050">
                <a:latin typeface="Times New Roman"/>
                <a:cs typeface="Times New Roman"/>
              </a:rPr>
              <a:t>ич</a:t>
            </a:r>
            <a:r>
              <a:rPr dirty="0" baseline="35714" sz="1050" spc="284">
                <a:latin typeface="Times New Roman"/>
                <a:cs typeface="Times New Roman"/>
              </a:rPr>
              <a:t> </a:t>
            </a:r>
            <a:r>
              <a:rPr dirty="0" baseline="36231" sz="1725">
                <a:latin typeface="Symbol"/>
                <a:cs typeface="Symbol"/>
              </a:rPr>
              <a:t></a:t>
            </a:r>
            <a:r>
              <a:rPr dirty="0" baseline="36231" sz="1725" spc="-52">
                <a:latin typeface="Times New Roman"/>
                <a:cs typeface="Times New Roman"/>
              </a:rPr>
              <a:t> </a:t>
            </a:r>
            <a:r>
              <a:rPr dirty="0" baseline="36231" sz="1725">
                <a:latin typeface="Times New Roman"/>
                <a:cs typeface="Times New Roman"/>
              </a:rPr>
              <a:t>U</a:t>
            </a:r>
            <a:r>
              <a:rPr dirty="0" baseline="36231" sz="1725" spc="292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u="sng" baseline="36231" sz="17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6231" sz="1725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baseline="36231" sz="17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36231" sz="1725" spc="6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(7)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41196" y="4182617"/>
            <a:ext cx="4759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yerda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7246" sz="1725">
                <a:latin typeface="Times New Roman"/>
                <a:cs typeface="Times New Roman"/>
              </a:rPr>
              <a:t>ich</a:t>
            </a:r>
            <a:r>
              <a:rPr dirty="0" baseline="-7246" sz="1725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qisqichlaridagi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kuchlanish.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5796" y="685545"/>
            <a:ext cx="6056630" cy="10896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63500" marR="43180">
              <a:lnSpc>
                <a:spcPct val="960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Oddiy</a:t>
            </a:r>
            <a:r>
              <a:rPr dirty="0" sz="1800" spc="1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holda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ramka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 spc="-20">
                <a:latin typeface="Times New Roman"/>
                <a:cs typeface="Times New Roman"/>
              </a:rPr>
              <a:t>ketma-</a:t>
            </a:r>
            <a:r>
              <a:rPr dirty="0" sz="1800">
                <a:latin typeface="Times New Roman"/>
                <a:cs typeface="Times New Roman"/>
              </a:rPr>
              <a:t>ket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1</a:t>
            </a:r>
            <a:r>
              <a:rPr dirty="0" baseline="-7246" sz="1725" spc="367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qarshilikli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rezistor </a:t>
            </a:r>
            <a:r>
              <a:rPr dirty="0" sz="1800">
                <a:latin typeface="Times New Roman"/>
                <a:cs typeface="Times New Roman"/>
              </a:rPr>
              <a:t>ulanadi.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Zanjirdagi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ramka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qarshiligining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koeffitsiyenti </a:t>
            </a:r>
            <a:r>
              <a:rPr dirty="0" sz="1800">
                <a:latin typeface="Times New Roman"/>
                <a:cs typeface="Times New Roman"/>
              </a:rPr>
              <a:t>kamayadi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о‘lchagichning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nisbiy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xatoligi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quyidagi </a:t>
            </a:r>
            <a:r>
              <a:rPr dirty="0" sz="1800">
                <a:latin typeface="Times New Roman"/>
                <a:cs typeface="Times New Roman"/>
              </a:rPr>
              <a:t>formula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aniqlanadi: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679315" y="2387678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 h="0">
                <a:moveTo>
                  <a:pt x="0" y="0"/>
                </a:moveTo>
                <a:lnTo>
                  <a:pt x="739319" y="0"/>
                </a:lnTo>
              </a:path>
            </a:pathLst>
          </a:custGeom>
          <a:ln w="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25196" y="2168449"/>
            <a:ext cx="23622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-145">
                <a:latin typeface="Times New Roman"/>
                <a:cs typeface="Times New Roman"/>
              </a:rPr>
              <a:t> </a:t>
            </a:r>
            <a:r>
              <a:rPr dirty="0" baseline="-23809" sz="1050" spc="-75">
                <a:latin typeface="Times New Roman"/>
                <a:cs typeface="Times New Roman"/>
              </a:rPr>
              <a:t>0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92594" y="2478644"/>
            <a:ext cx="37528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7500" algn="l"/>
              </a:tabLst>
            </a:pPr>
            <a:r>
              <a:rPr dirty="0" sz="700" spc="-5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76987" y="2377966"/>
            <a:ext cx="73914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125">
                <a:latin typeface="Times New Roman"/>
                <a:cs typeface="Times New Roman"/>
              </a:rPr>
              <a:t> 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415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44466" y="2362449"/>
            <a:ext cx="35433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6545" algn="l"/>
              </a:tabLst>
            </a:pPr>
            <a:r>
              <a:rPr dirty="0" sz="700" spc="-50">
                <a:latin typeface="Times New Roman"/>
                <a:cs typeface="Times New Roman"/>
              </a:rPr>
              <a:t>t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64246" y="2261766"/>
            <a:ext cx="50609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δ</a:t>
            </a:r>
            <a:r>
              <a:rPr dirty="0" sz="1150" spc="47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β</a:t>
            </a:r>
            <a:r>
              <a:rPr dirty="0" sz="1150" spc="405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Symbol"/>
                <a:cs typeface="Symbol"/>
              </a:rPr>
              <a:t>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97070" y="2182494"/>
            <a:ext cx="46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(8)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9596" y="2996565"/>
            <a:ext cx="6160770" cy="15043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39700" marR="68580">
              <a:lnSpc>
                <a:spcPct val="96200"/>
              </a:lnSpc>
              <a:spcBef>
                <a:spcPts val="180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3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yerda,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β</a:t>
            </a:r>
            <a:r>
              <a:rPr dirty="0" baseline="-7246" sz="1725">
                <a:latin typeface="Times New Roman"/>
                <a:cs typeface="Times New Roman"/>
              </a:rPr>
              <a:t>0</a:t>
            </a:r>
            <a:r>
              <a:rPr dirty="0" baseline="-7246" sz="1725" spc="39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zanjirdagi</a:t>
            </a:r>
            <a:r>
              <a:rPr dirty="0" sz="1800" spc="3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ramka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qarshiligining</a:t>
            </a:r>
            <a:r>
              <a:rPr dirty="0" sz="1800" spc="36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harorat </a:t>
            </a:r>
            <a:r>
              <a:rPr dirty="0" sz="1800">
                <a:latin typeface="Times New Roman"/>
                <a:cs typeface="Times New Roman"/>
              </a:rPr>
              <a:t>koeffitsiyenti</a:t>
            </a:r>
            <a:r>
              <a:rPr dirty="0" sz="1800" spc="2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0</a:t>
            </a:r>
            <a:r>
              <a:rPr dirty="0" baseline="-7246" sz="1725" spc="6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2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ramkalar,</a:t>
            </a:r>
            <a:r>
              <a:rPr dirty="0" sz="1800" spc="2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prujinalar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2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ulagichlarning chulg‘am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qarshiligi;</a:t>
            </a:r>
            <a:endParaRPr sz="1800">
              <a:latin typeface="Times New Roman"/>
              <a:cs typeface="Times New Roman"/>
            </a:endParaRPr>
          </a:p>
          <a:p>
            <a:pPr algn="just" marL="13970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Times New Roman"/>
                <a:cs typeface="Times New Roman"/>
              </a:rPr>
              <a:t>R 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qarshiligi;</a:t>
            </a:r>
            <a:endParaRPr sz="1800">
              <a:latin typeface="Times New Roman"/>
              <a:cs typeface="Times New Roman"/>
            </a:endParaRPr>
          </a:p>
          <a:p>
            <a:pPr algn="just" marL="13970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1</a:t>
            </a:r>
            <a:r>
              <a:rPr dirty="0" baseline="-7246" sz="1725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qо‘shimcha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rezistor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qarshiligi.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68365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  <a:tabLst>
                <a:tab pos="1189355" algn="l"/>
                <a:tab pos="2107565" algn="l"/>
                <a:tab pos="3116580" algn="l"/>
                <a:tab pos="4772025" algn="l"/>
              </a:tabLst>
            </a:pPr>
            <a:r>
              <a:rPr dirty="0" sz="1800" spc="-10">
                <a:latin typeface="Times New Roman"/>
                <a:cs typeface="Times New Roman"/>
              </a:rPr>
              <a:t>Muhitning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harorati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ortganda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magnitoelektrik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voltmetrning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xatoligi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50458" y="1863761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 h="0">
                <a:moveTo>
                  <a:pt x="0" y="0"/>
                </a:moveTo>
                <a:lnTo>
                  <a:pt x="600009" y="0"/>
                </a:lnTo>
              </a:path>
            </a:pathLst>
          </a:custGeom>
          <a:ln w="6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63486" y="1955184"/>
            <a:ext cx="46799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dirty="0" sz="700" spc="-5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25">
                <a:latin typeface="Times New Roman"/>
                <a:cs typeface="Times New Roman"/>
              </a:rPr>
              <a:t>хак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26063" y="1642716"/>
            <a:ext cx="236854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baseline="-23809" sz="1050" spc="-75">
                <a:latin typeface="Times New Roman"/>
                <a:cs typeface="Times New Roman"/>
              </a:rPr>
              <a:t>0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12183" y="1838212"/>
            <a:ext cx="35052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100" algn="l"/>
              </a:tabLst>
            </a:pPr>
            <a:r>
              <a:rPr dirty="0" sz="700" spc="-50">
                <a:latin typeface="Times New Roman"/>
                <a:cs typeface="Times New Roman"/>
              </a:rPr>
              <a:t>t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48109" y="1854658"/>
            <a:ext cx="44767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140">
                <a:latin typeface="Times New Roman"/>
                <a:cs typeface="Times New Roman"/>
              </a:rPr>
              <a:t> 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31209" y="1737680"/>
            <a:ext cx="50736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>
                <a:latin typeface="Times New Roman"/>
                <a:cs typeface="Times New Roman"/>
              </a:rPr>
              <a:t>δ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β</a:t>
            </a:r>
            <a:r>
              <a:rPr dirty="0" sz="1150" spc="455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Symbol"/>
                <a:cs typeface="Symbol"/>
              </a:rPr>
              <a:t>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30014" y="1658239"/>
            <a:ext cx="46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(9)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1196" y="2133727"/>
            <a:ext cx="4326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yerda,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haq</a:t>
            </a:r>
            <a:r>
              <a:rPr dirty="0" baseline="-7246" sz="1725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qо‘shimcha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rezistor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qarshiligi.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3413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1465" algn="l"/>
                <a:tab pos="2016125" algn="l"/>
              </a:tabLst>
            </a:pPr>
            <a:r>
              <a:rPr dirty="0" sz="1800" spc="-10">
                <a:latin typeface="Times New Roman"/>
                <a:cs typeface="Times New Roman"/>
              </a:rPr>
              <a:t>Elektromagnit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va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elektrodinamik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95190" y="685545"/>
            <a:ext cx="1449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voltmetrlarning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60033" y="685545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harorat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6596" y="947673"/>
            <a:ext cx="5968365" cy="8274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>
              <a:lnSpc>
                <a:spcPct val="96200"/>
              </a:lnSpc>
              <a:spcBef>
                <a:spcPts val="180"/>
              </a:spcBef>
            </a:pPr>
            <a:r>
              <a:rPr dirty="0" sz="1800">
                <a:latin typeface="Times New Roman"/>
                <a:cs typeface="Times New Roman"/>
              </a:rPr>
              <a:t>xatoligi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prujina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momentining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koeffitsiyenti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g‘altak </a:t>
            </a:r>
            <a:r>
              <a:rPr dirty="0" sz="1800">
                <a:latin typeface="Times New Roman"/>
                <a:cs typeface="Times New Roman"/>
              </a:rPr>
              <a:t>qarshiligining</a:t>
            </a:r>
            <a:r>
              <a:rPr dirty="0" sz="1800" spc="3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koeffitsiyentiga</a:t>
            </a:r>
            <a:r>
              <a:rPr dirty="0" sz="1800" spc="3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bog‘liq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bо‘ladi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va </a:t>
            </a:r>
            <a:r>
              <a:rPr dirty="0" sz="1800">
                <a:latin typeface="Times New Roman"/>
                <a:cs typeface="Times New Roman"/>
              </a:rPr>
              <a:t>quyidagi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formula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10">
                <a:latin typeface="Times New Roman"/>
                <a:cs typeface="Times New Roman"/>
              </a:rPr>
              <a:t> aniqlanadi: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210200" y="238767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868" y="0"/>
                </a:lnTo>
              </a:path>
            </a:pathLst>
          </a:custGeom>
          <a:ln w="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704215" y="2387678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827" y="0"/>
                </a:lnTo>
              </a:path>
            </a:pathLst>
          </a:custGeom>
          <a:ln w="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615934" y="2362450"/>
            <a:ext cx="6985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5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18057" y="2478945"/>
            <a:ext cx="3841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6390" algn="l"/>
              </a:tabLst>
            </a:pPr>
            <a:r>
              <a:rPr dirty="0" sz="700" spc="-5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57537" y="2166943"/>
            <a:ext cx="23749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-140">
                <a:latin typeface="Times New Roman"/>
                <a:cs typeface="Times New Roman"/>
              </a:rPr>
              <a:t> </a:t>
            </a:r>
            <a:r>
              <a:rPr dirty="0" baseline="-23809" sz="1050" spc="-75">
                <a:latin typeface="Times New Roman"/>
                <a:cs typeface="Times New Roman"/>
              </a:rPr>
              <a:t>0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86303" y="2362449"/>
            <a:ext cx="65468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2930" algn="l"/>
              </a:tabLst>
            </a:pPr>
            <a:r>
              <a:rPr dirty="0" sz="700" spc="-50">
                <a:latin typeface="Times New Roman"/>
                <a:cs typeface="Times New Roman"/>
              </a:rPr>
              <a:t>t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0">
                <a:latin typeface="Times New Roman"/>
                <a:cs typeface="Times New Roman"/>
              </a:rPr>
              <a:t>ω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76337" y="2184000"/>
            <a:ext cx="840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685" algn="l"/>
              </a:tabLst>
            </a:pPr>
            <a:r>
              <a:rPr dirty="0" sz="1150" spc="45">
                <a:latin typeface="Symbol"/>
                <a:cs typeface="Symbol"/>
              </a:rPr>
              <a:t></a:t>
            </a:r>
            <a:r>
              <a:rPr dirty="0" sz="1150" spc="45">
                <a:latin typeface="Times New Roman"/>
                <a:cs typeface="Times New Roman"/>
              </a:rPr>
              <a:t>β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(10)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07845" y="2378567"/>
            <a:ext cx="10160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01859" y="2378567"/>
            <a:ext cx="75692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150">
                <a:latin typeface="Times New Roman"/>
                <a:cs typeface="Times New Roman"/>
              </a:rPr>
              <a:t> 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79379" y="2261766"/>
            <a:ext cx="92392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Times New Roman"/>
                <a:cs typeface="Times New Roman"/>
              </a:rPr>
              <a:t>δ</a:t>
            </a:r>
            <a:r>
              <a:rPr dirty="0" sz="1150" spc="465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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baseline="36231" sz="1725">
                <a:latin typeface="Times New Roman"/>
                <a:cs typeface="Times New Roman"/>
              </a:rPr>
              <a:t>1</a:t>
            </a:r>
            <a:r>
              <a:rPr dirty="0" baseline="36231" sz="1725" spc="15">
                <a:latin typeface="Times New Roman"/>
                <a:cs typeface="Times New Roman"/>
              </a:rPr>
              <a:t> </a:t>
            </a:r>
            <a:r>
              <a:rPr dirty="0" sz="1150" spc="70">
                <a:latin typeface="Symbol"/>
                <a:cs typeface="Symbol"/>
              </a:rPr>
              <a:t></a:t>
            </a:r>
            <a:r>
              <a:rPr dirty="0" sz="1150" spc="70">
                <a:latin typeface="Times New Roman"/>
                <a:cs typeface="Times New Roman"/>
              </a:rPr>
              <a:t>β</a:t>
            </a:r>
            <a:r>
              <a:rPr dirty="0" sz="1150" spc="204">
                <a:latin typeface="Times New Roman"/>
                <a:cs typeface="Times New Roman"/>
              </a:rPr>
              <a:t>  </a:t>
            </a:r>
            <a:r>
              <a:rPr dirty="0" sz="1150" spc="-50">
                <a:latin typeface="Symbol"/>
                <a:cs typeface="Symbol"/>
              </a:rPr>
              <a:t>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1196" y="2996565"/>
            <a:ext cx="6021070" cy="5835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 marR="30480">
              <a:lnSpc>
                <a:spcPct val="103299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yerda,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β</a:t>
            </a:r>
            <a:r>
              <a:rPr dirty="0" baseline="-7246" sz="1725">
                <a:latin typeface="Times New Roman"/>
                <a:cs typeface="Times New Roman"/>
              </a:rPr>
              <a:t>ώ</a:t>
            </a:r>
            <a:r>
              <a:rPr dirty="0" baseline="-7246" sz="1725" spc="2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prujina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momentining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koeffitsiyenti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(u </a:t>
            </a:r>
            <a:r>
              <a:rPr dirty="0" sz="1800">
                <a:latin typeface="Times New Roman"/>
                <a:cs typeface="Times New Roman"/>
              </a:rPr>
              <a:t>manfiydir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>
                <a:latin typeface="Symbol"/>
                <a:cs typeface="Symbol"/>
              </a:rPr>
              <a:t>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da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0,2 -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0,3%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tashkil </a:t>
            </a:r>
            <a:r>
              <a:rPr dirty="0" sz="1800" spc="-10">
                <a:latin typeface="Times New Roman"/>
                <a:cs typeface="Times New Roman"/>
              </a:rPr>
              <a:t>etadi).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70905" cy="29464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ct val="96500"/>
              </a:lnSpc>
              <a:spcBef>
                <a:spcPts val="175"/>
              </a:spcBef>
            </a:pPr>
            <a:r>
              <a:rPr dirty="0" sz="1800">
                <a:latin typeface="Times New Roman"/>
                <a:cs typeface="Times New Roman"/>
              </a:rPr>
              <a:t>(10)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formulaning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ikkinchi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hadi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 </a:t>
            </a:r>
            <a:r>
              <a:rPr dirty="0" sz="1800" spc="-10">
                <a:latin typeface="Times New Roman"/>
                <a:cs typeface="Times New Roman"/>
              </a:rPr>
              <a:t>chegarasiga </a:t>
            </a:r>
            <a:r>
              <a:rPr dirty="0" sz="1800">
                <a:latin typeface="Times New Roman"/>
                <a:cs typeface="Times New Roman"/>
              </a:rPr>
              <a:t>bog‘liq.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Vol’tmetr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kichik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chegarasida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xatolikka </a:t>
            </a:r>
            <a:r>
              <a:rPr dirty="0" sz="1800">
                <a:latin typeface="Times New Roman"/>
                <a:cs typeface="Times New Roman"/>
              </a:rPr>
              <a:t>ega</a:t>
            </a:r>
            <a:r>
              <a:rPr dirty="0" sz="1800" spc="34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bо‘ladi.</a:t>
            </a:r>
            <a:r>
              <a:rPr dirty="0" sz="1800" spc="34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G‘altakni</a:t>
            </a:r>
            <a:r>
              <a:rPr dirty="0" sz="1800" spc="350">
                <a:latin typeface="Times New Roman"/>
                <a:cs typeface="Times New Roman"/>
              </a:rPr>
              <a:t>   </a:t>
            </a:r>
            <a:r>
              <a:rPr dirty="0" sz="1800" spc="-20">
                <a:latin typeface="Times New Roman"/>
                <a:cs typeface="Times New Roman"/>
              </a:rPr>
              <a:t>ketma-</a:t>
            </a:r>
            <a:r>
              <a:rPr dirty="0" sz="1800">
                <a:latin typeface="Times New Roman"/>
                <a:cs typeface="Times New Roman"/>
              </a:rPr>
              <a:t>ket</a:t>
            </a:r>
            <a:r>
              <a:rPr dirty="0" sz="1800" spc="35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ulash</a:t>
            </a:r>
            <a:r>
              <a:rPr dirty="0" sz="1800" spc="355">
                <a:latin typeface="Times New Roman"/>
                <a:cs typeface="Times New Roman"/>
              </a:rPr>
              <a:t>   </a:t>
            </a:r>
            <a:r>
              <a:rPr dirty="0" sz="1800" spc="-10">
                <a:latin typeface="Times New Roman"/>
                <a:cs typeface="Times New Roman"/>
              </a:rPr>
              <a:t>sxemasidagi </a:t>
            </a:r>
            <a:r>
              <a:rPr dirty="0" sz="1800">
                <a:latin typeface="Times New Roman"/>
                <a:cs typeface="Times New Roman"/>
              </a:rPr>
              <a:t>elektrodinamik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ampermetrlarda</a:t>
            </a:r>
            <a:r>
              <a:rPr dirty="0" sz="1800" spc="48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elektromagnit</a:t>
            </a:r>
            <a:r>
              <a:rPr dirty="0" sz="1800" spc="48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amper- </a:t>
            </a:r>
            <a:r>
              <a:rPr dirty="0" sz="1800">
                <a:latin typeface="Times New Roman"/>
                <a:cs typeface="Times New Roman"/>
              </a:rPr>
              <a:t>metrlarda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prujinaning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egiluvchan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xossalariga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etadi. </a:t>
            </a:r>
            <a:r>
              <a:rPr dirty="0" sz="1800">
                <a:latin typeface="Times New Roman"/>
                <a:cs typeface="Times New Roman"/>
              </a:rPr>
              <a:t>Shuning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ularning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xatoligi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>
                <a:latin typeface="Symbol"/>
                <a:cs typeface="Symbol"/>
              </a:rPr>
              <a:t>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+0,2%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dan </a:t>
            </a:r>
            <a:r>
              <a:rPr dirty="0" sz="1800">
                <a:latin typeface="Times New Roman"/>
                <a:cs typeface="Times New Roman"/>
              </a:rPr>
              <a:t>oshmaydi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maxsus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kompensatsiya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usullarini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talab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qilmaydi. </a:t>
            </a:r>
            <a:r>
              <a:rPr dirty="0" sz="1800">
                <a:latin typeface="Times New Roman"/>
                <a:cs typeface="Times New Roman"/>
              </a:rPr>
              <a:t>Elektrodinamik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elektormagnit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voltmetrlarning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kо‘rsatkichlari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229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kuchlanish</a:t>
            </a:r>
            <a:r>
              <a:rPr dirty="0" sz="1800" spc="229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chastotasiga</a:t>
            </a:r>
            <a:r>
              <a:rPr dirty="0" sz="1800" spc="229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bog‘liq</a:t>
            </a:r>
            <a:r>
              <a:rPr dirty="0" sz="1800" spc="220">
                <a:latin typeface="Times New Roman"/>
                <a:cs typeface="Times New Roman"/>
              </a:rPr>
              <a:t>   </a:t>
            </a:r>
            <a:r>
              <a:rPr dirty="0" sz="1800" spc="-10">
                <a:latin typeface="Times New Roman"/>
                <a:cs typeface="Times New Roman"/>
              </a:rPr>
              <a:t>bо‘ladi. </a:t>
            </a:r>
            <a:r>
              <a:rPr dirty="0" sz="1800">
                <a:latin typeface="Times New Roman"/>
                <a:cs typeface="Times New Roman"/>
              </a:rPr>
              <a:t>О‘zgarmas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о‘zgaruvchan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toklarda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ularning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kо‘rsatkichlarning </a:t>
            </a:r>
            <a:r>
              <a:rPr dirty="0" sz="1800">
                <a:latin typeface="Times New Roman"/>
                <a:cs typeface="Times New Roman"/>
              </a:rPr>
              <a:t>chetlanishiga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sabab,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induktiv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burchakka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bog‘liq.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68365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>
                <a:latin typeface="Times New Roman"/>
                <a:cs typeface="Times New Roman"/>
              </a:rPr>
              <a:t>Sω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xatolik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о‘zgarmas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tokdan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о‘zgaruvchan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tokka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о‘tayotganda </a:t>
            </a:r>
            <a:r>
              <a:rPr dirty="0" sz="1800">
                <a:latin typeface="Times New Roman"/>
                <a:cs typeface="Times New Roman"/>
              </a:rPr>
              <a:t>quyidagiga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bо‘ladi: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850051" y="157738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9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877" y="1577387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 h="0">
                <a:moveTo>
                  <a:pt x="0" y="0"/>
                </a:moveTo>
                <a:lnTo>
                  <a:pt x="191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223951" y="1363890"/>
            <a:ext cx="741680" cy="415290"/>
            <a:chOff x="4223951" y="1363890"/>
            <a:chExt cx="741680" cy="415290"/>
          </a:xfrm>
        </p:grpSpPr>
        <p:sp>
          <p:nvSpPr>
            <p:cNvPr id="6" name="object 6" descr=""/>
            <p:cNvSpPr/>
            <p:nvPr/>
          </p:nvSpPr>
          <p:spPr>
            <a:xfrm>
              <a:off x="4224810" y="1577387"/>
              <a:ext cx="727710" cy="49530"/>
            </a:xfrm>
            <a:custGeom>
              <a:avLst/>
              <a:gdLst/>
              <a:ahLst/>
              <a:cxnLst/>
              <a:rect l="l" t="t" r="r" b="b"/>
              <a:pathLst>
                <a:path w="727710" h="49530">
                  <a:moveTo>
                    <a:pt x="102846" y="0"/>
                  </a:moveTo>
                  <a:lnTo>
                    <a:pt x="727495" y="0"/>
                  </a:lnTo>
                </a:path>
                <a:path w="727710" h="49530">
                  <a:moveTo>
                    <a:pt x="0" y="48952"/>
                  </a:moveTo>
                  <a:lnTo>
                    <a:pt x="22714" y="380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42729" y="1611156"/>
              <a:ext cx="34290" cy="162560"/>
            </a:xfrm>
            <a:custGeom>
              <a:avLst/>
              <a:gdLst/>
              <a:ahLst/>
              <a:cxnLst/>
              <a:rect l="l" t="t" r="r" b="b"/>
              <a:pathLst>
                <a:path w="34289" h="162560">
                  <a:moveTo>
                    <a:pt x="0" y="0"/>
                  </a:moveTo>
                  <a:lnTo>
                    <a:pt x="33945" y="162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81470" y="1364773"/>
              <a:ext cx="684530" cy="413384"/>
            </a:xfrm>
            <a:custGeom>
              <a:avLst/>
              <a:gdLst/>
              <a:ahLst/>
              <a:cxnLst/>
              <a:rect l="l" t="t" r="r" b="b"/>
              <a:pathLst>
                <a:path w="684529" h="413385">
                  <a:moveTo>
                    <a:pt x="0" y="413143"/>
                  </a:moveTo>
                  <a:lnTo>
                    <a:pt x="34197" y="0"/>
                  </a:lnTo>
                </a:path>
                <a:path w="684529" h="413385">
                  <a:moveTo>
                    <a:pt x="34197" y="0"/>
                  </a:moveTo>
                  <a:lnTo>
                    <a:pt x="683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635232" y="1661675"/>
            <a:ext cx="7493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50">
                <a:latin typeface="Symbol"/>
                <a:cs typeface="Symbol"/>
              </a:rPr>
              <a:t>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93658" y="1661675"/>
            <a:ext cx="7493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50">
                <a:latin typeface="Symbol"/>
                <a:cs typeface="Symbol"/>
              </a:rPr>
              <a:t>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06594" y="1661675"/>
            <a:ext cx="7493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50">
                <a:latin typeface="Symbol"/>
                <a:cs typeface="Symbol"/>
              </a:rPr>
              <a:t>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19857" y="1495222"/>
            <a:ext cx="22479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4154" sz="1725" spc="60" i="1">
                <a:latin typeface="Times New Roman"/>
                <a:cs typeface="Times New Roman"/>
              </a:rPr>
              <a:t>R</a:t>
            </a:r>
            <a:r>
              <a:rPr dirty="0" sz="650" spc="4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49964" y="1447746"/>
            <a:ext cx="78232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50" spc="70">
                <a:latin typeface="Times New Roman"/>
                <a:cs typeface="Times New Roman"/>
              </a:rPr>
              <a:t>1</a:t>
            </a:r>
            <a:r>
              <a:rPr dirty="0" sz="1150" spc="70">
                <a:latin typeface="Symbol"/>
                <a:cs typeface="Symbol"/>
              </a:rPr>
              <a:t></a:t>
            </a:r>
            <a:r>
              <a:rPr dirty="0" sz="1150" spc="-105">
                <a:latin typeface="Times New Roman"/>
                <a:cs typeface="Times New Roman"/>
              </a:rPr>
              <a:t> </a:t>
            </a:r>
            <a:r>
              <a:rPr dirty="0" baseline="33816" sz="1725" spc="120" i="1">
                <a:latin typeface="Times New Roman"/>
                <a:cs typeface="Times New Roman"/>
              </a:rPr>
              <a:t>U</a:t>
            </a:r>
            <a:r>
              <a:rPr dirty="0" baseline="38461" sz="975" spc="120">
                <a:latin typeface="Symbol"/>
                <a:cs typeface="Symbol"/>
              </a:rPr>
              <a:t></a:t>
            </a:r>
            <a:r>
              <a:rPr dirty="0" baseline="38461" sz="975" spc="54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sz="1150" spc="45">
                <a:latin typeface="Times New Roman"/>
                <a:cs typeface="Times New Roman"/>
              </a:rPr>
              <a:t>1</a:t>
            </a:r>
            <a:r>
              <a:rPr dirty="0" sz="1150" spc="45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83368" y="1561872"/>
            <a:ext cx="82423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99135" algn="l"/>
              </a:tabLst>
            </a:pPr>
            <a:r>
              <a:rPr dirty="0" sz="1150" spc="-50" i="1">
                <a:latin typeface="Times New Roman"/>
                <a:cs typeface="Times New Roman"/>
              </a:rPr>
              <a:t>U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-50" i="1">
                <a:latin typeface="Times New Roman"/>
                <a:cs typeface="Times New Roman"/>
              </a:rPr>
              <a:t>U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73728" y="1347394"/>
            <a:ext cx="230378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47189" algn="l"/>
              </a:tabLst>
            </a:pPr>
            <a:r>
              <a:rPr dirty="0" baseline="-33816" sz="1725">
                <a:latin typeface="Symbol"/>
                <a:cs typeface="Symbol"/>
              </a:rPr>
              <a:t></a:t>
            </a:r>
            <a:r>
              <a:rPr dirty="0" baseline="-33816" sz="1725" spc="-37">
                <a:latin typeface="Times New Roman"/>
                <a:cs typeface="Times New Roman"/>
              </a:rPr>
              <a:t> </a:t>
            </a:r>
            <a:r>
              <a:rPr dirty="0" sz="1150" spc="80" i="1">
                <a:latin typeface="Times New Roman"/>
                <a:cs typeface="Times New Roman"/>
              </a:rPr>
              <a:t>U</a:t>
            </a:r>
            <a:r>
              <a:rPr dirty="0" baseline="-25641" sz="975" spc="120">
                <a:latin typeface="Symbol"/>
                <a:cs typeface="Symbol"/>
              </a:rPr>
              <a:t></a:t>
            </a:r>
            <a:r>
              <a:rPr dirty="0" baseline="-25641" sz="975" spc="254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Symbol"/>
                <a:cs typeface="Symbol"/>
              </a:rPr>
              <a:t></a:t>
            </a:r>
            <a:r>
              <a:rPr dirty="0" sz="1150" spc="90" i="1">
                <a:latin typeface="Times New Roman"/>
                <a:cs typeface="Times New Roman"/>
              </a:rPr>
              <a:t>U</a:t>
            </a:r>
            <a:r>
              <a:rPr dirty="0" baseline="-25641" sz="975" spc="135">
                <a:latin typeface="Symbol"/>
                <a:cs typeface="Symbol"/>
              </a:rPr>
              <a:t></a:t>
            </a:r>
            <a:r>
              <a:rPr dirty="0" baseline="-25641" sz="975" spc="525">
                <a:latin typeface="Times New Roman"/>
                <a:cs typeface="Times New Roman"/>
              </a:rPr>
              <a:t> </a:t>
            </a:r>
            <a:r>
              <a:rPr dirty="0" baseline="-33816" sz="1725" spc="-75">
                <a:latin typeface="Symbol"/>
                <a:cs typeface="Symbol"/>
              </a:rPr>
              <a:t></a:t>
            </a:r>
            <a:r>
              <a:rPr dirty="0" baseline="-33816" sz="1725">
                <a:latin typeface="Times New Roman"/>
                <a:cs typeface="Times New Roman"/>
              </a:rPr>
              <a:t>	</a:t>
            </a:r>
            <a:r>
              <a:rPr dirty="0" sz="1250" spc="-40">
                <a:latin typeface="Symbol"/>
                <a:cs typeface="Symbol"/>
              </a:rPr>
              <a:t>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baseline="42735" sz="975">
                <a:latin typeface="Times New Roman"/>
                <a:cs typeface="Times New Roman"/>
              </a:rPr>
              <a:t>2</a:t>
            </a:r>
            <a:r>
              <a:rPr dirty="0" baseline="42735" sz="975" spc="-104">
                <a:latin typeface="Times New Roman"/>
                <a:cs typeface="Times New Roman"/>
              </a:rPr>
              <a:t> </a:t>
            </a:r>
            <a:r>
              <a:rPr dirty="0" sz="1150" i="1">
                <a:latin typeface="Times New Roman"/>
                <a:cs typeface="Times New Roman"/>
              </a:rPr>
              <a:t>L</a:t>
            </a:r>
            <a:r>
              <a:rPr dirty="0" baseline="42735" sz="975">
                <a:latin typeface="Times New Roman"/>
                <a:cs typeface="Times New Roman"/>
              </a:rPr>
              <a:t>2</a:t>
            </a:r>
            <a:r>
              <a:rPr dirty="0" baseline="42735" sz="975" spc="247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40" i="1">
                <a:latin typeface="Times New Roman"/>
                <a:cs typeface="Times New Roman"/>
              </a:rPr>
              <a:t>R</a:t>
            </a:r>
            <a:r>
              <a:rPr dirty="0" baseline="42735" sz="975" spc="60">
                <a:latin typeface="Times New Roman"/>
                <a:cs typeface="Times New Roman"/>
              </a:rPr>
              <a:t>2</a:t>
            </a:r>
            <a:endParaRPr baseline="42735" sz="975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91338" y="1447746"/>
            <a:ext cx="21399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50" spc="-25" i="1">
                <a:latin typeface="Times New Roman"/>
                <a:cs typeface="Times New Roman"/>
              </a:rPr>
              <a:t>S</a:t>
            </a:r>
            <a:r>
              <a:rPr dirty="0" baseline="-23809" sz="1050" spc="-37">
                <a:latin typeface="Symbol"/>
                <a:cs typeface="Symbol"/>
              </a:rPr>
              <a:t></a:t>
            </a:r>
            <a:endParaRPr baseline="-23809" sz="10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42661" y="1362582"/>
            <a:ext cx="570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(11)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26896" y="2188590"/>
            <a:ext cx="6187440" cy="1955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52400" marR="81280">
              <a:lnSpc>
                <a:spcPct val="960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11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yerda,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7246" sz="1725">
                <a:latin typeface="Times New Roman"/>
                <a:cs typeface="Times New Roman"/>
              </a:rPr>
              <a:t>=</a:t>
            </a:r>
            <a:r>
              <a:rPr dirty="0" baseline="-7246" sz="1725" spc="4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о‘zgarmas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tokdagi</a:t>
            </a:r>
            <a:r>
              <a:rPr dirty="0" sz="1800" spc="11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kо‘rsatishi;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7246" sz="1725">
                <a:latin typeface="Times New Roman"/>
                <a:cs typeface="Times New Roman"/>
              </a:rPr>
              <a:t>~</a:t>
            </a:r>
            <a:r>
              <a:rPr dirty="0" baseline="-7246" sz="1725" spc="412">
                <a:latin typeface="Times New Roman"/>
                <a:cs typeface="Times New Roman"/>
              </a:rPr>
              <a:t>  </a:t>
            </a:r>
            <a:r>
              <a:rPr dirty="0" sz="1800" spc="-50">
                <a:latin typeface="Times New Roman"/>
                <a:cs typeface="Times New Roman"/>
              </a:rPr>
              <a:t>-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4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kо‘rsatishi</a:t>
            </a:r>
            <a:r>
              <a:rPr dirty="0" sz="1800" spc="4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yuzaga</a:t>
            </a:r>
            <a:r>
              <a:rPr dirty="0" sz="1800" spc="4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keltirayotgan</a:t>
            </a:r>
            <a:r>
              <a:rPr dirty="0" sz="1800" spc="459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о‘zgaruvchan </a:t>
            </a:r>
            <a:r>
              <a:rPr dirty="0" sz="1800">
                <a:latin typeface="Times New Roman"/>
                <a:cs typeface="Times New Roman"/>
              </a:rPr>
              <a:t>kuchlanish;</a:t>
            </a:r>
            <a:r>
              <a:rPr dirty="0" sz="1800" spc="1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=</a:t>
            </a:r>
            <a:r>
              <a:rPr dirty="0" baseline="-7246" sz="1725" spc="457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1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о‘zgarmas</a:t>
            </a:r>
            <a:r>
              <a:rPr dirty="0" sz="1800" spc="1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tokda</a:t>
            </a:r>
            <a:r>
              <a:rPr dirty="0" sz="1800" spc="1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voltmetr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qarshiligi;</a:t>
            </a:r>
            <a:r>
              <a:rPr dirty="0" sz="1800" spc="155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-7246" sz="1725" spc="-37">
                <a:latin typeface="Times New Roman"/>
                <a:cs typeface="Times New Roman"/>
              </a:rPr>
              <a:t>~</a:t>
            </a:r>
            <a:r>
              <a:rPr dirty="0" sz="1800" spc="-25">
                <a:latin typeface="Times New Roman"/>
                <a:cs typeface="Times New Roman"/>
              </a:rPr>
              <a:t>- </a:t>
            </a:r>
            <a:r>
              <a:rPr dirty="0" sz="1800">
                <a:latin typeface="Times New Roman"/>
                <a:cs typeface="Times New Roman"/>
              </a:rPr>
              <a:t>о‘zgaruvchan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tokda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zanjirdagi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aktiv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qarshilik.</a:t>
            </a:r>
            <a:endParaRPr sz="1800">
              <a:latin typeface="Times New Roman"/>
              <a:cs typeface="Times New Roman"/>
            </a:endParaRPr>
          </a:p>
          <a:p>
            <a:pPr algn="just" marL="152400" marR="82550" indent="448309">
              <a:lnSpc>
                <a:spcPct val="96200"/>
              </a:lnSpc>
              <a:spcBef>
                <a:spcPts val="585"/>
              </a:spcBef>
            </a:pPr>
            <a:r>
              <a:rPr dirty="0" sz="1800">
                <a:latin typeface="Times New Roman"/>
                <a:cs typeface="Times New Roman"/>
              </a:rPr>
              <a:t>2000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Gs chastotalarda ishlaydigan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bunday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asboblarni,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~</a:t>
            </a:r>
            <a:r>
              <a:rPr dirty="0" baseline="-7246" sz="1725" spc="2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ni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=</a:t>
            </a:r>
            <a:r>
              <a:rPr dirty="0" baseline="-7246" sz="1725" spc="59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dan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farqini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ma’lum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hollarda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kichik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deb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hisoblash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mumkin. </a:t>
            </a:r>
            <a:r>
              <a:rPr dirty="0" sz="1800">
                <a:latin typeface="Times New Roman"/>
                <a:cs typeface="Times New Roman"/>
              </a:rPr>
              <a:t>Agar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~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7246" sz="1725">
                <a:latin typeface="Times New Roman"/>
                <a:cs typeface="Times New Roman"/>
              </a:rPr>
              <a:t>=</a:t>
            </a:r>
            <a:r>
              <a:rPr dirty="0" baseline="-7246" sz="1725" spc="2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bо‘lsa: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277162" y="4504875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0" y="0"/>
                </a:moveTo>
                <a:lnTo>
                  <a:pt x="1999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3919461" y="4250078"/>
            <a:ext cx="709930" cy="467995"/>
            <a:chOff x="3919461" y="4250078"/>
            <a:chExt cx="709930" cy="467995"/>
          </a:xfrm>
        </p:grpSpPr>
        <p:sp>
          <p:nvSpPr>
            <p:cNvPr id="21" name="object 21" descr=""/>
            <p:cNvSpPr/>
            <p:nvPr/>
          </p:nvSpPr>
          <p:spPr>
            <a:xfrm>
              <a:off x="3920325" y="4533055"/>
              <a:ext cx="22860" cy="10795"/>
            </a:xfrm>
            <a:custGeom>
              <a:avLst/>
              <a:gdLst/>
              <a:ahLst/>
              <a:cxnLst/>
              <a:rect l="l" t="t" r="r" b="b"/>
              <a:pathLst>
                <a:path w="22860" h="10795">
                  <a:moveTo>
                    <a:pt x="0" y="10673"/>
                  </a:moveTo>
                  <a:lnTo>
                    <a:pt x="222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38175" y="4528749"/>
              <a:ext cx="34925" cy="183515"/>
            </a:xfrm>
            <a:custGeom>
              <a:avLst/>
              <a:gdLst/>
              <a:ahLst/>
              <a:cxnLst/>
              <a:rect l="l" t="t" r="r" b="b"/>
              <a:pathLst>
                <a:path w="34925" h="183514">
                  <a:moveTo>
                    <a:pt x="0" y="0"/>
                  </a:moveTo>
                  <a:lnTo>
                    <a:pt x="34492" y="1833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77404" y="4250937"/>
              <a:ext cx="651510" cy="466090"/>
            </a:xfrm>
            <a:custGeom>
              <a:avLst/>
              <a:gdLst/>
              <a:ahLst/>
              <a:cxnLst/>
              <a:rect l="l" t="t" r="r" b="b"/>
              <a:pathLst>
                <a:path w="651510" h="466089">
                  <a:moveTo>
                    <a:pt x="0" y="465742"/>
                  </a:moveTo>
                  <a:lnTo>
                    <a:pt x="34491" y="294"/>
                  </a:lnTo>
                </a:path>
                <a:path w="651510" h="466089">
                  <a:moveTo>
                    <a:pt x="34491" y="0"/>
                  </a:moveTo>
                  <a:lnTo>
                    <a:pt x="6514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80676" y="4527303"/>
            <a:ext cx="38227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8279" algn="l"/>
              </a:tabLst>
            </a:pPr>
            <a:r>
              <a:rPr dirty="0" sz="1150" spc="-50">
                <a:latin typeface="Symbol"/>
                <a:cs typeface="Symbol"/>
              </a:rPr>
              <a:t>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650">
                <a:latin typeface="Symbol"/>
                <a:cs typeface="Symbol"/>
              </a:rPr>
              <a:t></a:t>
            </a:r>
            <a:r>
              <a:rPr dirty="0" sz="650" spc="27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55275" y="4276789"/>
            <a:ext cx="48450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2415" sz="1725">
                <a:latin typeface="Symbol"/>
                <a:cs typeface="Symbol"/>
              </a:rPr>
              <a:t></a:t>
            </a:r>
            <a:r>
              <a:rPr dirty="0" baseline="2415" sz="1725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</a:t>
            </a:r>
            <a:r>
              <a:rPr dirty="0" sz="1150" i="1">
                <a:latin typeface="Times New Roman"/>
                <a:cs typeface="Times New Roman"/>
              </a:rPr>
              <a:t>L</a:t>
            </a:r>
            <a:r>
              <a:rPr dirty="0" sz="1150" spc="-45" i="1">
                <a:latin typeface="Times New Roman"/>
                <a:cs typeface="Times New Roman"/>
              </a:rPr>
              <a:t> </a:t>
            </a:r>
            <a:r>
              <a:rPr dirty="0" baseline="2415" sz="1725" spc="-37">
                <a:latin typeface="Symbol"/>
                <a:cs typeface="Symbol"/>
              </a:rPr>
              <a:t></a:t>
            </a:r>
            <a:r>
              <a:rPr dirty="0" baseline="72649" sz="975" spc="-37">
                <a:latin typeface="Times New Roman"/>
                <a:cs typeface="Times New Roman"/>
              </a:rPr>
              <a:t>2</a:t>
            </a:r>
            <a:endParaRPr baseline="72649" sz="975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65996" y="4296049"/>
            <a:ext cx="1379855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850"/>
              </a:lnSpc>
              <a:spcBef>
                <a:spcPts val="100"/>
              </a:spcBef>
              <a:tabLst>
                <a:tab pos="1125220" algn="l"/>
              </a:tabLst>
            </a:pPr>
            <a:r>
              <a:rPr dirty="0" sz="1150" i="1">
                <a:latin typeface="Times New Roman"/>
                <a:cs typeface="Times New Roman"/>
              </a:rPr>
              <a:t>S</a:t>
            </a:r>
            <a:r>
              <a:rPr dirty="0" baseline="-23809" sz="1050">
                <a:latin typeface="Symbol"/>
                <a:cs typeface="Symbol"/>
              </a:rPr>
              <a:t></a:t>
            </a:r>
            <a:r>
              <a:rPr dirty="0" baseline="-23809" sz="10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-135">
                <a:latin typeface="Times New Roman"/>
                <a:cs typeface="Times New Roman"/>
              </a:rPr>
              <a:t> </a:t>
            </a:r>
            <a:r>
              <a:rPr dirty="0" sz="1150" spc="70">
                <a:latin typeface="Times New Roman"/>
                <a:cs typeface="Times New Roman"/>
              </a:rPr>
              <a:t>1</a:t>
            </a:r>
            <a:r>
              <a:rPr dirty="0" sz="1150" spc="70">
                <a:latin typeface="Symbol"/>
                <a:cs typeface="Symbol"/>
              </a:rPr>
              <a:t></a:t>
            </a:r>
            <a:r>
              <a:rPr dirty="0" sz="1150" spc="175">
                <a:latin typeface="Times New Roman"/>
                <a:cs typeface="Times New Roman"/>
              </a:rPr>
              <a:t>  </a:t>
            </a:r>
            <a:r>
              <a:rPr dirty="0" sz="1150" spc="70">
                <a:latin typeface="Times New Roman"/>
                <a:cs typeface="Times New Roman"/>
              </a:rPr>
              <a:t>1</a:t>
            </a:r>
            <a:r>
              <a:rPr dirty="0" sz="1150" spc="70">
                <a:latin typeface="Symbol"/>
                <a:cs typeface="Symbol"/>
              </a:rPr>
              <a:t></a:t>
            </a:r>
            <a:r>
              <a:rPr dirty="0" sz="1150" spc="-105">
                <a:latin typeface="Times New Roman"/>
                <a:cs typeface="Times New Roman"/>
              </a:rPr>
              <a:t> </a:t>
            </a:r>
            <a:r>
              <a:rPr dirty="0" baseline="2415" sz="1725" spc="-89">
                <a:latin typeface="Symbol"/>
                <a:cs typeface="Symbol"/>
              </a:rPr>
              <a:t></a:t>
            </a:r>
            <a:r>
              <a:rPr dirty="0" baseline="2415" sz="1725">
                <a:latin typeface="Times New Roman"/>
                <a:cs typeface="Times New Roman"/>
              </a:rPr>
              <a:t>	</a:t>
            </a:r>
            <a:r>
              <a:rPr dirty="0" baseline="2415" sz="1725">
                <a:latin typeface="Symbol"/>
                <a:cs typeface="Symbol"/>
              </a:rPr>
              <a:t></a:t>
            </a:r>
            <a:r>
              <a:rPr dirty="0" baseline="2415" sz="1725" spc="172">
                <a:latin typeface="Times New Roman"/>
                <a:cs typeface="Times New Roman"/>
              </a:rPr>
              <a:t>  </a:t>
            </a:r>
            <a:r>
              <a:rPr dirty="0" baseline="1543" sz="2700" spc="-75">
                <a:latin typeface="Times New Roman"/>
                <a:cs typeface="Times New Roman"/>
              </a:rPr>
              <a:t>.</a:t>
            </a:r>
            <a:endParaRPr baseline="1543" sz="2700">
              <a:latin typeface="Times New Roman"/>
              <a:cs typeface="Times New Roman"/>
            </a:endParaRPr>
          </a:p>
          <a:p>
            <a:pPr algn="r" marR="346075">
              <a:lnSpc>
                <a:spcPts val="1070"/>
              </a:lnSpc>
            </a:pPr>
            <a:r>
              <a:rPr dirty="0" sz="1150" spc="-50" i="1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66596" y="4792471"/>
            <a:ext cx="4578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imes New Roman"/>
                <a:cs typeface="Times New Roman"/>
              </a:rPr>
              <a:t>Yoki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976530" y="543824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2854" y="0"/>
                </a:lnTo>
              </a:path>
            </a:pathLst>
          </a:custGeom>
          <a:ln w="6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170298" y="543824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213" y="0"/>
                </a:lnTo>
              </a:path>
            </a:pathLst>
          </a:custGeom>
          <a:ln w="6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948681" y="5470016"/>
            <a:ext cx="53975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3888" sz="1800">
                <a:latin typeface="Times New Roman"/>
                <a:cs typeface="Times New Roman"/>
              </a:rPr>
              <a:t>2</a:t>
            </a:r>
            <a:r>
              <a:rPr dirty="0" baseline="13888" sz="1800" spc="-127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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baseline="13888" sz="1800" i="1">
                <a:latin typeface="Times New Roman"/>
                <a:cs typeface="Times New Roman"/>
              </a:rPr>
              <a:t>R</a:t>
            </a:r>
            <a:r>
              <a:rPr dirty="0" sz="700">
                <a:latin typeface="Symbol"/>
                <a:cs typeface="Symbol"/>
              </a:rPr>
              <a:t></a:t>
            </a:r>
            <a:r>
              <a:rPr dirty="0" sz="700" spc="250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946515" y="5201041"/>
            <a:ext cx="5988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</a:t>
            </a:r>
            <a:r>
              <a:rPr dirty="0" baseline="4629" sz="1800" spc="-202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Symbol"/>
                <a:cs typeface="Symbol"/>
              </a:rPr>
              <a:t></a:t>
            </a:r>
            <a:r>
              <a:rPr dirty="0" sz="1200" spc="-25" i="1">
                <a:latin typeface="Times New Roman"/>
                <a:cs typeface="Times New Roman"/>
              </a:rPr>
              <a:t>L</a:t>
            </a:r>
            <a:r>
              <a:rPr dirty="0" sz="1200" spc="-80" i="1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Symbol"/>
                <a:cs typeface="Symbol"/>
              </a:rPr>
              <a:t></a:t>
            </a:r>
            <a:r>
              <a:rPr dirty="0" baseline="71428" sz="1050" spc="-37">
                <a:latin typeface="Times New Roman"/>
                <a:cs typeface="Times New Roman"/>
              </a:rPr>
              <a:t>2</a:t>
            </a:r>
            <a:endParaRPr baseline="71428"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94396" y="5308031"/>
            <a:ext cx="49784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i="1">
                <a:latin typeface="Times New Roman"/>
                <a:cs typeface="Times New Roman"/>
              </a:rPr>
              <a:t>S</a:t>
            </a:r>
            <a:r>
              <a:rPr dirty="0" baseline="-22222" sz="1125">
                <a:latin typeface="Symbol"/>
                <a:cs typeface="Symbol"/>
              </a:rPr>
              <a:t></a:t>
            </a:r>
            <a:r>
              <a:rPr dirty="0" baseline="-22222" sz="1125" spc="509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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78417" y="5227964"/>
            <a:ext cx="528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dirty="0" sz="1200" spc="-5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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baseline="-3086" sz="2700" spc="-75">
                <a:latin typeface="Times New Roman"/>
                <a:cs typeface="Times New Roman"/>
              </a:rPr>
              <a:t>.</a:t>
            </a:r>
            <a:endParaRPr baseline="-3086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4983" y="685545"/>
            <a:ext cx="3304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1567180" algn="l"/>
              </a:tabLst>
            </a:pPr>
            <a:r>
              <a:rPr dirty="0" sz="1800" spc="-25">
                <a:latin typeface="Times New Roman"/>
                <a:cs typeface="Times New Roman"/>
              </a:rPr>
              <a:t>Bu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xatolikni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kompensatsiyalash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33517" y="685545"/>
            <a:ext cx="581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uchun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29427" y="685545"/>
            <a:ext cx="1205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voltmetrning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6596" y="947673"/>
            <a:ext cx="2778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0170" algn="l"/>
                <a:tab pos="2637790" algn="l"/>
              </a:tabLst>
            </a:pPr>
            <a:r>
              <a:rPr dirty="0" sz="1800" spc="-10">
                <a:latin typeface="Times New Roman"/>
                <a:cs typeface="Times New Roman"/>
              </a:rPr>
              <a:t>qо‘shimcha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rezistorlari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03623" y="947673"/>
            <a:ext cx="293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4780" algn="l"/>
                <a:tab pos="2159000" algn="l"/>
              </a:tabLst>
            </a:pPr>
            <a:r>
              <a:rPr dirty="0" sz="1800" spc="-10">
                <a:latin typeface="Times New Roman"/>
                <a:cs typeface="Times New Roman"/>
              </a:rPr>
              <a:t>kondensator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bilan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shunday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6596" y="1212850"/>
            <a:ext cx="4834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635" algn="l"/>
                <a:tab pos="2451735" algn="l"/>
                <a:tab pos="3637915" algn="l"/>
              </a:tabLst>
            </a:pPr>
            <a:r>
              <a:rPr dirty="0" sz="1800" spc="-10">
                <a:latin typeface="Times New Roman"/>
                <a:cs typeface="Times New Roman"/>
              </a:rPr>
              <a:t>shuntlanadiki,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ma’lum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chastotada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voltmetrning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4857" y="1212850"/>
            <a:ext cx="939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zanjirdagi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6596" y="1411350"/>
            <a:ext cx="5969000" cy="17538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1800">
                <a:latin typeface="Times New Roman"/>
                <a:cs typeface="Times New Roman"/>
              </a:rPr>
              <a:t>induktiv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kichik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bо‘lishi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kerak.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Elektromagnit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voltmetrlarning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chastota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xatoligi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kо‘rilayotganda </a:t>
            </a:r>
            <a:r>
              <a:rPr dirty="0" sz="1800">
                <a:latin typeface="Times New Roman"/>
                <a:cs typeface="Times New Roman"/>
              </a:rPr>
              <a:t>shuni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e’tiborga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olish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kerakki,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burchak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og‘ishi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induktivlik </a:t>
            </a:r>
            <a:r>
              <a:rPr dirty="0" sz="1800">
                <a:latin typeface="Times New Roman"/>
                <a:cs typeface="Times New Roman"/>
              </a:rPr>
              <a:t>о‘zgaradi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xil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kо‘rsatkichlarda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xatoliklar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ham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turlicha </a:t>
            </a:r>
            <a:r>
              <a:rPr dirty="0" sz="1800">
                <a:latin typeface="Times New Roman"/>
                <a:cs typeface="Times New Roman"/>
              </a:rPr>
              <a:t>bо‘ladi.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Shuning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chastotali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kompensatsiya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faqat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birgina </a:t>
            </a:r>
            <a:r>
              <a:rPr dirty="0" sz="1800">
                <a:latin typeface="Times New Roman"/>
                <a:cs typeface="Times New Roman"/>
              </a:rPr>
              <a:t>kо‘rsatkich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о‘rinli,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ya’ni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samaralidir.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1008" y="719581"/>
            <a:ext cx="5979795" cy="2756535"/>
          </a:xfrm>
          <a:custGeom>
            <a:avLst/>
            <a:gdLst/>
            <a:ahLst/>
            <a:cxnLst/>
            <a:rect l="l" t="t" r="r" b="b"/>
            <a:pathLst>
              <a:path w="5979795" h="2756535">
                <a:moveTo>
                  <a:pt x="5979541" y="789520"/>
                </a:moveTo>
                <a:lnTo>
                  <a:pt x="0" y="789520"/>
                </a:lnTo>
                <a:lnTo>
                  <a:pt x="0" y="1051941"/>
                </a:lnTo>
                <a:lnTo>
                  <a:pt x="0" y="1314069"/>
                </a:lnTo>
                <a:lnTo>
                  <a:pt x="0" y="2756027"/>
                </a:lnTo>
                <a:lnTo>
                  <a:pt x="5979541" y="2756027"/>
                </a:lnTo>
                <a:lnTo>
                  <a:pt x="5979541" y="1051941"/>
                </a:lnTo>
                <a:lnTo>
                  <a:pt x="5979541" y="789520"/>
                </a:lnTo>
                <a:close/>
              </a:path>
              <a:path w="5979795" h="2756535">
                <a:moveTo>
                  <a:pt x="5979541" y="0"/>
                </a:moveTo>
                <a:lnTo>
                  <a:pt x="0" y="0"/>
                </a:lnTo>
                <a:lnTo>
                  <a:pt x="0" y="262128"/>
                </a:lnTo>
                <a:lnTo>
                  <a:pt x="0" y="527304"/>
                </a:lnTo>
                <a:lnTo>
                  <a:pt x="0" y="789432"/>
                </a:lnTo>
                <a:lnTo>
                  <a:pt x="5979541" y="789432"/>
                </a:lnTo>
                <a:lnTo>
                  <a:pt x="5979541" y="527304"/>
                </a:lnTo>
                <a:lnTo>
                  <a:pt x="5979541" y="262128"/>
                </a:lnTo>
                <a:lnTo>
                  <a:pt x="5979541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66596" y="685545"/>
            <a:ext cx="5828030" cy="26657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>
                <a:latin typeface="Times New Roman"/>
                <a:cs typeface="Times New Roman"/>
              </a:rPr>
              <a:t>Dastlab,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о‘lchov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asboblariga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doir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umumiy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bо‘lgan </a:t>
            </a:r>
            <a:r>
              <a:rPr dirty="0" sz="1800">
                <a:latin typeface="Times New Roman"/>
                <a:cs typeface="Times New Roman"/>
              </a:rPr>
              <a:t>tushunchalarni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qarab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chiqamiz.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Xususan,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sonli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turli </a:t>
            </a:r>
            <a:r>
              <a:rPr dirty="0" sz="1800">
                <a:latin typeface="Times New Roman"/>
                <a:cs typeface="Times New Roman"/>
              </a:rPr>
              <a:t>о‘zgaruvchilarning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о‘lchanishi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о‘lchov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tajribalarini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ichiga </a:t>
            </a:r>
            <a:r>
              <a:rPr dirty="0" sz="1800">
                <a:latin typeface="Times New Roman"/>
                <a:cs typeface="Times New Roman"/>
              </a:rPr>
              <a:t>oladi.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о‘zgaruvchilar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vaqt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о‘tishi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о‘zgarmas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bо‘lishi </a:t>
            </a:r>
            <a:r>
              <a:rPr dirty="0" sz="1800">
                <a:latin typeface="Times New Roman"/>
                <a:cs typeface="Times New Roman"/>
              </a:rPr>
              <a:t>mumkin.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Obyektning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og‘irlik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о‘lchovi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bunga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misol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bо‘la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oladi. </a:t>
            </a:r>
            <a:r>
              <a:rPr dirty="0" sz="1800">
                <a:latin typeface="Times New Roman"/>
                <a:cs typeface="Times New Roman"/>
              </a:rPr>
              <a:t>Ichki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bosim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о‘lchami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о‘zgaruvchan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vaqt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о‘lchoviga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misol </a:t>
            </a:r>
            <a:r>
              <a:rPr dirty="0" sz="1800">
                <a:latin typeface="Times New Roman"/>
                <a:cs typeface="Times New Roman"/>
              </a:rPr>
              <a:t>bо‘la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oladi.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Vaqt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о‘tishi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о‘zgaruvchi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natijani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tarozi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va </a:t>
            </a:r>
            <a:r>
              <a:rPr dirty="0" sz="1800">
                <a:latin typeface="Times New Roman"/>
                <a:cs typeface="Times New Roman"/>
              </a:rPr>
              <a:t>kо‘rsatkichlar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raqamli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displey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qurilmalarda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о‘lchab </a:t>
            </a:r>
            <a:r>
              <a:rPr dirty="0" sz="1800">
                <a:latin typeface="Times New Roman"/>
                <a:cs typeface="Times New Roman"/>
              </a:rPr>
              <a:t>bо‘lmaydi.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Shuning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foydalaniladigan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turlari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kо‘p. </a:t>
            </a:r>
            <a:r>
              <a:rPr dirty="0" sz="1800">
                <a:latin typeface="Times New Roman"/>
                <a:cs typeface="Times New Roman"/>
              </a:rPr>
              <a:t>Shuningdek,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ular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turli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tamoyillar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asosida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ishlaydi.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61008" y="3475684"/>
            <a:ext cx="5979795" cy="5723255"/>
          </a:xfrm>
          <a:custGeom>
            <a:avLst/>
            <a:gdLst/>
            <a:ahLst/>
            <a:cxnLst/>
            <a:rect l="l" t="t" r="r" b="b"/>
            <a:pathLst>
              <a:path w="5979795" h="5723255">
                <a:moveTo>
                  <a:pt x="5979541" y="5460492"/>
                </a:moveTo>
                <a:lnTo>
                  <a:pt x="0" y="5460492"/>
                </a:lnTo>
                <a:lnTo>
                  <a:pt x="0" y="5722925"/>
                </a:lnTo>
                <a:lnTo>
                  <a:pt x="5979541" y="5722925"/>
                </a:lnTo>
                <a:lnTo>
                  <a:pt x="5979541" y="5460492"/>
                </a:lnTo>
                <a:close/>
              </a:path>
              <a:path w="5979795" h="5723255">
                <a:moveTo>
                  <a:pt x="5979541" y="3122041"/>
                </a:moveTo>
                <a:lnTo>
                  <a:pt x="0" y="3122041"/>
                </a:lnTo>
                <a:lnTo>
                  <a:pt x="0" y="3512489"/>
                </a:lnTo>
                <a:lnTo>
                  <a:pt x="0" y="3899585"/>
                </a:lnTo>
                <a:lnTo>
                  <a:pt x="0" y="5460416"/>
                </a:lnTo>
                <a:lnTo>
                  <a:pt x="5979541" y="5460416"/>
                </a:lnTo>
                <a:lnTo>
                  <a:pt x="5979541" y="3512489"/>
                </a:lnTo>
                <a:lnTo>
                  <a:pt x="5979541" y="3122041"/>
                </a:lnTo>
                <a:close/>
              </a:path>
              <a:path w="5979795" h="5723255">
                <a:moveTo>
                  <a:pt x="5979541" y="0"/>
                </a:moveTo>
                <a:lnTo>
                  <a:pt x="0" y="0"/>
                </a:lnTo>
                <a:lnTo>
                  <a:pt x="0" y="390448"/>
                </a:lnTo>
                <a:lnTo>
                  <a:pt x="0" y="780592"/>
                </a:lnTo>
                <a:lnTo>
                  <a:pt x="0" y="3121964"/>
                </a:lnTo>
                <a:lnTo>
                  <a:pt x="5979541" y="3121964"/>
                </a:lnTo>
                <a:lnTo>
                  <a:pt x="5979541" y="390448"/>
                </a:lnTo>
                <a:lnTo>
                  <a:pt x="5979541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18029" y="685545"/>
            <a:ext cx="4514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  <a:tab pos="3094990" algn="l"/>
              </a:tabLst>
            </a:pPr>
            <a:r>
              <a:rPr dirty="0" sz="1800" spc="-10">
                <a:latin typeface="Times New Roman"/>
                <a:cs typeface="Times New Roman"/>
              </a:rPr>
              <a:t>voltmetrlarning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kо‘rsatkichi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о‘lchanayotgan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596" y="685545"/>
            <a:ext cx="1425575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 spc="-10">
                <a:latin typeface="Times New Roman"/>
                <a:cs typeface="Times New Roman"/>
              </a:rPr>
              <a:t>Elektrostatik kuchlanishning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36901" y="947673"/>
            <a:ext cx="439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  <a:tab pos="1470025" algn="l"/>
                <a:tab pos="2122170" algn="l"/>
                <a:tab pos="3015615" algn="l"/>
                <a:tab pos="3851275" algn="l"/>
              </a:tabLst>
            </a:pPr>
            <a:r>
              <a:rPr dirty="0" sz="1800" spc="-10">
                <a:latin typeface="Times New Roman"/>
                <a:cs typeface="Times New Roman"/>
              </a:rPr>
              <a:t>chastotasi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va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shakl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egrisiga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bog‘liq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emas;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8496" y="1212850"/>
            <a:ext cx="6044565" cy="219964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50800" marR="43180">
              <a:lnSpc>
                <a:spcPts val="2070"/>
              </a:lnSpc>
              <a:spcBef>
                <a:spcPts val="244"/>
              </a:spcBef>
            </a:pPr>
            <a:r>
              <a:rPr dirty="0" sz="1800">
                <a:latin typeface="Times New Roman"/>
                <a:cs typeface="Times New Roman"/>
              </a:rPr>
              <a:t>bundan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tashqari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asboblar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juda katta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kirish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qarshiligiga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ega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va </a:t>
            </a:r>
            <a:r>
              <a:rPr dirty="0" sz="1800">
                <a:latin typeface="Times New Roman"/>
                <a:cs typeface="Times New Roman"/>
              </a:rPr>
              <a:t>quyidagi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formula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10">
                <a:latin typeface="Times New Roman"/>
                <a:cs typeface="Times New Roman"/>
              </a:rPr>
              <a:t> ifodalanadi:</a:t>
            </a:r>
            <a:endParaRPr sz="1800">
              <a:latin typeface="Times New Roman"/>
              <a:cs typeface="Times New Roman"/>
            </a:endParaRPr>
          </a:p>
          <a:p>
            <a:pPr marL="2108835">
              <a:lnSpc>
                <a:spcPct val="1000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kir</a:t>
            </a:r>
            <a:r>
              <a:rPr dirty="0" baseline="-7246" sz="1725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J/W</a:t>
            </a:r>
            <a:r>
              <a:rPr dirty="0" sz="1800">
                <a:latin typeface="Symbol"/>
                <a:cs typeface="Symbol"/>
              </a:rPr>
              <a:t>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7246" sz="1725">
                <a:latin typeface="Times New Roman"/>
                <a:cs typeface="Times New Roman"/>
              </a:rPr>
              <a:t>a</a:t>
            </a:r>
            <a:r>
              <a:rPr dirty="0" baseline="-7246" sz="1725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(14)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yerda,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baseline="-7246" sz="1725">
                <a:latin typeface="Times New Roman"/>
                <a:cs typeface="Times New Roman"/>
              </a:rPr>
              <a:t>a</a:t>
            </a:r>
            <a:r>
              <a:rPr dirty="0" baseline="-7246" sz="1725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kirish</a:t>
            </a:r>
            <a:r>
              <a:rPr dirty="0" sz="1800" spc="-10">
                <a:latin typeface="Times New Roman"/>
                <a:cs typeface="Times New Roman"/>
              </a:rPr>
              <a:t> sig‘imi.</a:t>
            </a:r>
            <a:endParaRPr sz="1800">
              <a:latin typeface="Times New Roman"/>
              <a:cs typeface="Times New Roman"/>
            </a:endParaRPr>
          </a:p>
          <a:p>
            <a:pPr marL="50800" marR="47625">
              <a:lnSpc>
                <a:spcPts val="2060"/>
              </a:lnSpc>
              <a:spcBef>
                <a:spcPts val="680"/>
              </a:spcBef>
            </a:pPr>
            <a:r>
              <a:rPr dirty="0" sz="1800">
                <a:latin typeface="Times New Roman"/>
                <a:cs typeface="Times New Roman"/>
              </a:rPr>
              <a:t>Agar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kuchlanishning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shakl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egriligi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sinussimon </a:t>
            </a:r>
            <a:r>
              <a:rPr dirty="0" sz="1800">
                <a:latin typeface="Times New Roman"/>
                <a:cs typeface="Times New Roman"/>
              </a:rPr>
              <a:t>shakldan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farq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qilsa,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uslubiy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kelib</a:t>
            </a:r>
            <a:r>
              <a:rPr dirty="0" sz="1800" spc="-10">
                <a:latin typeface="Times New Roman"/>
                <a:cs typeface="Times New Roman"/>
              </a:rPr>
              <a:t> chiqadi.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70270" cy="30073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Elektromagnit,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elektrodinamik,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termoelektrik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tizimga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mansub </a:t>
            </a:r>
            <a:r>
              <a:rPr dirty="0" sz="1800">
                <a:latin typeface="Times New Roman"/>
                <a:cs typeface="Times New Roman"/>
              </a:rPr>
              <a:t>voltmetr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ampermetrlar,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shuningdek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tо‘g‘rilagichlari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ta’sir </a:t>
            </a:r>
            <a:r>
              <a:rPr dirty="0" sz="1800">
                <a:latin typeface="Times New Roman"/>
                <a:cs typeface="Times New Roman"/>
              </a:rPr>
              <a:t>etuvchi</a:t>
            </a:r>
            <a:r>
              <a:rPr dirty="0" sz="1800" spc="4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qiymatga</a:t>
            </a:r>
            <a:r>
              <a:rPr dirty="0" sz="1800" spc="459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ega</a:t>
            </a:r>
            <a:r>
              <a:rPr dirty="0" sz="1800" spc="459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bо‘lgan</a:t>
            </a:r>
            <a:r>
              <a:rPr dirty="0" sz="1800" spc="4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elektron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voltmetrlar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va </a:t>
            </a:r>
            <a:r>
              <a:rPr dirty="0" sz="1800">
                <a:latin typeface="Times New Roman"/>
                <a:cs typeface="Times New Roman"/>
              </a:rPr>
              <a:t>elektrostatik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voltmetrlar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ishlaganda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shuni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e’tiborga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olish </a:t>
            </a:r>
            <a:r>
              <a:rPr dirty="0" sz="1800">
                <a:latin typeface="Times New Roman"/>
                <a:cs typeface="Times New Roman"/>
              </a:rPr>
              <a:t>kerakki,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asboblarning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kо‘rsatishlari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shakl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egrisiga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bog‘liq </a:t>
            </a:r>
            <a:r>
              <a:rPr dirty="0" sz="1800">
                <a:latin typeface="Times New Roman"/>
                <a:cs typeface="Times New Roman"/>
              </a:rPr>
              <a:t>bо‘lmagan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holda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kuchlanishning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etuvchi </a:t>
            </a:r>
            <a:r>
              <a:rPr dirty="0" sz="1800">
                <a:latin typeface="Times New Roman"/>
                <a:cs typeface="Times New Roman"/>
              </a:rPr>
              <a:t>qiymatiga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proporsionaldir.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95"/>
              </a:spcBef>
            </a:pPr>
            <a:r>
              <a:rPr dirty="0" sz="1800">
                <a:latin typeface="Times New Roman"/>
                <a:cs typeface="Times New Roman"/>
              </a:rPr>
              <a:t>Magnitoelektrik</a:t>
            </a:r>
            <a:r>
              <a:rPr dirty="0" sz="1800" spc="229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tizimli</a:t>
            </a:r>
            <a:r>
              <a:rPr dirty="0" sz="1800" spc="2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asboblar</a:t>
            </a:r>
            <a:r>
              <a:rPr dirty="0" sz="1800" spc="2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kо‘rsatishi</a:t>
            </a:r>
            <a:r>
              <a:rPr dirty="0" sz="1800" spc="23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о‘lchanayotgan </a:t>
            </a:r>
            <a:r>
              <a:rPr dirty="0" sz="1800">
                <a:latin typeface="Times New Roman"/>
                <a:cs typeface="Times New Roman"/>
              </a:rPr>
              <a:t>kuchlanishning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tokning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doimiy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tashkil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etuvchisiga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bog‘liq </a:t>
            </a:r>
            <a:r>
              <a:rPr dirty="0" sz="1800">
                <a:latin typeface="Times New Roman"/>
                <a:cs typeface="Times New Roman"/>
              </a:rPr>
              <a:t>(agar</a:t>
            </a:r>
            <a:r>
              <a:rPr dirty="0" sz="1800" spc="3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о‘zgaruvchan</a:t>
            </a:r>
            <a:r>
              <a:rPr dirty="0" sz="1800" spc="3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tashkil</a:t>
            </a:r>
            <a:r>
              <a:rPr dirty="0" sz="1800" spc="3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etuvchining</a:t>
            </a:r>
            <a:r>
              <a:rPr dirty="0" sz="1800" spc="3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chastotasi</a:t>
            </a:r>
            <a:r>
              <a:rPr dirty="0" sz="1800" spc="35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yuqori </a:t>
            </a:r>
            <a:r>
              <a:rPr dirty="0" sz="1800">
                <a:latin typeface="Times New Roman"/>
                <a:cs typeface="Times New Roman"/>
              </a:rPr>
              <a:t>chastotalar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sohasida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yotsa).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1008" y="719581"/>
            <a:ext cx="5979795" cy="351853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945"/>
              </a:lnSpc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asboblarning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klassifikatsiyasi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operatsiya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usuliga,</a:t>
            </a:r>
            <a:endParaRPr sz="1800">
              <a:latin typeface="Times New Roman"/>
              <a:cs typeface="Times New Roman"/>
            </a:endParaRPr>
          </a:p>
          <a:p>
            <a:pPr marL="17780" marR="1151255">
              <a:lnSpc>
                <a:spcPts val="2090"/>
              </a:lnSpc>
              <a:spcBef>
                <a:spcPts val="80"/>
              </a:spcBef>
            </a:pPr>
            <a:r>
              <a:rPr dirty="0" sz="1800">
                <a:latin typeface="Times New Roman"/>
                <a:cs typeface="Times New Roman"/>
              </a:rPr>
              <a:t>energiya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aylanish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usuliga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quyidan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berilgan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signal </a:t>
            </a:r>
            <a:r>
              <a:rPr dirty="0" sz="1800">
                <a:latin typeface="Times New Roman"/>
                <a:cs typeface="Times New Roman"/>
              </a:rPr>
              <a:t>natijasiga[1]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asoslanadi.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Ular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quyidagilar: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855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Og‘uvchi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strelkali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nol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kо‘rsatkichli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910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Analog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raqamli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890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Faol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nofaol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915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Avtomatik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qо‘l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boshqariladigan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910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Aniq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ikkinchi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darjali</a:t>
            </a:r>
            <a:r>
              <a:rPr dirty="0" sz="1800" spc="-20">
                <a:latin typeface="Times New Roman"/>
                <a:cs typeface="Times New Roman"/>
              </a:rPr>
              <a:t> 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915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Bog‘langan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bog‘lanmagan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  <a:p>
            <a:pPr marL="697230" indent="-231140">
              <a:lnSpc>
                <a:spcPct val="100000"/>
              </a:lnSpc>
              <a:spcBef>
                <a:spcPts val="910"/>
              </a:spcBef>
              <a:buFont typeface="Times New Roman"/>
              <a:buAutoNum type="arabicPeriod"/>
              <a:tabLst>
                <a:tab pos="697230" algn="l"/>
              </a:tabLst>
            </a:pPr>
            <a:r>
              <a:rPr dirty="0" sz="1800">
                <a:latin typeface="Times New Roman"/>
                <a:cs typeface="Times New Roman"/>
              </a:rPr>
              <a:t>Kо‘p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funksiyali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asbob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596" y="4304283"/>
            <a:ext cx="5647055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Texnik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tizimlarning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ekspluatatsiyasida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asosan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elektr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о‘lchash </a:t>
            </a:r>
            <a:r>
              <a:rPr dirty="0" sz="1800">
                <a:latin typeface="Times New Roman"/>
                <a:cs typeface="Times New Roman"/>
              </a:rPr>
              <a:t>asboblari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qо‘llaniladi.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70270" cy="16141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>
                <a:latin typeface="Times New Roman"/>
                <a:cs typeface="Times New Roman"/>
              </a:rPr>
              <a:t>Elektr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asboblar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quyidagicha</a:t>
            </a:r>
            <a:r>
              <a:rPr dirty="0" sz="1800" spc="23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tavsiflanadi: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о‘lchash </a:t>
            </a:r>
            <a:r>
              <a:rPr dirty="0" sz="1800">
                <a:latin typeface="Times New Roman"/>
                <a:cs typeface="Times New Roman"/>
              </a:rPr>
              <a:t>diapazoni,</a:t>
            </a:r>
            <a:r>
              <a:rPr dirty="0" sz="1800" spc="34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xatoligi,</a:t>
            </a:r>
            <a:r>
              <a:rPr dirty="0" sz="1800" spc="345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sezgirligi,</a:t>
            </a:r>
            <a:r>
              <a:rPr dirty="0" sz="1800" spc="340">
                <a:latin typeface="Times New Roman"/>
                <a:cs typeface="Times New Roman"/>
              </a:rPr>
              <a:t>  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350">
                <a:latin typeface="Times New Roman"/>
                <a:cs typeface="Times New Roman"/>
              </a:rPr>
              <a:t>   </a:t>
            </a:r>
            <a:r>
              <a:rPr dirty="0" sz="1800" spc="-10">
                <a:latin typeface="Times New Roman"/>
                <a:cs typeface="Times New Roman"/>
              </a:rPr>
              <a:t>kattalik </a:t>
            </a:r>
            <a:r>
              <a:rPr dirty="0" sz="1800">
                <a:latin typeface="Times New Roman"/>
                <a:cs typeface="Times New Roman"/>
              </a:rPr>
              <a:t>manbaidan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oladigan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quvvati,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kо‘rsatkichlarning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etuvchi </a:t>
            </a:r>
            <a:r>
              <a:rPr dirty="0" sz="1800">
                <a:latin typeface="Times New Roman"/>
                <a:cs typeface="Times New Roman"/>
              </a:rPr>
              <a:t>kattaliklarga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bog‘liqligi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(о‘rab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turgan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muhit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harorati,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egrining </a:t>
            </a:r>
            <a:r>
              <a:rPr dirty="0" sz="1800">
                <a:latin typeface="Times New Roman"/>
                <a:cs typeface="Times New Roman"/>
              </a:rPr>
              <a:t>shakli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tok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kuchlanish</a:t>
            </a:r>
            <a:r>
              <a:rPr dirty="0" sz="1800" spc="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chastotasi</a:t>
            </a:r>
            <a:r>
              <a:rPr dirty="0" sz="1800" spc="80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va </a:t>
            </a:r>
            <a:r>
              <a:rPr dirty="0" sz="1800" spc="-10">
                <a:latin typeface="Times New Roman"/>
                <a:cs typeface="Times New Roman"/>
              </a:rPr>
              <a:t>boshqalar).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596" y="2264790"/>
            <a:ext cx="5965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720" algn="l"/>
                <a:tab pos="2397125" algn="l"/>
                <a:tab pos="3277870" algn="l"/>
                <a:tab pos="3750945" algn="l"/>
                <a:tab pos="4464050" algn="l"/>
                <a:tab pos="5739130" algn="l"/>
              </a:tabLst>
            </a:pPr>
            <a:r>
              <a:rPr dirty="0" sz="1800" spc="-10">
                <a:latin typeface="Times New Roman"/>
                <a:cs typeface="Times New Roman"/>
              </a:rPr>
              <a:t>Asboblarning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absolyut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xatoligi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bu,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asbob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kо‘rsatkichi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va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1196" y="2411348"/>
            <a:ext cx="6015990" cy="88519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kattaliklarning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haqiqiy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orasidagi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farqdir:</a:t>
            </a:r>
            <a:endParaRPr sz="18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1220"/>
              </a:spcBef>
            </a:pPr>
            <a:r>
              <a:rPr dirty="0" sz="1800">
                <a:latin typeface="Times New Roman"/>
                <a:cs typeface="Times New Roman"/>
              </a:rPr>
              <a:t>∆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haq</a:t>
            </a:r>
            <a:r>
              <a:rPr dirty="0" baseline="-7246" sz="1725" spc="2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3896" y="685545"/>
            <a:ext cx="5989320" cy="267208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05104" marR="19050">
              <a:lnSpc>
                <a:spcPct val="103400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kattalikning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haqiqiy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sifatida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uning </a:t>
            </a:r>
            <a:r>
              <a:rPr dirty="0" sz="1800">
                <a:latin typeface="Times New Roman"/>
                <a:cs typeface="Times New Roman"/>
              </a:rPr>
              <a:t>tajriba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asosida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topilgan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qabul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qilinadi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asl </a:t>
            </a:r>
            <a:r>
              <a:rPr dirty="0" sz="1800">
                <a:latin typeface="Times New Roman"/>
                <a:cs typeface="Times New Roman"/>
              </a:rPr>
              <a:t>qiymatiga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shunday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yaqinlashadiki,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kо‘zlangan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maqsad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uchun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qiymatdan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о‘rniga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foydalanish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mumkin.</a:t>
            </a:r>
            <a:endParaRPr sz="1800">
              <a:latin typeface="Times New Roman"/>
              <a:cs typeface="Times New Roman"/>
            </a:endParaRPr>
          </a:p>
          <a:p>
            <a:pPr marL="25400" marR="17780" indent="448309">
              <a:lnSpc>
                <a:spcPct val="110000"/>
              </a:lnSpc>
              <a:spcBef>
                <a:spcPts val="480"/>
              </a:spcBef>
              <a:tabLst>
                <a:tab pos="1696085" algn="l"/>
                <a:tab pos="2467610" algn="l"/>
                <a:tab pos="3382645" algn="l"/>
                <a:tab pos="3830320" algn="l"/>
                <a:tab pos="4163060" algn="l"/>
                <a:tab pos="5151120" algn="l"/>
              </a:tabLst>
            </a:pPr>
            <a:r>
              <a:rPr dirty="0" sz="1800" spc="-10">
                <a:latin typeface="Times New Roman"/>
                <a:cs typeface="Times New Roman"/>
              </a:rPr>
              <a:t>Asbobning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nisbiy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xatoligi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bu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–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absolyut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xatolikni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kattalikning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haqiqiy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qiymatiga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nisbatidir: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δ=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∆/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haq</a:t>
            </a:r>
            <a:r>
              <a:rPr dirty="0" baseline="-7246" sz="1725" spc="23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41196" y="685545"/>
            <a:ext cx="6024245" cy="32207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17804" marR="43180" indent="267970">
              <a:lnSpc>
                <a:spcPct val="103400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Shunga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xatoliklarning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qiymatlari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ikkitadan</a:t>
            </a:r>
            <a:r>
              <a:rPr dirty="0" sz="1800" spc="-10">
                <a:latin typeface="Times New Roman"/>
                <a:cs typeface="Times New Roman"/>
              </a:rPr>
              <a:t> ortiq </a:t>
            </a:r>
            <a:r>
              <a:rPr dirty="0" sz="1800">
                <a:latin typeface="Times New Roman"/>
                <a:cs typeface="Times New Roman"/>
              </a:rPr>
              <a:t>bо‘lmagan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ahamiyatli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raqamlar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ifodalanadi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kо‘pchilik </a:t>
            </a:r>
            <a:r>
              <a:rPr dirty="0" sz="1800">
                <a:latin typeface="Times New Roman"/>
                <a:cs typeface="Times New Roman"/>
              </a:rPr>
              <a:t>hollarda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absolyut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xatolikni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asbobining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kо‘rsatishi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deb </a:t>
            </a:r>
            <a:r>
              <a:rPr dirty="0" sz="1800">
                <a:latin typeface="Times New Roman"/>
                <a:cs typeface="Times New Roman"/>
              </a:rPr>
              <a:t>qarash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mumkin: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1800">
              <a:latin typeface="Times New Roman"/>
              <a:cs typeface="Times New Roman"/>
            </a:endParaRPr>
          </a:p>
          <a:p>
            <a:pPr marL="239458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δ=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∆/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a</a:t>
            </a:r>
            <a:r>
              <a:rPr dirty="0" baseline="-7246" sz="1725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(2)</a:t>
            </a:r>
            <a:endParaRPr sz="1800">
              <a:latin typeface="Times New Roman"/>
              <a:cs typeface="Times New Roman"/>
            </a:endParaRPr>
          </a:p>
          <a:p>
            <a:pPr marL="38100" marR="36195" indent="448309">
              <a:lnSpc>
                <a:spcPts val="2060"/>
              </a:lnSpc>
              <a:spcBef>
                <a:spcPts val="685"/>
              </a:spcBef>
              <a:tabLst>
                <a:tab pos="1699260" algn="l"/>
                <a:tab pos="2846070" algn="l"/>
                <a:tab pos="3748404" algn="l"/>
                <a:tab pos="4187825" algn="l"/>
                <a:tab pos="5166360" algn="l"/>
              </a:tabLst>
            </a:pPr>
            <a:r>
              <a:rPr dirty="0" sz="1800" spc="-10">
                <a:latin typeface="Times New Roman"/>
                <a:cs typeface="Times New Roman"/>
              </a:rPr>
              <a:t>Asbobning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keltirilgan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xatoligi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bu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absolyut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xatolikni </a:t>
            </a:r>
            <a:r>
              <a:rPr dirty="0" sz="1800">
                <a:latin typeface="Times New Roman"/>
                <a:cs typeface="Times New Roman"/>
              </a:rPr>
              <a:t>meyorlangan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qiymatiga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nisbatidir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800">
              <a:latin typeface="Times New Roman"/>
              <a:cs typeface="Times New Roman"/>
            </a:endParaRPr>
          </a:p>
          <a:p>
            <a:pPr marL="239204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γ=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∆/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baseline="-7246" sz="1725">
                <a:latin typeface="Times New Roman"/>
                <a:cs typeface="Times New Roman"/>
              </a:rPr>
              <a:t>n</a:t>
            </a:r>
            <a:r>
              <a:rPr dirty="0" baseline="-7246" sz="1725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(3)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70270" cy="24796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60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Tekis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2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kvadratli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shkalaga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ega</a:t>
            </a:r>
            <a:r>
              <a:rPr dirty="0" sz="1800" spc="2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bо‘lgan</a:t>
            </a:r>
            <a:r>
              <a:rPr dirty="0" sz="1800" spc="2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26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uchun </a:t>
            </a:r>
            <a:r>
              <a:rPr dirty="0" sz="1800">
                <a:latin typeface="Times New Roman"/>
                <a:cs typeface="Times New Roman"/>
              </a:rPr>
              <a:t>meyorlangan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qiymat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odatda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shkalaning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ishchi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qismining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oxirgi </a:t>
            </a:r>
            <a:r>
              <a:rPr dirty="0" sz="1800">
                <a:latin typeface="Times New Roman"/>
                <a:cs typeface="Times New Roman"/>
              </a:rPr>
              <a:t>qiymatida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teng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deb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olinadi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(о‘lchashning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yuqori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chegarasiga), </a:t>
            </a:r>
            <a:r>
              <a:rPr dirty="0" sz="1800">
                <a:latin typeface="Times New Roman"/>
                <a:cs typeface="Times New Roman"/>
              </a:rPr>
              <a:t>agar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belgisi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shkalaga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tashqarisida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yoki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chetida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bо‘lsa.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aniqlik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sinfi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umumlashtirilgan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tavsifi </a:t>
            </a:r>
            <a:r>
              <a:rPr dirty="0" sz="1800">
                <a:latin typeface="Times New Roman"/>
                <a:cs typeface="Times New Roman"/>
              </a:rPr>
              <a:t>bо‘lib,</a:t>
            </a:r>
            <a:r>
              <a:rPr dirty="0" sz="1800" spc="4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yо‘l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qо‘yilgan</a:t>
            </a:r>
            <a:r>
              <a:rPr dirty="0" sz="1800" spc="4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asosiy</a:t>
            </a:r>
            <a:r>
              <a:rPr dirty="0" sz="1800" spc="4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xatolik</a:t>
            </a:r>
            <a:r>
              <a:rPr dirty="0" sz="1800" spc="4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chegaralari</a:t>
            </a:r>
            <a:r>
              <a:rPr dirty="0" sz="1800" spc="4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bilan </a:t>
            </a:r>
            <a:r>
              <a:rPr dirty="0" sz="1800">
                <a:latin typeface="Times New Roman"/>
                <a:cs typeface="Times New Roman"/>
              </a:rPr>
              <a:t>aniqlanadigan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etuvchi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kattaliklar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ta’siri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ostida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 </a:t>
            </a:r>
            <a:r>
              <a:rPr dirty="0" sz="1800">
                <a:latin typeface="Times New Roman"/>
                <a:cs typeface="Times New Roman"/>
              </a:rPr>
              <a:t>kо‘rsatkichi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о‘zgarishi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boshqa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xossalari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bilan aniqlanadi.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70905" cy="24796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6350">
              <a:lnSpc>
                <a:spcPct val="9590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aniqlik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sinfini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bilgan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holda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yо‘l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qо‘yilgan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asosiy </a:t>
            </a:r>
            <a:r>
              <a:rPr dirty="0" sz="1800">
                <a:latin typeface="Times New Roman"/>
                <a:cs typeface="Times New Roman"/>
              </a:rPr>
              <a:t>xatoliklar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chegarasini</a:t>
            </a:r>
            <a:r>
              <a:rPr dirty="0" sz="1800" spc="11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topish</a:t>
            </a:r>
            <a:r>
              <a:rPr dirty="0" sz="1800" spc="12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mumkin.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Ushbu</a:t>
            </a:r>
            <a:r>
              <a:rPr dirty="0" sz="1800" spc="12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qismda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qarab </a:t>
            </a:r>
            <a:r>
              <a:rPr dirty="0" sz="1800">
                <a:latin typeface="Times New Roman"/>
                <a:cs typeface="Times New Roman"/>
              </a:rPr>
              <a:t>chiqilayotgan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ampermetr,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voltmetr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vattmetrlar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uchun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aniqlik </a:t>
            </a:r>
            <a:r>
              <a:rPr dirty="0" sz="1800">
                <a:latin typeface="Times New Roman"/>
                <a:cs typeface="Times New Roman"/>
              </a:rPr>
              <a:t>sinfi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keltirilgan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xatoligining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asosiy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yо‘l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qо‘yiladigan </a:t>
            </a:r>
            <a:r>
              <a:rPr dirty="0" sz="1800">
                <a:latin typeface="Times New Roman"/>
                <a:cs typeface="Times New Roman"/>
              </a:rPr>
              <a:t>chegarasiga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jihatdan</a:t>
            </a:r>
            <a:r>
              <a:rPr dirty="0" sz="1800" spc="-20">
                <a:latin typeface="Times New Roman"/>
                <a:cs typeface="Times New Roman"/>
              </a:rPr>
              <a:t> teng.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0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Sezgirlik</a:t>
            </a:r>
            <a:r>
              <a:rPr dirty="0" sz="1800" spc="1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1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asboblarining</a:t>
            </a:r>
            <a:r>
              <a:rPr dirty="0" sz="1800" spc="1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asosiy</a:t>
            </a:r>
            <a:r>
              <a:rPr dirty="0" sz="1800" spc="11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tavsiflaridan</a:t>
            </a:r>
            <a:r>
              <a:rPr dirty="0" sz="1800" spc="14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biridir. </a:t>
            </a:r>
            <a:r>
              <a:rPr dirty="0" sz="1800">
                <a:latin typeface="Times New Roman"/>
                <a:cs typeface="Times New Roman"/>
              </a:rPr>
              <a:t>Asbob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kо‘rsatkichi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chiziqli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burchak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siljishning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shu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siljishni </a:t>
            </a:r>
            <a:r>
              <a:rPr dirty="0" sz="1800">
                <a:latin typeface="Times New Roman"/>
                <a:cs typeface="Times New Roman"/>
              </a:rPr>
              <a:t>hosil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qilgan</a:t>
            </a:r>
            <a:r>
              <a:rPr dirty="0" sz="1800" spc="4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о‘zgarishiga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nisbati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sezgirligi </a:t>
            </a:r>
            <a:r>
              <a:rPr dirty="0" sz="1800">
                <a:latin typeface="Times New Roman"/>
                <a:cs typeface="Times New Roman"/>
              </a:rPr>
              <a:t>deb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ataladi: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36798" y="3779811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 h="0">
                <a:moveTo>
                  <a:pt x="0" y="0"/>
                </a:moveTo>
                <a:lnTo>
                  <a:pt x="227915" y="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34662" y="3770995"/>
            <a:ext cx="21082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25">
                <a:latin typeface="Symbol"/>
                <a:cs typeface="Symbol"/>
              </a:rPr>
              <a:t></a:t>
            </a:r>
            <a:r>
              <a:rPr dirty="0" sz="1150" spc="-25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51766" y="3560139"/>
            <a:ext cx="52578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6231" sz="1725" i="1">
                <a:latin typeface="Times New Roman"/>
                <a:cs typeface="Times New Roman"/>
              </a:rPr>
              <a:t>S</a:t>
            </a:r>
            <a:r>
              <a:rPr dirty="0" baseline="-36231" sz="1725" spc="172" i="1">
                <a:latin typeface="Times New Roman"/>
                <a:cs typeface="Times New Roman"/>
              </a:rPr>
              <a:t> </a:t>
            </a:r>
            <a:r>
              <a:rPr dirty="0" baseline="-36231" sz="1725">
                <a:latin typeface="Symbol"/>
                <a:cs typeface="Symbol"/>
              </a:rPr>
              <a:t></a:t>
            </a:r>
            <a:r>
              <a:rPr dirty="0" baseline="-36231" sz="1725" spc="367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Symbol"/>
                <a:cs typeface="Symbol"/>
              </a:rPr>
              <a:t></a:t>
            </a:r>
            <a:r>
              <a:rPr dirty="0" sz="1150" spc="-25" i="1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43247" y="3576065"/>
            <a:ext cx="408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6596" y="3947922"/>
            <a:ext cx="3702050" cy="10407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yerda: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asbobning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sezgirligi;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Times New Roman"/>
                <a:cs typeface="Times New Roman"/>
              </a:rPr>
              <a:t>∆L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kо‘rsatkich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siljishining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о‘zgarishi;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Times New Roman"/>
                <a:cs typeface="Times New Roman"/>
              </a:rPr>
              <a:t>∆X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kattalik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о‘zgarishi.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685545"/>
            <a:ext cx="5966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mexanizmi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zanjirining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xarakteriga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kо‘ra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596" y="947673"/>
            <a:ext cx="502666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  <a:tabLst>
                <a:tab pos="1162050" algn="l"/>
                <a:tab pos="1765935" algn="l"/>
                <a:tab pos="2299335" algn="l"/>
                <a:tab pos="3208020" algn="l"/>
                <a:tab pos="3293110" algn="l"/>
                <a:tab pos="4107179" algn="l"/>
                <a:tab pos="4403090" algn="l"/>
              </a:tabLst>
            </a:pPr>
            <a:r>
              <a:rPr dirty="0" sz="1800" spc="-10">
                <a:latin typeface="Times New Roman"/>
                <a:cs typeface="Times New Roman"/>
              </a:rPr>
              <a:t>asbobning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sezgirligi,	</a:t>
            </a:r>
            <a:r>
              <a:rPr dirty="0" sz="1800" spc="-10">
                <a:latin typeface="Times New Roman"/>
                <a:cs typeface="Times New Roman"/>
              </a:rPr>
              <a:t>о‘lchash</a:t>
            </a:r>
            <a:r>
              <a:rPr dirty="0" sz="1800">
                <a:latin typeface="Times New Roman"/>
                <a:cs typeface="Times New Roman"/>
              </a:rPr>
              <a:t>		</a:t>
            </a:r>
            <a:r>
              <a:rPr dirty="0" sz="1800" spc="-10">
                <a:latin typeface="Times New Roman"/>
                <a:cs typeface="Times New Roman"/>
              </a:rPr>
              <a:t>diapazoni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barcha о‘zgarmas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yoki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о‘zgaruvchan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bо‘lishi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mumkin.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6596" y="1475358"/>
            <a:ext cx="507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080" algn="l"/>
                <a:tab pos="2845435" algn="l"/>
                <a:tab pos="4476750" algn="l"/>
              </a:tabLst>
            </a:pPr>
            <a:r>
              <a:rPr dirty="0" sz="1800" spc="-10">
                <a:latin typeface="Times New Roman"/>
                <a:cs typeface="Times New Roman"/>
              </a:rPr>
              <a:t>magnitoelektrik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asboblarda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kо‘rsatkichning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shkala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7153" y="947673"/>
            <a:ext cx="858519" cy="8274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 indent="109220">
              <a:lnSpc>
                <a:spcPct val="96200"/>
              </a:lnSpc>
              <a:spcBef>
                <a:spcPts val="180"/>
              </a:spcBef>
            </a:pPr>
            <a:r>
              <a:rPr dirty="0" sz="1800" spc="-10">
                <a:latin typeface="Times New Roman"/>
                <a:cs typeface="Times New Roman"/>
              </a:rPr>
              <a:t>qismida Masalan, bо‘ylab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66596" y="1737486"/>
            <a:ext cx="5972175" cy="11658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>
                <a:latin typeface="Times New Roman"/>
                <a:cs typeface="Times New Roman"/>
              </a:rPr>
              <a:t>siljishi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о‘lchanayotgan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tokka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chiziqli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bog‘langandir,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asbobning </a:t>
            </a:r>
            <a:r>
              <a:rPr dirty="0" sz="1800">
                <a:latin typeface="Times New Roman"/>
                <a:cs typeface="Times New Roman"/>
              </a:rPr>
              <a:t>sezgirligi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doimiydir.</a:t>
            </a:r>
            <a:endParaRPr sz="1800">
              <a:latin typeface="Times New Roman"/>
              <a:cs typeface="Times New Roman"/>
            </a:endParaRPr>
          </a:p>
          <a:p>
            <a:pPr marL="12700" marR="8255">
              <a:lnSpc>
                <a:spcPts val="2070"/>
              </a:lnSpc>
              <a:spcBef>
                <a:spcPts val="625"/>
              </a:spcBef>
              <a:tabLst>
                <a:tab pos="1445260" algn="l"/>
              </a:tabLst>
            </a:pPr>
            <a:r>
              <a:rPr dirty="0" sz="1800" spc="-10">
                <a:latin typeface="Times New Roman"/>
                <a:cs typeface="Times New Roman"/>
              </a:rPr>
              <a:t>Elektromagnit</a:t>
            </a:r>
            <a:r>
              <a:rPr dirty="0" sz="1800">
                <a:latin typeface="Times New Roman"/>
                <a:cs typeface="Times New Roman"/>
              </a:rPr>
              <a:t>	asboblarida</a:t>
            </a:r>
            <a:r>
              <a:rPr dirty="0" sz="1800" spc="4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bog‘lanish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kvadratlidir,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shunga </a:t>
            </a:r>
            <a:r>
              <a:rPr dirty="0" sz="1800">
                <a:latin typeface="Times New Roman"/>
                <a:cs typeface="Times New Roman"/>
              </a:rPr>
              <a:t>kо‘ra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sezgirlik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о‘lchash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diapazonida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xil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emas.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Hakimboy</dc:creator>
  <dcterms:created xsi:type="dcterms:W3CDTF">2023-11-09T05:16:37Z</dcterms:created>
  <dcterms:modified xsi:type="dcterms:W3CDTF">2023-11-09T05:16:37Z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2023-11-09T00:00:00Z</vt:filetime>
  </property>
  <property fmtid="{D5CDD505-2E9C-101B-9397-08002B2CF9AE}" pid="5" name="Producer">
    <vt:lpwstr>www.ilovepdf.com</vt:lpwstr>
  </property>
</Properties>
</file>