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C0C0C0"/>
    <a:srgbClr val="E56B20"/>
    <a:srgbClr val="0B2A51"/>
    <a:srgbClr val="001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5568" tIns="47784" rIns="95568" bIns="47784" numCol="1" anchor="t" anchorCtr="0" compatLnSpc="1">
            <a:prstTxWarp prst="textNoShape">
              <a:avLst/>
            </a:prstTxWarp>
          </a:bodyPr>
          <a:lstStyle>
            <a:lvl1pPr defTabSz="955675">
              <a:defRPr sz="1200"/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5568" tIns="47784" rIns="95568" bIns="47784" numCol="1" anchor="t" anchorCtr="0" compatLnSpc="1">
            <a:prstTxWarp prst="textNoShape">
              <a:avLst/>
            </a:prstTxWarp>
          </a:bodyPr>
          <a:lstStyle>
            <a:lvl1pPr algn="r" defTabSz="955675">
              <a:defRPr sz="1200"/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610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5568" tIns="47784" rIns="95568" bIns="47784" numCol="1" anchor="b" anchorCtr="0" compatLnSpc="1">
            <a:prstTxWarp prst="textNoShape">
              <a:avLst/>
            </a:prstTxWarp>
          </a:bodyPr>
          <a:lstStyle>
            <a:lvl1pPr defTabSz="955675">
              <a:defRPr sz="1200"/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610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5568" tIns="47784" rIns="95568" bIns="47784" numCol="1" anchor="b" anchorCtr="0" compatLnSpc="1">
            <a:prstTxWarp prst="textNoShape">
              <a:avLst/>
            </a:prstTxWarp>
          </a:bodyPr>
          <a:lstStyle>
            <a:lvl1pPr algn="r" defTabSz="955675">
              <a:defRPr sz="1200"/>
            </a:lvl1pPr>
          </a:lstStyle>
          <a:p>
            <a:fld id="{7165BAD2-FBD1-4948-9A97-645BCF29740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86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5568" tIns="47784" rIns="95568" bIns="47784" numCol="1" anchor="t" anchorCtr="0" compatLnSpc="1">
            <a:prstTxWarp prst="textNoShape">
              <a:avLst/>
            </a:prstTxWarp>
          </a:bodyPr>
          <a:lstStyle>
            <a:lvl1pPr defTabSz="955675">
              <a:defRPr sz="1200"/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5568" tIns="47784" rIns="95568" bIns="47784" numCol="1" anchor="t" anchorCtr="0" compatLnSpc="1">
            <a:prstTxWarp prst="textNoShape">
              <a:avLst/>
            </a:prstTxWarp>
          </a:bodyPr>
          <a:lstStyle>
            <a:lvl1pPr algn="r" defTabSz="955675">
              <a:defRPr sz="12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5988" y="746125"/>
            <a:ext cx="4964112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1575" cy="446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5568" tIns="47784" rIns="95568" bIns="47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610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5568" tIns="47784" rIns="95568" bIns="47784" numCol="1" anchor="b" anchorCtr="0" compatLnSpc="1">
            <a:prstTxWarp prst="textNoShape">
              <a:avLst/>
            </a:prstTxWarp>
          </a:bodyPr>
          <a:lstStyle>
            <a:lvl1pPr defTabSz="955675">
              <a:defRPr sz="1200"/>
            </a:lvl1pPr>
          </a:lstStyle>
          <a:p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610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5568" tIns="47784" rIns="95568" bIns="47784" numCol="1" anchor="b" anchorCtr="0" compatLnSpc="1">
            <a:prstTxWarp prst="textNoShape">
              <a:avLst/>
            </a:prstTxWarp>
          </a:bodyPr>
          <a:lstStyle>
            <a:lvl1pPr algn="r" defTabSz="955675">
              <a:defRPr sz="1200"/>
            </a:lvl1pPr>
          </a:lstStyle>
          <a:p>
            <a:fld id="{432C1AA4-4D4E-4745-B865-4F07A4192DF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6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CDA42B-F75B-D841-9176-65C304ACF40B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76EDC1-3E92-AB46-9483-99DE2E8B4A1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06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87E341-5043-9647-BC9B-C78E3C826EC5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3B8427-D78E-144E-B709-EC41BD6D5CC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27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0071CF-64F0-CD43-BE30-196128B80FA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90C36E-03E9-F64D-84CE-72CB0AB1432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22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EF8E7E-5140-CA42-86E2-479463EF3777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32A450-B2F7-2642-AED8-8B0284593E5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04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BB35D5-840D-DF44-83F1-5E2854DF660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E3A4CC-B81D-444E-91AB-F4791DB635D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23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0CA59C-4085-2349-ADB7-F801A1857A35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627467-6240-4544-8037-ED2CDCA8408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25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21C083-49CF-894E-B01D-35AB2BEB5C0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502669-50D2-4A4E-9B85-B323934831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21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974E81-C703-7548-8BAB-784BED9ED16F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BD1B47-416F-CB42-91F3-10135DA278C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37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BF5976-C28B-0D42-B93A-510C739613BF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F2AFDA-C40B-8B4E-955C-1CD38A27FDD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98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8D248E-C9DF-2845-B3C0-E804AB5A9D5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8B7B0E-84B0-4343-91C9-830916AAA90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93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CE67BC-2AC1-1D4F-A191-BC144FB56D1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190DEF-0B62-1C48-B718-F59143E884D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11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C6F707D-65F7-194F-957A-BD8F6401E5E8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82951" name="Picture 7" descr="Identkaestchen_wl_rg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6326188"/>
            <a:ext cx="151288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0F253DC-EB34-5245-A6A8-CCFC185BD13B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82952" name="Picture 8" descr="Ressourcenuniversitaet_pp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426200"/>
            <a:ext cx="3600450" cy="31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87824" y="6262514"/>
            <a:ext cx="4319959" cy="550862"/>
          </a:xfrm>
          <a:solidFill>
            <a:schemeClr val="bg1"/>
          </a:solidFill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de-DE" sz="1200" dirty="0">
                <a:solidFill>
                  <a:schemeClr val="bg2"/>
                </a:solidFill>
                <a:latin typeface="Futura Bk BT" charset="0"/>
              </a:rPr>
              <a:t>TU Bergakademie Freiberg  I  Akademiestraße 6  I  09596 Freiberg</a:t>
            </a:r>
          </a:p>
          <a:p>
            <a:pPr algn="r" eaLnBrk="1" hangingPunct="1">
              <a:lnSpc>
                <a:spcPct val="90000"/>
              </a:lnSpc>
            </a:pPr>
            <a:r>
              <a:rPr lang="de-DE" sz="1200" dirty="0">
                <a:solidFill>
                  <a:schemeClr val="bg2"/>
                </a:solidFill>
                <a:latin typeface="Futura Bk BT" charset="0"/>
              </a:rPr>
              <a:t>Tel. 0 37 31/39-0 I  Fax 0 37 31/39-0 I  I  </a:t>
            </a:r>
            <a:r>
              <a:rPr lang="de-DE" sz="1200" dirty="0" err="1">
                <a:solidFill>
                  <a:schemeClr val="bg2"/>
                </a:solidFill>
                <a:latin typeface="Futura Bk BT" charset="0"/>
              </a:rPr>
              <a:t>www.tu-freiberg.de</a:t>
            </a:r>
            <a:endParaRPr lang="de-DE" sz="1200" dirty="0">
              <a:solidFill>
                <a:schemeClr val="bg2"/>
              </a:solidFill>
              <a:latin typeface="Futura Bk BT" charset="0"/>
            </a:endParaRPr>
          </a:p>
          <a:p>
            <a:pPr algn="r" eaLnBrk="1" hangingPunct="1">
              <a:lnSpc>
                <a:spcPct val="90000"/>
              </a:lnSpc>
            </a:pPr>
            <a:endParaRPr lang="de-DE" sz="1200" dirty="0">
              <a:solidFill>
                <a:schemeClr val="bg2"/>
              </a:solidFill>
              <a:latin typeface="FuturaMediumBT" charset="0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1258888" y="836613"/>
            <a:ext cx="5834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600">
                <a:solidFill>
                  <a:schemeClr val="bg2"/>
                </a:solidFill>
                <a:latin typeface="FuturaMediumBT" charset="0"/>
              </a:rPr>
              <a:t>Institutsname</a:t>
            </a: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1311275" y="2224088"/>
            <a:ext cx="6069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/>
          </a:p>
        </p:txBody>
      </p:sp>
      <p:pic>
        <p:nvPicPr>
          <p:cNvPr id="2053" name="Picture 10" descr="Identkaestchen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29747"/>
            <a:ext cx="1835696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4" descr="identbalken_1024p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115616" y="1628800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/>
              <a:t>Sebastian Gasch</a:t>
            </a:r>
          </a:p>
          <a:p>
            <a:r>
              <a:rPr lang="de-DE" sz="1800" dirty="0" smtClean="0"/>
              <a:t>Daniel Rzehak</a:t>
            </a:r>
          </a:p>
          <a:p>
            <a:r>
              <a:rPr lang="de-DE" sz="1800" dirty="0" smtClean="0"/>
              <a:t>Fei Wang</a:t>
            </a:r>
          </a:p>
          <a:p>
            <a:r>
              <a:rPr lang="de-DE" sz="1800" dirty="0" smtClean="0"/>
              <a:t>Christian Seidel</a:t>
            </a:r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1138924" y="3388930"/>
            <a:ext cx="436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 smtClean="0">
                <a:latin typeface="Futura"/>
                <a:cs typeface="Futura"/>
              </a:rPr>
              <a:t>Projekt </a:t>
            </a:r>
            <a:r>
              <a:rPr lang="de-DE" sz="3600" dirty="0" err="1" smtClean="0">
                <a:latin typeface="Futura"/>
                <a:cs typeface="Futura"/>
              </a:rPr>
              <a:t>UniManager</a:t>
            </a:r>
            <a:endParaRPr lang="de-DE" sz="3600" dirty="0" smtClean="0">
              <a:latin typeface="Futura"/>
              <a:cs typeface="Futura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160624" y="4109010"/>
            <a:ext cx="5283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/>
              <a:t>Vorlesung </a:t>
            </a:r>
            <a:r>
              <a:rPr lang="de-DE" sz="2000" i="1" dirty="0" err="1" smtClean="0"/>
              <a:t>Informationsysteme</a:t>
            </a:r>
            <a:r>
              <a:rPr lang="de-DE" sz="2000" i="1" dirty="0" smtClean="0"/>
              <a:t> – Prof. Dr. Jasper</a:t>
            </a: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447161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FF2AFDA-C40B-8B4E-955C-1CD38A27FDD0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-2785231" y="1298727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44624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rgbClr val="2D2DB9"/>
                </a:solidFill>
                <a:latin typeface="Futura"/>
                <a:cs typeface="Futura"/>
              </a:rPr>
              <a:t>PTD – Modul ändern</a:t>
            </a:r>
            <a:endParaRPr lang="de-DE" sz="2800" dirty="0">
              <a:solidFill>
                <a:srgbClr val="2D2DB9"/>
              </a:solidFill>
              <a:latin typeface="Futura"/>
              <a:cs typeface="Futura"/>
            </a:endParaRPr>
          </a:p>
        </p:txBody>
      </p:sp>
      <p:pic>
        <p:nvPicPr>
          <p:cNvPr id="5" name="Bild 4" descr="PTD Modul aend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6974722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4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FF2AFDA-C40B-8B4E-955C-1CD38A27FDD0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95536" y="44624"/>
            <a:ext cx="3749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rgbClr val="2D2DB9"/>
                </a:solidFill>
                <a:latin typeface="Futura"/>
                <a:cs typeface="Futura"/>
              </a:rPr>
              <a:t>PTD – Modul erstellen</a:t>
            </a:r>
            <a:endParaRPr lang="de-DE" sz="2800" dirty="0">
              <a:solidFill>
                <a:srgbClr val="2D2DB9"/>
              </a:solidFill>
              <a:latin typeface="Futura"/>
              <a:cs typeface="Futura"/>
            </a:endParaRPr>
          </a:p>
        </p:txBody>
      </p:sp>
      <p:pic>
        <p:nvPicPr>
          <p:cNvPr id="4" name="Bild 3" descr="PTD Modul erstelle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7782"/>
            <a:ext cx="4608512" cy="685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4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FF2AFDA-C40B-8B4E-955C-1CD38A27FDD0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95536" y="44624"/>
            <a:ext cx="4724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rgbClr val="2D2DB9"/>
                </a:solidFill>
                <a:latin typeface="Futura"/>
                <a:cs typeface="Futura"/>
              </a:rPr>
              <a:t>PTD – Studiengang erstellen</a:t>
            </a:r>
            <a:endParaRPr lang="de-DE" sz="2800" dirty="0">
              <a:solidFill>
                <a:srgbClr val="2D2DB9"/>
              </a:solidFill>
              <a:latin typeface="Futura"/>
              <a:cs typeface="Futura"/>
            </a:endParaRPr>
          </a:p>
        </p:txBody>
      </p:sp>
      <p:pic>
        <p:nvPicPr>
          <p:cNvPr id="4" name="Bild 3" descr="PTD SG erstelle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910"/>
            <a:ext cx="5184576" cy="73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9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B037C713-FCFF-AD49-B5DF-4C52C9A30852}" type="slidenum">
              <a:rPr lang="de-DE"/>
              <a:pPr/>
              <a:t>2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395536" y="1124744"/>
            <a:ext cx="368562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err="1" smtClean="0"/>
              <a:t>UniManager</a:t>
            </a:r>
            <a:r>
              <a:rPr lang="de-DE" dirty="0" smtClean="0"/>
              <a:t> Alpha</a:t>
            </a:r>
          </a:p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endParaRPr lang="de-DE" dirty="0" smtClean="0"/>
          </a:p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Phasen:</a:t>
            </a:r>
          </a:p>
          <a:p>
            <a:pPr marL="800100" lvl="1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Geschäftsanalyse</a:t>
            </a:r>
          </a:p>
          <a:p>
            <a:pPr marL="800100" lvl="1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Konzeption</a:t>
            </a:r>
          </a:p>
          <a:p>
            <a:pPr marL="800100" lvl="1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Design</a:t>
            </a:r>
          </a:p>
          <a:p>
            <a:pPr marL="800100" lvl="1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Realisierung</a:t>
            </a:r>
          </a:p>
          <a:p>
            <a:pPr marL="800100" lvl="1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Einführung &amp; Betrieb</a:t>
            </a:r>
          </a:p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endParaRPr lang="de-DE" dirty="0" smtClean="0"/>
          </a:p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Das Projekt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539552" y="476672"/>
            <a:ext cx="1794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Futura"/>
                <a:cs typeface="Futura"/>
              </a:rPr>
              <a:t>Gliederung:</a:t>
            </a:r>
            <a:endParaRPr lang="de-DE" dirty="0">
              <a:latin typeface="Futura"/>
              <a:cs typeface="Futu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FF2AFDA-C40B-8B4E-955C-1CD38A27FDD0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3" name="Bild 2" descr="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4824536" cy="1206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feld 3"/>
          <p:cNvSpPr txBox="1"/>
          <p:nvPr/>
        </p:nvSpPr>
        <p:spPr>
          <a:xfrm>
            <a:off x="395536" y="1700808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System, welches grundlegende Aufgaben der </a:t>
            </a:r>
            <a:r>
              <a:rPr lang="de-DE" dirty="0" err="1" smtClean="0"/>
              <a:t>Studiumsverwaltung</a:t>
            </a:r>
            <a:r>
              <a:rPr lang="de-DE" dirty="0" smtClean="0"/>
              <a:t> übernimmt:</a:t>
            </a:r>
          </a:p>
          <a:p>
            <a:pPr marL="800100" lvl="1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Erstellen von Studiengängen, Modulen, Modulaufstellungen</a:t>
            </a:r>
          </a:p>
          <a:p>
            <a:pPr marL="800100" lvl="1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An- und Abmelden von Prüfungen</a:t>
            </a:r>
          </a:p>
          <a:p>
            <a:pPr marL="800100" lvl="1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Vergabe von Noten auf Leistungsnachweisen und deren Einsicht</a:t>
            </a:r>
          </a:p>
          <a:p>
            <a:pPr marL="800100" lvl="1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Erstellung von Prüfungs- und Studienordnungen</a:t>
            </a:r>
          </a:p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somit werden studentische Aufgaben automatisiert, aber:</a:t>
            </a:r>
          </a:p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auch Aufgaben der Studienorganisation</a:t>
            </a:r>
          </a:p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endParaRPr lang="de-DE" dirty="0"/>
          </a:p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Keineswegs Vollständig, daher Alpha ... Keine Erstellung von Leistungsnachweisen, Registrierung bzw. Personenmanagement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53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FF2AFDA-C40B-8B4E-955C-1CD38A27FDD0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23528" y="1074217"/>
            <a:ext cx="8212505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Klärung der Struktur der Universität</a:t>
            </a:r>
          </a:p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endParaRPr lang="de-DE" dirty="0" smtClean="0"/>
          </a:p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Absteckung des Umfangs des Projektes</a:t>
            </a:r>
          </a:p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endParaRPr lang="de-DE" dirty="0" smtClean="0"/>
          </a:p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Bewertung der Wirtschaftlichkeit nicht nötig</a:t>
            </a:r>
          </a:p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endParaRPr lang="de-DE" dirty="0" smtClean="0"/>
          </a:p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Machbarkeit prüfen</a:t>
            </a:r>
          </a:p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endParaRPr lang="de-DE" dirty="0" smtClean="0"/>
          </a:p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Kontext-Diagramme (IT)</a:t>
            </a:r>
          </a:p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endParaRPr lang="de-DE" dirty="0" smtClean="0"/>
          </a:p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Zusätzliche Dokumentation zu benannten Objekten notwendig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44624"/>
            <a:ext cx="2956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rgbClr val="2D2DB9"/>
                </a:solidFill>
                <a:latin typeface="Futura"/>
                <a:cs typeface="Futura"/>
              </a:rPr>
              <a:t>Geschäftsanalyse</a:t>
            </a:r>
            <a:endParaRPr lang="de-DE" sz="2800" dirty="0">
              <a:solidFill>
                <a:srgbClr val="2D2DB9"/>
              </a:solidFill>
              <a:latin typeface="Futura"/>
              <a:cs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2716164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FF2AFDA-C40B-8B4E-955C-1CD38A27FDD0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95536" y="44624"/>
            <a:ext cx="6281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rgbClr val="2D2DB9"/>
                </a:solidFill>
                <a:latin typeface="Futura"/>
                <a:cs typeface="Futura"/>
              </a:rPr>
              <a:t>Geschäftsanalyse – Kontextdiagramm</a:t>
            </a:r>
          </a:p>
        </p:txBody>
      </p:sp>
      <p:pic>
        <p:nvPicPr>
          <p:cNvPr id="4" name="Bild 3" descr="Kontextdiagram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8680"/>
            <a:ext cx="7980092" cy="591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76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FF2AFDA-C40B-8B4E-955C-1CD38A27FDD0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95536" y="44624"/>
            <a:ext cx="8148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rgbClr val="2D2DB9"/>
                </a:solidFill>
                <a:latin typeface="Futura"/>
                <a:cs typeface="Futura"/>
              </a:rPr>
              <a:t>Geschäftsanalyse – Prozess Hierarchie Diagramm</a:t>
            </a:r>
            <a:endParaRPr lang="de-DE" sz="2800" dirty="0">
              <a:solidFill>
                <a:srgbClr val="2D2DB9"/>
              </a:solidFill>
              <a:latin typeface="Futura"/>
              <a:cs typeface="Futura"/>
            </a:endParaRPr>
          </a:p>
        </p:txBody>
      </p:sp>
      <p:pic>
        <p:nvPicPr>
          <p:cNvPr id="4" name="Bild 3" descr="Prozess Hierarchie Diagram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92696"/>
            <a:ext cx="9649072" cy="482453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619672" y="5445224"/>
            <a:ext cx="611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Link zum Diagramm den ich nicht hinbekomme</a:t>
            </a:r>
          </a:p>
          <a:p>
            <a:r>
              <a:rPr lang="de-DE" dirty="0" smtClean="0"/>
              <a:t>DRECKS </a:t>
            </a:r>
            <a:r>
              <a:rPr lang="de-DE" dirty="0" err="1" smtClean="0"/>
              <a:t>Powerpoint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947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FF2AFDA-C40B-8B4E-955C-1CD38A27FDD0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83569" y="1844824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err="1" smtClean="0"/>
              <a:t>deﬁniertes</a:t>
            </a:r>
            <a:r>
              <a:rPr lang="de-DE" dirty="0" smtClean="0"/>
              <a:t> IT-Projekt</a:t>
            </a:r>
          </a:p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Ziele: Anforderung der Organisation beschreiben und an das zu realisierende System </a:t>
            </a:r>
            <a:r>
              <a:rPr lang="de-DE" dirty="0" err="1" smtClean="0"/>
              <a:t>transfomieren</a:t>
            </a:r>
            <a:endParaRPr lang="de-DE" dirty="0" smtClean="0"/>
          </a:p>
          <a:p>
            <a:pPr marL="342900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Ergebnisse:</a:t>
            </a:r>
          </a:p>
          <a:p>
            <a:pPr marL="800100" lvl="1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Fachliches Konzept:</a:t>
            </a:r>
          </a:p>
          <a:p>
            <a:pPr marL="1257300" lvl="2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Prozesskettendiagramme</a:t>
            </a:r>
          </a:p>
          <a:p>
            <a:pPr marL="1257300" lvl="2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err="1" smtClean="0"/>
              <a:t>Use</a:t>
            </a:r>
            <a:r>
              <a:rPr lang="de-DE" dirty="0" smtClean="0"/>
              <a:t>-Case Diagramme</a:t>
            </a:r>
          </a:p>
          <a:p>
            <a:pPr marL="1257300" lvl="2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Business-Objekt Modell</a:t>
            </a:r>
          </a:p>
          <a:p>
            <a:pPr marL="800100" lvl="1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IT-Lösung</a:t>
            </a:r>
          </a:p>
          <a:p>
            <a:pPr marL="800100" lvl="1" indent="-342900">
              <a:buClr>
                <a:schemeClr val="accent6"/>
              </a:buClr>
              <a:buFont typeface="Wingdings" charset="2"/>
              <a:buChar char="§"/>
            </a:pPr>
            <a:r>
              <a:rPr lang="de-DE" dirty="0" smtClean="0"/>
              <a:t>Leistungsumfang und Abnahmekriterien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44624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rgbClr val="2D2DB9"/>
                </a:solidFill>
                <a:latin typeface="Futura"/>
                <a:cs typeface="Futura"/>
              </a:rPr>
              <a:t>Konzeption</a:t>
            </a:r>
            <a:endParaRPr lang="de-DE" sz="2800" dirty="0">
              <a:solidFill>
                <a:srgbClr val="2D2DB9"/>
              </a:solidFill>
              <a:latin typeface="Futura"/>
              <a:cs typeface="Futura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1124744"/>
            <a:ext cx="493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Charakterisierung der Arbeitsphase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2621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FF2AFDA-C40B-8B4E-955C-1CD38A27FDD0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95536" y="44624"/>
            <a:ext cx="3958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rgbClr val="2D2DB9"/>
                </a:solidFill>
                <a:latin typeface="Futura"/>
                <a:cs typeface="Futura"/>
              </a:rPr>
              <a:t>PTD -- Angebotsplanung</a:t>
            </a:r>
            <a:endParaRPr lang="de-DE" sz="2800" dirty="0">
              <a:solidFill>
                <a:srgbClr val="2D2DB9"/>
              </a:solidFill>
              <a:latin typeface="Futura"/>
              <a:cs typeface="Futura"/>
            </a:endParaRPr>
          </a:p>
        </p:txBody>
      </p:sp>
      <p:pic>
        <p:nvPicPr>
          <p:cNvPr id="5" name="Bild 4" descr="PTD Angebotsplanu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16631"/>
            <a:ext cx="3456384" cy="729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15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FF2AFDA-C40B-8B4E-955C-1CD38A27FDD0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95536" y="44624"/>
            <a:ext cx="5840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rgbClr val="2D2DB9"/>
                </a:solidFill>
                <a:latin typeface="Futura"/>
                <a:cs typeface="Futura"/>
              </a:rPr>
              <a:t>PTD – Leistungsnachweis erbringen </a:t>
            </a:r>
            <a:endParaRPr lang="de-DE" sz="2800" dirty="0">
              <a:solidFill>
                <a:srgbClr val="2D2DB9"/>
              </a:solidFill>
              <a:latin typeface="Futura"/>
              <a:cs typeface="Futura"/>
            </a:endParaRPr>
          </a:p>
        </p:txBody>
      </p:sp>
      <p:pic>
        <p:nvPicPr>
          <p:cNvPr id="4" name="Bild 3" descr="PTD Leistungsnachweis erbringe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6840760" cy="681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0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 Freiberg">
  <a:themeElements>
    <a:clrScheme name="BA Freiber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A Freiberg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A Freiber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 Freiber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 Freiber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 Freiber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 Freiber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 Freiber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 Freiber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 Freiberg</Template>
  <TotalTime>0</TotalTime>
  <Words>250</Words>
  <Application>Microsoft Macintosh PowerPoint</Application>
  <PresentationFormat>Bildschirmpräsentation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Times New Roman</vt:lpstr>
      <vt:lpstr>Arial</vt:lpstr>
      <vt:lpstr>BA Freiberg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2dproject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2dproject</dc:creator>
  <cp:lastModifiedBy>f p</cp:lastModifiedBy>
  <cp:revision>15</cp:revision>
  <dcterms:created xsi:type="dcterms:W3CDTF">2005-09-28T10:43:35Z</dcterms:created>
  <dcterms:modified xsi:type="dcterms:W3CDTF">2012-01-23T22:28:29Z</dcterms:modified>
</cp:coreProperties>
</file>