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58" r:id="rId3"/>
    <p:sldId id="259" r:id="rId4"/>
    <p:sldId id="267"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C18CFD-1E9C-4125-8CB2-5E376F66EE2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41FD-D3CF-4624-92CC-717C29A78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38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18CFD-1E9C-4125-8CB2-5E376F66EE2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334568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18CFD-1E9C-4125-8CB2-5E376F66EE2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155130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18CFD-1E9C-4125-8CB2-5E376F66EE2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273533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18CFD-1E9C-4125-8CB2-5E376F66EE2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41FD-D3CF-4624-92CC-717C29A78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7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18CFD-1E9C-4125-8CB2-5E376F66EE2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270406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C18CFD-1E9C-4125-8CB2-5E376F66EE24}"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7583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C18CFD-1E9C-4125-8CB2-5E376F66EE24}"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59635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C18CFD-1E9C-4125-8CB2-5E376F66EE24}" type="datetimeFigureOut">
              <a:rPr lang="en-US" smtClean="0"/>
              <a:t>1/19/2024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261481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C18CFD-1E9C-4125-8CB2-5E376F66EE24}" type="datetimeFigureOut">
              <a:rPr lang="en-US" smtClean="0"/>
              <a:t>1/19/2024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7141FD-D3CF-4624-92CC-717C29A789BF}" type="slidenum">
              <a:rPr lang="en-US" smtClean="0"/>
              <a:t>‹#›</a:t>
            </a:fld>
            <a:endParaRPr lang="en-US"/>
          </a:p>
        </p:txBody>
      </p:sp>
    </p:spTree>
    <p:extLst>
      <p:ext uri="{BB962C8B-B14F-4D97-AF65-F5344CB8AC3E}">
        <p14:creationId xmlns:p14="http://schemas.microsoft.com/office/powerpoint/2010/main" val="271615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18CFD-1E9C-4125-8CB2-5E376F66EE2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141FD-D3CF-4624-92CC-717C29A789BF}" type="slidenum">
              <a:rPr lang="en-US" smtClean="0"/>
              <a:t>‹#›</a:t>
            </a:fld>
            <a:endParaRPr lang="en-US"/>
          </a:p>
        </p:txBody>
      </p:sp>
    </p:spTree>
    <p:extLst>
      <p:ext uri="{BB962C8B-B14F-4D97-AF65-F5344CB8AC3E}">
        <p14:creationId xmlns:p14="http://schemas.microsoft.com/office/powerpoint/2010/main" val="290304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C18CFD-1E9C-4125-8CB2-5E376F66EE24}" type="datetimeFigureOut">
              <a:rPr lang="en-US" smtClean="0"/>
              <a:t>1/19/2024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7141FD-D3CF-4624-92CC-717C29A78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5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BCB58CC-133A-2AB4-5030-F35C5C240A74}"/>
              </a:ext>
            </a:extLst>
          </p:cNvPr>
          <p:cNvSpPr txBox="1"/>
          <p:nvPr/>
        </p:nvSpPr>
        <p:spPr>
          <a:xfrm>
            <a:off x="3010843" y="2966497"/>
            <a:ext cx="6196818" cy="2277547"/>
          </a:xfrm>
          <a:prstGeom prst="rect">
            <a:avLst/>
          </a:prstGeom>
          <a:noFill/>
        </p:spPr>
        <p:txBody>
          <a:bodyPr wrap="square">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Measles Trend Analysis</a:t>
            </a:r>
          </a:p>
          <a:p>
            <a:pPr algn="ctr"/>
            <a:endParaRPr lang="en-US" sz="4000"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LSI-M-2:Data Visualization(SS22)</a:t>
            </a:r>
          </a:p>
          <a:p>
            <a:pPr algn="ctr"/>
            <a:endParaRPr lang="en-US" sz="4000" dirty="0">
              <a:solidFill>
                <a:schemeClr val="bg1"/>
              </a:solidFill>
            </a:endParaRPr>
          </a:p>
        </p:txBody>
      </p:sp>
      <p:pic>
        <p:nvPicPr>
          <p:cNvPr id="6" name="Picture 5">
            <a:extLst>
              <a:ext uri="{FF2B5EF4-FFF2-40B4-BE49-F238E27FC236}">
                <a16:creationId xmlns:a16="http://schemas.microsoft.com/office/drawing/2014/main" id="{E2436EFA-61A8-7215-F977-295E0BE36DA6}"/>
              </a:ext>
            </a:extLst>
          </p:cNvPr>
          <p:cNvPicPr>
            <a:picLocks noChangeAspect="1"/>
          </p:cNvPicPr>
          <p:nvPr/>
        </p:nvPicPr>
        <p:blipFill>
          <a:blip r:embed="rId2"/>
          <a:stretch>
            <a:fillRect/>
          </a:stretch>
        </p:blipFill>
        <p:spPr>
          <a:xfrm>
            <a:off x="10776044" y="425295"/>
            <a:ext cx="993734" cy="408467"/>
          </a:xfrm>
          <a:prstGeom prst="rect">
            <a:avLst/>
          </a:prstGeom>
        </p:spPr>
      </p:pic>
      <p:pic>
        <p:nvPicPr>
          <p:cNvPr id="10" name="Picture 9">
            <a:extLst>
              <a:ext uri="{FF2B5EF4-FFF2-40B4-BE49-F238E27FC236}">
                <a16:creationId xmlns:a16="http://schemas.microsoft.com/office/drawing/2014/main" id="{B0ED33E2-A7D3-9623-2D78-FA9D5BABB94C}"/>
              </a:ext>
            </a:extLst>
          </p:cNvPr>
          <p:cNvPicPr>
            <a:picLocks noChangeAspect="1"/>
          </p:cNvPicPr>
          <p:nvPr/>
        </p:nvPicPr>
        <p:blipFill>
          <a:blip r:embed="rId3"/>
          <a:stretch>
            <a:fillRect/>
          </a:stretch>
        </p:blipFill>
        <p:spPr>
          <a:xfrm>
            <a:off x="9377702" y="427081"/>
            <a:ext cx="1286367" cy="408467"/>
          </a:xfrm>
          <a:prstGeom prst="rect">
            <a:avLst/>
          </a:prstGeom>
        </p:spPr>
      </p:pic>
      <p:sp>
        <p:nvSpPr>
          <p:cNvPr id="5" name="Title 4">
            <a:extLst>
              <a:ext uri="{FF2B5EF4-FFF2-40B4-BE49-F238E27FC236}">
                <a16:creationId xmlns:a16="http://schemas.microsoft.com/office/drawing/2014/main" id="{9CB23BDB-5F31-1CBE-ADB3-1B24FC2FCBE9}"/>
              </a:ext>
            </a:extLst>
          </p:cNvPr>
          <p:cNvSpPr>
            <a:spLocks noGrp="1"/>
          </p:cNvSpPr>
          <p:nvPr>
            <p:ph type="ctrTitle"/>
          </p:nvPr>
        </p:nvSpPr>
        <p:spPr/>
        <p:txBody>
          <a:bodyPr>
            <a:noAutofit/>
          </a:bodyPr>
          <a:lstStyle/>
          <a:p>
            <a:pPr algn="ctr"/>
            <a:r>
              <a:rPr lang="en-US" sz="4800" dirty="0"/>
              <a:t>ANALYSIS OF MEASLES CASES </a:t>
            </a:r>
            <a:br>
              <a:rPr lang="en-US" sz="4800" dirty="0"/>
            </a:br>
            <a:r>
              <a:rPr lang="en-US" sz="4800" dirty="0"/>
              <a:t>OVER TIME WITH RELATION TO </a:t>
            </a:r>
            <a:br>
              <a:rPr lang="en-US" sz="4800" dirty="0"/>
            </a:br>
            <a:r>
              <a:rPr lang="en-US" sz="4800" dirty="0"/>
              <a:t>MEASLES VACCINATION</a:t>
            </a:r>
            <a:endParaRPr lang="en-IN" sz="4800" dirty="0"/>
          </a:p>
        </p:txBody>
      </p:sp>
      <p:sp>
        <p:nvSpPr>
          <p:cNvPr id="7" name="Subtitle 6">
            <a:extLst>
              <a:ext uri="{FF2B5EF4-FFF2-40B4-BE49-F238E27FC236}">
                <a16:creationId xmlns:a16="http://schemas.microsoft.com/office/drawing/2014/main" id="{7C5CEFFB-2663-A42A-EF30-F0785B1DC8AE}"/>
              </a:ext>
            </a:extLst>
          </p:cNvPr>
          <p:cNvSpPr>
            <a:spLocks noGrp="1"/>
          </p:cNvSpPr>
          <p:nvPr>
            <p:ph type="subTitle" idx="1"/>
          </p:nvPr>
        </p:nvSpPr>
        <p:spPr>
          <a:xfrm>
            <a:off x="1216593" y="4512420"/>
            <a:ext cx="4619431" cy="1143000"/>
          </a:xfrm>
        </p:spPr>
        <p:txBody>
          <a:bodyPr>
            <a:noAutofit/>
          </a:bodyPr>
          <a:lstStyle/>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Shraddha </a:t>
            </a:r>
            <a:r>
              <a:rPr lang="en-US" sz="2000" b="1" dirty="0" err="1">
                <a:solidFill>
                  <a:schemeClr val="tx1"/>
                </a:solidFill>
                <a:latin typeface="Times New Roman" panose="02020603050405020304" pitchFamily="18" charset="0"/>
                <a:cs typeface="Times New Roman" panose="02020603050405020304" pitchFamily="18" charset="0"/>
              </a:rPr>
              <a:t>Karambelkar</a:t>
            </a:r>
            <a:endParaRPr lang="en-US" sz="2000" b="1" dirty="0">
              <a:solidFill>
                <a:schemeClr val="tx1"/>
              </a:solidFill>
              <a:latin typeface="Times New Roman" panose="02020603050405020304" pitchFamily="18" charset="0"/>
              <a:cs typeface="Times New Roman" panose="02020603050405020304" pitchFamily="18" charset="0"/>
            </a:endParaRPr>
          </a:p>
          <a:p>
            <a:pPr marL="0" marR="0" indent="0" algn="ctr">
              <a:spcBef>
                <a:spcPts val="0"/>
              </a:spcBef>
              <a:spcAft>
                <a:spcPts val="0"/>
              </a:spcAft>
              <a:buNone/>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shraddha.karambelkar</a:t>
            </a:r>
            <a:r>
              <a:rPr lang="en-US" sz="20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@stud.th-deg.de</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22204857</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7E240C21-E758-5CDF-9A0F-52E785E78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3361" y="144"/>
            <a:ext cx="6768353" cy="1517616"/>
          </a:xfrm>
          <a:prstGeom prst="rect">
            <a:avLst/>
          </a:prstGeom>
        </p:spPr>
      </p:pic>
      <p:sp>
        <p:nvSpPr>
          <p:cNvPr id="11" name="TextBox 10">
            <a:extLst>
              <a:ext uri="{FF2B5EF4-FFF2-40B4-BE49-F238E27FC236}">
                <a16:creationId xmlns:a16="http://schemas.microsoft.com/office/drawing/2014/main" id="{FD1BC569-BABD-5F3A-4245-A8C6CFD93311}"/>
              </a:ext>
            </a:extLst>
          </p:cNvPr>
          <p:cNvSpPr txBox="1"/>
          <p:nvPr/>
        </p:nvSpPr>
        <p:spPr>
          <a:xfrm>
            <a:off x="7127616" y="4262100"/>
            <a:ext cx="4160090" cy="1538883"/>
          </a:xfrm>
          <a:prstGeom prst="rect">
            <a:avLst/>
          </a:prstGeom>
          <a:noFill/>
        </p:spPr>
        <p:txBody>
          <a:bodyPr wrap="square" rtlCol="0">
            <a:spAutoFit/>
          </a:bodyPr>
          <a:lstStyle/>
          <a:p>
            <a:pPr marL="0" indent="0" algn="ctr">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ctr">
              <a:spcBef>
                <a:spcPts val="0"/>
              </a:spcBef>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SHEFALI BADRE</a:t>
            </a:r>
          </a:p>
          <a:p>
            <a:pPr marL="0" marR="0" indent="0" algn="ctr">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s</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hefali.badre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@stud.th-deg.de</a:t>
            </a:r>
          </a:p>
          <a:p>
            <a:pPr marL="0" marR="0" indent="0" algn="ctr">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22203735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581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798-013A-55F8-352F-A2D0EB5678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8E737A5D-BF66-234D-5A75-E6FE692B16B0}"/>
              </a:ext>
            </a:extLst>
          </p:cNvPr>
          <p:cNvSpPr>
            <a:spLocks noGrp="1"/>
          </p:cNvSpPr>
          <p:nvPr>
            <p:ph idx="1"/>
          </p:nvPr>
        </p:nvSpPr>
        <p:spPr/>
        <p:txBody>
          <a:bodyPr>
            <a:normAutofit lnSpcReduction="10000"/>
          </a:bodyPr>
          <a:lstStyle/>
          <a:p>
            <a:r>
              <a:rPr lang="en-GB" sz="2400" dirty="0">
                <a:latin typeface="Times New Roman" panose="02020603050405020304" pitchFamily="18" charset="0"/>
                <a:cs typeface="Times New Roman" panose="02020603050405020304" pitchFamily="18" charset="0"/>
              </a:rPr>
              <a:t>Measles is highly contagious, spreading through respiratory droplets, and can cause severe complications such as pneumonia, encephalitis, and even death</a:t>
            </a:r>
            <a:r>
              <a:rPr lang="en-GB" sz="1600" b="0" i="0" dirty="0">
                <a:solidFill>
                  <a:srgbClr val="333333"/>
                </a:solidFill>
                <a:effectLst/>
                <a:latin typeface="Helvetica Neue"/>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Before the introduction of the vaccine in 1963 </a:t>
            </a:r>
          </a:p>
          <a:p>
            <a:pPr lvl="2">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approximately 500,000 cases and 500 measles deaths were reported annually</a:t>
            </a:r>
          </a:p>
          <a:p>
            <a:pPr lvl="2">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epidemics occurred every 2–3 years </a:t>
            </a:r>
          </a:p>
          <a:p>
            <a:pPr lvl="2">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outbreak in various states of the United States </a:t>
            </a:r>
          </a:p>
          <a:p>
            <a:pPr lvl="2">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More than 50% of persons had measles by age 6 years, and more than 90% by age 15 years.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Globally, measles was the main contributor to children’s death before the invention of its vaccine. </a:t>
            </a:r>
          </a:p>
          <a:p>
            <a:pPr marL="914400" lvl="2"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712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9698-F73E-A458-77D2-5C1C70666A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B09CCA4-6F4D-0834-D850-3DD46ECF60C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The purpose of this report to analyse the trends in Measles over time in USA and visualize a relationship between measles cases and the success of immunization programs, and the current resurgence of measles in the USA. </a:t>
            </a:r>
          </a:p>
        </p:txBody>
      </p:sp>
    </p:spTree>
    <p:extLst>
      <p:ext uri="{BB962C8B-B14F-4D97-AF65-F5344CB8AC3E}">
        <p14:creationId xmlns:p14="http://schemas.microsoft.com/office/powerpoint/2010/main" val="73142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C523-F514-2A99-E7B9-741D69F228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CC39AAE0-1721-5AB8-3993-73783F0DD3D0}"/>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In our study, we have observed the different trends in the occurrence of Measles in the US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New York, California and Texas have a high number of cases </a:t>
            </a:r>
          </a:p>
          <a:p>
            <a:pPr lvl="1"/>
            <a:r>
              <a:rPr lang="en-US" sz="2000" dirty="0">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arge population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Area</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Measles cases were increasing every year because during that time period there was no vaccination to prevent the disease so we have examined that during the period 1938 to 1941 more than 450,000 cases were reported but after the year 1941 reported cases slows down as people might have adopted protective measurements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Measles also has a dependence on the location as it is a viral disease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the Measles virus has a seasonal variation so we examined the monthly analysis of cases between the years 1933 and 1959. </a:t>
            </a:r>
          </a:p>
        </p:txBody>
      </p:sp>
    </p:spTree>
    <p:extLst>
      <p:ext uri="{BB962C8B-B14F-4D97-AF65-F5344CB8AC3E}">
        <p14:creationId xmlns:p14="http://schemas.microsoft.com/office/powerpoint/2010/main" val="376291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39A5-622D-E96E-A4E9-A0809EA0DC2D}"/>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0E6D2-35CE-AA3C-4B3F-5BC4E37B17D8}"/>
              </a:ext>
            </a:extLst>
          </p:cNvPr>
          <p:cNvSpPr>
            <a:spLocks noGrp="1"/>
          </p:cNvSpPr>
          <p:nvPr>
            <p:ph idx="1"/>
          </p:nvPr>
        </p:nvSpPr>
        <p:spPr/>
        <p:txBody>
          <a:bodyPr/>
          <a:lstStyle/>
          <a:p>
            <a:pPr>
              <a:spcBef>
                <a:spcPts val="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Our aim is to present the data to vaccination skeptics and show them how the discovery and introduction of the measles vaccine caused a sharp decrease in the incidence of measles in the late 60s. </a:t>
            </a:r>
          </a:p>
          <a:p>
            <a:pPr>
              <a:spcBef>
                <a:spcPts val="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Millions of lives have been saved by the measles vaccine since its discovery. </a:t>
            </a:r>
          </a:p>
          <a:p>
            <a:pPr>
              <a:spcBef>
                <a:spcPts val="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measles vaccination rates continue to fall in the aftermath of the covid-19 pandemic, it will have real consequences for public health.</a:t>
            </a:r>
            <a:endParaRPr lang="en-US" dirty="0"/>
          </a:p>
        </p:txBody>
      </p:sp>
    </p:spTree>
    <p:extLst>
      <p:ext uri="{BB962C8B-B14F-4D97-AF65-F5344CB8AC3E}">
        <p14:creationId xmlns:p14="http://schemas.microsoft.com/office/powerpoint/2010/main" val="33940552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TM02900769[[fn=Retrospect]]</Template>
  <TotalTime>163</TotalTime>
  <Words>387</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Helvetica Neue</vt:lpstr>
      <vt:lpstr>Times New Roman</vt:lpstr>
      <vt:lpstr>Wingdings</vt:lpstr>
      <vt:lpstr>Retrospect</vt:lpstr>
      <vt:lpstr>ANALYSIS OF MEASLES CASES  OVER TIME WITH RELATION TO  MEASLES VACCINATION</vt:lpstr>
      <vt:lpstr>Background:</vt:lpstr>
      <vt:lpstr>Objective:</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ASJAD</dc:creator>
  <cp:lastModifiedBy>shefali badre</cp:lastModifiedBy>
  <cp:revision>18</cp:revision>
  <dcterms:created xsi:type="dcterms:W3CDTF">2022-07-05T19:10:55Z</dcterms:created>
  <dcterms:modified xsi:type="dcterms:W3CDTF">2024-01-19T21:17:07Z</dcterms:modified>
</cp:coreProperties>
</file>