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516" r:id="rId13"/>
  </p:sldMasterIdLst>
  <p:sldIdLst>
    <p:sldId id="269" r:id="rId15"/>
    <p:sldId id="270" r:id="rId16"/>
    <p:sldId id="261" r:id="rId17"/>
    <p:sldId id="256" r:id="rId18"/>
    <p:sldId id="262" r:id="rId19"/>
    <p:sldId id="257" r:id="rId20"/>
    <p:sldId id="260" r:id="rId21"/>
    <p:sldId id="258" r:id="rId22"/>
    <p:sldId id="259" r:id="rId23"/>
    <p:sldId id="277" r:id="rId24"/>
    <p:sldId id="276" r:id="rId25"/>
    <p:sldId id="279" r:id="rId26"/>
    <p:sldId id="273" r:id="rId27"/>
    <p:sldId id="274" r:id="rId28"/>
    <p:sldId id="271" r:id="rId29"/>
    <p:sldId id="275" r:id="rId30"/>
    <p:sldId id="264" r:id="rId31"/>
    <p:sldId id="265" r:id="rId32"/>
    <p:sldId id="267" r:id="rId33"/>
    <p:sldId id="266" r:id="rId34"/>
    <p:sldId id="263" r:id="rId35"/>
    <p:sldId id="268" r:id="rId36"/>
    <p:sldId id="278" r:id="rId37"/>
    <p:sldId id="280" r:id="rId38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±¼¸²"/>
        <a:ea typeface="±¼¸²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slide" Target="slides/slide15.xml"></Relationship><Relationship Id="rId30" Type="http://schemas.openxmlformats.org/officeDocument/2006/relationships/slide" Target="slides/slide16.xml"></Relationship><Relationship Id="rId31" Type="http://schemas.openxmlformats.org/officeDocument/2006/relationships/slide" Target="slides/slide17.xml"></Relationship><Relationship Id="rId32" Type="http://schemas.openxmlformats.org/officeDocument/2006/relationships/slide" Target="slides/slide18.xml"></Relationship><Relationship Id="rId33" Type="http://schemas.openxmlformats.org/officeDocument/2006/relationships/slide" Target="slides/slide19.xml"></Relationship><Relationship Id="rId34" Type="http://schemas.openxmlformats.org/officeDocument/2006/relationships/slide" Target="slides/slide20.xml"></Relationship><Relationship Id="rId35" Type="http://schemas.openxmlformats.org/officeDocument/2006/relationships/slide" Target="slides/slide21.xml"></Relationship><Relationship Id="rId36" Type="http://schemas.openxmlformats.org/officeDocument/2006/relationships/slide" Target="slides/slide22.xml"></Relationship><Relationship Id="rId37" Type="http://schemas.openxmlformats.org/officeDocument/2006/relationships/slide" Target="slides/slide23.xml"></Relationship><Relationship Id="rId38" Type="http://schemas.openxmlformats.org/officeDocument/2006/relationships/slide" Target="slides/slide24.xml"></Relationship><Relationship Id="rId39" Type="http://schemas.openxmlformats.org/officeDocument/2006/relationships/viewProps" Target="viewProps.xml"></Relationship><Relationship Id="rId40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2017-08-03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2017-08-03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2017-08-03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2017-08-03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2017-08-03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2017-08-03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2017-08-03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2017-08-03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2017-08-03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2017-08-03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2017-08-03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2017-08-03</a:t>
            </a:fld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1" r:id="rId1"/>
    <p:sldLayoutId id="2147484502" r:id="rId2"/>
    <p:sldLayoutId id="2147484503" r:id="rId3"/>
    <p:sldLayoutId id="2147484504" r:id="rId4"/>
    <p:sldLayoutId id="2147484505" r:id="rId5"/>
    <p:sldLayoutId id="2147484506" r:id="rId6"/>
    <p:sldLayoutId id="2147484507" r:id="rId7"/>
    <p:sldLayoutId id="2147484508" r:id="rId8"/>
    <p:sldLayoutId id="2147484509" r:id="rId9"/>
    <p:sldLayoutId id="2147484510" r:id="rId10"/>
    <p:sldLayoutId id="2147484511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964048141.png"></Relationship><Relationship Id="rId3" Type="http://schemas.openxmlformats.org/officeDocument/2006/relationships/image" Target="../media/fImage191134828467.png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77324896334.png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5663746500.png"></Relationship><Relationship Id="rId3" Type="http://schemas.openxmlformats.org/officeDocument/2006/relationships/image" Target="../media/fImage5420759169.png"></Relationship><Relationship Id="rId4" Type="http://schemas.openxmlformats.org/officeDocument/2006/relationships/image" Target="../media/fImage11500765724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4783711478.png"></Relationship><Relationship Id="rId3" Type="http://schemas.openxmlformats.org/officeDocument/2006/relationships/image" Target="../media/fImage4589729358.png"></Relationship><Relationship Id="rId4" Type="http://schemas.openxmlformats.org/officeDocument/2006/relationships/image" Target="../media/fImage11531736962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93031004464.png"></Relationship><Relationship Id="rId3" Type="http://schemas.openxmlformats.org/officeDocument/2006/relationships/image" Target="../media/fImage32261015705.png"></Relationship><Relationship Id="rId4" Type="http://schemas.openxmlformats.org/officeDocument/2006/relationships/image" Target="../media/fImage57541028145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6390773281.png"></Relationship><Relationship Id="rId3" Type="http://schemas.openxmlformats.org/officeDocument/2006/relationships/image" Target="../media/fImage5927786827.png"></Relationship><Relationship Id="rId4" Type="http://schemas.openxmlformats.org/officeDocument/2006/relationships/image" Target="../media/fImage5418799961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871386491.png"></Relationship><Relationship Id="rId3" Type="http://schemas.openxmlformats.org/officeDocument/2006/relationships/image" Target="../media/fImage5690872995.png"></Relationship><Relationship Id="rId4" Type="http://schemas.openxmlformats.org/officeDocument/2006/relationships/image" Target="../media/fImage5812881942.png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23783804827.png"></Relationship><Relationship Id="rId3" Type="http://schemas.openxmlformats.org/officeDocument/2006/relationships/image" Target="../media/fImage5911815436.png"></Relationship><Relationship Id="rId4" Type="http://schemas.openxmlformats.org/officeDocument/2006/relationships/image" Target="../media/fImage5365822391.png"></Relationship><Relationship Id="rId5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1444834604.png"></Relationship><Relationship Id="rId3" Type="http://schemas.openxmlformats.org/officeDocument/2006/relationships/image" Target="../media/fImage4454843902.png"></Relationship><Relationship Id="rId4" Type="http://schemas.openxmlformats.org/officeDocument/2006/relationships/image" Target="../media/fImage526785153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HanSeungChol/AppData/Roaming/PolarisOffice/ETemp/5756_5142944/fImage19640481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620" y="412750"/>
            <a:ext cx="5803265" cy="6430010"/>
          </a:xfrm>
          <a:prstGeom prst="rect"/>
          <a:noFill/>
        </p:spPr>
      </p:pic>
      <p:pic>
        <p:nvPicPr>
          <p:cNvPr id="3" name="그림 2" descr="C:/Users/HanSeungChol/AppData/Roaming/PolarisOffice/ETemp/5756_5142944/fImage19113482846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48375" y="428625"/>
            <a:ext cx="6072505" cy="6398260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15875" y="31750"/>
            <a:ext cx="58108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FASTQ1 파일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6048375" y="31750"/>
            <a:ext cx="55886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FASTQ2 파일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175260" y="111125"/>
            <a:ext cx="9794875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FASTQ, SAM 파일 각각 저장했을 때 구조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83" name="그룹 82"/>
          <p:cNvGrpSpPr/>
          <p:nvPr/>
        </p:nvGrpSpPr>
        <p:grpSpPr>
          <a:xfrm rot="0">
            <a:off x="746125" y="571500"/>
            <a:ext cx="3921125" cy="4048125"/>
            <a:chOff x="746125" y="571500"/>
            <a:chExt cx="3921125" cy="4048125"/>
          </a:xfrm>
        </p:grpSpPr>
        <p:grpSp>
          <p:nvGrpSpPr>
            <p:cNvPr id="84" name="그룹 83"/>
            <p:cNvGrpSpPr/>
            <p:nvPr/>
          </p:nvGrpSpPr>
          <p:grpSpPr>
            <a:xfrm rot="0">
              <a:off x="1031875" y="1183640"/>
              <a:ext cx="3317875" cy="929640"/>
              <a:chOff x="1031875" y="1183640"/>
              <a:chExt cx="3317875" cy="929640"/>
            </a:xfrm>
          </p:grpSpPr>
          <p:sp>
            <p:nvSpPr>
              <p:cNvPr id="85" name="텍스트 상자 84"/>
              <p:cNvSpPr txBox="1">
                <a:spLocks/>
              </p:cNvSpPr>
              <p:nvPr/>
            </p:nvSpPr>
            <p:spPr>
              <a:xfrm rot="0">
                <a:off x="1698625" y="1189990"/>
                <a:ext cx="2651760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@SRR490124.1 1706...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AAACTCACCAGACCA...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HEHHHHHHHGHHH...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86" name="텍스트 상자 85"/>
              <p:cNvSpPr txBox="1">
                <a:spLocks/>
              </p:cNvSpPr>
              <p:nvPr/>
            </p:nvSpPr>
            <p:spPr>
              <a:xfrm rot="0">
                <a:off x="1031875" y="1183640"/>
                <a:ext cx="667385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id 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seq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qual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 rot="0">
              <a:off x="1031875" y="2312670"/>
              <a:ext cx="3317875" cy="926465"/>
              <a:chOff x="1031875" y="2312670"/>
              <a:chExt cx="3317875" cy="926465"/>
            </a:xfrm>
          </p:grpSpPr>
          <p:sp>
            <p:nvSpPr>
              <p:cNvPr id="88" name="텍스트 상자 87"/>
              <p:cNvSpPr txBox="1">
                <a:spLocks/>
              </p:cNvSpPr>
              <p:nvPr/>
            </p:nvSpPr>
            <p:spPr>
              <a:xfrm rot="0">
                <a:off x="1682750" y="2315845"/>
                <a:ext cx="2667635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@SRR490124.2 1706...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GATGTAAAGACCATT...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HHHHHHHHHEFCG...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89" name="텍스트 상자 88"/>
              <p:cNvSpPr txBox="1">
                <a:spLocks/>
              </p:cNvSpPr>
              <p:nvPr/>
            </p:nvSpPr>
            <p:spPr>
              <a:xfrm rot="0">
                <a:off x="1031875" y="2312670"/>
                <a:ext cx="651510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id 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seq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qual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90" name="도형 89"/>
            <p:cNvSpPr>
              <a:spLocks/>
            </p:cNvSpPr>
            <p:nvPr/>
          </p:nvSpPr>
          <p:spPr>
            <a:xfrm rot="0">
              <a:off x="746125" y="936625"/>
              <a:ext cx="3921760" cy="3683635"/>
            </a:xfrm>
            <a:prstGeom prst="rect"/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91" name="텍스트 상자 90"/>
            <p:cNvSpPr txBox="1">
              <a:spLocks/>
            </p:cNvSpPr>
            <p:nvPr/>
          </p:nvSpPr>
          <p:spPr>
            <a:xfrm rot="0">
              <a:off x="746125" y="571500"/>
              <a:ext cx="3175635" cy="3702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FASTQ1 Collection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92" name="그룹 91"/>
            <p:cNvGrpSpPr/>
            <p:nvPr/>
          </p:nvGrpSpPr>
          <p:grpSpPr>
            <a:xfrm rot="0">
              <a:off x="1024255" y="3479800"/>
              <a:ext cx="3317875" cy="901700"/>
              <a:chOff x="1024255" y="3479800"/>
              <a:chExt cx="3317875" cy="901700"/>
            </a:xfrm>
          </p:grpSpPr>
          <p:sp>
            <p:nvSpPr>
              <p:cNvPr id="93" name="텍스트 상자 92"/>
              <p:cNvSpPr txBox="1">
                <a:spLocks/>
              </p:cNvSpPr>
              <p:nvPr/>
            </p:nvSpPr>
            <p:spPr>
              <a:xfrm rot="0">
                <a:off x="1675130" y="3481705"/>
                <a:ext cx="2667635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@SRR490124.3 1706...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GATGTAAAGACCATT...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HHHHHHHHHEFCG...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94" name="텍스트 상자 93"/>
              <p:cNvSpPr txBox="1">
                <a:spLocks/>
              </p:cNvSpPr>
              <p:nvPr/>
            </p:nvSpPr>
            <p:spPr>
              <a:xfrm rot="0">
                <a:off x="1024255" y="3479800"/>
                <a:ext cx="651510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id 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seq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qual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</p:grpSp>
      <p:grpSp>
        <p:nvGrpSpPr>
          <p:cNvPr id="154" name="그룹 153"/>
          <p:cNvGrpSpPr/>
          <p:nvPr/>
        </p:nvGrpSpPr>
        <p:grpSpPr>
          <a:xfrm rot="0">
            <a:off x="7120255" y="563880"/>
            <a:ext cx="3921125" cy="5643245"/>
            <a:chOff x="7120255" y="563880"/>
            <a:chExt cx="3921125" cy="5643245"/>
          </a:xfrm>
        </p:grpSpPr>
        <p:sp>
          <p:nvSpPr>
            <p:cNvPr id="155" name="도형 154"/>
            <p:cNvSpPr>
              <a:spLocks/>
            </p:cNvSpPr>
            <p:nvPr/>
          </p:nvSpPr>
          <p:spPr>
            <a:xfrm rot="0">
              <a:off x="7120255" y="929005"/>
              <a:ext cx="3921760" cy="5278755"/>
            </a:xfrm>
            <a:prstGeom prst="rect"/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56" name="텍스트 상자 155"/>
            <p:cNvSpPr txBox="1">
              <a:spLocks/>
            </p:cNvSpPr>
            <p:nvPr/>
          </p:nvSpPr>
          <p:spPr>
            <a:xfrm rot="0">
              <a:off x="7120255" y="563880"/>
              <a:ext cx="3175635" cy="3702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SAM Collection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157" name="그룹 156"/>
            <p:cNvGrpSpPr/>
            <p:nvPr/>
          </p:nvGrpSpPr>
          <p:grpSpPr>
            <a:xfrm rot="0">
              <a:off x="7374255" y="2310130"/>
              <a:ext cx="3421380" cy="930910"/>
              <a:chOff x="7374255" y="2310130"/>
              <a:chExt cx="3421380" cy="930910"/>
            </a:xfrm>
          </p:grpSpPr>
          <p:sp>
            <p:nvSpPr>
              <p:cNvPr id="158" name="텍스트 상자 157"/>
              <p:cNvSpPr txBox="1">
                <a:spLocks/>
              </p:cNvSpPr>
              <p:nvPr/>
            </p:nvSpPr>
            <p:spPr>
              <a:xfrm rot="0">
                <a:off x="8279130" y="2317750"/>
                <a:ext cx="2517140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SRR490124.1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ATCGGGTCCCAAA..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EEEEEABHEBGHHH...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59" name="텍스트 상자 158"/>
              <p:cNvSpPr txBox="1">
                <a:spLocks/>
              </p:cNvSpPr>
              <p:nvPr/>
            </p:nvSpPr>
            <p:spPr>
              <a:xfrm rot="0">
                <a:off x="7374255" y="2310130"/>
                <a:ext cx="905510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qname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seq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qual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160" name="그룹 159"/>
            <p:cNvGrpSpPr/>
            <p:nvPr/>
          </p:nvGrpSpPr>
          <p:grpSpPr>
            <a:xfrm rot="0">
              <a:off x="7374255" y="1167130"/>
              <a:ext cx="3421380" cy="930910"/>
              <a:chOff x="7374255" y="1167130"/>
              <a:chExt cx="3421380" cy="930910"/>
            </a:xfrm>
          </p:grpSpPr>
          <p:sp>
            <p:nvSpPr>
              <p:cNvPr id="161" name="텍스트 상자 160"/>
              <p:cNvSpPr txBox="1">
                <a:spLocks/>
              </p:cNvSpPr>
              <p:nvPr/>
            </p:nvSpPr>
            <p:spPr>
              <a:xfrm rot="0">
                <a:off x="8279130" y="1174750"/>
                <a:ext cx="2517140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SRR490124.1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AAACTCACCAGA...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HEHHHHHHHGH...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62" name="텍스트 상자 161"/>
              <p:cNvSpPr txBox="1">
                <a:spLocks/>
              </p:cNvSpPr>
              <p:nvPr/>
            </p:nvSpPr>
            <p:spPr>
              <a:xfrm rot="0">
                <a:off x="7374255" y="1167130"/>
                <a:ext cx="905510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qname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seq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qual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163" name="텍스트 상자 162"/>
            <p:cNvSpPr txBox="1">
              <a:spLocks/>
            </p:cNvSpPr>
            <p:nvPr/>
          </p:nvSpPr>
          <p:spPr>
            <a:xfrm rot="0">
              <a:off x="8862695" y="5635625"/>
              <a:ext cx="456565" cy="57213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eaVert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ㅇㅇ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164" name="그룹 163"/>
            <p:cNvGrpSpPr/>
            <p:nvPr/>
          </p:nvGrpSpPr>
          <p:grpSpPr>
            <a:xfrm rot="0">
              <a:off x="7374890" y="3422015"/>
              <a:ext cx="3421380" cy="930910"/>
              <a:chOff x="7374890" y="3422015"/>
              <a:chExt cx="3421380" cy="930910"/>
            </a:xfrm>
          </p:grpSpPr>
          <p:sp>
            <p:nvSpPr>
              <p:cNvPr id="165" name="텍스트 상자 164"/>
              <p:cNvSpPr txBox="1">
                <a:spLocks/>
              </p:cNvSpPr>
              <p:nvPr/>
            </p:nvSpPr>
            <p:spPr>
              <a:xfrm rot="0">
                <a:off x="8279765" y="3429635"/>
                <a:ext cx="2517140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SRR490124.2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ATCGGGTCCCAAA..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EEEEEABHEBGHHH...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66" name="텍스트 상자 165"/>
              <p:cNvSpPr txBox="1">
                <a:spLocks/>
              </p:cNvSpPr>
              <p:nvPr/>
            </p:nvSpPr>
            <p:spPr>
              <a:xfrm rot="0">
                <a:off x="7374890" y="3422015"/>
                <a:ext cx="905510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qname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seq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qual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167" name="그룹 166"/>
            <p:cNvGrpSpPr/>
            <p:nvPr/>
          </p:nvGrpSpPr>
          <p:grpSpPr>
            <a:xfrm rot="0">
              <a:off x="7374890" y="4517390"/>
              <a:ext cx="3421380" cy="930910"/>
              <a:chOff x="7374890" y="4517390"/>
              <a:chExt cx="3421380" cy="930910"/>
            </a:xfrm>
          </p:grpSpPr>
          <p:sp>
            <p:nvSpPr>
              <p:cNvPr id="168" name="텍스트 상자 167"/>
              <p:cNvSpPr txBox="1">
                <a:spLocks/>
              </p:cNvSpPr>
              <p:nvPr/>
            </p:nvSpPr>
            <p:spPr>
              <a:xfrm rot="0">
                <a:off x="8279765" y="4525010"/>
                <a:ext cx="2517140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SRR490124.2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ATCGGGTCCCAAA..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EEEEEABHEBGHHH...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69" name="텍스트 상자 168"/>
              <p:cNvSpPr txBox="1">
                <a:spLocks/>
              </p:cNvSpPr>
              <p:nvPr/>
            </p:nvSpPr>
            <p:spPr>
              <a:xfrm rot="0">
                <a:off x="7374890" y="4517390"/>
                <a:ext cx="905510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qname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seq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qual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</p:grpSp>
      <p:sp>
        <p:nvSpPr>
          <p:cNvPr id="170" name="텍스트 상자 169"/>
          <p:cNvSpPr txBox="1">
            <a:spLocks/>
          </p:cNvSpPr>
          <p:nvPr/>
        </p:nvSpPr>
        <p:spPr>
          <a:xfrm rot="0">
            <a:off x="666750" y="4937125"/>
            <a:ext cx="60807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SAM Collection에서 일부 속성들 생략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175260" y="111125"/>
            <a:ext cx="9794875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FASTQ, SAM 파일 연계했을 때 구조 (ROW 2개)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97" name="그룹 196"/>
          <p:cNvGrpSpPr/>
          <p:nvPr/>
        </p:nvGrpSpPr>
        <p:grpSpPr>
          <a:xfrm rot="0">
            <a:off x="7421880" y="563880"/>
            <a:ext cx="3921125" cy="5643245"/>
            <a:chOff x="7421880" y="563880"/>
            <a:chExt cx="3921125" cy="5643245"/>
          </a:xfrm>
        </p:grpSpPr>
        <p:sp>
          <p:nvSpPr>
            <p:cNvPr id="136" name="도형 135"/>
            <p:cNvSpPr>
              <a:spLocks/>
            </p:cNvSpPr>
            <p:nvPr/>
          </p:nvSpPr>
          <p:spPr>
            <a:xfrm rot="0">
              <a:off x="7421880" y="929005"/>
              <a:ext cx="3921760" cy="5278755"/>
            </a:xfrm>
            <a:prstGeom prst="rect"/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37" name="텍스트 상자 136"/>
            <p:cNvSpPr txBox="1">
              <a:spLocks/>
            </p:cNvSpPr>
            <p:nvPr/>
          </p:nvSpPr>
          <p:spPr>
            <a:xfrm rot="0">
              <a:off x="7421880" y="563880"/>
              <a:ext cx="3175635" cy="3702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SAM Collection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138" name="그룹 137"/>
            <p:cNvGrpSpPr/>
            <p:nvPr/>
          </p:nvGrpSpPr>
          <p:grpSpPr>
            <a:xfrm rot="0">
              <a:off x="7675880" y="2310130"/>
              <a:ext cx="3421380" cy="930910"/>
              <a:chOff x="7675880" y="2310130"/>
              <a:chExt cx="3421380" cy="930910"/>
            </a:xfrm>
          </p:grpSpPr>
          <p:sp>
            <p:nvSpPr>
              <p:cNvPr id="139" name="텍스트 상자 138"/>
              <p:cNvSpPr txBox="1">
                <a:spLocks/>
              </p:cNvSpPr>
              <p:nvPr/>
            </p:nvSpPr>
            <p:spPr>
              <a:xfrm rot="0">
                <a:off x="8580755" y="2317750"/>
                <a:ext cx="2517140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SRR490124.1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ATCGGGTCCCAAA..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EEEEEABHEBGHHH...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40" name="텍스트 상자 139"/>
              <p:cNvSpPr txBox="1">
                <a:spLocks/>
              </p:cNvSpPr>
              <p:nvPr/>
            </p:nvSpPr>
            <p:spPr>
              <a:xfrm rot="0">
                <a:off x="7675879" y="2310130"/>
                <a:ext cx="905510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qname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seq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qual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0">
              <a:off x="7675880" y="1167130"/>
              <a:ext cx="3421380" cy="930910"/>
              <a:chOff x="7675880" y="1167130"/>
              <a:chExt cx="3421380" cy="930910"/>
            </a:xfrm>
          </p:grpSpPr>
          <p:sp>
            <p:nvSpPr>
              <p:cNvPr id="142" name="텍스트 상자 141"/>
              <p:cNvSpPr txBox="1">
                <a:spLocks/>
              </p:cNvSpPr>
              <p:nvPr/>
            </p:nvSpPr>
            <p:spPr>
              <a:xfrm rot="0">
                <a:off x="8580755" y="1174750"/>
                <a:ext cx="2517140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SRR490124.1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AAACTCACCAGA...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HEHHHHHHHGH...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43" name="텍스트 상자 142"/>
              <p:cNvSpPr txBox="1">
                <a:spLocks/>
              </p:cNvSpPr>
              <p:nvPr/>
            </p:nvSpPr>
            <p:spPr>
              <a:xfrm rot="0">
                <a:off x="7675879" y="1167130"/>
                <a:ext cx="905510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qname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seq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qual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144" name="텍스트 상자 143"/>
            <p:cNvSpPr txBox="1">
              <a:spLocks/>
            </p:cNvSpPr>
            <p:nvPr/>
          </p:nvSpPr>
          <p:spPr>
            <a:xfrm rot="0">
              <a:off x="9164320" y="5635625"/>
              <a:ext cx="456565" cy="57213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eaVert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ㅇㅇ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148" name="그룹 147"/>
            <p:cNvGrpSpPr/>
            <p:nvPr/>
          </p:nvGrpSpPr>
          <p:grpSpPr>
            <a:xfrm rot="0">
              <a:off x="7676515" y="3422015"/>
              <a:ext cx="3421380" cy="930910"/>
              <a:chOff x="7676515" y="3422015"/>
              <a:chExt cx="3421380" cy="930910"/>
            </a:xfrm>
          </p:grpSpPr>
          <p:sp>
            <p:nvSpPr>
              <p:cNvPr id="149" name="텍스트 상자 148"/>
              <p:cNvSpPr txBox="1">
                <a:spLocks/>
              </p:cNvSpPr>
              <p:nvPr/>
            </p:nvSpPr>
            <p:spPr>
              <a:xfrm rot="0">
                <a:off x="8581390" y="3429635"/>
                <a:ext cx="2517140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SRR490124.2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ATCGGGTCCCAAA..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EEEEEABHEBGHHH...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50" name="텍스트 상자 149"/>
              <p:cNvSpPr txBox="1">
                <a:spLocks/>
              </p:cNvSpPr>
              <p:nvPr/>
            </p:nvSpPr>
            <p:spPr>
              <a:xfrm rot="0">
                <a:off x="7676515" y="3422015"/>
                <a:ext cx="905510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qname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seq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qual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151" name="그룹 150"/>
            <p:cNvGrpSpPr/>
            <p:nvPr/>
          </p:nvGrpSpPr>
          <p:grpSpPr>
            <a:xfrm rot="0">
              <a:off x="7676515" y="4517390"/>
              <a:ext cx="3421380" cy="930910"/>
              <a:chOff x="7676515" y="4517390"/>
              <a:chExt cx="3421380" cy="930910"/>
            </a:xfrm>
          </p:grpSpPr>
          <p:sp>
            <p:nvSpPr>
              <p:cNvPr id="152" name="텍스트 상자 151"/>
              <p:cNvSpPr txBox="1">
                <a:spLocks/>
              </p:cNvSpPr>
              <p:nvPr/>
            </p:nvSpPr>
            <p:spPr>
              <a:xfrm rot="0">
                <a:off x="8581390" y="4525010"/>
                <a:ext cx="2517140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SRR490124.2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ATCGGGTCCCAAA..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EEEEEABHEBGHHH...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53" name="텍스트 상자 152"/>
              <p:cNvSpPr txBox="1">
                <a:spLocks/>
              </p:cNvSpPr>
              <p:nvPr/>
            </p:nvSpPr>
            <p:spPr>
              <a:xfrm rot="0">
                <a:off x="7676515" y="4517390"/>
                <a:ext cx="905510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qname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seq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qual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</p:grpSp>
      <p:cxnSp>
        <p:nvCxnSpPr>
          <p:cNvPr id="154" name="도형 153"/>
          <p:cNvCxnSpPr>
            <a:stCxn id="163" idx="3"/>
            <a:endCxn id="143" idx="1"/>
          </p:cNvCxnSpPr>
          <p:nvPr/>
        </p:nvCxnSpPr>
        <p:spPr>
          <a:xfrm rot="0">
            <a:off x="3992880" y="1447165"/>
            <a:ext cx="3683635" cy="182245"/>
          </a:xfrm>
          <a:prstGeom prst="straightConnector1"/>
          <a:ln w="63500" cap="flat" cmpd="sng">
            <a:solidFill>
              <a:srgbClr val="5B9BD5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도형 154"/>
          <p:cNvCxnSpPr>
            <a:stCxn id="166" idx="3"/>
            <a:endCxn id="153" idx="1"/>
          </p:cNvCxnSpPr>
          <p:nvPr/>
        </p:nvCxnSpPr>
        <p:spPr>
          <a:xfrm rot="0">
            <a:off x="3985260" y="1995170"/>
            <a:ext cx="3691890" cy="2984500"/>
          </a:xfrm>
          <a:prstGeom prst="straightConnector1"/>
          <a:ln w="63500" cap="flat" cmpd="sng">
            <a:solidFill>
              <a:srgbClr val="5B9BD5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도형 155"/>
          <p:cNvCxnSpPr>
            <a:stCxn id="190" idx="3"/>
            <a:endCxn id="140" idx="1"/>
          </p:cNvCxnSpPr>
          <p:nvPr/>
        </p:nvCxnSpPr>
        <p:spPr>
          <a:xfrm rot="0" flipV="1">
            <a:off x="4001135" y="2771775"/>
            <a:ext cx="3675380" cy="1843405"/>
          </a:xfrm>
          <a:prstGeom prst="straightConnector1"/>
          <a:ln w="635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도형 156"/>
          <p:cNvCxnSpPr>
            <a:stCxn id="193" idx="3"/>
            <a:endCxn id="150" idx="1"/>
          </p:cNvCxnSpPr>
          <p:nvPr/>
        </p:nvCxnSpPr>
        <p:spPr>
          <a:xfrm rot="0" flipV="1">
            <a:off x="3993515" y="3883660"/>
            <a:ext cx="3683635" cy="1279525"/>
          </a:xfrm>
          <a:prstGeom prst="straightConnector1"/>
          <a:ln w="635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도형 157"/>
          <p:cNvSpPr>
            <a:spLocks/>
          </p:cNvSpPr>
          <p:nvPr/>
        </p:nvSpPr>
        <p:spPr>
          <a:xfrm rot="0">
            <a:off x="4619625" y="920750"/>
            <a:ext cx="2413635" cy="531876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59" name="텍스트 상자 158"/>
          <p:cNvSpPr txBox="1">
            <a:spLocks/>
          </p:cNvSpPr>
          <p:nvPr/>
        </p:nvSpPr>
        <p:spPr>
          <a:xfrm rot="0">
            <a:off x="4603750" y="555625"/>
            <a:ext cx="24295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Edge Collection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86" name="그룹 185"/>
          <p:cNvGrpSpPr/>
          <p:nvPr/>
        </p:nvGrpSpPr>
        <p:grpSpPr>
          <a:xfrm rot="0">
            <a:off x="246380" y="563880"/>
            <a:ext cx="4000500" cy="2698750"/>
            <a:chOff x="246380" y="563880"/>
            <a:chExt cx="4000500" cy="2698750"/>
          </a:xfrm>
        </p:grpSpPr>
        <p:grpSp>
          <p:nvGrpSpPr>
            <p:cNvPr id="161" name="그룹 160"/>
            <p:cNvGrpSpPr/>
            <p:nvPr/>
          </p:nvGrpSpPr>
          <p:grpSpPr>
            <a:xfrm rot="0">
              <a:off x="452755" y="1262380"/>
              <a:ext cx="3540125" cy="369570"/>
              <a:chOff x="452755" y="1262380"/>
              <a:chExt cx="3540125" cy="369570"/>
            </a:xfrm>
          </p:grpSpPr>
          <p:sp>
            <p:nvSpPr>
              <p:cNvPr id="162" name="텍스트 상자 161"/>
              <p:cNvSpPr txBox="1">
                <a:spLocks/>
              </p:cNvSpPr>
              <p:nvPr/>
            </p:nvSpPr>
            <p:spPr>
              <a:xfrm rot="0">
                <a:off x="452755" y="1262380"/>
                <a:ext cx="715010" cy="37020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id  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63" name="텍스트 상자 162"/>
              <p:cNvSpPr txBox="1">
                <a:spLocks/>
              </p:cNvSpPr>
              <p:nvPr/>
            </p:nvSpPr>
            <p:spPr>
              <a:xfrm rot="0">
                <a:off x="1167130" y="1262380"/>
                <a:ext cx="2826385" cy="37020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@SRR490124.1 1706:...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 rot="0">
              <a:off x="445135" y="1810385"/>
              <a:ext cx="3540125" cy="369570"/>
              <a:chOff x="445135" y="1810385"/>
              <a:chExt cx="3540125" cy="369570"/>
            </a:xfrm>
          </p:grpSpPr>
          <p:sp>
            <p:nvSpPr>
              <p:cNvPr id="165" name="텍스트 상자 164"/>
              <p:cNvSpPr txBox="1">
                <a:spLocks/>
              </p:cNvSpPr>
              <p:nvPr/>
            </p:nvSpPr>
            <p:spPr>
              <a:xfrm rot="0">
                <a:off x="445135" y="1810385"/>
                <a:ext cx="715010" cy="37020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id  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66" name="텍스트 상자 165"/>
              <p:cNvSpPr txBox="1">
                <a:spLocks/>
              </p:cNvSpPr>
              <p:nvPr/>
            </p:nvSpPr>
            <p:spPr>
              <a:xfrm rot="0">
                <a:off x="1159510" y="1810385"/>
                <a:ext cx="2826385" cy="37020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@SRR490124.2 1706:...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170" name="도형 169"/>
            <p:cNvSpPr>
              <a:spLocks/>
            </p:cNvSpPr>
            <p:nvPr/>
          </p:nvSpPr>
          <p:spPr>
            <a:xfrm rot="0">
              <a:off x="246380" y="929005"/>
              <a:ext cx="4001135" cy="2135505"/>
            </a:xfrm>
            <a:prstGeom prst="rect"/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71" name="텍스트 상자 170"/>
            <p:cNvSpPr txBox="1">
              <a:spLocks/>
            </p:cNvSpPr>
            <p:nvPr/>
          </p:nvSpPr>
          <p:spPr>
            <a:xfrm rot="0">
              <a:off x="1997075" y="2246630"/>
              <a:ext cx="456565" cy="1016634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eaVert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ㅇㅇㅇ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2" name="텍스트 상자 171"/>
            <p:cNvSpPr txBox="1">
              <a:spLocks/>
            </p:cNvSpPr>
            <p:nvPr/>
          </p:nvSpPr>
          <p:spPr>
            <a:xfrm rot="0">
              <a:off x="246380" y="563880"/>
              <a:ext cx="3175635" cy="3702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FASTQ1 Collection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87" name="그룹 186"/>
          <p:cNvGrpSpPr/>
          <p:nvPr/>
        </p:nvGrpSpPr>
        <p:grpSpPr>
          <a:xfrm rot="0">
            <a:off x="254635" y="3731260"/>
            <a:ext cx="4000500" cy="2698750"/>
            <a:chOff x="254635" y="3731260"/>
            <a:chExt cx="4000500" cy="2698750"/>
          </a:xfrm>
        </p:grpSpPr>
        <p:grpSp>
          <p:nvGrpSpPr>
            <p:cNvPr id="188" name="그룹 187"/>
            <p:cNvGrpSpPr/>
            <p:nvPr/>
          </p:nvGrpSpPr>
          <p:grpSpPr>
            <a:xfrm rot="0">
              <a:off x="461010" y="4429760"/>
              <a:ext cx="3540125" cy="369570"/>
              <a:chOff x="461010" y="4429760"/>
              <a:chExt cx="3540125" cy="369570"/>
            </a:xfrm>
          </p:grpSpPr>
          <p:sp>
            <p:nvSpPr>
              <p:cNvPr id="189" name="텍스트 상자 188"/>
              <p:cNvSpPr txBox="1">
                <a:spLocks/>
              </p:cNvSpPr>
              <p:nvPr/>
            </p:nvSpPr>
            <p:spPr>
              <a:xfrm rot="0">
                <a:off x="461010" y="4429760"/>
                <a:ext cx="715010" cy="37020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id  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90" name="텍스트 상자 189"/>
              <p:cNvSpPr txBox="1">
                <a:spLocks/>
              </p:cNvSpPr>
              <p:nvPr/>
            </p:nvSpPr>
            <p:spPr>
              <a:xfrm rot="0">
                <a:off x="1175385" y="4429760"/>
                <a:ext cx="2826385" cy="37020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@SRR490124.1 1706:...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191" name="그룹 190"/>
            <p:cNvGrpSpPr/>
            <p:nvPr/>
          </p:nvGrpSpPr>
          <p:grpSpPr>
            <a:xfrm rot="0">
              <a:off x="453390" y="4977765"/>
              <a:ext cx="3540125" cy="369570"/>
              <a:chOff x="453390" y="4977765"/>
              <a:chExt cx="3540125" cy="369570"/>
            </a:xfrm>
          </p:grpSpPr>
          <p:sp>
            <p:nvSpPr>
              <p:cNvPr id="192" name="텍스트 상자 191"/>
              <p:cNvSpPr txBox="1">
                <a:spLocks/>
              </p:cNvSpPr>
              <p:nvPr/>
            </p:nvSpPr>
            <p:spPr>
              <a:xfrm rot="0">
                <a:off x="453390" y="4977765"/>
                <a:ext cx="715010" cy="37020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id  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93" name="텍스트 상자 192"/>
              <p:cNvSpPr txBox="1">
                <a:spLocks/>
              </p:cNvSpPr>
              <p:nvPr/>
            </p:nvSpPr>
            <p:spPr>
              <a:xfrm rot="0">
                <a:off x="1167765" y="4977765"/>
                <a:ext cx="2826385" cy="37020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@SRR490124.2 1706:...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194" name="도형 193"/>
            <p:cNvSpPr>
              <a:spLocks/>
            </p:cNvSpPr>
            <p:nvPr/>
          </p:nvSpPr>
          <p:spPr>
            <a:xfrm rot="0">
              <a:off x="254635" y="4096385"/>
              <a:ext cx="4001135" cy="2135505"/>
            </a:xfrm>
            <a:prstGeom prst="rect"/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95" name="텍스트 상자 194"/>
            <p:cNvSpPr txBox="1">
              <a:spLocks/>
            </p:cNvSpPr>
            <p:nvPr/>
          </p:nvSpPr>
          <p:spPr>
            <a:xfrm rot="0">
              <a:off x="2005330" y="5414010"/>
              <a:ext cx="456565" cy="1016634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eaVert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ㅇㅇㅇ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6" name="텍스트 상자 195"/>
            <p:cNvSpPr txBox="1">
              <a:spLocks/>
            </p:cNvSpPr>
            <p:nvPr/>
          </p:nvSpPr>
          <p:spPr>
            <a:xfrm rot="0">
              <a:off x="254635" y="3731260"/>
              <a:ext cx="3175635" cy="3702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FASTQ2 Collection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175260" y="111125"/>
            <a:ext cx="9794875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FASTQ, SAM 파일 연계했을 때 구조 (ROW 3개 이상)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97" name="그룹 196"/>
          <p:cNvGrpSpPr/>
          <p:nvPr/>
        </p:nvGrpSpPr>
        <p:grpSpPr>
          <a:xfrm rot="0">
            <a:off x="7421880" y="563880"/>
            <a:ext cx="3921125" cy="5643245"/>
            <a:chOff x="7421880" y="563880"/>
            <a:chExt cx="3921125" cy="5643245"/>
          </a:xfrm>
        </p:grpSpPr>
        <p:sp>
          <p:nvSpPr>
            <p:cNvPr id="136" name="도형 135"/>
            <p:cNvSpPr>
              <a:spLocks/>
            </p:cNvSpPr>
            <p:nvPr/>
          </p:nvSpPr>
          <p:spPr>
            <a:xfrm rot="0">
              <a:off x="7421880" y="929005"/>
              <a:ext cx="3921760" cy="5278755"/>
            </a:xfrm>
            <a:prstGeom prst="rect"/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37" name="텍스트 상자 136"/>
            <p:cNvSpPr txBox="1">
              <a:spLocks/>
            </p:cNvSpPr>
            <p:nvPr/>
          </p:nvSpPr>
          <p:spPr>
            <a:xfrm rot="0">
              <a:off x="7421880" y="563880"/>
              <a:ext cx="3175635" cy="3702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SAM Collection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138" name="그룹 137"/>
            <p:cNvGrpSpPr/>
            <p:nvPr/>
          </p:nvGrpSpPr>
          <p:grpSpPr>
            <a:xfrm rot="0">
              <a:off x="7675880" y="2310130"/>
              <a:ext cx="3421380" cy="930910"/>
              <a:chOff x="7675880" y="2310130"/>
              <a:chExt cx="3421380" cy="930910"/>
            </a:xfrm>
          </p:grpSpPr>
          <p:sp>
            <p:nvSpPr>
              <p:cNvPr id="139" name="텍스트 상자 138"/>
              <p:cNvSpPr txBox="1">
                <a:spLocks/>
              </p:cNvSpPr>
              <p:nvPr/>
            </p:nvSpPr>
            <p:spPr>
              <a:xfrm rot="0">
                <a:off x="8580755" y="2317750"/>
                <a:ext cx="2517140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SRR490124.10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ATCGGGTCCCAAA..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EEEEEABHEBGHHH...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40" name="텍스트 상자 139"/>
              <p:cNvSpPr txBox="1">
                <a:spLocks/>
              </p:cNvSpPr>
              <p:nvPr/>
            </p:nvSpPr>
            <p:spPr>
              <a:xfrm rot="0">
                <a:off x="7675879" y="2310130"/>
                <a:ext cx="905510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qname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seq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qual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0">
              <a:off x="7675880" y="1167130"/>
              <a:ext cx="3421380" cy="930910"/>
              <a:chOff x="7675880" y="1167130"/>
              <a:chExt cx="3421380" cy="930910"/>
            </a:xfrm>
          </p:grpSpPr>
          <p:sp>
            <p:nvSpPr>
              <p:cNvPr id="142" name="텍스트 상자 141"/>
              <p:cNvSpPr txBox="1">
                <a:spLocks/>
              </p:cNvSpPr>
              <p:nvPr/>
            </p:nvSpPr>
            <p:spPr>
              <a:xfrm rot="0">
                <a:off x="8580755" y="1174750"/>
                <a:ext cx="2517140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SRR490124.10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AAACTCACCAGA...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HEHHHHHHHGH...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43" name="텍스트 상자 142"/>
              <p:cNvSpPr txBox="1">
                <a:spLocks/>
              </p:cNvSpPr>
              <p:nvPr/>
            </p:nvSpPr>
            <p:spPr>
              <a:xfrm rot="0">
                <a:off x="7675879" y="1167130"/>
                <a:ext cx="905510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qname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seq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qual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144" name="텍스트 상자 143"/>
            <p:cNvSpPr txBox="1">
              <a:spLocks/>
            </p:cNvSpPr>
            <p:nvPr/>
          </p:nvSpPr>
          <p:spPr>
            <a:xfrm rot="0">
              <a:off x="9164320" y="5635625"/>
              <a:ext cx="456565" cy="57213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eaVert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ㅇㅇ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148" name="그룹 147"/>
            <p:cNvGrpSpPr/>
            <p:nvPr/>
          </p:nvGrpSpPr>
          <p:grpSpPr>
            <a:xfrm rot="0">
              <a:off x="7676515" y="3422015"/>
              <a:ext cx="3421380" cy="930910"/>
              <a:chOff x="7676515" y="3422015"/>
              <a:chExt cx="3421380" cy="930910"/>
            </a:xfrm>
          </p:grpSpPr>
          <p:sp>
            <p:nvSpPr>
              <p:cNvPr id="149" name="텍스트 상자 148"/>
              <p:cNvSpPr txBox="1">
                <a:spLocks/>
              </p:cNvSpPr>
              <p:nvPr/>
            </p:nvSpPr>
            <p:spPr>
              <a:xfrm rot="0">
                <a:off x="8581390" y="3429635"/>
                <a:ext cx="2517140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SRR490124.10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ATCGGGTCCCAAA..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EEEEEABHEBGHHH...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50" name="텍스트 상자 149"/>
              <p:cNvSpPr txBox="1">
                <a:spLocks/>
              </p:cNvSpPr>
              <p:nvPr/>
            </p:nvSpPr>
            <p:spPr>
              <a:xfrm rot="0">
                <a:off x="7676515" y="3422015"/>
                <a:ext cx="905510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qname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seq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qual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151" name="그룹 150"/>
            <p:cNvGrpSpPr/>
            <p:nvPr/>
          </p:nvGrpSpPr>
          <p:grpSpPr>
            <a:xfrm rot="0">
              <a:off x="7676515" y="4517390"/>
              <a:ext cx="3421380" cy="930910"/>
              <a:chOff x="7676515" y="4517390"/>
              <a:chExt cx="3421380" cy="930910"/>
            </a:xfrm>
          </p:grpSpPr>
          <p:sp>
            <p:nvSpPr>
              <p:cNvPr id="152" name="텍스트 상자 151"/>
              <p:cNvSpPr txBox="1">
                <a:spLocks/>
              </p:cNvSpPr>
              <p:nvPr/>
            </p:nvSpPr>
            <p:spPr>
              <a:xfrm rot="0">
                <a:off x="8581390" y="4525010"/>
                <a:ext cx="2517140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SRR490124.10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ATCGGGTCCCAAA..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EEEEEABHEBGHHH...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53" name="텍스트 상자 152"/>
              <p:cNvSpPr txBox="1">
                <a:spLocks/>
              </p:cNvSpPr>
              <p:nvPr/>
            </p:nvSpPr>
            <p:spPr>
              <a:xfrm rot="0">
                <a:off x="7676515" y="4517390"/>
                <a:ext cx="905510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qname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seq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qual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</p:grpSp>
      <p:cxnSp>
        <p:nvCxnSpPr>
          <p:cNvPr id="154" name="도형 153"/>
          <p:cNvCxnSpPr>
            <a:endCxn id="153" idx="1"/>
          </p:cNvCxnSpPr>
          <p:nvPr/>
        </p:nvCxnSpPr>
        <p:spPr>
          <a:xfrm rot="0">
            <a:off x="3992880" y="1431290"/>
            <a:ext cx="3684270" cy="3548380"/>
          </a:xfrm>
          <a:prstGeom prst="straightConnector1"/>
          <a:ln w="63500" cap="flat" cmpd="sng">
            <a:solidFill>
              <a:srgbClr val="5B9BD5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도형 155"/>
          <p:cNvCxnSpPr>
            <a:stCxn id="190" idx="3"/>
            <a:endCxn id="150" idx="1"/>
          </p:cNvCxnSpPr>
          <p:nvPr/>
        </p:nvCxnSpPr>
        <p:spPr>
          <a:xfrm rot="0" flipV="1">
            <a:off x="4001135" y="3883660"/>
            <a:ext cx="3676015" cy="731520"/>
          </a:xfrm>
          <a:prstGeom prst="straightConnector1"/>
          <a:ln w="635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도형 157"/>
          <p:cNvSpPr>
            <a:spLocks/>
          </p:cNvSpPr>
          <p:nvPr/>
        </p:nvSpPr>
        <p:spPr>
          <a:xfrm rot="0">
            <a:off x="4619625" y="920750"/>
            <a:ext cx="2413635" cy="531876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59" name="텍스트 상자 158"/>
          <p:cNvSpPr txBox="1">
            <a:spLocks/>
          </p:cNvSpPr>
          <p:nvPr/>
        </p:nvSpPr>
        <p:spPr>
          <a:xfrm rot="0">
            <a:off x="4603750" y="555625"/>
            <a:ext cx="24295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Edge Collection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86" name="그룹 185"/>
          <p:cNvGrpSpPr/>
          <p:nvPr/>
        </p:nvGrpSpPr>
        <p:grpSpPr>
          <a:xfrm rot="0">
            <a:off x="246380" y="563880"/>
            <a:ext cx="4000500" cy="2698750"/>
            <a:chOff x="246380" y="563880"/>
            <a:chExt cx="4000500" cy="2698750"/>
          </a:xfrm>
        </p:grpSpPr>
        <p:grpSp>
          <p:nvGrpSpPr>
            <p:cNvPr id="161" name="그룹 160"/>
            <p:cNvGrpSpPr/>
            <p:nvPr/>
          </p:nvGrpSpPr>
          <p:grpSpPr>
            <a:xfrm rot="0">
              <a:off x="452755" y="1262380"/>
              <a:ext cx="3540125" cy="369570"/>
              <a:chOff x="452755" y="1262380"/>
              <a:chExt cx="3540125" cy="369570"/>
            </a:xfrm>
          </p:grpSpPr>
          <p:sp>
            <p:nvSpPr>
              <p:cNvPr id="162" name="텍스트 상자 161"/>
              <p:cNvSpPr txBox="1">
                <a:spLocks/>
              </p:cNvSpPr>
              <p:nvPr/>
            </p:nvSpPr>
            <p:spPr>
              <a:xfrm rot="0">
                <a:off x="452755" y="1262380"/>
                <a:ext cx="715010" cy="37020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id  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63" name="텍스트 상자 162"/>
              <p:cNvSpPr txBox="1">
                <a:spLocks/>
              </p:cNvSpPr>
              <p:nvPr/>
            </p:nvSpPr>
            <p:spPr>
              <a:xfrm rot="0">
                <a:off x="1167130" y="1262380"/>
                <a:ext cx="2826385" cy="37020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@SRR490124.10 1706:...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 rot="0">
              <a:off x="445135" y="1810385"/>
              <a:ext cx="3540125" cy="369570"/>
              <a:chOff x="445135" y="1810385"/>
              <a:chExt cx="3540125" cy="369570"/>
            </a:xfrm>
          </p:grpSpPr>
          <p:sp>
            <p:nvSpPr>
              <p:cNvPr id="165" name="텍스트 상자 164"/>
              <p:cNvSpPr txBox="1">
                <a:spLocks/>
              </p:cNvSpPr>
              <p:nvPr/>
            </p:nvSpPr>
            <p:spPr>
              <a:xfrm rot="0">
                <a:off x="445135" y="1810385"/>
                <a:ext cx="715010" cy="37020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id  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66" name="텍스트 상자 165"/>
              <p:cNvSpPr txBox="1">
                <a:spLocks/>
              </p:cNvSpPr>
              <p:nvPr/>
            </p:nvSpPr>
            <p:spPr>
              <a:xfrm rot="0">
                <a:off x="1159510" y="1810385"/>
                <a:ext cx="2826385" cy="37020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@SRR490124.11 1706:...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170" name="도형 169"/>
            <p:cNvSpPr>
              <a:spLocks/>
            </p:cNvSpPr>
            <p:nvPr/>
          </p:nvSpPr>
          <p:spPr>
            <a:xfrm rot="0">
              <a:off x="246380" y="929005"/>
              <a:ext cx="4001135" cy="2135505"/>
            </a:xfrm>
            <a:prstGeom prst="rect"/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71" name="텍스트 상자 170"/>
            <p:cNvSpPr txBox="1">
              <a:spLocks/>
            </p:cNvSpPr>
            <p:nvPr/>
          </p:nvSpPr>
          <p:spPr>
            <a:xfrm rot="0">
              <a:off x="1997075" y="2246630"/>
              <a:ext cx="456565" cy="1016634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eaVert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ㅇㅇㅇ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2" name="텍스트 상자 171"/>
            <p:cNvSpPr txBox="1">
              <a:spLocks/>
            </p:cNvSpPr>
            <p:nvPr/>
          </p:nvSpPr>
          <p:spPr>
            <a:xfrm rot="0">
              <a:off x="246380" y="563880"/>
              <a:ext cx="3175635" cy="3702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FASTQ1 Collection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87" name="그룹 186"/>
          <p:cNvGrpSpPr/>
          <p:nvPr/>
        </p:nvGrpSpPr>
        <p:grpSpPr>
          <a:xfrm rot="0">
            <a:off x="254635" y="3731260"/>
            <a:ext cx="4000500" cy="2698750"/>
            <a:chOff x="254635" y="3731260"/>
            <a:chExt cx="4000500" cy="2698750"/>
          </a:xfrm>
        </p:grpSpPr>
        <p:grpSp>
          <p:nvGrpSpPr>
            <p:cNvPr id="188" name="그룹 187"/>
            <p:cNvGrpSpPr/>
            <p:nvPr/>
          </p:nvGrpSpPr>
          <p:grpSpPr>
            <a:xfrm rot="0">
              <a:off x="461010" y="4429760"/>
              <a:ext cx="3540125" cy="369570"/>
              <a:chOff x="461010" y="4429760"/>
              <a:chExt cx="3540125" cy="369570"/>
            </a:xfrm>
          </p:grpSpPr>
          <p:sp>
            <p:nvSpPr>
              <p:cNvPr id="189" name="텍스트 상자 188"/>
              <p:cNvSpPr txBox="1">
                <a:spLocks/>
              </p:cNvSpPr>
              <p:nvPr/>
            </p:nvSpPr>
            <p:spPr>
              <a:xfrm rot="0">
                <a:off x="461010" y="4429760"/>
                <a:ext cx="715010" cy="37020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id  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90" name="텍스트 상자 189"/>
              <p:cNvSpPr txBox="1">
                <a:spLocks/>
              </p:cNvSpPr>
              <p:nvPr/>
            </p:nvSpPr>
            <p:spPr>
              <a:xfrm rot="0">
                <a:off x="1175385" y="4429760"/>
                <a:ext cx="2826385" cy="37020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@SRR490124.10 1706:...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191" name="그룹 190"/>
            <p:cNvGrpSpPr/>
            <p:nvPr/>
          </p:nvGrpSpPr>
          <p:grpSpPr>
            <a:xfrm rot="0">
              <a:off x="453390" y="4977765"/>
              <a:ext cx="3540125" cy="369570"/>
              <a:chOff x="453390" y="4977765"/>
              <a:chExt cx="3540125" cy="369570"/>
            </a:xfrm>
          </p:grpSpPr>
          <p:sp>
            <p:nvSpPr>
              <p:cNvPr id="192" name="텍스트 상자 191"/>
              <p:cNvSpPr txBox="1">
                <a:spLocks/>
              </p:cNvSpPr>
              <p:nvPr/>
            </p:nvSpPr>
            <p:spPr>
              <a:xfrm rot="0">
                <a:off x="453390" y="4977765"/>
                <a:ext cx="715010" cy="37020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id  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93" name="텍스트 상자 192"/>
              <p:cNvSpPr txBox="1">
                <a:spLocks/>
              </p:cNvSpPr>
              <p:nvPr/>
            </p:nvSpPr>
            <p:spPr>
              <a:xfrm rot="0">
                <a:off x="1167765" y="4977765"/>
                <a:ext cx="2826385" cy="37020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@SRR490124.11 1706:...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194" name="도형 193"/>
            <p:cNvSpPr>
              <a:spLocks/>
            </p:cNvSpPr>
            <p:nvPr/>
          </p:nvSpPr>
          <p:spPr>
            <a:xfrm rot="0">
              <a:off x="254635" y="4096385"/>
              <a:ext cx="4001135" cy="2135505"/>
            </a:xfrm>
            <a:prstGeom prst="rect"/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95" name="텍스트 상자 194"/>
            <p:cNvSpPr txBox="1">
              <a:spLocks/>
            </p:cNvSpPr>
            <p:nvPr/>
          </p:nvSpPr>
          <p:spPr>
            <a:xfrm rot="0">
              <a:off x="2005330" y="5414010"/>
              <a:ext cx="456565" cy="1016634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eaVert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ㅇㅇㅇ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6" name="텍스트 상자 195"/>
            <p:cNvSpPr txBox="1">
              <a:spLocks/>
            </p:cNvSpPr>
            <p:nvPr/>
          </p:nvSpPr>
          <p:spPr>
            <a:xfrm rot="0">
              <a:off x="254635" y="3731260"/>
              <a:ext cx="3175635" cy="3702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FASTQ2 Collection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그룹 115"/>
          <p:cNvGrpSpPr/>
          <p:nvPr/>
        </p:nvGrpSpPr>
        <p:grpSpPr>
          <a:xfrm rot="0">
            <a:off x="333375" y="714375"/>
            <a:ext cx="3762375" cy="2965450"/>
            <a:chOff x="333375" y="714375"/>
            <a:chExt cx="3762375" cy="2965450"/>
          </a:xfrm>
        </p:grpSpPr>
        <p:sp>
          <p:nvSpPr>
            <p:cNvPr id="117" name="텍스트 상자 116"/>
            <p:cNvSpPr txBox="1">
              <a:spLocks/>
            </p:cNvSpPr>
            <p:nvPr/>
          </p:nvSpPr>
          <p:spPr>
            <a:xfrm rot="0">
              <a:off x="365125" y="1095375"/>
              <a:ext cx="3731260" cy="2585085"/>
            </a:xfrm>
            <a:prstGeom prst="rect"/>
            <a:noFill/>
            <a:ln w="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@SRR490124.1 1706...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AAACTCACCAGACCA...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+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HEHHHHHHHGHHH...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@SRR490124.2 1706...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GATGTAAAGACCATT...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+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HHHHHHHHHEFCG...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8" name="텍스트 상자 117"/>
            <p:cNvSpPr txBox="1">
              <a:spLocks/>
            </p:cNvSpPr>
            <p:nvPr/>
          </p:nvSpPr>
          <p:spPr>
            <a:xfrm rot="0">
              <a:off x="333375" y="714375"/>
              <a:ext cx="3175635" cy="3702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FASTQ1 TXT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19" name="그룹 118"/>
          <p:cNvGrpSpPr/>
          <p:nvPr/>
        </p:nvGrpSpPr>
        <p:grpSpPr>
          <a:xfrm rot="0">
            <a:off x="333375" y="4191000"/>
            <a:ext cx="3714750" cy="2672715"/>
            <a:chOff x="333375" y="4191000"/>
            <a:chExt cx="3714750" cy="2672715"/>
          </a:xfrm>
        </p:grpSpPr>
        <p:sp>
          <p:nvSpPr>
            <p:cNvPr id="120" name="텍스트 상자 119"/>
            <p:cNvSpPr txBox="1">
              <a:spLocks/>
            </p:cNvSpPr>
            <p:nvPr/>
          </p:nvSpPr>
          <p:spPr>
            <a:xfrm rot="0">
              <a:off x="333375" y="4556125"/>
              <a:ext cx="3715385" cy="2308225"/>
            </a:xfrm>
            <a:prstGeom prst="rect"/>
            <a:noFill/>
            <a:ln w="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{”id” : “@SRR490124.1 1706...,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“seq” : “AAACTCACCAGACCA...”,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“qual” : “HEHHHHHHHGHHH...”},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{”id” : “@SRR490124.2 1706...”,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“seq” : “GATGTAAAGACCATT...”,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“qual” : “HHHHHHHHHEFCG...”},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1" name="텍스트 상자 120"/>
            <p:cNvSpPr txBox="1">
              <a:spLocks/>
            </p:cNvSpPr>
            <p:nvPr/>
          </p:nvSpPr>
          <p:spPr>
            <a:xfrm rot="0">
              <a:off x="333375" y="4191000"/>
              <a:ext cx="3239135" cy="3702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FASTQ1 JSON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22" name="그룹 121"/>
          <p:cNvGrpSpPr/>
          <p:nvPr/>
        </p:nvGrpSpPr>
        <p:grpSpPr>
          <a:xfrm rot="0">
            <a:off x="4953000" y="2809875"/>
            <a:ext cx="3921125" cy="4048125"/>
            <a:chOff x="4953000" y="2809875"/>
            <a:chExt cx="3921125" cy="4048125"/>
          </a:xfrm>
        </p:grpSpPr>
        <p:grpSp>
          <p:nvGrpSpPr>
            <p:cNvPr id="123" name="그룹 122"/>
            <p:cNvGrpSpPr/>
            <p:nvPr/>
          </p:nvGrpSpPr>
          <p:grpSpPr>
            <a:xfrm rot="0">
              <a:off x="5238750" y="3422015"/>
              <a:ext cx="3317875" cy="929640"/>
              <a:chOff x="5238750" y="3422015"/>
              <a:chExt cx="3317875" cy="929640"/>
            </a:xfrm>
          </p:grpSpPr>
          <p:sp>
            <p:nvSpPr>
              <p:cNvPr id="124" name="텍스트 상자 123"/>
              <p:cNvSpPr txBox="1">
                <a:spLocks/>
              </p:cNvSpPr>
              <p:nvPr/>
            </p:nvSpPr>
            <p:spPr>
              <a:xfrm rot="0">
                <a:off x="5905500" y="3428365"/>
                <a:ext cx="2651760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@SRR490124.1 1706...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AAACTCACCAGACCA...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HEHHHHHHHGHHH...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25" name="텍스트 상자 124"/>
              <p:cNvSpPr txBox="1">
                <a:spLocks/>
              </p:cNvSpPr>
              <p:nvPr/>
            </p:nvSpPr>
            <p:spPr>
              <a:xfrm rot="0">
                <a:off x="5238750" y="3422015"/>
                <a:ext cx="667385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id 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seq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qual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0">
              <a:off x="5238750" y="4551045"/>
              <a:ext cx="3317875" cy="926465"/>
              <a:chOff x="5238750" y="4551045"/>
              <a:chExt cx="3317875" cy="926465"/>
            </a:xfrm>
          </p:grpSpPr>
          <p:sp>
            <p:nvSpPr>
              <p:cNvPr id="127" name="텍스트 상자 126"/>
              <p:cNvSpPr txBox="1">
                <a:spLocks/>
              </p:cNvSpPr>
              <p:nvPr/>
            </p:nvSpPr>
            <p:spPr>
              <a:xfrm rot="0">
                <a:off x="5889625" y="4554220"/>
                <a:ext cx="2667635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@SRR490124.2 1706...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GATGTAAAGACCATT...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HHHHHHHHHEFCG...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28" name="텍스트 상자 127"/>
              <p:cNvSpPr txBox="1">
                <a:spLocks/>
              </p:cNvSpPr>
              <p:nvPr/>
            </p:nvSpPr>
            <p:spPr>
              <a:xfrm rot="0">
                <a:off x="5238750" y="4551045"/>
                <a:ext cx="651510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id 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seq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qual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129" name="도형 128"/>
            <p:cNvSpPr>
              <a:spLocks/>
            </p:cNvSpPr>
            <p:nvPr/>
          </p:nvSpPr>
          <p:spPr>
            <a:xfrm rot="0">
              <a:off x="4953000" y="3175000"/>
              <a:ext cx="3921760" cy="3683635"/>
            </a:xfrm>
            <a:prstGeom prst="rect"/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30" name="텍스트 상자 129"/>
            <p:cNvSpPr txBox="1">
              <a:spLocks/>
            </p:cNvSpPr>
            <p:nvPr/>
          </p:nvSpPr>
          <p:spPr>
            <a:xfrm rot="0">
              <a:off x="4953000" y="2809875"/>
              <a:ext cx="3175635" cy="3702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FASTQ1 Collection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131" name="그룹 130"/>
            <p:cNvGrpSpPr/>
            <p:nvPr/>
          </p:nvGrpSpPr>
          <p:grpSpPr>
            <a:xfrm rot="0">
              <a:off x="5231130" y="5718175"/>
              <a:ext cx="3317875" cy="901700"/>
              <a:chOff x="5231130" y="5718175"/>
              <a:chExt cx="3317875" cy="901700"/>
            </a:xfrm>
          </p:grpSpPr>
          <p:sp>
            <p:nvSpPr>
              <p:cNvPr id="132" name="텍스트 상자 131"/>
              <p:cNvSpPr txBox="1">
                <a:spLocks/>
              </p:cNvSpPr>
              <p:nvPr/>
            </p:nvSpPr>
            <p:spPr>
              <a:xfrm rot="0">
                <a:off x="5882005" y="5720080"/>
                <a:ext cx="2667635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@SRR490124.3 1706...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GATGTAAAGACCATT...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HHHHHHHHHEFCG...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33" name="텍스트 상자 132"/>
              <p:cNvSpPr txBox="1">
                <a:spLocks/>
              </p:cNvSpPr>
              <p:nvPr/>
            </p:nvSpPr>
            <p:spPr>
              <a:xfrm rot="0">
                <a:off x="5231130" y="5718175"/>
                <a:ext cx="651510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id 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seq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qual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</p:grpSp>
      <p:sp>
        <p:nvSpPr>
          <p:cNvPr id="134" name="텍스트 상자 133"/>
          <p:cNvSpPr txBox="1">
            <a:spLocks/>
          </p:cNvSpPr>
          <p:nvPr/>
        </p:nvSpPr>
        <p:spPr>
          <a:xfrm rot="0">
            <a:off x="175260" y="111125"/>
            <a:ext cx="8842375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FASTQ, SAM 파일 각각 저장할 경우 FASTQ SAM IMPORT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5" name="도형 134"/>
          <p:cNvSpPr>
            <a:spLocks/>
          </p:cNvSpPr>
          <p:nvPr/>
        </p:nvSpPr>
        <p:spPr>
          <a:xfrm rot="0">
            <a:off x="1889125" y="3810000"/>
            <a:ext cx="619760" cy="572135"/>
          </a:xfrm>
          <a:prstGeom prst="downArrow"/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36" name="도형 135"/>
          <p:cNvSpPr>
            <a:spLocks/>
          </p:cNvSpPr>
          <p:nvPr/>
        </p:nvSpPr>
        <p:spPr>
          <a:xfrm rot="0">
            <a:off x="4222750" y="5238750"/>
            <a:ext cx="445135" cy="588010"/>
          </a:xfrm>
          <a:prstGeom prst="rightArrow"/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37" name="텍스트 상자 136"/>
          <p:cNvSpPr txBox="1">
            <a:spLocks/>
          </p:cNvSpPr>
          <p:nvPr/>
        </p:nvSpPr>
        <p:spPr>
          <a:xfrm rot="0">
            <a:off x="2032000" y="3889375"/>
            <a:ext cx="31813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2000" cap="none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8" name="텍스트 상자 137"/>
          <p:cNvSpPr txBox="1">
            <a:spLocks/>
          </p:cNvSpPr>
          <p:nvPr/>
        </p:nvSpPr>
        <p:spPr>
          <a:xfrm rot="0">
            <a:off x="4191000" y="5334000"/>
            <a:ext cx="34925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2000" cap="none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9" name="텍스트 상자 138"/>
          <p:cNvSpPr txBox="1">
            <a:spLocks/>
          </p:cNvSpPr>
          <p:nvPr/>
        </p:nvSpPr>
        <p:spPr>
          <a:xfrm rot="0">
            <a:off x="4921250" y="857250"/>
            <a:ext cx="703326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1. TXT 형식인 FASTQ를 JSON으로 바꿔주는 코드 사용해서 변환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(직접 구현)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2. ArangoImport 사용해서 JSON 파일을 ArangoDB에 IMPORT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(ArangoDB에서 import 기능 제공)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3. SAM IMPORT도 FASTQ IMPORT 방식과 같다.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175260" y="111125"/>
            <a:ext cx="9794875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FASTQ, SAM 파일 연계해서 저장할 경우 FASTQ SAM IMPORT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04" name="그룹 103"/>
          <p:cNvGrpSpPr/>
          <p:nvPr/>
        </p:nvGrpSpPr>
        <p:grpSpPr>
          <a:xfrm rot="0">
            <a:off x="317500" y="571500"/>
            <a:ext cx="3921125" cy="2889250"/>
            <a:chOff x="317500" y="571500"/>
            <a:chExt cx="3921125" cy="2889250"/>
          </a:xfrm>
        </p:grpSpPr>
        <p:grpSp>
          <p:nvGrpSpPr>
            <p:cNvPr id="105" name="그룹 104"/>
            <p:cNvGrpSpPr/>
            <p:nvPr/>
          </p:nvGrpSpPr>
          <p:grpSpPr>
            <a:xfrm rot="0">
              <a:off x="603250" y="1183640"/>
              <a:ext cx="3317875" cy="929640"/>
              <a:chOff x="603250" y="1183640"/>
              <a:chExt cx="3317875" cy="929640"/>
            </a:xfrm>
          </p:grpSpPr>
          <p:sp>
            <p:nvSpPr>
              <p:cNvPr id="106" name="텍스트 상자 105"/>
              <p:cNvSpPr txBox="1">
                <a:spLocks/>
              </p:cNvSpPr>
              <p:nvPr/>
            </p:nvSpPr>
            <p:spPr>
              <a:xfrm rot="0">
                <a:off x="1270000" y="1189990"/>
                <a:ext cx="2651760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@SRR490124.1 1706...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AAACTCACCAGACCA...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HEHHHHHHHGHHH...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07" name="텍스트 상자 106"/>
              <p:cNvSpPr txBox="1">
                <a:spLocks/>
              </p:cNvSpPr>
              <p:nvPr/>
            </p:nvSpPr>
            <p:spPr>
              <a:xfrm rot="0">
                <a:off x="603250" y="1183640"/>
                <a:ext cx="667385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id 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seq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qual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 rot="0">
              <a:off x="603250" y="2312670"/>
              <a:ext cx="3317875" cy="926465"/>
              <a:chOff x="603250" y="2312670"/>
              <a:chExt cx="3317875" cy="926465"/>
            </a:xfrm>
          </p:grpSpPr>
          <p:sp>
            <p:nvSpPr>
              <p:cNvPr id="109" name="텍스트 상자 108"/>
              <p:cNvSpPr txBox="1">
                <a:spLocks/>
              </p:cNvSpPr>
              <p:nvPr/>
            </p:nvSpPr>
            <p:spPr>
              <a:xfrm rot="0">
                <a:off x="1254125" y="2315845"/>
                <a:ext cx="2667635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@SRR490124.2 1706...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GATGTAAAGACCATT...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HHHHHHHHHEFCG...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10" name="텍스트 상자 109"/>
              <p:cNvSpPr txBox="1">
                <a:spLocks/>
              </p:cNvSpPr>
              <p:nvPr/>
            </p:nvSpPr>
            <p:spPr>
              <a:xfrm rot="0">
                <a:off x="603250" y="2312670"/>
                <a:ext cx="651510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id 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seq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qual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111" name="도형 110"/>
            <p:cNvSpPr>
              <a:spLocks/>
            </p:cNvSpPr>
            <p:nvPr/>
          </p:nvSpPr>
          <p:spPr>
            <a:xfrm rot="0">
              <a:off x="317500" y="936625"/>
              <a:ext cx="3921760" cy="2524760"/>
            </a:xfrm>
            <a:prstGeom prst="rect"/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12" name="텍스트 상자 111"/>
            <p:cNvSpPr txBox="1">
              <a:spLocks/>
            </p:cNvSpPr>
            <p:nvPr/>
          </p:nvSpPr>
          <p:spPr>
            <a:xfrm rot="0">
              <a:off x="317500" y="571500"/>
              <a:ext cx="3175635" cy="3702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FASTQ1 Collection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 rot="0">
            <a:off x="309880" y="3421380"/>
            <a:ext cx="3921125" cy="2889250"/>
            <a:chOff x="309880" y="3421380"/>
            <a:chExt cx="3921125" cy="2889250"/>
          </a:xfrm>
        </p:grpSpPr>
        <p:grpSp>
          <p:nvGrpSpPr>
            <p:cNvPr id="114" name="그룹 113"/>
            <p:cNvGrpSpPr/>
            <p:nvPr/>
          </p:nvGrpSpPr>
          <p:grpSpPr>
            <a:xfrm rot="0">
              <a:off x="595630" y="4033520"/>
              <a:ext cx="3317875" cy="929640"/>
              <a:chOff x="595630" y="4033520"/>
              <a:chExt cx="3317875" cy="929640"/>
            </a:xfrm>
          </p:grpSpPr>
          <p:sp>
            <p:nvSpPr>
              <p:cNvPr id="115" name="텍스트 상자 114"/>
              <p:cNvSpPr txBox="1">
                <a:spLocks/>
              </p:cNvSpPr>
              <p:nvPr/>
            </p:nvSpPr>
            <p:spPr>
              <a:xfrm rot="0">
                <a:off x="1262380" y="4039870"/>
                <a:ext cx="2651760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@SRR490124.1 1706...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GGGCCCAAATTTCCC...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AAABBBBBCCCDDDE...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16" name="텍스트 상자 115"/>
              <p:cNvSpPr txBox="1">
                <a:spLocks/>
              </p:cNvSpPr>
              <p:nvPr/>
            </p:nvSpPr>
            <p:spPr>
              <a:xfrm rot="0">
                <a:off x="595630" y="4033520"/>
                <a:ext cx="667385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id 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seq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qual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0">
              <a:off x="595630" y="5162550"/>
              <a:ext cx="3317875" cy="926465"/>
              <a:chOff x="595630" y="5162550"/>
              <a:chExt cx="3317875" cy="926465"/>
            </a:xfrm>
          </p:grpSpPr>
          <p:sp>
            <p:nvSpPr>
              <p:cNvPr id="118" name="텍스트 상자 117"/>
              <p:cNvSpPr txBox="1">
                <a:spLocks/>
              </p:cNvSpPr>
              <p:nvPr/>
            </p:nvSpPr>
            <p:spPr>
              <a:xfrm rot="0">
                <a:off x="1246505" y="5165725"/>
                <a:ext cx="2667635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@SRR490124.2 1706...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TTTTTTTCCCGGTCAA...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GGGGGCCDDFSEAFH...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19" name="텍스트 상자 118"/>
              <p:cNvSpPr txBox="1">
                <a:spLocks/>
              </p:cNvSpPr>
              <p:nvPr/>
            </p:nvSpPr>
            <p:spPr>
              <a:xfrm rot="0">
                <a:off x="595630" y="5162550"/>
                <a:ext cx="651510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id 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seq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qual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120" name="도형 119"/>
            <p:cNvSpPr>
              <a:spLocks/>
            </p:cNvSpPr>
            <p:nvPr/>
          </p:nvSpPr>
          <p:spPr>
            <a:xfrm rot="0">
              <a:off x="309880" y="3786505"/>
              <a:ext cx="3921760" cy="2524760"/>
            </a:xfrm>
            <a:prstGeom prst="rect"/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21" name="텍스트 상자 120"/>
            <p:cNvSpPr txBox="1">
              <a:spLocks/>
            </p:cNvSpPr>
            <p:nvPr/>
          </p:nvSpPr>
          <p:spPr>
            <a:xfrm rot="0">
              <a:off x="309880" y="3421380"/>
              <a:ext cx="3175635" cy="3702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FASTQ2 Collection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34" name="그룹 133"/>
          <p:cNvGrpSpPr/>
          <p:nvPr/>
        </p:nvGrpSpPr>
        <p:grpSpPr>
          <a:xfrm rot="0">
            <a:off x="7421880" y="563880"/>
            <a:ext cx="3921125" cy="3357245"/>
            <a:chOff x="7421880" y="563880"/>
            <a:chExt cx="3921125" cy="3357245"/>
          </a:xfrm>
        </p:grpSpPr>
        <p:grpSp>
          <p:nvGrpSpPr>
            <p:cNvPr id="133" name="그룹 132"/>
            <p:cNvGrpSpPr/>
            <p:nvPr/>
          </p:nvGrpSpPr>
          <p:grpSpPr>
            <a:xfrm rot="0">
              <a:off x="7421880" y="563880"/>
              <a:ext cx="3921125" cy="3277870"/>
              <a:chOff x="7421880" y="563880"/>
              <a:chExt cx="3921125" cy="3277870"/>
            </a:xfrm>
          </p:grpSpPr>
          <p:sp>
            <p:nvSpPr>
              <p:cNvPr id="123" name="도형 122"/>
              <p:cNvSpPr>
                <a:spLocks/>
              </p:cNvSpPr>
              <p:nvPr/>
            </p:nvSpPr>
            <p:spPr>
              <a:xfrm rot="0">
                <a:off x="7421880" y="929005"/>
                <a:ext cx="3921760" cy="2913380"/>
              </a:xfrm>
              <a:prstGeom prst="rect"/>
              <a:noFill/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24" name="텍스트 상자 123"/>
              <p:cNvSpPr txBox="1">
                <a:spLocks/>
              </p:cNvSpPr>
              <p:nvPr/>
            </p:nvSpPr>
            <p:spPr>
              <a:xfrm rot="0">
                <a:off x="7421880" y="563880"/>
                <a:ext cx="3175635" cy="370205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SAM Collection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 rot="0">
              <a:off x="7675880" y="2310130"/>
              <a:ext cx="3421380" cy="930910"/>
              <a:chOff x="7675880" y="2310130"/>
              <a:chExt cx="3421380" cy="930910"/>
            </a:xfrm>
          </p:grpSpPr>
          <p:sp>
            <p:nvSpPr>
              <p:cNvPr id="126" name="텍스트 상자 125"/>
              <p:cNvSpPr txBox="1">
                <a:spLocks/>
              </p:cNvSpPr>
              <p:nvPr/>
            </p:nvSpPr>
            <p:spPr>
              <a:xfrm rot="0">
                <a:off x="8580755" y="2317750"/>
                <a:ext cx="2517140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SRR490124.1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ATCGGGTCCCAAA..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EEEEEABHEBGHHH...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27" name="텍스트 상자 126"/>
              <p:cNvSpPr txBox="1">
                <a:spLocks/>
              </p:cNvSpPr>
              <p:nvPr/>
            </p:nvSpPr>
            <p:spPr>
              <a:xfrm rot="0">
                <a:off x="7675879" y="2310130"/>
                <a:ext cx="905510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qname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seq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qual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 rot="0">
              <a:off x="7675880" y="1167130"/>
              <a:ext cx="3421380" cy="930910"/>
              <a:chOff x="7675880" y="1167130"/>
              <a:chExt cx="3421380" cy="930910"/>
            </a:xfrm>
          </p:grpSpPr>
          <p:sp>
            <p:nvSpPr>
              <p:cNvPr id="129" name="텍스트 상자 128"/>
              <p:cNvSpPr txBox="1">
                <a:spLocks/>
              </p:cNvSpPr>
              <p:nvPr/>
            </p:nvSpPr>
            <p:spPr>
              <a:xfrm rot="0">
                <a:off x="8580755" y="1174750"/>
                <a:ext cx="2517140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SRR490124.1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AAACTCACCAGA...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HEHHHHHHHGH...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30" name="텍스트 상자 129"/>
              <p:cNvSpPr txBox="1">
                <a:spLocks/>
              </p:cNvSpPr>
              <p:nvPr/>
            </p:nvSpPr>
            <p:spPr>
              <a:xfrm rot="0">
                <a:off x="7675879" y="1167130"/>
                <a:ext cx="905510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qname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seq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qual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131" name="텍스트 상자 130"/>
            <p:cNvSpPr txBox="1">
              <a:spLocks/>
            </p:cNvSpPr>
            <p:nvPr/>
          </p:nvSpPr>
          <p:spPr>
            <a:xfrm rot="0">
              <a:off x="9164320" y="3254375"/>
              <a:ext cx="456565" cy="6673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eaVert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ㅇㅇ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32" name="텍스트 상자 131"/>
          <p:cNvSpPr txBox="1">
            <a:spLocks/>
          </p:cNvSpPr>
          <p:nvPr/>
        </p:nvSpPr>
        <p:spPr>
          <a:xfrm rot="0">
            <a:off x="4333875" y="3952875"/>
            <a:ext cx="7858760" cy="28619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FASTQ1, 2 IMPORT된 상황에서 SAM IMPORT 시키는 상황 or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SAM IMPORT된 상황에서 FASTQ1, 2 IMPORT 시키는 상황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1. FASTQ1, 2의 document들이 SAM의 어떤 document를 참조해야 하는지 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알아낸다.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2. Edge collection으로 FASTQ, SAM 각각의 document를 연결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3. FASTQ의 seq, qual 속성을 삭제한다. 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0" y="158750"/>
            <a:ext cx="11732260" cy="7391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FASTQ에 있는 seq, qual을 지우고 SAM에 있는 seq, qual을 참조하는 방법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04" name="그룹 103"/>
          <p:cNvGrpSpPr/>
          <p:nvPr/>
        </p:nvGrpSpPr>
        <p:grpSpPr>
          <a:xfrm rot="0">
            <a:off x="889000" y="904875"/>
            <a:ext cx="3921125" cy="2889250"/>
            <a:chOff x="889000" y="904875"/>
            <a:chExt cx="3921125" cy="2889250"/>
          </a:xfrm>
        </p:grpSpPr>
        <p:grpSp>
          <p:nvGrpSpPr>
            <p:cNvPr id="96" name="그룹 95"/>
            <p:cNvGrpSpPr/>
            <p:nvPr/>
          </p:nvGrpSpPr>
          <p:grpSpPr>
            <a:xfrm rot="0">
              <a:off x="1174750" y="1517015"/>
              <a:ext cx="3317875" cy="929640"/>
              <a:chOff x="1174750" y="1517015"/>
              <a:chExt cx="3317875" cy="929640"/>
            </a:xfrm>
          </p:grpSpPr>
          <p:sp>
            <p:nvSpPr>
              <p:cNvPr id="97" name="텍스트 상자 96"/>
              <p:cNvSpPr txBox="1">
                <a:spLocks/>
              </p:cNvSpPr>
              <p:nvPr/>
            </p:nvSpPr>
            <p:spPr>
              <a:xfrm rot="0">
                <a:off x="1841500" y="1523365"/>
                <a:ext cx="2651760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@SRR490124.1 1706...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AAACTCACCAGACCA...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HEHHHHHHHGHHH...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98" name="텍스트 상자 97"/>
              <p:cNvSpPr txBox="1">
                <a:spLocks/>
              </p:cNvSpPr>
              <p:nvPr/>
            </p:nvSpPr>
            <p:spPr>
              <a:xfrm rot="0">
                <a:off x="1174750" y="1517015"/>
                <a:ext cx="667385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id 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seq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qual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 rot="0">
              <a:off x="1174750" y="2646045"/>
              <a:ext cx="3317875" cy="926465"/>
              <a:chOff x="1174750" y="2646045"/>
              <a:chExt cx="3317875" cy="926465"/>
            </a:xfrm>
          </p:grpSpPr>
          <p:sp>
            <p:nvSpPr>
              <p:cNvPr id="100" name="텍스트 상자 99"/>
              <p:cNvSpPr txBox="1">
                <a:spLocks/>
              </p:cNvSpPr>
              <p:nvPr/>
            </p:nvSpPr>
            <p:spPr>
              <a:xfrm rot="0">
                <a:off x="1825625" y="2649220"/>
                <a:ext cx="2667635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@SRR490124.2 1706...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GATGTAAAGACCATT...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HHHHHHHHHEFCG...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01" name="텍스트 상자 100"/>
              <p:cNvSpPr txBox="1">
                <a:spLocks/>
              </p:cNvSpPr>
              <p:nvPr/>
            </p:nvSpPr>
            <p:spPr>
              <a:xfrm rot="0">
                <a:off x="1174750" y="2646045"/>
                <a:ext cx="651510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id 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seq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qual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102" name="도형 101"/>
            <p:cNvSpPr>
              <a:spLocks/>
            </p:cNvSpPr>
            <p:nvPr/>
          </p:nvSpPr>
          <p:spPr>
            <a:xfrm rot="0">
              <a:off x="889000" y="1270000"/>
              <a:ext cx="3921760" cy="2524760"/>
            </a:xfrm>
            <a:prstGeom prst="rect"/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03" name="텍스트 상자 102"/>
            <p:cNvSpPr txBox="1">
              <a:spLocks/>
            </p:cNvSpPr>
            <p:nvPr/>
          </p:nvSpPr>
          <p:spPr>
            <a:xfrm rot="0">
              <a:off x="889000" y="904875"/>
              <a:ext cx="3175635" cy="3702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FASTQ1 Collection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 rot="0">
            <a:off x="7342505" y="897255"/>
            <a:ext cx="3921125" cy="2889250"/>
            <a:chOff x="7342505" y="897255"/>
            <a:chExt cx="3921125" cy="2889250"/>
          </a:xfrm>
        </p:grpSpPr>
        <p:sp>
          <p:nvSpPr>
            <p:cNvPr id="112" name="도형 111"/>
            <p:cNvSpPr>
              <a:spLocks/>
            </p:cNvSpPr>
            <p:nvPr/>
          </p:nvSpPr>
          <p:spPr>
            <a:xfrm rot="0">
              <a:off x="7342505" y="1262380"/>
              <a:ext cx="3921760" cy="2524760"/>
            </a:xfrm>
            <a:prstGeom prst="rect"/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13" name="텍스트 상자 112"/>
            <p:cNvSpPr txBox="1">
              <a:spLocks/>
            </p:cNvSpPr>
            <p:nvPr/>
          </p:nvSpPr>
          <p:spPr>
            <a:xfrm rot="0">
              <a:off x="7342505" y="897255"/>
              <a:ext cx="3175635" cy="3702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SAM Collection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115" name="그룹 114"/>
            <p:cNvGrpSpPr/>
            <p:nvPr/>
          </p:nvGrpSpPr>
          <p:grpSpPr>
            <a:xfrm rot="0">
              <a:off x="7596505" y="2643505"/>
              <a:ext cx="3421380" cy="930910"/>
              <a:chOff x="7596505" y="2643505"/>
              <a:chExt cx="3421380" cy="930910"/>
            </a:xfrm>
          </p:grpSpPr>
          <p:sp>
            <p:nvSpPr>
              <p:cNvPr id="116" name="텍스트 상자 115"/>
              <p:cNvSpPr txBox="1">
                <a:spLocks/>
              </p:cNvSpPr>
              <p:nvPr/>
            </p:nvSpPr>
            <p:spPr>
              <a:xfrm rot="0">
                <a:off x="8501380" y="2651125"/>
                <a:ext cx="2517140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SRR490124.1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ATCGGGTCCCAAA..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EEEEEABHEBGHHH...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17" name="텍스트 상자 116"/>
              <p:cNvSpPr txBox="1">
                <a:spLocks/>
              </p:cNvSpPr>
              <p:nvPr/>
            </p:nvSpPr>
            <p:spPr>
              <a:xfrm rot="0">
                <a:off x="7596505" y="2643505"/>
                <a:ext cx="905510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qname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seq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qual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118" name="그룹 117"/>
            <p:cNvGrpSpPr/>
            <p:nvPr/>
          </p:nvGrpSpPr>
          <p:grpSpPr>
            <a:xfrm rot="0">
              <a:off x="7596505" y="1500505"/>
              <a:ext cx="3421380" cy="930910"/>
              <a:chOff x="7596505" y="1500505"/>
              <a:chExt cx="3421380" cy="930910"/>
            </a:xfrm>
          </p:grpSpPr>
          <p:sp>
            <p:nvSpPr>
              <p:cNvPr id="119" name="텍스트 상자 118"/>
              <p:cNvSpPr txBox="1">
                <a:spLocks/>
              </p:cNvSpPr>
              <p:nvPr/>
            </p:nvSpPr>
            <p:spPr>
              <a:xfrm rot="0">
                <a:off x="8501380" y="1508125"/>
                <a:ext cx="2517140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SRR490124.1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AAACTCACCAGA...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HEHHHHHHHGH...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20" name="텍스트 상자 119"/>
              <p:cNvSpPr txBox="1">
                <a:spLocks/>
              </p:cNvSpPr>
              <p:nvPr/>
            </p:nvSpPr>
            <p:spPr>
              <a:xfrm rot="0">
                <a:off x="7596505" y="1500505"/>
                <a:ext cx="905510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qname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seq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qual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</p:grpSp>
      <p:sp>
        <p:nvSpPr>
          <p:cNvPr id="122" name="텍스트 상자 121"/>
          <p:cNvSpPr txBox="1">
            <a:spLocks/>
          </p:cNvSpPr>
          <p:nvPr/>
        </p:nvSpPr>
        <p:spPr>
          <a:xfrm rot="0">
            <a:off x="873125" y="3968750"/>
            <a:ext cx="10414635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1. FASTQ1 id(SRR490124.1)로 참조할 범위를 2~N개로 줄인다.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2. FASTQ1(SRR490124.1)의 seq를 SAM(SRR490124.1)의 seq와 문자열 비교를 한다.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3. 이 때 화살표 하나당 forward, reverse로 2번 비교해줘야한다.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4. seq가 일치하는 document를 찾았다면, 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FASTQ1의 document와 SAM의 document를 Edge Collection으로 연결시켜준다.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5. FASTQ의 seq, qual 속성을 제거한다.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=&gt; FASTQ document와 SAM document 비교 연산 필요, 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Edge collection에 FASTQ document 개수만큼의 INSERT 연산 필요,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FASTQ seq, qual 속성 UPDATE 연산 필요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23" name="도형 122"/>
          <p:cNvCxnSpPr/>
          <p:nvPr/>
        </p:nvCxnSpPr>
        <p:spPr>
          <a:xfrm rot="0">
            <a:off x="4492625" y="1985010"/>
            <a:ext cx="3048635" cy="635"/>
          </a:xfrm>
          <a:prstGeom prst="straightConnector1"/>
          <a:ln w="63500" cap="flat" cmpd="sng">
            <a:solidFill>
              <a:srgbClr val="5B9BD5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도형 123"/>
          <p:cNvCxnSpPr>
            <a:endCxn id="117" idx="1"/>
          </p:cNvCxnSpPr>
          <p:nvPr/>
        </p:nvCxnSpPr>
        <p:spPr>
          <a:xfrm rot="0">
            <a:off x="4492625" y="2000885"/>
            <a:ext cx="3104515" cy="1104900"/>
          </a:xfrm>
          <a:prstGeom prst="straightConnector1"/>
          <a:ln w="63500" cap="flat" cmpd="sng">
            <a:solidFill>
              <a:srgbClr val="5B9BD5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도형 124"/>
          <p:cNvSpPr>
            <a:spLocks/>
          </p:cNvSpPr>
          <p:nvPr/>
        </p:nvSpPr>
        <p:spPr>
          <a:xfrm rot="0">
            <a:off x="2127250" y="1539875"/>
            <a:ext cx="1397635" cy="349885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175260" y="206375"/>
            <a:ext cx="9001125" cy="12928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FASTQ, SAM 파일 각각 저장할 경우 FASTQ, SAM IMPORT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1. FASTQ SAM TXT -&gt; FASTQ SAM JSON (직접 구현)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2. FASTQ SAM JSON -&gt; FASTQ SAM Collection (ArangoImport)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174625" y="1778000"/>
            <a:ext cx="11240135" cy="38766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FASTQ, SAM 파일 연계해서 저장할 경우 FASTQ, SAM IMPORT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1. FASTQ SAM TXT -&gt; FASTQ SAM JSON (직접 구현)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2. FASTQ SAM JSON -&gt; FASTQ SAM Collection (ArangoImport)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3. FASTQ document와 SAM document의 seq 속성 문자열 비교 연산 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4. Edge collection에 {_from : FASTQ doc, _to : SAM doc} INSERT 연산으로 document 추가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5. FASTQ의 seq, qual 속성 UPDATE 연산으로 제거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(3~5번 각각 FASTQ document 개수만큼의 연산 필요,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2GB FASTQ 파일 #document : 10,000,000   20GB FASTQ 파일 #document : 80,000,000)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 rot="0">
            <a:off x="174625" y="762000"/>
            <a:ext cx="5667375" cy="4111625"/>
            <a:chOff x="174625" y="762000"/>
            <a:chExt cx="5667375" cy="4111625"/>
          </a:xfrm>
        </p:grpSpPr>
        <p:grpSp>
          <p:nvGrpSpPr>
            <p:cNvPr id="13" name="그룹 12"/>
            <p:cNvGrpSpPr/>
            <p:nvPr/>
          </p:nvGrpSpPr>
          <p:grpSpPr>
            <a:xfrm rot="0">
              <a:off x="174625" y="1127125"/>
              <a:ext cx="5667375" cy="3746500"/>
              <a:chOff x="174625" y="1127125"/>
              <a:chExt cx="5667375" cy="3746500"/>
            </a:xfrm>
          </p:grpSpPr>
          <p:grpSp>
            <p:nvGrpSpPr>
              <p:cNvPr id="5" name="그룹 4"/>
              <p:cNvGrpSpPr/>
              <p:nvPr/>
            </p:nvGrpSpPr>
            <p:grpSpPr>
              <a:xfrm rot="0">
                <a:off x="317500" y="1564640"/>
                <a:ext cx="5334000" cy="925830"/>
                <a:chOff x="317500" y="1564640"/>
                <a:chExt cx="5334000" cy="925830"/>
              </a:xfrm>
            </p:grpSpPr>
            <p:sp>
              <p:nvSpPr>
                <p:cNvPr id="6" name="텍스트 상자 5"/>
                <p:cNvSpPr txBox="1">
                  <a:spLocks/>
                </p:cNvSpPr>
                <p:nvPr/>
              </p:nvSpPr>
              <p:spPr>
                <a:xfrm rot="0">
                  <a:off x="984250" y="1586865"/>
                  <a:ext cx="4667885" cy="904240"/>
                </a:xfrm>
                <a:prstGeom prst="rect"/>
                <a:noFill/>
                <a:ln w="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</p:spPr>
              <p:txBody>
                <a:bodyPr wrap="square" lIns="89535" tIns="46355" rIns="89535" bIns="46355" vert="horz" anchor="t">
                  <a:spAutoFit/>
                </a:bodyPr>
                <a:lstStyle/>
                <a:p>
                  <a:pPr marL="0" indent="0" algn="l" fontAlgn="auto" defTabSz="5080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ko-KR" sz="1800" cap="none" dirty="0" smtClean="0" b="0">
                      <a:solidFill>
                        <a:schemeClr val="tx1"/>
                      </a:solidFill>
                      <a:latin typeface="맑은 고딕" charset="0"/>
                      <a:ea typeface="맑은 고딕" charset="0"/>
                    </a:rPr>
                    <a:t>@SRR490124.36844 1706:3:1:4656:25677/2  </a:t>
                  </a:r>
                  <a:endParaRPr lang="ko-KR" altLang="en-US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  <a:p>
                  <a:pPr marL="0" indent="0" algn="l" fontAlgn="auto" defTabSz="5080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ko-KR" sz="1800" cap="none" dirty="0" smtClean="0" b="0">
                      <a:solidFill>
                        <a:schemeClr val="tx1"/>
                      </a:solidFill>
                      <a:latin typeface="맑은 고딕" charset="0"/>
                      <a:ea typeface="맑은 고딕" charset="0"/>
                    </a:rPr>
                    <a:t>AAACTCACCAGACCGATTAAATAGGT...</a:t>
                  </a:r>
                  <a:endParaRPr lang="ko-KR" altLang="en-US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  <a:p>
                  <a:pPr marL="0" indent="0" algn="l" fontAlgn="auto" defTabSz="5080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ko-KR" sz="1800" cap="none" dirty="0" smtClean="0" b="0">
                      <a:solidFill>
                        <a:schemeClr val="tx1"/>
                      </a:solidFill>
                      <a:latin typeface="맑은 고딕" charset="0"/>
                      <a:ea typeface="맑은 고딕" charset="0"/>
                    </a:rPr>
                    <a:t>HEHHHHHHHGHHHHBFHHDFDAGF...</a:t>
                  </a:r>
                  <a:endParaRPr lang="ko-KR" altLang="en-US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7" name="텍스트 상자 6"/>
                <p:cNvSpPr txBox="1">
                  <a:spLocks/>
                </p:cNvSpPr>
                <p:nvPr/>
              </p:nvSpPr>
              <p:spPr>
                <a:xfrm rot="0">
                  <a:off x="317500" y="1564640"/>
                  <a:ext cx="667385" cy="904240"/>
                </a:xfrm>
                <a:prstGeom prst="rect"/>
                <a:noFill/>
                <a:ln w="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</p:spPr>
              <p:txBody>
                <a:bodyPr wrap="square" lIns="89535" tIns="46355" rIns="89535" bIns="46355" vert="horz" anchor="t">
                  <a:spAutoFit/>
                </a:bodyPr>
                <a:lstStyle/>
                <a:p>
                  <a:pPr marL="0" indent="0" algn="l" fontAlgn="auto" defTabSz="5080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ko-KR" sz="1800" cap="none" dirty="0" smtClean="0" b="0">
                      <a:solidFill>
                        <a:schemeClr val="tx1"/>
                      </a:solidFill>
                      <a:latin typeface="맑은 고딕" charset="0"/>
                      <a:ea typeface="맑은 고딕" charset="0"/>
                    </a:rPr>
                    <a:t>id    </a:t>
                  </a:r>
                  <a:endParaRPr lang="ko-KR" altLang="en-US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  <a:p>
                  <a:pPr marL="0" indent="0" algn="l" fontAlgn="auto" defTabSz="5080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ko-KR" sz="1800" cap="none" dirty="0" smtClean="0" b="0">
                      <a:solidFill>
                        <a:schemeClr val="tx1"/>
                      </a:solidFill>
                      <a:latin typeface="맑은 고딕" charset="0"/>
                      <a:ea typeface="맑은 고딕" charset="0"/>
                    </a:rPr>
                    <a:t>seq  </a:t>
                  </a:r>
                  <a:endParaRPr lang="ko-KR" altLang="en-US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  <a:p>
                  <a:pPr marL="0" indent="0" algn="l" fontAlgn="auto" defTabSz="5080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ko-KR" sz="1800" cap="none" dirty="0" smtClean="0" b="0">
                      <a:solidFill>
                        <a:schemeClr val="tx1"/>
                      </a:solidFill>
                      <a:latin typeface="맑은 고딕" charset="0"/>
                      <a:ea typeface="맑은 고딕" charset="0"/>
                    </a:rPr>
                    <a:t>qual  </a:t>
                  </a:r>
                  <a:endParaRPr lang="ko-KR" altLang="en-US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</p:grpSp>
          <p:grpSp>
            <p:nvGrpSpPr>
              <p:cNvPr id="8" name="그룹 7"/>
              <p:cNvGrpSpPr/>
              <p:nvPr/>
            </p:nvGrpSpPr>
            <p:grpSpPr>
              <a:xfrm rot="0">
                <a:off x="317500" y="2757170"/>
                <a:ext cx="5349875" cy="907415"/>
                <a:chOff x="317500" y="2757170"/>
                <a:chExt cx="5349875" cy="907415"/>
              </a:xfrm>
            </p:grpSpPr>
            <p:sp>
              <p:nvSpPr>
                <p:cNvPr id="9" name="텍스트 상자 8"/>
                <p:cNvSpPr txBox="1">
                  <a:spLocks/>
                </p:cNvSpPr>
                <p:nvPr/>
              </p:nvSpPr>
              <p:spPr>
                <a:xfrm rot="0">
                  <a:off x="968375" y="2760345"/>
                  <a:ext cx="4699635" cy="904240"/>
                </a:xfrm>
                <a:prstGeom prst="rect"/>
                <a:noFill/>
                <a:ln w="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</p:spPr>
              <p:txBody>
                <a:bodyPr wrap="square" lIns="89535" tIns="46355" rIns="89535" bIns="46355" vert="horz" anchor="t">
                  <a:spAutoFit/>
                </a:bodyPr>
                <a:lstStyle/>
                <a:p>
                  <a:pPr marL="0" indent="0" algn="l" fontAlgn="auto" defTabSz="5080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ko-KR" sz="1800" cap="none" dirty="0" smtClean="0" b="0">
                      <a:solidFill>
                        <a:schemeClr val="tx1"/>
                      </a:solidFill>
                      <a:latin typeface="맑은 고딕" charset="0"/>
                      <a:ea typeface="맑은 고딕" charset="0"/>
                    </a:rPr>
                    <a:t>@SRR490124.36845 1706:3:1:4730:25658/2  </a:t>
                  </a:r>
                  <a:endParaRPr lang="ko-KR" altLang="en-US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  <a:p>
                  <a:pPr marL="0" indent="0" algn="l" fontAlgn="auto" defTabSz="5080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ko-KR" sz="1800" cap="none" dirty="0" smtClean="0" b="0">
                      <a:solidFill>
                        <a:schemeClr val="tx1"/>
                      </a:solidFill>
                      <a:latin typeface="맑은 고딕" charset="0"/>
                      <a:ea typeface="맑은 고딕" charset="0"/>
                    </a:rPr>
                    <a:t>GATGTAAAGACCATTGGCCTGGACAAT...</a:t>
                  </a:r>
                  <a:endParaRPr lang="ko-KR" altLang="en-US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  <a:p>
                  <a:pPr marL="0" indent="0" algn="l" fontAlgn="auto" defTabSz="5080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ko-KR" sz="1800" cap="none" dirty="0" smtClean="0" b="0">
                      <a:solidFill>
                        <a:schemeClr val="tx1"/>
                      </a:solidFill>
                      <a:latin typeface="맑은 고딕" charset="0"/>
                      <a:ea typeface="맑은 고딕" charset="0"/>
                    </a:rPr>
                    <a:t>HHHHHHHHHEFCGHHHHFHHHAHFB...</a:t>
                  </a:r>
                  <a:endParaRPr lang="ko-KR" altLang="en-US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10" name="텍스트 상자 9"/>
                <p:cNvSpPr txBox="1">
                  <a:spLocks/>
                </p:cNvSpPr>
                <p:nvPr/>
              </p:nvSpPr>
              <p:spPr>
                <a:xfrm rot="0">
                  <a:off x="317500" y="2757170"/>
                  <a:ext cx="651510" cy="904240"/>
                </a:xfrm>
                <a:prstGeom prst="rect"/>
                <a:noFill/>
                <a:ln w="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</p:spPr>
              <p:txBody>
                <a:bodyPr wrap="square" lIns="89535" tIns="46355" rIns="89535" bIns="46355" vert="horz" anchor="t">
                  <a:spAutoFit/>
                </a:bodyPr>
                <a:lstStyle/>
                <a:p>
                  <a:pPr marL="0" indent="0" algn="l" fontAlgn="auto" defTabSz="5080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ko-KR" sz="1800" cap="none" dirty="0" smtClean="0" b="0">
                      <a:solidFill>
                        <a:schemeClr val="tx1"/>
                      </a:solidFill>
                      <a:latin typeface="맑은 고딕" charset="0"/>
                      <a:ea typeface="맑은 고딕" charset="0"/>
                    </a:rPr>
                    <a:t>id    </a:t>
                  </a:r>
                  <a:endParaRPr lang="ko-KR" altLang="en-US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  <a:p>
                  <a:pPr marL="0" indent="0" algn="l" fontAlgn="auto" defTabSz="5080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ko-KR" sz="1800" cap="none" dirty="0" smtClean="0" b="0">
                      <a:solidFill>
                        <a:schemeClr val="tx1"/>
                      </a:solidFill>
                      <a:latin typeface="맑은 고딕" charset="0"/>
                      <a:ea typeface="맑은 고딕" charset="0"/>
                    </a:rPr>
                    <a:t>seq  </a:t>
                  </a:r>
                  <a:endParaRPr lang="ko-KR" altLang="en-US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  <a:p>
                  <a:pPr marL="0" indent="0" algn="l" fontAlgn="auto" defTabSz="5080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ko-KR" sz="1800" cap="none" dirty="0" smtClean="0" b="0">
                      <a:solidFill>
                        <a:schemeClr val="tx1"/>
                      </a:solidFill>
                      <a:latin typeface="맑은 고딕" charset="0"/>
                      <a:ea typeface="맑은 고딕" charset="0"/>
                    </a:rPr>
                    <a:t>qual  </a:t>
                  </a:r>
                  <a:endParaRPr lang="ko-KR" altLang="en-US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</p:grpSp>
          <p:sp>
            <p:nvSpPr>
              <p:cNvPr id="11" name="도형 10"/>
              <p:cNvSpPr>
                <a:spLocks/>
              </p:cNvSpPr>
              <p:nvPr/>
            </p:nvSpPr>
            <p:spPr>
              <a:xfrm rot="0">
                <a:off x="174625" y="1127125"/>
                <a:ext cx="5668010" cy="3747135"/>
              </a:xfrm>
              <a:prstGeom prst="rect"/>
              <a:noFill/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2" name="텍스트 상자 11"/>
              <p:cNvSpPr txBox="1">
                <a:spLocks/>
              </p:cNvSpPr>
              <p:nvPr/>
            </p:nvSpPr>
            <p:spPr>
              <a:xfrm rot="0">
                <a:off x="2766695" y="3754120"/>
                <a:ext cx="456565" cy="1026160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89535" tIns="46355" rIns="89535" bIns="46355" vert="eaVert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ㅇ ㅇ ㅇ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14" name="텍스트 상자 13"/>
            <p:cNvSpPr txBox="1">
              <a:spLocks/>
            </p:cNvSpPr>
            <p:nvPr/>
          </p:nvSpPr>
          <p:spPr>
            <a:xfrm rot="0">
              <a:off x="174625" y="762000"/>
              <a:ext cx="3175635" cy="3702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FASTQ Collection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텍스트 상자 14"/>
          <p:cNvSpPr txBox="1">
            <a:spLocks/>
          </p:cNvSpPr>
          <p:nvPr/>
        </p:nvSpPr>
        <p:spPr>
          <a:xfrm rot="0">
            <a:off x="396875" y="1206500"/>
            <a:ext cx="31756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Document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5" name="그룹 24"/>
          <p:cNvGrpSpPr/>
          <p:nvPr/>
        </p:nvGrpSpPr>
        <p:grpSpPr>
          <a:xfrm rot="0">
            <a:off x="6365875" y="746125"/>
            <a:ext cx="5683250" cy="2672715"/>
            <a:chOff x="6365875" y="746125"/>
            <a:chExt cx="5683250" cy="2672715"/>
          </a:xfrm>
        </p:grpSpPr>
        <p:sp>
          <p:nvSpPr>
            <p:cNvPr id="16" name="텍스트 상자 15"/>
            <p:cNvSpPr txBox="1">
              <a:spLocks/>
            </p:cNvSpPr>
            <p:nvPr/>
          </p:nvSpPr>
          <p:spPr>
            <a:xfrm rot="0">
              <a:off x="6365875" y="1111250"/>
              <a:ext cx="5683885" cy="2308225"/>
            </a:xfrm>
            <a:prstGeom prst="rect"/>
            <a:noFill/>
            <a:ln w="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{”id” : “@SRR490124.36844 1706:3:4656:25677/2”,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“seq” : “AAACTCACCAGACCGATTAAATAGGT...”,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“qual” : “HEHHHHHHHGHHHHBFHHDFDAGF...”},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{”id” : “@SRR490124.36845 1706:3:1:4730:25658/2”,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“seq” : “GATGTAAAGACCATTGGCCTGGACAAT...”,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“qual” : “HHHHHHHHHEFCGHHHHFHHHAHFB...”},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텍스트 상자 17"/>
            <p:cNvSpPr txBox="1">
              <a:spLocks/>
            </p:cNvSpPr>
            <p:nvPr/>
          </p:nvSpPr>
          <p:spPr>
            <a:xfrm rot="0">
              <a:off x="6365875" y="746125"/>
              <a:ext cx="3239135" cy="3702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JSON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6365875" y="3746500"/>
            <a:ext cx="5683250" cy="2965450"/>
            <a:chOff x="6365875" y="3746500"/>
            <a:chExt cx="5683250" cy="2965450"/>
          </a:xfrm>
        </p:grpSpPr>
        <p:sp>
          <p:nvSpPr>
            <p:cNvPr id="17" name="텍스트 상자 16"/>
            <p:cNvSpPr txBox="1">
              <a:spLocks/>
            </p:cNvSpPr>
            <p:nvPr/>
          </p:nvSpPr>
          <p:spPr>
            <a:xfrm rot="0">
              <a:off x="6397625" y="4127500"/>
              <a:ext cx="5652135" cy="2585085"/>
            </a:xfrm>
            <a:prstGeom prst="rect"/>
            <a:noFill/>
            <a:ln w="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@SRR490124.36844 1706:3:4656:25677/2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AAACTCACCAGACCGATTAAATAGGT....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+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HEHHHHHHHGHHHHBFHHDFDAGF...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@SRR490124.36845 1706:3:1:4730:25658/2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GATGTAAAGACCATTGGCCTGGACAAT...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+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HHHHHHHHHEFCGHHHHFHHHAHFB...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텍스트 상자 18"/>
            <p:cNvSpPr txBox="1">
              <a:spLocks/>
            </p:cNvSpPr>
            <p:nvPr/>
          </p:nvSpPr>
          <p:spPr>
            <a:xfrm rot="0">
              <a:off x="6365875" y="3746500"/>
              <a:ext cx="3175635" cy="3702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FASTQ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0" name="도형 19"/>
          <p:cNvSpPr>
            <a:spLocks/>
          </p:cNvSpPr>
          <p:nvPr/>
        </p:nvSpPr>
        <p:spPr>
          <a:xfrm rot="0">
            <a:off x="5889625" y="1714500"/>
            <a:ext cx="445135" cy="588010"/>
          </a:xfrm>
          <a:prstGeom prst="rightArrow"/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 rot="0">
            <a:off x="8953500" y="3508375"/>
            <a:ext cx="619760" cy="572135"/>
          </a:xfrm>
          <a:prstGeom prst="downArrow"/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 rot="0">
            <a:off x="174625" y="4984750"/>
            <a:ext cx="565213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1. ArangoExport 사용해서 JSON 파일로 추출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(ArangoDB에서 collection 단위로 JSON 형식으로 export 해주는 기능 제공)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2. JSON 형식으로 추출된 FASTQ, SAM, VCF를 TXT 형식으로 바꿔주는 코드 사용해서 변환 (직접 구현)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3. SAM EXPORT도 FASTQ EXPORT 방식과 같다.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175260" y="111125"/>
            <a:ext cx="8238490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FASTQ, SAM 파일 각각 저장할 경우 FASTQ SAM EXPORT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26"/>
          <p:cNvSpPr txBox="1">
            <a:spLocks/>
          </p:cNvSpPr>
          <p:nvPr/>
        </p:nvSpPr>
        <p:spPr>
          <a:xfrm rot="0">
            <a:off x="5842000" y="1810385"/>
            <a:ext cx="27051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2000" cap="none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27"/>
          <p:cNvSpPr txBox="1">
            <a:spLocks/>
          </p:cNvSpPr>
          <p:nvPr/>
        </p:nvSpPr>
        <p:spPr>
          <a:xfrm rot="0">
            <a:off x="9096375" y="3524250"/>
            <a:ext cx="34925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2000" cap="none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175260" y="111125"/>
            <a:ext cx="6937375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FASTQ, SAM 파일 연계해서 저장할 경우 EXPORT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7" name="그룹 16"/>
          <p:cNvGrpSpPr/>
          <p:nvPr/>
        </p:nvGrpSpPr>
        <p:grpSpPr>
          <a:xfrm rot="0">
            <a:off x="468630" y="944880"/>
            <a:ext cx="4000500" cy="3222625"/>
            <a:chOff x="468630" y="944880"/>
            <a:chExt cx="4000500" cy="3222625"/>
          </a:xfrm>
        </p:grpSpPr>
        <p:grpSp>
          <p:nvGrpSpPr>
            <p:cNvPr id="18" name="그룹 17"/>
            <p:cNvGrpSpPr/>
            <p:nvPr/>
          </p:nvGrpSpPr>
          <p:grpSpPr>
            <a:xfrm rot="0">
              <a:off x="675005" y="1643380"/>
              <a:ext cx="3540125" cy="369570"/>
              <a:chOff x="675005" y="1643380"/>
              <a:chExt cx="3540125" cy="369570"/>
            </a:xfrm>
          </p:grpSpPr>
          <p:sp>
            <p:nvSpPr>
              <p:cNvPr id="19" name="텍스트 상자 18"/>
              <p:cNvSpPr txBox="1">
                <a:spLocks/>
              </p:cNvSpPr>
              <p:nvPr/>
            </p:nvSpPr>
            <p:spPr>
              <a:xfrm rot="0">
                <a:off x="675005" y="1643380"/>
                <a:ext cx="715010" cy="37020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id  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0" name="텍스트 상자 19"/>
              <p:cNvSpPr txBox="1">
                <a:spLocks/>
              </p:cNvSpPr>
              <p:nvPr/>
            </p:nvSpPr>
            <p:spPr>
              <a:xfrm rot="0">
                <a:off x="1389380" y="1643380"/>
                <a:ext cx="2826385" cy="37020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@SRR490124.1 1706:...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 rot="0">
              <a:off x="667385" y="2191385"/>
              <a:ext cx="3540125" cy="369570"/>
              <a:chOff x="667385" y="2191385"/>
              <a:chExt cx="3540125" cy="369570"/>
            </a:xfrm>
          </p:grpSpPr>
          <p:sp>
            <p:nvSpPr>
              <p:cNvPr id="22" name="텍스트 상자 21"/>
              <p:cNvSpPr txBox="1">
                <a:spLocks/>
              </p:cNvSpPr>
              <p:nvPr/>
            </p:nvSpPr>
            <p:spPr>
              <a:xfrm rot="0">
                <a:off x="667385" y="2191385"/>
                <a:ext cx="715010" cy="37020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id  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3" name="텍스트 상자 22"/>
              <p:cNvSpPr txBox="1">
                <a:spLocks/>
              </p:cNvSpPr>
              <p:nvPr/>
            </p:nvSpPr>
            <p:spPr>
              <a:xfrm rot="0">
                <a:off x="1381760" y="2191385"/>
                <a:ext cx="2826385" cy="37020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@SRR490124.2 1706:...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 rot="0">
              <a:off x="675640" y="2755265"/>
              <a:ext cx="3540125" cy="369570"/>
              <a:chOff x="675640" y="2755265"/>
              <a:chExt cx="3540125" cy="369570"/>
            </a:xfrm>
          </p:grpSpPr>
          <p:sp>
            <p:nvSpPr>
              <p:cNvPr id="25" name="텍스트 상자 24"/>
              <p:cNvSpPr txBox="1">
                <a:spLocks/>
              </p:cNvSpPr>
              <p:nvPr/>
            </p:nvSpPr>
            <p:spPr>
              <a:xfrm rot="0">
                <a:off x="675640" y="2755265"/>
                <a:ext cx="715010" cy="37020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id  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6" name="텍스트 상자 25"/>
              <p:cNvSpPr txBox="1">
                <a:spLocks/>
              </p:cNvSpPr>
              <p:nvPr/>
            </p:nvSpPr>
            <p:spPr>
              <a:xfrm rot="0">
                <a:off x="1390015" y="2755265"/>
                <a:ext cx="2826385" cy="37020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@SRR490124.3 1706:...  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27" name="도형 26"/>
            <p:cNvSpPr>
              <a:spLocks/>
            </p:cNvSpPr>
            <p:nvPr/>
          </p:nvSpPr>
          <p:spPr>
            <a:xfrm rot="0">
              <a:off x="468630" y="1310005"/>
              <a:ext cx="4001135" cy="2683510"/>
            </a:xfrm>
            <a:prstGeom prst="rect"/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8" name="텍스트 상자 27"/>
            <p:cNvSpPr txBox="1">
              <a:spLocks/>
            </p:cNvSpPr>
            <p:nvPr/>
          </p:nvSpPr>
          <p:spPr>
            <a:xfrm rot="0">
              <a:off x="2219325" y="3151505"/>
              <a:ext cx="456565" cy="1016634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eaVert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ㅇㅇㅇ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9" name="텍스트 상자 28"/>
            <p:cNvSpPr txBox="1">
              <a:spLocks/>
            </p:cNvSpPr>
            <p:nvPr/>
          </p:nvSpPr>
          <p:spPr>
            <a:xfrm rot="0">
              <a:off x="468630" y="944880"/>
              <a:ext cx="3175635" cy="3702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FASTQ1 Collection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 rot="0">
            <a:off x="7588885" y="953135"/>
            <a:ext cx="4095115" cy="5126990"/>
            <a:chOff x="7588885" y="953135"/>
            <a:chExt cx="4095115" cy="5126990"/>
          </a:xfrm>
        </p:grpSpPr>
        <p:grpSp>
          <p:nvGrpSpPr>
            <p:cNvPr id="36" name="그룹 35"/>
            <p:cNvGrpSpPr/>
            <p:nvPr/>
          </p:nvGrpSpPr>
          <p:grpSpPr>
            <a:xfrm rot="0">
              <a:off x="7676515" y="4612640"/>
              <a:ext cx="3912235" cy="377825"/>
              <a:chOff x="7676515" y="4612640"/>
              <a:chExt cx="3912235" cy="377825"/>
            </a:xfrm>
          </p:grpSpPr>
          <p:sp>
            <p:nvSpPr>
              <p:cNvPr id="34" name="텍스트 상자 33"/>
              <p:cNvSpPr txBox="1">
                <a:spLocks/>
              </p:cNvSpPr>
              <p:nvPr/>
            </p:nvSpPr>
            <p:spPr>
              <a:xfrm rot="0">
                <a:off x="8604250" y="4620895"/>
                <a:ext cx="2985135" cy="37020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SRR490124.3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5" name="텍스트 상자 34"/>
              <p:cNvSpPr txBox="1">
                <a:spLocks/>
              </p:cNvSpPr>
              <p:nvPr/>
            </p:nvSpPr>
            <p:spPr>
              <a:xfrm rot="0">
                <a:off x="7676515" y="4612640"/>
                <a:ext cx="928370" cy="37020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qname  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47" name="도형 46"/>
            <p:cNvSpPr>
              <a:spLocks/>
            </p:cNvSpPr>
            <p:nvPr/>
          </p:nvSpPr>
          <p:spPr>
            <a:xfrm rot="0">
              <a:off x="7588885" y="1318260"/>
              <a:ext cx="4095750" cy="4762500"/>
            </a:xfrm>
            <a:prstGeom prst="rect"/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48" name="텍스트 상자 47"/>
            <p:cNvSpPr txBox="1">
              <a:spLocks/>
            </p:cNvSpPr>
            <p:nvPr/>
          </p:nvSpPr>
          <p:spPr>
            <a:xfrm rot="0">
              <a:off x="9418955" y="5160010"/>
              <a:ext cx="456565" cy="82550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eaVert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ㅇㅇㅇ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9" name="텍스트 상자 48"/>
            <p:cNvSpPr txBox="1">
              <a:spLocks/>
            </p:cNvSpPr>
            <p:nvPr/>
          </p:nvSpPr>
          <p:spPr>
            <a:xfrm rot="0">
              <a:off x="7588885" y="953135"/>
              <a:ext cx="3175635" cy="3702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SAM Collection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50" name="그룹 49"/>
            <p:cNvGrpSpPr/>
            <p:nvPr/>
          </p:nvGrpSpPr>
          <p:grpSpPr>
            <a:xfrm rot="0">
              <a:off x="7668895" y="4025900"/>
              <a:ext cx="3928110" cy="377190"/>
              <a:chOff x="7668895" y="4025900"/>
              <a:chExt cx="3928110" cy="377190"/>
            </a:xfrm>
          </p:grpSpPr>
          <p:sp>
            <p:nvSpPr>
              <p:cNvPr id="51" name="텍스트 상자 50"/>
              <p:cNvSpPr txBox="1">
                <a:spLocks/>
              </p:cNvSpPr>
              <p:nvPr/>
            </p:nvSpPr>
            <p:spPr>
              <a:xfrm rot="0">
                <a:off x="8612505" y="4025900"/>
                <a:ext cx="2985135" cy="37020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SRR490124.3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2" name="텍스트 상자 51"/>
              <p:cNvSpPr txBox="1">
                <a:spLocks/>
              </p:cNvSpPr>
              <p:nvPr/>
            </p:nvSpPr>
            <p:spPr>
              <a:xfrm rot="0">
                <a:off x="7668895" y="4033520"/>
                <a:ext cx="951865" cy="37020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qname  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 rot="0">
              <a:off x="7677150" y="2819400"/>
              <a:ext cx="3912235" cy="377825"/>
              <a:chOff x="7677150" y="2819400"/>
              <a:chExt cx="3912235" cy="377825"/>
            </a:xfrm>
          </p:grpSpPr>
          <p:sp>
            <p:nvSpPr>
              <p:cNvPr id="54" name="텍스트 상자 53"/>
              <p:cNvSpPr txBox="1">
                <a:spLocks/>
              </p:cNvSpPr>
              <p:nvPr/>
            </p:nvSpPr>
            <p:spPr>
              <a:xfrm rot="0">
                <a:off x="8604885" y="2827655"/>
                <a:ext cx="2985135" cy="37020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SRR490124.2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5" name="텍스트 상자 54"/>
              <p:cNvSpPr txBox="1">
                <a:spLocks/>
              </p:cNvSpPr>
              <p:nvPr/>
            </p:nvSpPr>
            <p:spPr>
              <a:xfrm rot="0">
                <a:off x="7677150" y="2819400"/>
                <a:ext cx="928370" cy="37020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qname  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0">
              <a:off x="7669530" y="2216785"/>
              <a:ext cx="3912235" cy="377190"/>
              <a:chOff x="7669530" y="2216785"/>
              <a:chExt cx="3912235" cy="377190"/>
            </a:xfrm>
          </p:grpSpPr>
          <p:sp>
            <p:nvSpPr>
              <p:cNvPr id="57" name="텍스트 상자 56"/>
              <p:cNvSpPr txBox="1">
                <a:spLocks/>
              </p:cNvSpPr>
              <p:nvPr/>
            </p:nvSpPr>
            <p:spPr>
              <a:xfrm rot="0">
                <a:off x="8597265" y="2216785"/>
                <a:ext cx="2985135" cy="37020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SRR490124.1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8" name="텍스트 상자 57"/>
              <p:cNvSpPr txBox="1">
                <a:spLocks/>
              </p:cNvSpPr>
              <p:nvPr/>
            </p:nvSpPr>
            <p:spPr>
              <a:xfrm rot="0">
                <a:off x="7669530" y="2224405"/>
                <a:ext cx="928370" cy="37020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qname  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 rot="0">
              <a:off x="7677785" y="3423285"/>
              <a:ext cx="3912235" cy="377825"/>
              <a:chOff x="7677785" y="3423285"/>
              <a:chExt cx="3912235" cy="377825"/>
            </a:xfrm>
          </p:grpSpPr>
          <p:sp>
            <p:nvSpPr>
              <p:cNvPr id="60" name="텍스트 상자 59"/>
              <p:cNvSpPr txBox="1">
                <a:spLocks/>
              </p:cNvSpPr>
              <p:nvPr/>
            </p:nvSpPr>
            <p:spPr>
              <a:xfrm rot="0">
                <a:off x="8605520" y="3431540"/>
                <a:ext cx="2985135" cy="37020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SRR490124.2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1" name="텍스트 상자 60"/>
              <p:cNvSpPr txBox="1">
                <a:spLocks/>
              </p:cNvSpPr>
              <p:nvPr/>
            </p:nvSpPr>
            <p:spPr>
              <a:xfrm rot="0">
                <a:off x="7677785" y="3423285"/>
                <a:ext cx="928370" cy="37020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qname  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 rot="0">
              <a:off x="7670165" y="1614170"/>
              <a:ext cx="3912235" cy="377190"/>
              <a:chOff x="7670165" y="1614170"/>
              <a:chExt cx="3912235" cy="377190"/>
            </a:xfrm>
          </p:grpSpPr>
          <p:sp>
            <p:nvSpPr>
              <p:cNvPr id="63" name="텍스트 상자 62"/>
              <p:cNvSpPr txBox="1">
                <a:spLocks/>
              </p:cNvSpPr>
              <p:nvPr/>
            </p:nvSpPr>
            <p:spPr>
              <a:xfrm rot="0">
                <a:off x="8597900" y="1614170"/>
                <a:ext cx="2985135" cy="37020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SRR490124.1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4" name="텍스트 상자 63"/>
              <p:cNvSpPr txBox="1">
                <a:spLocks/>
              </p:cNvSpPr>
              <p:nvPr/>
            </p:nvSpPr>
            <p:spPr>
              <a:xfrm rot="0">
                <a:off x="7670165" y="1621790"/>
                <a:ext cx="928370" cy="37020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qname  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</p:grpSp>
      <p:cxnSp>
        <p:nvCxnSpPr>
          <p:cNvPr id="66" name="도형 65"/>
          <p:cNvCxnSpPr/>
          <p:nvPr/>
        </p:nvCxnSpPr>
        <p:spPr>
          <a:xfrm rot="0">
            <a:off x="4206875" y="1858010"/>
            <a:ext cx="3445510" cy="635"/>
          </a:xfrm>
          <a:prstGeom prst="straightConnector1"/>
          <a:ln w="63500" cap="flat" cmpd="sng"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도형 66"/>
          <p:cNvCxnSpPr>
            <a:endCxn id="61" idx="1"/>
          </p:cNvCxnSpPr>
          <p:nvPr/>
        </p:nvCxnSpPr>
        <p:spPr>
          <a:xfrm rot="0">
            <a:off x="4191000" y="2365375"/>
            <a:ext cx="3487420" cy="1243330"/>
          </a:xfrm>
          <a:prstGeom prst="straightConnector1"/>
          <a:ln w="63500" cap="flat" cmpd="sng">
            <a:solidFill>
              <a:srgbClr val="5B9BD5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도형 67"/>
          <p:cNvCxnSpPr>
            <a:endCxn id="35" idx="1"/>
          </p:cNvCxnSpPr>
          <p:nvPr/>
        </p:nvCxnSpPr>
        <p:spPr>
          <a:xfrm rot="0">
            <a:off x="4206875" y="2936875"/>
            <a:ext cx="3470275" cy="1861185"/>
          </a:xfrm>
          <a:prstGeom prst="straightConnector1"/>
          <a:ln w="63500" cap="flat" cmpd="sng">
            <a:solidFill>
              <a:srgbClr val="5B9BD5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텍스트 상자 68"/>
          <p:cNvSpPr txBox="1">
            <a:spLocks/>
          </p:cNvSpPr>
          <p:nvPr/>
        </p:nvSpPr>
        <p:spPr>
          <a:xfrm rot="0">
            <a:off x="396875" y="4921250"/>
            <a:ext cx="696976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FASTQ1과 SAM이 Edge Collection으로 연결되어 있는 상황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ArangoExport로 FASTQ1 collection을 JSON 포맷으로 추출하기 전SAM 파일에서 가지고 있는 FASTQ1의 SEQ, QUAL 속성을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FASTQ1에 추가시켜줘야한다. 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175260" y="111125"/>
            <a:ext cx="6937375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FASTQ, SAM 파일 연계해서 저장할 경우 EXPORT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65" name="그룹 64"/>
          <p:cNvGrpSpPr/>
          <p:nvPr/>
        </p:nvGrpSpPr>
        <p:grpSpPr>
          <a:xfrm rot="0">
            <a:off x="7700010" y="651510"/>
            <a:ext cx="4095115" cy="5126990"/>
            <a:chOff x="7700010" y="651510"/>
            <a:chExt cx="4095115" cy="5126990"/>
          </a:xfrm>
        </p:grpSpPr>
        <p:grpSp>
          <p:nvGrpSpPr>
            <p:cNvPr id="36" name="그룹 35"/>
            <p:cNvGrpSpPr/>
            <p:nvPr/>
          </p:nvGrpSpPr>
          <p:grpSpPr>
            <a:xfrm rot="0">
              <a:off x="7787640" y="4311015"/>
              <a:ext cx="3912235" cy="377825"/>
              <a:chOff x="7787640" y="4311015"/>
              <a:chExt cx="3912235" cy="377825"/>
            </a:xfrm>
          </p:grpSpPr>
          <p:sp>
            <p:nvSpPr>
              <p:cNvPr id="34" name="텍스트 상자 33"/>
              <p:cNvSpPr txBox="1">
                <a:spLocks/>
              </p:cNvSpPr>
              <p:nvPr/>
            </p:nvSpPr>
            <p:spPr>
              <a:xfrm rot="0">
                <a:off x="8715375" y="4319270"/>
                <a:ext cx="2985135" cy="37020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SRR490124.3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5" name="텍스트 상자 34"/>
              <p:cNvSpPr txBox="1">
                <a:spLocks/>
              </p:cNvSpPr>
              <p:nvPr/>
            </p:nvSpPr>
            <p:spPr>
              <a:xfrm rot="0">
                <a:off x="7787640" y="4311015"/>
                <a:ext cx="928370" cy="37020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qname  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47" name="도형 46"/>
            <p:cNvSpPr>
              <a:spLocks/>
            </p:cNvSpPr>
            <p:nvPr/>
          </p:nvSpPr>
          <p:spPr>
            <a:xfrm rot="0">
              <a:off x="7700010" y="1016634"/>
              <a:ext cx="4095750" cy="4762500"/>
            </a:xfrm>
            <a:prstGeom prst="rect"/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48" name="텍스트 상자 47"/>
            <p:cNvSpPr txBox="1">
              <a:spLocks/>
            </p:cNvSpPr>
            <p:nvPr/>
          </p:nvSpPr>
          <p:spPr>
            <a:xfrm rot="0">
              <a:off x="9530080" y="4858385"/>
              <a:ext cx="456565" cy="82550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eaVert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ㅇㅇㅇ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9" name="텍스트 상자 48"/>
            <p:cNvSpPr txBox="1">
              <a:spLocks/>
            </p:cNvSpPr>
            <p:nvPr/>
          </p:nvSpPr>
          <p:spPr>
            <a:xfrm rot="0">
              <a:off x="7700010" y="651510"/>
              <a:ext cx="3175635" cy="3702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SAM Collection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50" name="그룹 49"/>
            <p:cNvGrpSpPr/>
            <p:nvPr/>
          </p:nvGrpSpPr>
          <p:grpSpPr>
            <a:xfrm rot="0">
              <a:off x="7780020" y="3724275"/>
              <a:ext cx="3928110" cy="377190"/>
              <a:chOff x="7780020" y="3724275"/>
              <a:chExt cx="3928110" cy="377190"/>
            </a:xfrm>
          </p:grpSpPr>
          <p:sp>
            <p:nvSpPr>
              <p:cNvPr id="51" name="텍스트 상자 50"/>
              <p:cNvSpPr txBox="1">
                <a:spLocks/>
              </p:cNvSpPr>
              <p:nvPr/>
            </p:nvSpPr>
            <p:spPr>
              <a:xfrm rot="0">
                <a:off x="8723630" y="3724275"/>
                <a:ext cx="2985135" cy="37020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SRR490124.3 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2" name="텍스트 상자 51"/>
              <p:cNvSpPr txBox="1">
                <a:spLocks/>
              </p:cNvSpPr>
              <p:nvPr/>
            </p:nvSpPr>
            <p:spPr>
              <a:xfrm rot="0">
                <a:off x="7780020" y="3731895"/>
                <a:ext cx="951865" cy="37020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qname  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 rot="0">
              <a:off x="7788275" y="2517775"/>
              <a:ext cx="3912235" cy="377825"/>
              <a:chOff x="7788275" y="2517775"/>
              <a:chExt cx="3912235" cy="377825"/>
            </a:xfrm>
          </p:grpSpPr>
          <p:sp>
            <p:nvSpPr>
              <p:cNvPr id="54" name="텍스트 상자 53"/>
              <p:cNvSpPr txBox="1">
                <a:spLocks/>
              </p:cNvSpPr>
              <p:nvPr/>
            </p:nvSpPr>
            <p:spPr>
              <a:xfrm rot="0">
                <a:off x="8716010" y="2526030"/>
                <a:ext cx="2985135" cy="37020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SRR490124.2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5" name="텍스트 상자 54"/>
              <p:cNvSpPr txBox="1">
                <a:spLocks/>
              </p:cNvSpPr>
              <p:nvPr/>
            </p:nvSpPr>
            <p:spPr>
              <a:xfrm rot="0">
                <a:off x="7788275" y="2517775"/>
                <a:ext cx="928370" cy="37020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qname  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0">
              <a:off x="7780655" y="1915160"/>
              <a:ext cx="3912235" cy="377190"/>
              <a:chOff x="7780655" y="1915160"/>
              <a:chExt cx="3912235" cy="377190"/>
            </a:xfrm>
          </p:grpSpPr>
          <p:sp>
            <p:nvSpPr>
              <p:cNvPr id="57" name="텍스트 상자 56"/>
              <p:cNvSpPr txBox="1">
                <a:spLocks/>
              </p:cNvSpPr>
              <p:nvPr/>
            </p:nvSpPr>
            <p:spPr>
              <a:xfrm rot="0">
                <a:off x="8708390" y="1915160"/>
                <a:ext cx="2985135" cy="37020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SRR490124.1 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8" name="텍스트 상자 57"/>
              <p:cNvSpPr txBox="1">
                <a:spLocks/>
              </p:cNvSpPr>
              <p:nvPr/>
            </p:nvSpPr>
            <p:spPr>
              <a:xfrm rot="0">
                <a:off x="7780655" y="1922780"/>
                <a:ext cx="928370" cy="37020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qname  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 rot="0">
              <a:off x="7788910" y="3121660"/>
              <a:ext cx="3912235" cy="377825"/>
              <a:chOff x="7788910" y="3121660"/>
              <a:chExt cx="3912235" cy="377825"/>
            </a:xfrm>
          </p:grpSpPr>
          <p:sp>
            <p:nvSpPr>
              <p:cNvPr id="60" name="텍스트 상자 59"/>
              <p:cNvSpPr txBox="1">
                <a:spLocks/>
              </p:cNvSpPr>
              <p:nvPr/>
            </p:nvSpPr>
            <p:spPr>
              <a:xfrm rot="0">
                <a:off x="8716645" y="3129915"/>
                <a:ext cx="2985135" cy="37020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SRR490124.2 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1" name="텍스트 상자 60"/>
              <p:cNvSpPr txBox="1">
                <a:spLocks/>
              </p:cNvSpPr>
              <p:nvPr/>
            </p:nvSpPr>
            <p:spPr>
              <a:xfrm rot="0">
                <a:off x="7788910" y="3121660"/>
                <a:ext cx="928370" cy="37020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qname  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 rot="0">
              <a:off x="7781290" y="1312545"/>
              <a:ext cx="3912235" cy="377190"/>
              <a:chOff x="7781290" y="1312545"/>
              <a:chExt cx="3912235" cy="377190"/>
            </a:xfrm>
          </p:grpSpPr>
          <p:sp>
            <p:nvSpPr>
              <p:cNvPr id="63" name="텍스트 상자 62"/>
              <p:cNvSpPr txBox="1">
                <a:spLocks/>
              </p:cNvSpPr>
              <p:nvPr/>
            </p:nvSpPr>
            <p:spPr>
              <a:xfrm rot="0">
                <a:off x="8709025" y="1312545"/>
                <a:ext cx="2985135" cy="37020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SRR490124.1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4" name="텍스트 상자 63"/>
              <p:cNvSpPr txBox="1">
                <a:spLocks/>
              </p:cNvSpPr>
              <p:nvPr/>
            </p:nvSpPr>
            <p:spPr>
              <a:xfrm rot="0">
                <a:off x="7781290" y="1320165"/>
                <a:ext cx="928370" cy="37020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qname  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</p:grpSp>
      <p:cxnSp>
        <p:nvCxnSpPr>
          <p:cNvPr id="66" name="도형 65"/>
          <p:cNvCxnSpPr>
            <a:endCxn id="64" idx="1"/>
          </p:cNvCxnSpPr>
          <p:nvPr/>
        </p:nvCxnSpPr>
        <p:spPr>
          <a:xfrm rot="0" flipV="1">
            <a:off x="3984625" y="1504950"/>
            <a:ext cx="3797300" cy="194310"/>
          </a:xfrm>
          <a:prstGeom prst="straightConnector1"/>
          <a:ln w="63500" cap="flat" cmpd="sng">
            <a:solidFill>
              <a:srgbClr val="5B9BD5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도형 66"/>
          <p:cNvCxnSpPr/>
          <p:nvPr/>
        </p:nvCxnSpPr>
        <p:spPr>
          <a:xfrm rot="0">
            <a:off x="3952875" y="2825750"/>
            <a:ext cx="3890010" cy="508635"/>
          </a:xfrm>
          <a:prstGeom prst="straightConnector1"/>
          <a:ln w="63500" cap="flat" cmpd="sng">
            <a:solidFill>
              <a:srgbClr val="5B9BD5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도형 67"/>
          <p:cNvCxnSpPr>
            <a:endCxn id="35" idx="1"/>
          </p:cNvCxnSpPr>
          <p:nvPr/>
        </p:nvCxnSpPr>
        <p:spPr>
          <a:xfrm rot="0">
            <a:off x="3968750" y="3984625"/>
            <a:ext cx="3819525" cy="511810"/>
          </a:xfrm>
          <a:prstGeom prst="straightConnector1"/>
          <a:ln w="63500" cap="flat" cmpd="sng">
            <a:solidFill>
              <a:srgbClr val="5B9BD5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 rot="0">
            <a:off x="365125" y="650875"/>
            <a:ext cx="3921125" cy="4048125"/>
            <a:chOff x="365125" y="650875"/>
            <a:chExt cx="3921125" cy="4048125"/>
          </a:xfrm>
        </p:grpSpPr>
        <p:grpSp>
          <p:nvGrpSpPr>
            <p:cNvPr id="71" name="그룹 70"/>
            <p:cNvGrpSpPr/>
            <p:nvPr/>
          </p:nvGrpSpPr>
          <p:grpSpPr>
            <a:xfrm rot="0">
              <a:off x="650875" y="1263015"/>
              <a:ext cx="3317875" cy="929640"/>
              <a:chOff x="650875" y="1263015"/>
              <a:chExt cx="3317875" cy="929640"/>
            </a:xfrm>
          </p:grpSpPr>
          <p:sp>
            <p:nvSpPr>
              <p:cNvPr id="72" name="텍스트 상자 71"/>
              <p:cNvSpPr txBox="1">
                <a:spLocks/>
              </p:cNvSpPr>
              <p:nvPr/>
            </p:nvSpPr>
            <p:spPr>
              <a:xfrm rot="0">
                <a:off x="1317625" y="1269365"/>
                <a:ext cx="2651760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@SRR490124.1 1706...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AAACTCACCAGACCA...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HEHHHHHHHGHHH...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73" name="텍스트 상자 72"/>
              <p:cNvSpPr txBox="1">
                <a:spLocks/>
              </p:cNvSpPr>
              <p:nvPr/>
            </p:nvSpPr>
            <p:spPr>
              <a:xfrm rot="0">
                <a:off x="650875" y="1263015"/>
                <a:ext cx="667385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id 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seq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qual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 rot="0">
              <a:off x="650875" y="2392045"/>
              <a:ext cx="3317875" cy="926465"/>
              <a:chOff x="650875" y="2392045"/>
              <a:chExt cx="3317875" cy="926465"/>
            </a:xfrm>
          </p:grpSpPr>
          <p:sp>
            <p:nvSpPr>
              <p:cNvPr id="75" name="텍스트 상자 74"/>
              <p:cNvSpPr txBox="1">
                <a:spLocks/>
              </p:cNvSpPr>
              <p:nvPr/>
            </p:nvSpPr>
            <p:spPr>
              <a:xfrm rot="0">
                <a:off x="1301750" y="2395220"/>
                <a:ext cx="2667635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@SRR490124.2 1706...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GATGTAAAGACCATT...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HHHHHHHHHEFCG...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76" name="텍스트 상자 75"/>
              <p:cNvSpPr txBox="1">
                <a:spLocks/>
              </p:cNvSpPr>
              <p:nvPr/>
            </p:nvSpPr>
            <p:spPr>
              <a:xfrm rot="0">
                <a:off x="650875" y="2392045"/>
                <a:ext cx="651510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id 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seq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qual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77" name="도형 76"/>
            <p:cNvSpPr>
              <a:spLocks/>
            </p:cNvSpPr>
            <p:nvPr/>
          </p:nvSpPr>
          <p:spPr>
            <a:xfrm rot="0">
              <a:off x="365125" y="1016000"/>
              <a:ext cx="3921760" cy="3683635"/>
            </a:xfrm>
            <a:prstGeom prst="rect"/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79" name="텍스트 상자 78"/>
            <p:cNvSpPr txBox="1">
              <a:spLocks/>
            </p:cNvSpPr>
            <p:nvPr/>
          </p:nvSpPr>
          <p:spPr>
            <a:xfrm rot="0">
              <a:off x="365125" y="650875"/>
              <a:ext cx="3175635" cy="3702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FASTQ1 Collection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80" name="그룹 79"/>
            <p:cNvGrpSpPr/>
            <p:nvPr/>
          </p:nvGrpSpPr>
          <p:grpSpPr>
            <a:xfrm rot="0">
              <a:off x="643255" y="3559175"/>
              <a:ext cx="3317875" cy="901700"/>
              <a:chOff x="643255" y="3559175"/>
              <a:chExt cx="3317875" cy="901700"/>
            </a:xfrm>
          </p:grpSpPr>
          <p:sp>
            <p:nvSpPr>
              <p:cNvPr id="81" name="텍스트 상자 80"/>
              <p:cNvSpPr txBox="1">
                <a:spLocks/>
              </p:cNvSpPr>
              <p:nvPr/>
            </p:nvSpPr>
            <p:spPr>
              <a:xfrm rot="0">
                <a:off x="1294130" y="3561080"/>
                <a:ext cx="2667635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@SRR490124.3 1706...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GATGTAAAGACCATT...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HHHHHHHHHEFCG...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82" name="텍스트 상자 81"/>
              <p:cNvSpPr txBox="1">
                <a:spLocks/>
              </p:cNvSpPr>
              <p:nvPr/>
            </p:nvSpPr>
            <p:spPr>
              <a:xfrm rot="0">
                <a:off x="643255" y="3559175"/>
                <a:ext cx="651510" cy="900430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id 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seq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qual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</p:grpSp>
      <p:sp>
        <p:nvSpPr>
          <p:cNvPr id="84" name="텍스트 상자 83"/>
          <p:cNvSpPr txBox="1">
            <a:spLocks/>
          </p:cNvSpPr>
          <p:nvPr/>
        </p:nvSpPr>
        <p:spPr>
          <a:xfrm rot="0">
            <a:off x="365125" y="4810125"/>
            <a:ext cx="719201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추가시킬 때 주의사항은 seq, qual 두 가지 속성 모두 forward 또는 reverse로 SAM 파일에 매칭되어 있기 때문에,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reverse로 매칭되어 있는 경우는 오른쪽부터 상보적으로 읽은 seq를 가져와야 한다. qual도 오른쪽부터 읽은 값을 가져와야한다.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해결 방법 : Edge collection에 isForward 속성을 줘서 1이면 forward,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0이면 reverse로 읽는다.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HanSeungChol/AppData/Roaming/PolarisOffice/ETemp/5756_5142944/fImage7773248963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250" y="460375"/>
            <a:ext cx="11938635" cy="6255385"/>
          </a:xfrm>
          <a:prstGeom prst="rect"/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 rot="0">
            <a:off x="111125" y="95250"/>
            <a:ext cx="68110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SAM 파일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/>
          <p:cNvGrpSpPr/>
          <p:nvPr/>
        </p:nvGrpSpPr>
        <p:grpSpPr>
          <a:xfrm rot="0">
            <a:off x="111125" y="127000"/>
            <a:ext cx="3921125" cy="4048125"/>
            <a:chOff x="111125" y="127000"/>
            <a:chExt cx="3921125" cy="4048125"/>
          </a:xfrm>
        </p:grpSpPr>
        <p:grpSp>
          <p:nvGrpSpPr>
            <p:cNvPr id="84" name="그룹 83"/>
            <p:cNvGrpSpPr/>
            <p:nvPr/>
          </p:nvGrpSpPr>
          <p:grpSpPr>
            <a:xfrm rot="0">
              <a:off x="396875" y="739140"/>
              <a:ext cx="3317875" cy="929640"/>
              <a:chOff x="396875" y="739140"/>
              <a:chExt cx="3317875" cy="929640"/>
            </a:xfrm>
          </p:grpSpPr>
          <p:sp>
            <p:nvSpPr>
              <p:cNvPr id="85" name="텍스트 상자 84"/>
              <p:cNvSpPr txBox="1">
                <a:spLocks/>
              </p:cNvSpPr>
              <p:nvPr/>
            </p:nvSpPr>
            <p:spPr>
              <a:xfrm rot="0">
                <a:off x="1063625" y="745490"/>
                <a:ext cx="2651760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@SRR490124.1 1706...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AAACTCACCAGACCA...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HEHHHHHHHGHHH...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86" name="텍스트 상자 85"/>
              <p:cNvSpPr txBox="1">
                <a:spLocks/>
              </p:cNvSpPr>
              <p:nvPr/>
            </p:nvSpPr>
            <p:spPr>
              <a:xfrm rot="0">
                <a:off x="396875" y="739140"/>
                <a:ext cx="667385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id 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seq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qual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 rot="0">
              <a:off x="396875" y="1868170"/>
              <a:ext cx="3317875" cy="926465"/>
              <a:chOff x="396875" y="1868170"/>
              <a:chExt cx="3317875" cy="926465"/>
            </a:xfrm>
          </p:grpSpPr>
          <p:sp>
            <p:nvSpPr>
              <p:cNvPr id="88" name="텍스트 상자 87"/>
              <p:cNvSpPr txBox="1">
                <a:spLocks/>
              </p:cNvSpPr>
              <p:nvPr/>
            </p:nvSpPr>
            <p:spPr>
              <a:xfrm rot="0">
                <a:off x="1047750" y="1871345"/>
                <a:ext cx="2667635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@SRR490124.2 1706...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GATGTAAAGACCATT...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HHHHHHHHHEFCG...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89" name="텍스트 상자 88"/>
              <p:cNvSpPr txBox="1">
                <a:spLocks/>
              </p:cNvSpPr>
              <p:nvPr/>
            </p:nvSpPr>
            <p:spPr>
              <a:xfrm rot="0">
                <a:off x="396875" y="1868170"/>
                <a:ext cx="651510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id 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seq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qual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90" name="도형 89"/>
            <p:cNvSpPr>
              <a:spLocks/>
            </p:cNvSpPr>
            <p:nvPr/>
          </p:nvSpPr>
          <p:spPr>
            <a:xfrm rot="0">
              <a:off x="111125" y="492125"/>
              <a:ext cx="3921760" cy="3683635"/>
            </a:xfrm>
            <a:prstGeom prst="rect"/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91" name="텍스트 상자 90"/>
            <p:cNvSpPr txBox="1">
              <a:spLocks/>
            </p:cNvSpPr>
            <p:nvPr/>
          </p:nvSpPr>
          <p:spPr>
            <a:xfrm rot="0">
              <a:off x="111125" y="127000"/>
              <a:ext cx="3175635" cy="3702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FASTQ1 Collection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92" name="그룹 91"/>
            <p:cNvGrpSpPr/>
            <p:nvPr/>
          </p:nvGrpSpPr>
          <p:grpSpPr>
            <a:xfrm rot="0">
              <a:off x="389255" y="3035300"/>
              <a:ext cx="3317875" cy="901700"/>
              <a:chOff x="389255" y="3035300"/>
              <a:chExt cx="3317875" cy="901700"/>
            </a:xfrm>
          </p:grpSpPr>
          <p:sp>
            <p:nvSpPr>
              <p:cNvPr id="93" name="텍스트 상자 92"/>
              <p:cNvSpPr txBox="1">
                <a:spLocks/>
              </p:cNvSpPr>
              <p:nvPr/>
            </p:nvSpPr>
            <p:spPr>
              <a:xfrm rot="0">
                <a:off x="1040130" y="3037205"/>
                <a:ext cx="2667635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@SRR490124.3 1706...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GATGTAAAGACCATT...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HHHHHHHHHEFCG...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94" name="텍스트 상자 93"/>
              <p:cNvSpPr txBox="1">
                <a:spLocks/>
              </p:cNvSpPr>
              <p:nvPr/>
            </p:nvSpPr>
            <p:spPr>
              <a:xfrm rot="0">
                <a:off x="389255" y="3035300"/>
                <a:ext cx="651510" cy="92392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id 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seq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qual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</p:grpSp>
      <p:grpSp>
        <p:nvGrpSpPr>
          <p:cNvPr id="98" name="그룹 97"/>
          <p:cNvGrpSpPr/>
          <p:nvPr/>
        </p:nvGrpSpPr>
        <p:grpSpPr>
          <a:xfrm rot="0">
            <a:off x="4794250" y="127000"/>
            <a:ext cx="3714750" cy="2672715"/>
            <a:chOff x="4794250" y="127000"/>
            <a:chExt cx="3714750" cy="2672715"/>
          </a:xfrm>
        </p:grpSpPr>
        <p:sp>
          <p:nvSpPr>
            <p:cNvPr id="96" name="텍스트 상자 95"/>
            <p:cNvSpPr txBox="1">
              <a:spLocks/>
            </p:cNvSpPr>
            <p:nvPr/>
          </p:nvSpPr>
          <p:spPr>
            <a:xfrm rot="0">
              <a:off x="4794250" y="492125"/>
              <a:ext cx="3715385" cy="2308225"/>
            </a:xfrm>
            <a:prstGeom prst="rect"/>
            <a:noFill/>
            <a:ln w="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{”id” : “@SRR490124.1 1706...,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“seq” : “AAACTCACCAGACCA...”,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“qual” : “HEHHHHHHHGHHH...”},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{”id” : “@SRR490124.2 1706...”,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“seq” : “GATGTAAAGACCATT...”,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“qual” : “HHHHHHHHHEFCG...”},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7" name="텍스트 상자 96"/>
            <p:cNvSpPr txBox="1">
              <a:spLocks/>
            </p:cNvSpPr>
            <p:nvPr/>
          </p:nvSpPr>
          <p:spPr>
            <a:xfrm rot="0">
              <a:off x="4794250" y="127000"/>
              <a:ext cx="3239135" cy="3702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FASTQ1 JSON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12" name="그룹 111"/>
          <p:cNvGrpSpPr/>
          <p:nvPr/>
        </p:nvGrpSpPr>
        <p:grpSpPr>
          <a:xfrm rot="0">
            <a:off x="103505" y="4643755"/>
            <a:ext cx="3865245" cy="2214245"/>
            <a:chOff x="103505" y="4643755"/>
            <a:chExt cx="3865245" cy="2214245"/>
          </a:xfrm>
        </p:grpSpPr>
        <p:grpSp>
          <p:nvGrpSpPr>
            <p:cNvPr id="100" name="그룹 99"/>
            <p:cNvGrpSpPr/>
            <p:nvPr/>
          </p:nvGrpSpPr>
          <p:grpSpPr>
            <a:xfrm rot="0">
              <a:off x="287020" y="5183505"/>
              <a:ext cx="3420745" cy="369570"/>
              <a:chOff x="287020" y="5183505"/>
              <a:chExt cx="3420745" cy="369570"/>
            </a:xfrm>
          </p:grpSpPr>
          <p:sp>
            <p:nvSpPr>
              <p:cNvPr id="101" name="텍스트 상자 100"/>
              <p:cNvSpPr txBox="1">
                <a:spLocks/>
              </p:cNvSpPr>
              <p:nvPr/>
            </p:nvSpPr>
            <p:spPr>
              <a:xfrm rot="0">
                <a:off x="287020" y="5183505"/>
                <a:ext cx="690880" cy="37020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id  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02" name="텍스트 상자 101"/>
              <p:cNvSpPr txBox="1">
                <a:spLocks/>
              </p:cNvSpPr>
              <p:nvPr/>
            </p:nvSpPr>
            <p:spPr>
              <a:xfrm rot="0">
                <a:off x="977265" y="5183505"/>
                <a:ext cx="2730500" cy="37020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@SRR490124.1 1706:...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 rot="0">
              <a:off x="295275" y="5779135"/>
              <a:ext cx="3420745" cy="369570"/>
              <a:chOff x="295275" y="5779135"/>
              <a:chExt cx="3420745" cy="369570"/>
            </a:xfrm>
          </p:grpSpPr>
          <p:sp>
            <p:nvSpPr>
              <p:cNvPr id="104" name="텍스트 상자 103"/>
              <p:cNvSpPr txBox="1">
                <a:spLocks/>
              </p:cNvSpPr>
              <p:nvPr/>
            </p:nvSpPr>
            <p:spPr>
              <a:xfrm rot="0">
                <a:off x="295275" y="5779135"/>
                <a:ext cx="690880" cy="37020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id  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05" name="텍스트 상자 104"/>
              <p:cNvSpPr txBox="1">
                <a:spLocks/>
              </p:cNvSpPr>
              <p:nvPr/>
            </p:nvSpPr>
            <p:spPr>
              <a:xfrm rot="0">
                <a:off x="985520" y="5779135"/>
                <a:ext cx="2730500" cy="37020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@SRR490124.2 1706:...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 rot="0">
              <a:off x="287655" y="6327140"/>
              <a:ext cx="3420745" cy="369570"/>
              <a:chOff x="287655" y="6327140"/>
              <a:chExt cx="3420745" cy="369570"/>
            </a:xfrm>
          </p:grpSpPr>
          <p:sp>
            <p:nvSpPr>
              <p:cNvPr id="107" name="텍스트 상자 106"/>
              <p:cNvSpPr txBox="1">
                <a:spLocks/>
              </p:cNvSpPr>
              <p:nvPr/>
            </p:nvSpPr>
            <p:spPr>
              <a:xfrm rot="0">
                <a:off x="287655" y="6327140"/>
                <a:ext cx="690880" cy="37020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id  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08" name="텍스트 상자 107"/>
              <p:cNvSpPr txBox="1">
                <a:spLocks/>
              </p:cNvSpPr>
              <p:nvPr/>
            </p:nvSpPr>
            <p:spPr>
              <a:xfrm rot="0">
                <a:off x="977900" y="6327140"/>
                <a:ext cx="2730500" cy="370205"/>
              </a:xfrm>
              <a:prstGeom prst="rect"/>
              <a:noFill/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@SRR490124.3 1706:...     </a:t>
                </a:r>
                <a:endParaRPr lang="ko-KR" altLang="en-US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109" name="도형 108"/>
            <p:cNvSpPr>
              <a:spLocks/>
            </p:cNvSpPr>
            <p:nvPr/>
          </p:nvSpPr>
          <p:spPr>
            <a:xfrm rot="0">
              <a:off x="103505" y="5008880"/>
              <a:ext cx="3865880" cy="1849755"/>
            </a:xfrm>
            <a:prstGeom prst="rect"/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11" name="텍스트 상자 110"/>
            <p:cNvSpPr txBox="1">
              <a:spLocks/>
            </p:cNvSpPr>
            <p:nvPr/>
          </p:nvSpPr>
          <p:spPr>
            <a:xfrm rot="0">
              <a:off x="103505" y="4643755"/>
              <a:ext cx="3068320" cy="3702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FASTQ1 Collection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 rot="0">
            <a:off x="4794250" y="3889375"/>
            <a:ext cx="3762375" cy="2965450"/>
            <a:chOff x="4794250" y="3889375"/>
            <a:chExt cx="3762375" cy="2965450"/>
          </a:xfrm>
        </p:grpSpPr>
        <p:sp>
          <p:nvSpPr>
            <p:cNvPr id="114" name="텍스트 상자 113"/>
            <p:cNvSpPr txBox="1">
              <a:spLocks/>
            </p:cNvSpPr>
            <p:nvPr/>
          </p:nvSpPr>
          <p:spPr>
            <a:xfrm rot="0">
              <a:off x="4826000" y="4270375"/>
              <a:ext cx="3731260" cy="2585085"/>
            </a:xfrm>
            <a:prstGeom prst="rect"/>
            <a:noFill/>
            <a:ln w="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@SRR490124.1 1706...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AAACTCACCAGACCA...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+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HEHHHHHHHGHHH...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@SRR490124.2 1706...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GATGTAAAGACCATT...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+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HHHHHHHHHEFCG...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5" name="텍스트 상자 114"/>
            <p:cNvSpPr txBox="1">
              <a:spLocks/>
            </p:cNvSpPr>
            <p:nvPr/>
          </p:nvSpPr>
          <p:spPr>
            <a:xfrm rot="0">
              <a:off x="4794250" y="3889375"/>
              <a:ext cx="3175635" cy="3702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FASTQ1 TXT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16" name="도형 115"/>
          <p:cNvSpPr>
            <a:spLocks/>
          </p:cNvSpPr>
          <p:nvPr/>
        </p:nvSpPr>
        <p:spPr>
          <a:xfrm rot="0">
            <a:off x="4191000" y="1460500"/>
            <a:ext cx="445135" cy="588010"/>
          </a:xfrm>
          <a:prstGeom prst="rightArrow"/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17" name="도형 116"/>
          <p:cNvSpPr>
            <a:spLocks/>
          </p:cNvSpPr>
          <p:nvPr/>
        </p:nvSpPr>
        <p:spPr>
          <a:xfrm rot="0">
            <a:off x="6223000" y="3238500"/>
            <a:ext cx="619760" cy="572135"/>
          </a:xfrm>
          <a:prstGeom prst="downArrow"/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18" name="도형 117"/>
          <p:cNvSpPr>
            <a:spLocks/>
          </p:cNvSpPr>
          <p:nvPr/>
        </p:nvSpPr>
        <p:spPr>
          <a:xfrm rot="0">
            <a:off x="1682750" y="4222750"/>
            <a:ext cx="619760" cy="524510"/>
          </a:xfrm>
          <a:prstGeom prst="downArrow"/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19" name="텍스트 상자 118"/>
          <p:cNvSpPr txBox="1">
            <a:spLocks/>
          </p:cNvSpPr>
          <p:nvPr/>
        </p:nvSpPr>
        <p:spPr>
          <a:xfrm rot="0">
            <a:off x="4191000" y="1556385"/>
            <a:ext cx="27051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2000" cap="none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0" name="텍스트 상자 119"/>
          <p:cNvSpPr txBox="1">
            <a:spLocks/>
          </p:cNvSpPr>
          <p:nvPr/>
        </p:nvSpPr>
        <p:spPr>
          <a:xfrm rot="0">
            <a:off x="6334125" y="3238500"/>
            <a:ext cx="33401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2000" cap="none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1" name="텍스트 상자 120"/>
          <p:cNvSpPr txBox="1">
            <a:spLocks/>
          </p:cNvSpPr>
          <p:nvPr/>
        </p:nvSpPr>
        <p:spPr>
          <a:xfrm rot="0">
            <a:off x="1793875" y="4175125"/>
            <a:ext cx="33401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2000" cap="none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2" name="텍스트 상자 121"/>
          <p:cNvSpPr txBox="1">
            <a:spLocks/>
          </p:cNvSpPr>
          <p:nvPr/>
        </p:nvSpPr>
        <p:spPr>
          <a:xfrm rot="0">
            <a:off x="8636000" y="2365375"/>
            <a:ext cx="354076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1. FASTQ1 Collection을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JSON 포맷으로 추출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2. JSON -&gt; TXT 변환시작과 동시에 FASTQ1 Collection의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seq, qual 속성을 삭제해줘야 함 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175260" y="206375"/>
            <a:ext cx="9001125" cy="13849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FASTQ, SAM 파일 각각 저장할 경우 FASTQ EXPORT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1. FASTQ Collection -&gt; FASTQ JSON (ArangoExport)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2. FASTQ JSON -&gt; FASTQ TXT (직접 구현)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174625" y="1778000"/>
            <a:ext cx="11240135" cy="4707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FASTQ, SAM 파일 연계해서 저장할 경우 FASTQ EXPORT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1. SAM 파일에있는 seq, qual 속성을 FASTQ에 추가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(2GB FASTQ 파일 기준 document 10,000,000개, 20GB FASTQ 파일 기준 document 80,000,000개)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=&gt; FASTQ document 1~8천만번의 UPDATE 연산 필요)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- 고려해야 할 부분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SAM 파일은 FASTQ의 seq, qual을 그대로 가지고 있는 것이 아니라 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일부는 forward, 일부는 reverse로 가지고 있기 때문에 reverse인 경우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seq은 오른쪽부터 상보적으로 읽은 시퀀스를, qual은 오른쪽부터 읽은 qual을 가지고 와야함.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(해결 방안 : Edge collection에 isForward 속성 추가, 1이면 forward, 0이면 reverse)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2. FASTQ Collection -&gt; FASTQ JSON (ArangoExport)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3. FASTQ JSON -&gt; FASTQ TXT (직접 구현)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4. FASTQ에 추가시킨 seq, qual 삭제 (1~8천만 번의 UPDATE 연산 필요)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175260" y="206375"/>
            <a:ext cx="9001125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FASTQ, SAM 파일 각각 저장할 경우 SAM EXPORT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174625" y="825500"/>
            <a:ext cx="11240135" cy="19386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FASTQ, SAM 파일 연계해서 저장할 경우 SAM EXPORT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1. SAM Collection -&gt; SAM JSON (ArangoExport)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2. SAM JSON -&gt; SAM TXT (직접 구현)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SAM Collection은 import할 때 그대로 넣어주기 때문에 별도의 작업 필요없음.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175260" y="111125"/>
            <a:ext cx="10620375" cy="30460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FASTQ, SAM 파일 연계해서 저장할 경우 DB에서 FASTQ SAM 제거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1. FASTQ 제거 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FASTQ Collection와 Edge Collection만 지우면 된다.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2. SAM 제거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FASTQ Export할 때 해줘야 하는 연산(slide. 20)을 해주고 SAM Collection 제거 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539750" y="381000"/>
            <a:ext cx="1068451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일단은 저장구조보다 먼저 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파일 -&gt; JSON, JSON -&gt; 파일로 만드는 코드부터 짜야할 것 같습니다.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HanSeungChol/AppData/Roaming/PolarisOffice/ETemp/5756_5142944/fImage56637465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620" y="4445"/>
            <a:ext cx="6012815" cy="1917065"/>
          </a:xfrm>
          <a:prstGeom prst="rect"/>
          <a:noFill/>
        </p:spPr>
      </p:pic>
      <p:pic>
        <p:nvPicPr>
          <p:cNvPr id="3" name="그림 2" descr="C:/Users/HanSeungChol/AppData/Roaming/PolarisOffice/ETemp/5756_5142944/fImage542075916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495" y="2079625"/>
            <a:ext cx="5986780" cy="1905635"/>
          </a:xfrm>
          <a:prstGeom prst="rect"/>
          <a:noFill/>
        </p:spPr>
      </p:pic>
      <p:pic>
        <p:nvPicPr>
          <p:cNvPr id="4" name="그림 3" descr="C:/Users/HanSeungChol/AppData/Roaming/PolarisOffice/ETemp/5756_5142944/fImage1150076572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07125" y="15875"/>
            <a:ext cx="5986780" cy="3969385"/>
          </a:xfrm>
          <a:prstGeom prst="rect"/>
          <a:noFill/>
        </p:spPr>
      </p:pic>
      <p:sp>
        <p:nvSpPr>
          <p:cNvPr id="5" name="도형 4"/>
          <p:cNvSpPr>
            <a:spLocks/>
          </p:cNvSpPr>
          <p:nvPr/>
        </p:nvSpPr>
        <p:spPr>
          <a:xfrm rot="0">
            <a:off x="31750" y="2079625"/>
            <a:ext cx="1302385" cy="286385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0" y="-15875"/>
            <a:ext cx="1318260" cy="318135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6207125" y="0"/>
            <a:ext cx="1207135" cy="445135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6207125" y="1952625"/>
            <a:ext cx="1207135" cy="413385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0" y="4079875"/>
            <a:ext cx="12176760" cy="2585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왼쪽 : FASTQ1, FASTQ2 (위에서 부터 각각)                      오른쪽 : SAM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header로 FASTQ1의 @SRR490124.102040 tuple이 SAM의 어떤 row를 참조해야 하는지 범위를 줄일 수는 있으나, 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(위 그림에서는 2개로 범위를 줄였음)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header만으로는 2개 중 정확히 어떤 row랑 매치가 되는지 확정지을 수 없음. (SAM에서 FASTQ참조도 마찬가지) 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위 그림에서는 FASTQ1 시퀀스가 forward로 붙고 FASTQ2 시퀀스가 reverse로 매칭됨.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(reverse는 오른쪽부터 읽어서 (A &lt;-&gt; T), (C &lt;-&gt; G), (G &lt;-&gt; C), (T &lt;-&gt; A) 상보적으로 매칭)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95250" y="2667000"/>
            <a:ext cx="873760" cy="95885"/>
          </a:xfrm>
          <a:prstGeom prst="rightArrow"/>
          <a:solidFill>
            <a:srgbClr val="00007E"/>
          </a:solidFill>
          <a:ln w="15875" cap="flat" cmpd="sng">
            <a:solidFill>
              <a:srgbClr val="00007E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7905750" y="3079750"/>
            <a:ext cx="810260" cy="127635"/>
          </a:xfrm>
          <a:prstGeom prst="leftArrow"/>
          <a:solidFill>
            <a:srgbClr val="00007E"/>
          </a:solidFill>
          <a:ln w="15875" cap="flat" cmpd="sng">
            <a:solidFill>
              <a:srgbClr val="00007E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15875" y="587375"/>
            <a:ext cx="873760" cy="95885"/>
          </a:xfrm>
          <a:prstGeom prst="rightArrow"/>
          <a:solidFill>
            <a:srgbClr val="FF0000"/>
          </a:solidFill>
          <a:ln w="158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7413625" y="746125"/>
            <a:ext cx="873760" cy="95885"/>
          </a:xfrm>
          <a:prstGeom prst="rightArrow"/>
          <a:solidFill>
            <a:srgbClr val="FF0000"/>
          </a:solidFill>
          <a:ln w="158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HanSeungChol/AppData/Roaming/PolarisOffice/ETemp/5756_5142944/fImage478371147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875" y="2095500"/>
            <a:ext cx="5986780" cy="1953260"/>
          </a:xfrm>
          <a:prstGeom prst="rect"/>
          <a:noFill/>
        </p:spPr>
      </p:pic>
      <p:pic>
        <p:nvPicPr>
          <p:cNvPr id="3" name="그림 2" descr="C:/Users/HanSeungChol/AppData/Roaming/PolarisOffice/ETemp/5756_5142944/fImage458972935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3175" y="-1905"/>
            <a:ext cx="5988685" cy="1939290"/>
          </a:xfrm>
          <a:prstGeom prst="rect"/>
          <a:noFill/>
        </p:spPr>
      </p:pic>
      <p:pic>
        <p:nvPicPr>
          <p:cNvPr id="4" name="그림 3" descr="C:/Users/HanSeungChol/AppData/Roaming/PolarisOffice/ETemp/5756_5142944/fImage1153173696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07125" y="15240"/>
            <a:ext cx="5986780" cy="4001135"/>
          </a:xfrm>
          <a:prstGeom prst="rect"/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 rot="0">
            <a:off x="0" y="4191000"/>
            <a:ext cx="12192000" cy="2585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이전 그림에서는 FASTQ1이 forward로 붙고 FASTQ2가 reverse로 붙었으나,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위 그림에서는 FASTQ1이 reverse로 붙고 FASTQ2가 forward로 붙음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=&gt; forward 또는 reverse로 매칭되는 여부는 FASTQ1, 2와는 관계없다.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빨간색 네모박스는 TLEN이라는 속성인데 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FASTQ 한 개의 id에 대해서 (e.g. @SRR490124.1) SAM에서 해당 id의 row가 2개만 나타났을 경우에는 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대부분 TLEN &gt; 0 이면 forward, TLEN &lt; 0 이면 reverse 로 매칭되나, 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해당 id의 row가 3개이상 나타났을 경우에는 위 명제가 만족하지 않는 경우가 있다. (뒤에서 나옴)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95250" y="2682875"/>
            <a:ext cx="873760" cy="95885"/>
          </a:xfrm>
          <a:prstGeom prst="rightArrow"/>
          <a:solidFill>
            <a:srgbClr val="FF0000"/>
          </a:solidFill>
          <a:ln w="158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6858000" y="2746375"/>
            <a:ext cx="873760" cy="95885"/>
          </a:xfrm>
          <a:prstGeom prst="rightArrow"/>
          <a:solidFill>
            <a:srgbClr val="FF0000"/>
          </a:solidFill>
          <a:ln w="158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95250" y="555625"/>
            <a:ext cx="873760" cy="95885"/>
          </a:xfrm>
          <a:prstGeom prst="rightArrow"/>
          <a:solidFill>
            <a:srgbClr val="00007E"/>
          </a:solidFill>
          <a:ln w="15875" cap="flat" cmpd="sng">
            <a:solidFill>
              <a:srgbClr val="00007E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7508875" y="1158875"/>
            <a:ext cx="810260" cy="127635"/>
          </a:xfrm>
          <a:prstGeom prst="leftArrow"/>
          <a:solidFill>
            <a:srgbClr val="00007E"/>
          </a:solidFill>
          <a:ln w="15875" cap="flat" cmpd="sng">
            <a:solidFill>
              <a:srgbClr val="00007E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6207125" y="460375"/>
            <a:ext cx="302260" cy="318135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6207125" y="2428875"/>
            <a:ext cx="222885" cy="286385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12049125" y="47625"/>
            <a:ext cx="143510" cy="349885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HanSeungChol/AppData/Roaming/PolarisOffice/ETemp/5756_5142944/fImage9303100446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07125" y="13970"/>
            <a:ext cx="5986780" cy="4066539"/>
          </a:xfrm>
          <a:prstGeom prst="rect"/>
          <a:noFill/>
        </p:spPr>
      </p:pic>
      <p:pic>
        <p:nvPicPr>
          <p:cNvPr id="3" name="그림 2" descr="C:/Users/HanSeungChol/AppData/Roaming/PolarisOffice/ETemp/5756_5142944/fImage3226101570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70" y="2157095"/>
            <a:ext cx="5986780" cy="1923415"/>
          </a:xfrm>
          <a:prstGeom prst="rect"/>
          <a:noFill/>
        </p:spPr>
      </p:pic>
      <p:pic>
        <p:nvPicPr>
          <p:cNvPr id="4" name="그림 3" descr="C:/Users/HanSeungChol/AppData/Roaming/PolarisOffice/ETemp/5756_5142944/fImage57541028145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34925" y="-1905"/>
            <a:ext cx="5986780" cy="1923415"/>
          </a:xfrm>
          <a:prstGeom prst="rect"/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 rot="0">
            <a:off x="0" y="4206875"/>
            <a:ext cx="12176760" cy="2585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TLEN = 0 인 경우에는 어떤 식으로 매칭되는지 예상할 수 없다.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위 그림에서는 FASTQ1, 2 두 개 모두 reverse로 붙어있다.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FASTQ1, 2 각각 tuple 개수 : 10776679 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SAM row 개수 : 21557688 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하나의 id (e.g. SRR490124.37052)에 2개가 매칭되는 개수 : 21553358 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하나의 id에 3개 이상 매칭되는 개수 : 4330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총 : 21557688 =&gt; 무조건 하나의 id당 2개이상 매칭됨 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6746875" y="1285875"/>
            <a:ext cx="810260" cy="127635"/>
          </a:xfrm>
          <a:prstGeom prst="leftArrow"/>
          <a:solidFill>
            <a:srgbClr val="00007E"/>
          </a:solidFill>
          <a:ln w="15875" cap="flat" cmpd="sng">
            <a:solidFill>
              <a:srgbClr val="00007E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6746875" y="3476625"/>
            <a:ext cx="810260" cy="127635"/>
          </a:xfrm>
          <a:prstGeom prst="leftArrow"/>
          <a:solidFill>
            <a:srgbClr val="00007E"/>
          </a:solidFill>
          <a:ln w="15875" cap="flat" cmpd="sng">
            <a:solidFill>
              <a:srgbClr val="00007E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95250" y="555625"/>
            <a:ext cx="873760" cy="95885"/>
          </a:xfrm>
          <a:prstGeom prst="rightArrow"/>
          <a:solidFill>
            <a:srgbClr val="00007E"/>
          </a:solidFill>
          <a:ln w="15875" cap="flat" cmpd="sng">
            <a:solidFill>
              <a:srgbClr val="00007E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95250" y="2714625"/>
            <a:ext cx="873760" cy="95885"/>
          </a:xfrm>
          <a:prstGeom prst="rightArrow"/>
          <a:solidFill>
            <a:srgbClr val="00007E"/>
          </a:solidFill>
          <a:ln w="15875" cap="flat" cmpd="sng">
            <a:solidFill>
              <a:srgbClr val="00007E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12017375" y="111125"/>
            <a:ext cx="111760" cy="334010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12017375" y="2270125"/>
            <a:ext cx="111760" cy="334010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HanSeungChol/AppData/Roaming/PolarisOffice/ETemp/5756_5142944/fImage1639077328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59500" y="15875"/>
            <a:ext cx="5986780" cy="3969385"/>
          </a:xfrm>
          <a:prstGeom prst="rect"/>
          <a:noFill/>
        </p:spPr>
      </p:pic>
      <p:pic>
        <p:nvPicPr>
          <p:cNvPr id="3" name="그림 2" descr="C:/Users/HanSeungChol/AppData/Roaming/PolarisOffice/ETemp/5756_5142944/fImage592778682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620" y="2095500"/>
            <a:ext cx="5986780" cy="1905635"/>
          </a:xfrm>
          <a:prstGeom prst="rect"/>
          <a:noFill/>
        </p:spPr>
      </p:pic>
      <p:pic>
        <p:nvPicPr>
          <p:cNvPr id="4" name="그림 3" descr="C:/Users/HanSeungChol/AppData/Roaming/PolarisOffice/ETemp/5756_5142944/fImage541879996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575" y="15875"/>
            <a:ext cx="5976620" cy="1905635"/>
          </a:xfrm>
          <a:prstGeom prst="rect"/>
          <a:noFill/>
        </p:spPr>
      </p:pic>
      <p:sp>
        <p:nvSpPr>
          <p:cNvPr id="5" name="도형 4"/>
          <p:cNvSpPr>
            <a:spLocks/>
          </p:cNvSpPr>
          <p:nvPr/>
        </p:nvSpPr>
        <p:spPr>
          <a:xfrm rot="0">
            <a:off x="0" y="2746375"/>
            <a:ext cx="1540510" cy="270510"/>
          </a:xfrm>
          <a:prstGeom prst="rect"/>
          <a:noFill/>
          <a:ln w="25400" cap="flat" cmpd="sng">
            <a:solidFill>
              <a:srgbClr val="00007E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4032250" y="2413000"/>
            <a:ext cx="1969135" cy="334010"/>
          </a:xfrm>
          <a:prstGeom prst="rect"/>
          <a:noFill/>
          <a:ln w="25400" cap="flat" cmpd="sng">
            <a:solidFill>
              <a:srgbClr val="00007E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6699250" y="3349625"/>
            <a:ext cx="3493135" cy="302260"/>
          </a:xfrm>
          <a:prstGeom prst="rect"/>
          <a:noFill/>
          <a:ln w="25400" cap="flat" cmpd="sng">
            <a:solidFill>
              <a:srgbClr val="00007E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 rot="0">
            <a:off x="11969750" y="3349625"/>
            <a:ext cx="159385" cy="635"/>
          </a:xfrm>
          <a:prstGeom prst="line"/>
          <a:ln w="254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/>
          <p:nvPr/>
        </p:nvCxnSpPr>
        <p:spPr>
          <a:xfrm rot="0">
            <a:off x="6175375" y="3651250"/>
            <a:ext cx="365760" cy="635"/>
          </a:xfrm>
          <a:prstGeom prst="line"/>
          <a:ln w="254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상자 9"/>
          <p:cNvSpPr txBox="1">
            <a:spLocks/>
          </p:cNvSpPr>
          <p:nvPr/>
        </p:nvSpPr>
        <p:spPr>
          <a:xfrm rot="0">
            <a:off x="15875" y="4143375"/>
            <a:ext cx="12176760" cy="34156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하나의 id(SRR490124.7927)에 3개가 매칭되는 경우이다.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3개부터는 TLAN &gt; 0 이면 forward, TLAN &lt; 0 이면 reverse라는 명제가 거짓이 되는 예시들이 보인다.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3개짜리의 구성 : 정상 2개, 돌연변이 1개 (편의상 돌연변이라고 부른다)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정상 : FASTQ의 시퀀스 전체가 forward 또는 reverse로 붙은 row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돌연변이 : FASTQ의 시퀀스 전체가 붙지 않고 부분적으로만 붙는다. 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	 게다가 TLEN &gt; 0 임에도 forward로 붙지않고 reverse로 붙는다.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0" y="2651125"/>
            <a:ext cx="873760" cy="95885"/>
          </a:xfrm>
          <a:prstGeom prst="rightArrow"/>
          <a:solidFill>
            <a:srgbClr val="FF0000"/>
          </a:solidFill>
          <a:ln w="158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6810375" y="2095500"/>
            <a:ext cx="873760" cy="95885"/>
          </a:xfrm>
          <a:prstGeom prst="rightArrow"/>
          <a:solidFill>
            <a:srgbClr val="FF0000"/>
          </a:solidFill>
          <a:ln w="158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7302500" y="841375"/>
            <a:ext cx="810260" cy="127635"/>
          </a:xfrm>
          <a:prstGeom prst="leftArrow"/>
          <a:solidFill>
            <a:srgbClr val="00007E"/>
          </a:solidFill>
          <a:ln w="15875" cap="flat" cmpd="sng">
            <a:solidFill>
              <a:srgbClr val="00007E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111125" y="603250"/>
            <a:ext cx="873760" cy="95885"/>
          </a:xfrm>
          <a:prstGeom prst="rightArrow"/>
          <a:solidFill>
            <a:srgbClr val="00007E"/>
          </a:solidFill>
          <a:ln w="15875" cap="flat" cmpd="sng">
            <a:solidFill>
              <a:srgbClr val="00007E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HanSeungChol/AppData/Roaming/PolarisOffice/ETemp/5756_5142944/fImage187138649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07125" y="0"/>
            <a:ext cx="5986780" cy="4032885"/>
          </a:xfrm>
          <a:prstGeom prst="rect"/>
          <a:noFill/>
        </p:spPr>
      </p:pic>
      <p:pic>
        <p:nvPicPr>
          <p:cNvPr id="3" name="그림 2" descr="C:/Users/HanSeungChol/AppData/Roaming/PolarisOffice/ETemp/5756_5142944/fImage569087299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620" y="2111375"/>
            <a:ext cx="5986780" cy="1921509"/>
          </a:xfrm>
          <a:prstGeom prst="rect"/>
          <a:noFill/>
        </p:spPr>
      </p:pic>
      <p:pic>
        <p:nvPicPr>
          <p:cNvPr id="4" name="그림 3" descr="C:/Users/HanSeungChol/AppData/Roaming/PolarisOffice/ETemp/5756_5142944/fImage581288194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3175" y="4445"/>
            <a:ext cx="5986780" cy="1948815"/>
          </a:xfrm>
          <a:prstGeom prst="rect"/>
          <a:noFill/>
        </p:spPr>
      </p:pic>
      <p:sp>
        <p:nvSpPr>
          <p:cNvPr id="5" name="도형 4"/>
          <p:cNvSpPr>
            <a:spLocks/>
          </p:cNvSpPr>
          <p:nvPr/>
        </p:nvSpPr>
        <p:spPr>
          <a:xfrm rot="0">
            <a:off x="6778625" y="1857375"/>
            <a:ext cx="3445510" cy="270510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4016375" y="333375"/>
            <a:ext cx="1969135" cy="318135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0" y="666750"/>
            <a:ext cx="1572260" cy="270510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 rot="0">
            <a:off x="11985625" y="269875"/>
            <a:ext cx="175260" cy="635"/>
          </a:xfrm>
          <a:prstGeom prst="line"/>
          <a:ln w="254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6238875" y="587375"/>
            <a:ext cx="413385" cy="1270"/>
          </a:xfrm>
          <a:prstGeom prst="line"/>
          <a:ln w="254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/>
          <p:nvPr/>
        </p:nvCxnSpPr>
        <p:spPr>
          <a:xfrm rot="0" flipV="1">
            <a:off x="6207125" y="3365500"/>
            <a:ext cx="413385" cy="1270"/>
          </a:xfrm>
          <a:prstGeom prst="line"/>
          <a:ln w="254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10"/>
          <p:cNvCxnSpPr/>
          <p:nvPr/>
        </p:nvCxnSpPr>
        <p:spPr>
          <a:xfrm rot="0">
            <a:off x="12017375" y="3063875"/>
            <a:ext cx="175260" cy="635"/>
          </a:xfrm>
          <a:prstGeom prst="line"/>
          <a:ln w="254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상자 11"/>
          <p:cNvSpPr txBox="1">
            <a:spLocks/>
          </p:cNvSpPr>
          <p:nvPr/>
        </p:nvSpPr>
        <p:spPr>
          <a:xfrm rot="0">
            <a:off x="0" y="4238625"/>
            <a:ext cx="1217676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위 그림에서 정상 row 2개도 TLAN &lt; 0 인데 forward로 붙고, TLAN &gt; 0 인데 reverse로 붙었다.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=&gt; TLEN 속성으로 forward, reverse 여부를 판단할 수 없다.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7350125" y="3635375"/>
            <a:ext cx="810260" cy="127635"/>
          </a:xfrm>
          <a:prstGeom prst="leftArrow"/>
          <a:solidFill>
            <a:srgbClr val="00007E"/>
          </a:solidFill>
          <a:ln w="15875" cap="flat" cmpd="sng">
            <a:solidFill>
              <a:srgbClr val="00007E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79375" y="2682875"/>
            <a:ext cx="873760" cy="95885"/>
          </a:xfrm>
          <a:prstGeom prst="rightArrow"/>
          <a:solidFill>
            <a:srgbClr val="00007E"/>
          </a:solidFill>
          <a:ln w="15875" cap="flat" cmpd="sng">
            <a:solidFill>
              <a:srgbClr val="00007E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07125" y="0"/>
            <a:ext cx="5986780" cy="4128135"/>
          </a:xfrm>
          <a:prstGeom prst="rect"/>
          <a:noFill/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620" y="2222500"/>
            <a:ext cx="5986780" cy="1905635"/>
          </a:xfrm>
          <a:prstGeom prst="rect"/>
          <a:noFill/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620" y="0"/>
            <a:ext cx="5986780" cy="1905635"/>
          </a:xfrm>
          <a:prstGeom prst="rect"/>
          <a:noFill/>
        </p:spPr>
      </p:pic>
      <p:sp>
        <p:nvSpPr>
          <p:cNvPr id="5" name="도형 4"/>
          <p:cNvSpPr>
            <a:spLocks/>
          </p:cNvSpPr>
          <p:nvPr/>
        </p:nvSpPr>
        <p:spPr>
          <a:xfrm rot="0">
            <a:off x="7905750" y="1365250"/>
            <a:ext cx="2826385" cy="222885"/>
          </a:xfrm>
          <a:prstGeom prst="rect"/>
          <a:noFill/>
          <a:ln w="25400" cap="flat" cmpd="sng">
            <a:solidFill>
              <a:srgbClr val="00007E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7905750" y="3429000"/>
            <a:ext cx="2826385" cy="222885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4016375" y="2524125"/>
            <a:ext cx="1985010" cy="302260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0" y="2857500"/>
            <a:ext cx="873760" cy="302260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0" y="301625"/>
            <a:ext cx="2826385" cy="286385"/>
          </a:xfrm>
          <a:prstGeom prst="rect"/>
          <a:noFill/>
          <a:ln w="25400" cap="flat" cmpd="sng">
            <a:solidFill>
              <a:srgbClr val="00007E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>
            <a:off x="0" y="4254500"/>
            <a:ext cx="12177395" cy="2585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하나의 id(SRR490124.388465)에 4개가 매칭되는 경우이다.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SAM 파일에서 파란박스와 빨간박스는 같아보이지만(실제로 시퀀스는 같지만) 다른 친구들이다.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파란박스는 FASTQ1에서 reverse로 읽어온 시퀀스이고, 빨간박스는 FASTQ2에서 forward로 읽어온 시퀀스이다.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=&gt; SAM에서 FASTQ를 참조할 경우 단순하게 시퀀스 비교만으로는 어떤 tuple을 참조하는지 알 수 없다.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만약 SAM-&gt;FASTQ 참조를 할거라면 Quality score로 비교해서 몇 번 위치부터 몇 번 위치까지 일치하는 지에 대한 위치 정보와 forward인지 reverse인지에 대한 정보를 얻은 후 FASTQ에서 그 위치만큼의 시퀀스를 forward 또는 reverse로 읽어와야한다.  (복잡해서 저는 FASTQ-&gt;SAM 참조 방식으로 할 생각입니다.)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HanSeungChol/AppData/Roaming/PolarisOffice/ETemp/5756_5142944/fImage2144483460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07125" y="15875"/>
            <a:ext cx="5986780" cy="4147185"/>
          </a:xfrm>
          <a:prstGeom prst="rect"/>
          <a:noFill/>
        </p:spPr>
      </p:pic>
      <p:pic>
        <p:nvPicPr>
          <p:cNvPr id="3" name="그림 2" descr="C:/Users/HanSeungChol/AppData/Roaming/PolarisOffice/ETemp/5756_5142944/fImage445484390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70" y="2222500"/>
            <a:ext cx="5986780" cy="1945005"/>
          </a:xfrm>
          <a:prstGeom prst="rect"/>
          <a:noFill/>
        </p:spPr>
      </p:pic>
      <p:pic>
        <p:nvPicPr>
          <p:cNvPr id="4" name="그림 3" descr="C:/Users/HanSeungChol/AppData/Roaming/PolarisOffice/ETemp/5756_5142944/fImage526785153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3175" y="-1905"/>
            <a:ext cx="5986780" cy="1907540"/>
          </a:xfrm>
          <a:prstGeom prst="rect"/>
          <a:noFill/>
        </p:spPr>
      </p:pic>
      <p:sp>
        <p:nvSpPr>
          <p:cNvPr id="5" name="도형 4"/>
          <p:cNvSpPr>
            <a:spLocks/>
          </p:cNvSpPr>
          <p:nvPr/>
        </p:nvSpPr>
        <p:spPr>
          <a:xfrm rot="0">
            <a:off x="7334250" y="3365500"/>
            <a:ext cx="3445510" cy="301625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6746875" y="1444625"/>
            <a:ext cx="2350135" cy="254635"/>
          </a:xfrm>
          <a:prstGeom prst="rect"/>
          <a:noFill/>
          <a:ln w="25400" cap="flat" cmpd="sng">
            <a:solidFill>
              <a:srgbClr val="00007E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0" y="2444750"/>
            <a:ext cx="3445510" cy="588010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1095375" y="2555875"/>
            <a:ext cx="2350135" cy="302260"/>
          </a:xfrm>
          <a:prstGeom prst="rect"/>
          <a:noFill/>
          <a:ln w="25400" cap="flat" cmpd="sng">
            <a:solidFill>
              <a:srgbClr val="00007E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0" y="635000"/>
            <a:ext cx="1572260" cy="286385"/>
          </a:xfrm>
          <a:prstGeom prst="rect"/>
          <a:noFill/>
          <a:ln w="25400" cap="flat" cmpd="sng">
            <a:solidFill>
              <a:srgbClr val="00007E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5127625" y="285750"/>
            <a:ext cx="857885" cy="349885"/>
          </a:xfrm>
          <a:prstGeom prst="rect"/>
          <a:noFill/>
          <a:ln w="25400" cap="flat" cmpd="sng">
            <a:solidFill>
              <a:srgbClr val="00007E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0" y="4270375"/>
            <a:ext cx="1212913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SAM 파일에서 파란박스 시퀀스는 FASTQ1,2에 모두 똑같은 시퀀스가 있는데,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FASTQ2에서 forward로 읽어온 시퀀스가 아니라,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FASTQ1에서 reverse로 읽어온 시퀀스이다.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판단 방법 : quality score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24</Pages>
  <Paragraphs>0</Paragraphs>
  <Words>46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한승철</dc:creator>
  <cp:lastModifiedBy>한승철</cp:lastModifiedBy>
</cp:coreProperties>
</file>