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6" r:id="rId4"/>
    <p:sldId id="259" r:id="rId5"/>
    <p:sldId id="267" r:id="rId6"/>
    <p:sldId id="264" r:id="rId7"/>
    <p:sldId id="268" r:id="rId8"/>
    <p:sldId id="269" r:id="rId9"/>
    <p:sldId id="272" r:id="rId10"/>
    <p:sldId id="270" r:id="rId11"/>
    <p:sldId id="271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E2809-9C52-4BB4-8787-102D296A0C78}" v="49" dt="2025-08-26T07:36:06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h vishwakarma" userId="18817e5c66f5e2b8" providerId="LiveId" clId="{389E2809-9C52-4BB4-8787-102D296A0C78}"/>
    <pc:docChg chg="undo custSel addSld delSld modSld">
      <pc:chgData name="shreyash vishwakarma" userId="18817e5c66f5e2b8" providerId="LiveId" clId="{389E2809-9C52-4BB4-8787-102D296A0C78}" dt="2025-08-26T07:37:22.961" v="111" actId="1076"/>
      <pc:docMkLst>
        <pc:docMk/>
      </pc:docMkLst>
      <pc:sldChg chg="addSp modSp add mod">
        <pc:chgData name="shreyash vishwakarma" userId="18817e5c66f5e2b8" providerId="LiveId" clId="{389E2809-9C52-4BB4-8787-102D296A0C78}" dt="2025-08-26T07:15:03.498" v="19" actId="1076"/>
        <pc:sldMkLst>
          <pc:docMk/>
          <pc:sldMk cId="80784617" sldId="269"/>
        </pc:sldMkLst>
        <pc:spChg chg="mod">
          <ac:chgData name="shreyash vishwakarma" userId="18817e5c66f5e2b8" providerId="LiveId" clId="{389E2809-9C52-4BB4-8787-102D296A0C78}" dt="2025-08-26T07:09:41.216" v="11" actId="20577"/>
          <ac:spMkLst>
            <pc:docMk/>
            <pc:sldMk cId="80784617" sldId="269"/>
            <ac:spMk id="391" creationId="{6845224A-8A8F-3BB4-8905-DE524CDFD09B}"/>
          </ac:spMkLst>
        </pc:spChg>
        <pc:spChg chg="mod">
          <ac:chgData name="shreyash vishwakarma" userId="18817e5c66f5e2b8" providerId="LiveId" clId="{389E2809-9C52-4BB4-8787-102D296A0C78}" dt="2025-08-26T07:09:50.441" v="12" actId="20577"/>
          <ac:spMkLst>
            <pc:docMk/>
            <pc:sldMk cId="80784617" sldId="269"/>
            <ac:spMk id="392" creationId="{55EC8940-1E7C-1054-D99E-518765882E2E}"/>
          </ac:spMkLst>
        </pc:spChg>
        <pc:picChg chg="add mod">
          <ac:chgData name="shreyash vishwakarma" userId="18817e5c66f5e2b8" providerId="LiveId" clId="{389E2809-9C52-4BB4-8787-102D296A0C78}" dt="2025-08-26T07:11:00.560" v="16" actId="14100"/>
          <ac:picMkLst>
            <pc:docMk/>
            <pc:sldMk cId="80784617" sldId="269"/>
            <ac:picMk id="3" creationId="{57812489-A8F8-6870-79BC-DF28CE466C3D}"/>
          </ac:picMkLst>
        </pc:picChg>
        <pc:picChg chg="add mod">
          <ac:chgData name="shreyash vishwakarma" userId="18817e5c66f5e2b8" providerId="LiveId" clId="{389E2809-9C52-4BB4-8787-102D296A0C78}" dt="2025-08-26T07:15:03.498" v="19" actId="1076"/>
          <ac:picMkLst>
            <pc:docMk/>
            <pc:sldMk cId="80784617" sldId="269"/>
            <ac:picMk id="5" creationId="{2621FC4E-23D5-7301-C194-9916FF5615BF}"/>
          </ac:picMkLst>
        </pc:picChg>
      </pc:sldChg>
      <pc:sldChg chg="add del">
        <pc:chgData name="shreyash vishwakarma" userId="18817e5c66f5e2b8" providerId="LiveId" clId="{389E2809-9C52-4BB4-8787-102D296A0C78}" dt="2025-08-26T07:06:48.826" v="1" actId="2696"/>
        <pc:sldMkLst>
          <pc:docMk/>
          <pc:sldMk cId="3988060360" sldId="269"/>
        </pc:sldMkLst>
      </pc:sldChg>
      <pc:sldChg chg="addSp delSp modSp add mod setBg">
        <pc:chgData name="shreyash vishwakarma" userId="18817e5c66f5e2b8" providerId="LiveId" clId="{389E2809-9C52-4BB4-8787-102D296A0C78}" dt="2025-08-26T07:17:16.320" v="29" actId="1076"/>
        <pc:sldMkLst>
          <pc:docMk/>
          <pc:sldMk cId="3104791563" sldId="270"/>
        </pc:sldMkLst>
        <pc:spChg chg="mod">
          <ac:chgData name="shreyash vishwakarma" userId="18817e5c66f5e2b8" providerId="LiveId" clId="{389E2809-9C52-4BB4-8787-102D296A0C78}" dt="2025-08-26T07:17:00.439" v="26" actId="26606"/>
          <ac:spMkLst>
            <pc:docMk/>
            <pc:sldMk cId="3104791563" sldId="270"/>
            <ac:spMk id="391" creationId="{6D07C9E8-CDF2-68F2-5053-1EC483366A3A}"/>
          </ac:spMkLst>
        </pc:spChg>
        <pc:spChg chg="ord">
          <ac:chgData name="shreyash vishwakarma" userId="18817e5c66f5e2b8" providerId="LiveId" clId="{389E2809-9C52-4BB4-8787-102D296A0C78}" dt="2025-08-26T07:17:00.439" v="26" actId="26606"/>
          <ac:spMkLst>
            <pc:docMk/>
            <pc:sldMk cId="3104791563" sldId="270"/>
            <ac:spMk id="392" creationId="{471989B9-F95B-94AE-FB6A-B4D47B283815}"/>
          </ac:spMkLst>
        </pc:spChg>
        <pc:spChg chg="mod">
          <ac:chgData name="shreyash vishwakarma" userId="18817e5c66f5e2b8" providerId="LiveId" clId="{389E2809-9C52-4BB4-8787-102D296A0C78}" dt="2025-08-26T07:17:00.439" v="26" actId="26606"/>
          <ac:spMkLst>
            <pc:docMk/>
            <pc:sldMk cId="3104791563" sldId="270"/>
            <ac:spMk id="393" creationId="{9A5038E7-FC2A-32AC-C092-3862A5192A98}"/>
          </ac:spMkLst>
        </pc:spChg>
        <pc:spChg chg="del">
          <ac:chgData name="shreyash vishwakarma" userId="18817e5c66f5e2b8" providerId="LiveId" clId="{389E2809-9C52-4BB4-8787-102D296A0C78}" dt="2025-08-26T07:17:11.118" v="28" actId="478"/>
          <ac:spMkLst>
            <pc:docMk/>
            <pc:sldMk cId="3104791563" sldId="270"/>
            <ac:spMk id="394" creationId="{B14877DE-2497-058B-3FC6-533F08D75B8A}"/>
          </ac:spMkLst>
        </pc:spChg>
        <pc:spChg chg="mod">
          <ac:chgData name="shreyash vishwakarma" userId="18817e5c66f5e2b8" providerId="LiveId" clId="{389E2809-9C52-4BB4-8787-102D296A0C78}" dt="2025-08-26T07:17:16.320" v="29" actId="1076"/>
          <ac:spMkLst>
            <pc:docMk/>
            <pc:sldMk cId="3104791563" sldId="270"/>
            <ac:spMk id="395" creationId="{B680BABF-22EF-49E6-E478-4B6205F841D9}"/>
          </ac:spMkLst>
        </pc:spChg>
        <pc:spChg chg="add del">
          <ac:chgData name="shreyash vishwakarma" userId="18817e5c66f5e2b8" providerId="LiveId" clId="{389E2809-9C52-4BB4-8787-102D296A0C78}" dt="2025-08-26T07:17:00.426" v="25" actId="26606"/>
          <ac:spMkLst>
            <pc:docMk/>
            <pc:sldMk cId="3104791563" sldId="270"/>
            <ac:spMk id="400" creationId="{55666830-9A19-4E01-8505-D6C7F9AC5665}"/>
          </ac:spMkLst>
        </pc:spChg>
        <pc:spChg chg="add del">
          <ac:chgData name="shreyash vishwakarma" userId="18817e5c66f5e2b8" providerId="LiveId" clId="{389E2809-9C52-4BB4-8787-102D296A0C78}" dt="2025-08-26T07:17:00.426" v="25" actId="26606"/>
          <ac:spMkLst>
            <pc:docMk/>
            <pc:sldMk cId="3104791563" sldId="270"/>
            <ac:spMk id="402" creationId="{AE9FC877-7FB6-4D22-9988-35420644E202}"/>
          </ac:spMkLst>
        </pc:spChg>
        <pc:spChg chg="add del">
          <ac:chgData name="shreyash vishwakarma" userId="18817e5c66f5e2b8" providerId="LiveId" clId="{389E2809-9C52-4BB4-8787-102D296A0C78}" dt="2025-08-26T07:17:00.426" v="25" actId="26606"/>
          <ac:spMkLst>
            <pc:docMk/>
            <pc:sldMk cId="3104791563" sldId="270"/>
            <ac:spMk id="404" creationId="{E41809D1-F12E-46BB-B804-5F209D325E8B}"/>
          </ac:spMkLst>
        </pc:spChg>
        <pc:spChg chg="add del">
          <ac:chgData name="shreyash vishwakarma" userId="18817e5c66f5e2b8" providerId="LiveId" clId="{389E2809-9C52-4BB4-8787-102D296A0C78}" dt="2025-08-26T07:17:00.426" v="25" actId="26606"/>
          <ac:spMkLst>
            <pc:docMk/>
            <pc:sldMk cId="3104791563" sldId="270"/>
            <ac:spMk id="406" creationId="{AF2F604E-43BE-4DC3-B983-E071523364F8}"/>
          </ac:spMkLst>
        </pc:spChg>
        <pc:spChg chg="add del">
          <ac:chgData name="shreyash vishwakarma" userId="18817e5c66f5e2b8" providerId="LiveId" clId="{389E2809-9C52-4BB4-8787-102D296A0C78}" dt="2025-08-26T07:17:00.426" v="25" actId="26606"/>
          <ac:spMkLst>
            <pc:docMk/>
            <pc:sldMk cId="3104791563" sldId="270"/>
            <ac:spMk id="408" creationId="{08C9B587-E65E-4B52-B37C-ABEBB6E87928}"/>
          </ac:spMkLst>
        </pc:spChg>
        <pc:spChg chg="add">
          <ac:chgData name="shreyash vishwakarma" userId="18817e5c66f5e2b8" providerId="LiveId" clId="{389E2809-9C52-4BB4-8787-102D296A0C78}" dt="2025-08-26T07:17:00.439" v="26" actId="26606"/>
          <ac:spMkLst>
            <pc:docMk/>
            <pc:sldMk cId="3104791563" sldId="270"/>
            <ac:spMk id="410" creationId="{9B7AD9F6-8CE7-4299-8FC6-328F4DCD3FF9}"/>
          </ac:spMkLst>
        </pc:spChg>
        <pc:spChg chg="add">
          <ac:chgData name="shreyash vishwakarma" userId="18817e5c66f5e2b8" providerId="LiveId" clId="{389E2809-9C52-4BB4-8787-102D296A0C78}" dt="2025-08-26T07:17:00.439" v="26" actId="26606"/>
          <ac:spMkLst>
            <pc:docMk/>
            <pc:sldMk cId="3104791563" sldId="270"/>
            <ac:spMk id="411" creationId="{F49775AF-8896-43EE-92C6-83497D6DC56F}"/>
          </ac:spMkLst>
        </pc:spChg>
        <pc:picChg chg="del">
          <ac:chgData name="shreyash vishwakarma" userId="18817e5c66f5e2b8" providerId="LiveId" clId="{389E2809-9C52-4BB4-8787-102D296A0C78}" dt="2025-08-26T07:15:14.473" v="22" actId="478"/>
          <ac:picMkLst>
            <pc:docMk/>
            <pc:sldMk cId="3104791563" sldId="270"/>
            <ac:picMk id="3" creationId="{8CB772F1-066E-A6EF-0EA0-D9EFF58D811B}"/>
          </ac:picMkLst>
        </pc:picChg>
        <pc:picChg chg="add mod ord">
          <ac:chgData name="shreyash vishwakarma" userId="18817e5c66f5e2b8" providerId="LiveId" clId="{389E2809-9C52-4BB4-8787-102D296A0C78}" dt="2025-08-26T07:17:07.138" v="27" actId="27614"/>
          <ac:picMkLst>
            <pc:docMk/>
            <pc:sldMk cId="3104791563" sldId="270"/>
            <ac:picMk id="4" creationId="{DC68BDD4-9DD5-E3E5-5AB5-C27B47FBFFB2}"/>
          </ac:picMkLst>
        </pc:picChg>
        <pc:picChg chg="del">
          <ac:chgData name="shreyash vishwakarma" userId="18817e5c66f5e2b8" providerId="LiveId" clId="{389E2809-9C52-4BB4-8787-102D296A0C78}" dt="2025-08-26T07:15:13.665" v="21" actId="478"/>
          <ac:picMkLst>
            <pc:docMk/>
            <pc:sldMk cId="3104791563" sldId="270"/>
            <ac:picMk id="5" creationId="{213F031F-4B4F-E984-36FB-1D1A6D871052}"/>
          </ac:picMkLst>
        </pc:picChg>
      </pc:sldChg>
      <pc:sldChg chg="addSp modSp add mod">
        <pc:chgData name="shreyash vishwakarma" userId="18817e5c66f5e2b8" providerId="LiveId" clId="{389E2809-9C52-4BB4-8787-102D296A0C78}" dt="2025-08-26T07:29:55.715" v="47" actId="20577"/>
        <pc:sldMkLst>
          <pc:docMk/>
          <pc:sldMk cId="1989486180" sldId="271"/>
        </pc:sldMkLst>
        <pc:spChg chg="add">
          <ac:chgData name="shreyash vishwakarma" userId="18817e5c66f5e2b8" providerId="LiveId" clId="{389E2809-9C52-4BB4-8787-102D296A0C78}" dt="2025-08-26T07:29:35.792" v="42"/>
          <ac:spMkLst>
            <pc:docMk/>
            <pc:sldMk cId="1989486180" sldId="271"/>
            <ac:spMk id="2" creationId="{7FA152B4-7F75-E2FE-5691-1265D672CCFE}"/>
          </ac:spMkLst>
        </pc:spChg>
        <pc:spChg chg="mod">
          <ac:chgData name="shreyash vishwakarma" userId="18817e5c66f5e2b8" providerId="LiveId" clId="{389E2809-9C52-4BB4-8787-102D296A0C78}" dt="2025-08-26T07:29:55.715" v="47" actId="20577"/>
          <ac:spMkLst>
            <pc:docMk/>
            <pc:sldMk cId="1989486180" sldId="271"/>
            <ac:spMk id="392" creationId="{26D3ACF2-865A-8E4A-804D-C19B7634C065}"/>
          </ac:spMkLst>
        </pc:spChg>
      </pc:sldChg>
      <pc:sldChg chg="delSp modSp add del mod">
        <pc:chgData name="shreyash vishwakarma" userId="18817e5c66f5e2b8" providerId="LiveId" clId="{389E2809-9C52-4BB4-8787-102D296A0C78}" dt="2025-08-26T07:29:09.712" v="39" actId="47"/>
        <pc:sldMkLst>
          <pc:docMk/>
          <pc:sldMk cId="3259176511" sldId="271"/>
        </pc:sldMkLst>
        <pc:spChg chg="mod">
          <ac:chgData name="shreyash vishwakarma" userId="18817e5c66f5e2b8" providerId="LiveId" clId="{389E2809-9C52-4BB4-8787-102D296A0C78}" dt="2025-08-26T07:28:48.328" v="37" actId="1076"/>
          <ac:spMkLst>
            <pc:docMk/>
            <pc:sldMk cId="3259176511" sldId="271"/>
            <ac:spMk id="391" creationId="{5356D906-35EE-9283-6E5D-96F8E004AF39}"/>
          </ac:spMkLst>
        </pc:spChg>
        <pc:spChg chg="mod">
          <ac:chgData name="shreyash vishwakarma" userId="18817e5c66f5e2b8" providerId="LiveId" clId="{389E2809-9C52-4BB4-8787-102D296A0C78}" dt="2025-08-26T07:28:24.560" v="32" actId="14100"/>
          <ac:spMkLst>
            <pc:docMk/>
            <pc:sldMk cId="3259176511" sldId="271"/>
            <ac:spMk id="392" creationId="{724ECFB5-C65F-D671-08AC-FFA55743A22A}"/>
          </ac:spMkLst>
        </pc:spChg>
        <pc:spChg chg="mod">
          <ac:chgData name="shreyash vishwakarma" userId="18817e5c66f5e2b8" providerId="LiveId" clId="{389E2809-9C52-4BB4-8787-102D296A0C78}" dt="2025-08-26T07:29:02.797" v="38" actId="1076"/>
          <ac:spMkLst>
            <pc:docMk/>
            <pc:sldMk cId="3259176511" sldId="271"/>
            <ac:spMk id="393" creationId="{9677549C-D65A-87AE-3AB0-3AC34A87DD6F}"/>
          </ac:spMkLst>
        </pc:spChg>
        <pc:picChg chg="del">
          <ac:chgData name="shreyash vishwakarma" userId="18817e5c66f5e2b8" providerId="LiveId" clId="{389E2809-9C52-4BB4-8787-102D296A0C78}" dt="2025-08-26T07:28:01.746" v="31" actId="478"/>
          <ac:picMkLst>
            <pc:docMk/>
            <pc:sldMk cId="3259176511" sldId="271"/>
            <ac:picMk id="4" creationId="{5B90DB12-2C1B-F637-8491-DDCD6835018A}"/>
          </ac:picMkLst>
        </pc:picChg>
      </pc:sldChg>
      <pc:sldChg chg="addSp modSp add mod">
        <pc:chgData name="shreyash vishwakarma" userId="18817e5c66f5e2b8" providerId="LiveId" clId="{389E2809-9C52-4BB4-8787-102D296A0C78}" dt="2025-08-26T07:37:22.961" v="111" actId="1076"/>
        <pc:sldMkLst>
          <pc:docMk/>
          <pc:sldMk cId="3268418144" sldId="272"/>
        </pc:sldMkLst>
        <pc:spChg chg="add">
          <ac:chgData name="shreyash vishwakarma" userId="18817e5c66f5e2b8" providerId="LiveId" clId="{389E2809-9C52-4BB4-8787-102D296A0C78}" dt="2025-08-26T07:30:38.698" v="50"/>
          <ac:spMkLst>
            <pc:docMk/>
            <pc:sldMk cId="3268418144" sldId="272"/>
            <ac:spMk id="2" creationId="{4597170C-7BE4-EB0E-6900-AB8BA74E9BD9}"/>
          </ac:spMkLst>
        </pc:spChg>
        <pc:spChg chg="add">
          <ac:chgData name="shreyash vishwakarma" userId="18817e5c66f5e2b8" providerId="LiveId" clId="{389E2809-9C52-4BB4-8787-102D296A0C78}" dt="2025-08-26T07:30:41.997" v="51"/>
          <ac:spMkLst>
            <pc:docMk/>
            <pc:sldMk cId="3268418144" sldId="272"/>
            <ac:spMk id="3" creationId="{98575858-833F-1068-AFD0-346BA2B74CD7}"/>
          </ac:spMkLst>
        </pc:spChg>
        <pc:spChg chg="add">
          <ac:chgData name="shreyash vishwakarma" userId="18817e5c66f5e2b8" providerId="LiveId" clId="{389E2809-9C52-4BB4-8787-102D296A0C78}" dt="2025-08-26T07:30:47.052" v="54"/>
          <ac:spMkLst>
            <pc:docMk/>
            <pc:sldMk cId="3268418144" sldId="272"/>
            <ac:spMk id="4" creationId="{C42121B7-F95F-D98E-44AD-6E37371228B0}"/>
          </ac:spMkLst>
        </pc:spChg>
        <pc:spChg chg="mod">
          <ac:chgData name="shreyash vishwakarma" userId="18817e5c66f5e2b8" providerId="LiveId" clId="{389E2809-9C52-4BB4-8787-102D296A0C78}" dt="2025-08-26T07:32:01.152" v="63" actId="21"/>
          <ac:spMkLst>
            <pc:docMk/>
            <pc:sldMk cId="3268418144" sldId="272"/>
            <ac:spMk id="392" creationId="{EA41A6F6-5B32-1B21-6210-9BAB0847EBC8}"/>
          </ac:spMkLst>
        </pc:spChg>
        <pc:graphicFrameChg chg="add mod modGraphic">
          <ac:chgData name="shreyash vishwakarma" userId="18817e5c66f5e2b8" providerId="LiveId" clId="{389E2809-9C52-4BB4-8787-102D296A0C78}" dt="2025-08-26T07:37:22.961" v="111" actId="1076"/>
          <ac:graphicFrameMkLst>
            <pc:docMk/>
            <pc:sldMk cId="3268418144" sldId="272"/>
            <ac:graphicFrameMk id="5" creationId="{33449E14-6F26-29A1-2646-9BBC77B85A8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57397BB-6A0F-27CF-D87B-056CF525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>
            <a:extLst>
              <a:ext uri="{FF2B5EF4-FFF2-40B4-BE49-F238E27FC236}">
                <a16:creationId xmlns:a16="http://schemas.microsoft.com/office/drawing/2014/main" id="{B5DF1F54-7FA9-BD3F-5970-2E34A3E94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>
            <a:extLst>
              <a:ext uri="{FF2B5EF4-FFF2-40B4-BE49-F238E27FC236}">
                <a16:creationId xmlns:a16="http://schemas.microsoft.com/office/drawing/2014/main" id="{F1AA2824-77D6-9EDD-F32C-E016D3D95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462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F79A05D4-0847-685B-1A9B-51C95E8D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>
            <a:extLst>
              <a:ext uri="{FF2B5EF4-FFF2-40B4-BE49-F238E27FC236}">
                <a16:creationId xmlns:a16="http://schemas.microsoft.com/office/drawing/2014/main" id="{DA49C10B-AA34-46DE-E01C-F6863CD25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>
            <a:extLst>
              <a:ext uri="{FF2B5EF4-FFF2-40B4-BE49-F238E27FC236}">
                <a16:creationId xmlns:a16="http://schemas.microsoft.com/office/drawing/2014/main" id="{E3E9F331-BBBA-D916-5BB5-FF0E01909A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4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367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E7216013-3DA6-2826-6ED2-7F4779920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>
            <a:extLst>
              <a:ext uri="{FF2B5EF4-FFF2-40B4-BE49-F238E27FC236}">
                <a16:creationId xmlns:a16="http://schemas.microsoft.com/office/drawing/2014/main" id="{FA25545D-A5F8-2D06-05FA-7CD7FB544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>
            <a:extLst>
              <a:ext uri="{FF2B5EF4-FFF2-40B4-BE49-F238E27FC236}">
                <a16:creationId xmlns:a16="http://schemas.microsoft.com/office/drawing/2014/main" id="{269C7F21-30AE-9147-4D0B-845CF012E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09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F1EF7947-9C20-1E79-E9E1-4CA8F7E2F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>
            <a:extLst>
              <a:ext uri="{FF2B5EF4-FFF2-40B4-BE49-F238E27FC236}">
                <a16:creationId xmlns:a16="http://schemas.microsoft.com/office/drawing/2014/main" id="{FF1CA0FD-A1A1-057A-BAD9-98757DC17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>
            <a:extLst>
              <a:ext uri="{FF2B5EF4-FFF2-40B4-BE49-F238E27FC236}">
                <a16:creationId xmlns:a16="http://schemas.microsoft.com/office/drawing/2014/main" id="{6CA55242-8ACB-F344-3CF1-6368A71321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453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5B4F63EE-9E19-63F7-9415-3B4734741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>
            <a:extLst>
              <a:ext uri="{FF2B5EF4-FFF2-40B4-BE49-F238E27FC236}">
                <a16:creationId xmlns:a16="http://schemas.microsoft.com/office/drawing/2014/main" id="{61C7126A-AC8B-B46D-D219-69EA65B0C1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>
            <a:extLst>
              <a:ext uri="{FF2B5EF4-FFF2-40B4-BE49-F238E27FC236}">
                <a16:creationId xmlns:a16="http://schemas.microsoft.com/office/drawing/2014/main" id="{1C538555-D1FD-9723-104F-134A544D2C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869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2F9E5C2A-E55C-51AE-5655-1689CCC37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>
            <a:extLst>
              <a:ext uri="{FF2B5EF4-FFF2-40B4-BE49-F238E27FC236}">
                <a16:creationId xmlns:a16="http://schemas.microsoft.com/office/drawing/2014/main" id="{D2C44F24-0D3D-6739-E535-08E1DE496D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>
            <a:extLst>
              <a:ext uri="{FF2B5EF4-FFF2-40B4-BE49-F238E27FC236}">
                <a16:creationId xmlns:a16="http://schemas.microsoft.com/office/drawing/2014/main" id="{BE346ED9-5561-3AB5-DCB7-B4C1E0149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28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0" y="19610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5333" b="1" dirty="0">
                <a:solidFill>
                  <a:srgbClr val="FF6A0E"/>
                </a:solidFill>
              </a:rPr>
              <a:t>Banking Data Analysis Using EDA and Power BI</a:t>
            </a:r>
          </a:p>
          <a:p>
            <a:pPr algn="ctr"/>
            <a:r>
              <a:rPr lang="en-US" sz="5333" b="1" dirty="0">
                <a:solidFill>
                  <a:srgbClr val="FF6A0E"/>
                </a:solidFill>
              </a:rPr>
              <a:t>A Capstone Project</a:t>
            </a:r>
          </a:p>
          <a:p>
            <a:pPr algn="ctr"/>
            <a:endParaRPr lang="en-US" sz="5333" b="1" dirty="0">
              <a:solidFill>
                <a:srgbClr val="FF6A0E"/>
              </a:solidFill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877175" y="5302104"/>
            <a:ext cx="421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6A0E"/>
                </a:solidFill>
              </a:rPr>
              <a:t> Presented By</a:t>
            </a:r>
          </a:p>
          <a:p>
            <a:r>
              <a:rPr lang="en-US" sz="2400" b="1" dirty="0">
                <a:solidFill>
                  <a:srgbClr val="FF6A0E"/>
                </a:solidFill>
              </a:rPr>
              <a:t>Shreyash Vishwakarma</a:t>
            </a:r>
          </a:p>
          <a:p>
            <a:endParaRPr lang="en-IN" sz="2400" b="1" dirty="0">
              <a:solidFill>
                <a:srgbClr val="FF6A0E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9">
          <a:extLst>
            <a:ext uri="{FF2B5EF4-FFF2-40B4-BE49-F238E27FC236}">
              <a16:creationId xmlns:a16="http://schemas.microsoft.com/office/drawing/2014/main" id="{A85EE848-D5B5-D27A-AE58-9782EFA36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" name="Rectangle 40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Google Shape;391;p19">
            <a:extLst>
              <a:ext uri="{FF2B5EF4-FFF2-40B4-BE49-F238E27FC236}">
                <a16:creationId xmlns:a16="http://schemas.microsoft.com/office/drawing/2014/main" id="{6D07C9E8-CDF2-68F2-5053-1EC483366A3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599985" algn="l">
              <a:spcAft>
                <a:spcPts val="2133"/>
              </a:spcAft>
            </a:pPr>
            <a:r>
              <a:rPr lang="en-US" sz="4600" b="1">
                <a:sym typeface="Roboto"/>
              </a:rPr>
              <a:t>Conclusion &amp; Key Insights (Graphs)</a:t>
            </a:r>
            <a:br>
              <a:rPr lang="en-US" sz="4600" b="1">
                <a:sym typeface="Roboto"/>
              </a:rPr>
            </a:br>
            <a:endParaRPr lang="en-US" sz="4600" b="1">
              <a:sym typeface="Roboto"/>
            </a:endParaRPr>
          </a:p>
        </p:txBody>
      </p:sp>
      <p:sp>
        <p:nvSpPr>
          <p:cNvPr id="393" name="Google Shape;393;p19">
            <a:extLst>
              <a:ext uri="{FF2B5EF4-FFF2-40B4-BE49-F238E27FC236}">
                <a16:creationId xmlns:a16="http://schemas.microsoft.com/office/drawing/2014/main" id="{9A5038E7-FC2A-32AC-C092-3862A5192A98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R="243834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ym typeface="Roboto"/>
              </a:rPr>
              <a:t>© All rights reserved by Fireblaze Technologies Pvt. Ltd.</a:t>
            </a:r>
          </a:p>
        </p:txBody>
      </p:sp>
      <p:sp>
        <p:nvSpPr>
          <p:cNvPr id="4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C68BDD4-9DD5-E3E5-5AB5-C27B47FB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9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92" name="Google Shape;392;p19">
            <a:extLst>
              <a:ext uri="{FF2B5EF4-FFF2-40B4-BE49-F238E27FC236}">
                <a16:creationId xmlns:a16="http://schemas.microsoft.com/office/drawing/2014/main" id="{471989B9-F95B-94AE-FB6A-B4D47B283815}"/>
              </a:ext>
            </a:extLst>
          </p:cNvPr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19">
            <a:extLst>
              <a:ext uri="{FF2B5EF4-FFF2-40B4-BE49-F238E27FC236}">
                <a16:creationId xmlns:a16="http://schemas.microsoft.com/office/drawing/2014/main" id="{B680BABF-22EF-49E6-E478-4B6205F841D9}"/>
              </a:ext>
            </a:extLst>
          </p:cNvPr>
          <p:cNvSpPr/>
          <p:nvPr/>
        </p:nvSpPr>
        <p:spPr>
          <a:xfrm>
            <a:off x="13400" y="64490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479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C5A8073D-4B11-5AB2-1B13-7159E8D12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>
            <a:extLst>
              <a:ext uri="{FF2B5EF4-FFF2-40B4-BE49-F238E27FC236}">
                <a16:creationId xmlns:a16="http://schemas.microsoft.com/office/drawing/2014/main" id="{83FFB8D3-7502-7DDB-E9A6-080480D2B7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 &amp; Key Insights</a:t>
            </a:r>
            <a:b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>
            <a:extLst>
              <a:ext uri="{FF2B5EF4-FFF2-40B4-BE49-F238E27FC236}">
                <a16:creationId xmlns:a16="http://schemas.microsoft.com/office/drawing/2014/main" id="{26D3ACF2-865A-8E4A-804D-C19B7634C065}"/>
              </a:ext>
            </a:extLst>
          </p:cNvPr>
          <p:cNvSpPr txBox="1"/>
          <p:nvPr/>
        </p:nvSpPr>
        <p:spPr>
          <a:xfrm>
            <a:off x="-830661" y="2987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Strong Link Between Customer </a:t>
            </a:r>
            <a:r>
              <a:rPr lang="en-US" sz="2667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AccountsThis</a:t>
            </a: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heatmap shows how strongly different financial accounts are related. Darker blue indicates a stronger positive </a:t>
            </a:r>
            <a:r>
              <a:rPr lang="en-US" sz="2667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relationship.Key</a:t>
            </a: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Finding: There is a powerful link between a customer's core </a:t>
            </a:r>
            <a:r>
              <a:rPr lang="en-US" sz="2667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accounts.Bank</a:t>
            </a: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Deposits and Checking Accounts have a very strong positive correlation of 0.84.Bank Deposits and Saving Accounts also show a strong correlation of 0.75.Business Insight: Customers with high deposit balances are prime candidates for cross-selling checking and savings products. Our marketing should emphasize bundled account benefits.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>
            <a:extLst>
              <a:ext uri="{FF2B5EF4-FFF2-40B4-BE49-F238E27FC236}">
                <a16:creationId xmlns:a16="http://schemas.microsoft.com/office/drawing/2014/main" id="{1C7FFEB7-3F06-18DF-13A6-85F49EB393C3}"/>
              </a:ext>
            </a:extLst>
          </p:cNvPr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>
            <a:extLst>
              <a:ext uri="{FF2B5EF4-FFF2-40B4-BE49-F238E27FC236}">
                <a16:creationId xmlns:a16="http://schemas.microsoft.com/office/drawing/2014/main" id="{58288BD6-FD42-14E7-8922-26924041FBDE}"/>
              </a:ext>
            </a:extLst>
          </p:cNvPr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>
            <a:extLst>
              <a:ext uri="{FF2B5EF4-FFF2-40B4-BE49-F238E27FC236}">
                <a16:creationId xmlns:a16="http://schemas.microsoft.com/office/drawing/2014/main" id="{9205109E-CFEB-FD3D-87FF-43E6335F60A9}"/>
              </a:ext>
            </a:extLst>
          </p:cNvPr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9486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-13400" y="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504825" y="507933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project has laid a strong foundation for future data-driven initiatives. Here are a few potential next steps:</a:t>
            </a:r>
          </a:p>
          <a:p>
            <a:pPr marL="1066785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Predictive Modeling: Build models to forecast customer churn or identify potential new product interests.</a:t>
            </a:r>
          </a:p>
          <a:p>
            <a:pPr marL="1066785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Deeper Customer Segmentation: Create more granular customer segments for hyper-personalized marketing campaigns.</a:t>
            </a:r>
          </a:p>
          <a:p>
            <a:pPr marL="1066785" indent="-457200" algn="just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Real-Time Anomaly Detection: Develop systems to monitor transactions in real-time to enhance security and fraud detection.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680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35463" algn="just">
              <a:lnSpc>
                <a:spcPct val="150000"/>
              </a:lnSpc>
              <a:buClr>
                <a:srgbClr val="000000"/>
              </a:buClr>
              <a:buSzPts val="2000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today's competitive banking landscape, understanding customer behavior is more critical than ever. Our goal was to dive deep into a comprehensive banking dataset to uncover meaningful patterns and trends. We aimed to move beyond just raw numbers and transform complex data into a clear story, using Exploratory Data Analysis (EDA) in Python and interactive visualizations in Power BI to derive actionable insights that can drive strategic business decisions.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491425" y="885534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foundation of this project was a structured banking dataset, rich with information about customer demographics, loan details, deposit information, and more. To ensure our analysis was always based on the most current information, we established a direct, live connection from a SQL Server database to Power BI. This approach not only allowed for seamless data flow but also ensured our insights were timely and relevant.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7885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adopted a multi-stage approach to tackle this analysis, creating a robust pipeline from raw data to insightful reporting</a:t>
            </a:r>
          </a:p>
          <a:p>
            <a:pPr marL="514350" indent="-51435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AutoNum type="arabicPeriod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Foundation (SQL Server): We started by housing our data in a secure and efficient SQL Server database, providing a stable backend for our analysis.</a:t>
            </a: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lang="en-US"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Data Cleaning &amp; Exploration (Python): Next, we used Python's powerful data science libraries (like Pandas, Matplotlib, and Seaborn) to clean and prepare the data.</a:t>
            </a: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Interactive Reporting (Power BI): Finally, we connected our cleaned data to Power BI to build a dynamic and interactive dashboard for compelling visual reports.</a:t>
            </a: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Slide 4 of 6</a:t>
            </a: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A4560C76-FDE4-7247-67E3-3790C4C4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>
            <a:extLst>
              <a:ext uri="{FF2B5EF4-FFF2-40B4-BE49-F238E27FC236}">
                <a16:creationId xmlns:a16="http://schemas.microsoft.com/office/drawing/2014/main" id="{2A8027D2-4B91-F64B-6C7F-B8663C6C63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>
            <a:extLst>
              <a:ext uri="{FF2B5EF4-FFF2-40B4-BE49-F238E27FC236}">
                <a16:creationId xmlns:a16="http://schemas.microsoft.com/office/drawing/2014/main" id="{64E86959-8F38-BC32-9271-615C9A7A1927}"/>
              </a:ext>
            </a:extLst>
          </p:cNvPr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Data Cleaning &amp; Exploration (Python): Next, we used Python's powerful data science libraries (like Pandas, Matplotlib, and Seaborn) to clean and prepare the data.</a:t>
            </a: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Interactive Reporting (Power BI): Finally, we connected our cleaned data to Power BI to build a dynamic and interactive dashboard for compelling visual reports.</a:t>
            </a:r>
          </a:p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>
            <a:extLst>
              <a:ext uri="{FF2B5EF4-FFF2-40B4-BE49-F238E27FC236}">
                <a16:creationId xmlns:a16="http://schemas.microsoft.com/office/drawing/2014/main" id="{C1F05C10-D612-0412-CFA8-C0E3C52D7C3F}"/>
              </a:ext>
            </a:extLst>
          </p:cNvPr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>
            <a:extLst>
              <a:ext uri="{FF2B5EF4-FFF2-40B4-BE49-F238E27FC236}">
                <a16:creationId xmlns:a16="http://schemas.microsoft.com/office/drawing/2014/main" id="{3663F50C-8956-0EC7-0598-37FE839D0A60}"/>
              </a:ext>
            </a:extLst>
          </p:cNvPr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>
            <a:extLst>
              <a:ext uri="{FF2B5EF4-FFF2-40B4-BE49-F238E27FC236}">
                <a16:creationId xmlns:a16="http://schemas.microsoft.com/office/drawing/2014/main" id="{4332539D-29B9-136C-FE57-0FF6D52DD301}"/>
              </a:ext>
            </a:extLst>
          </p:cNvPr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5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 &amp; Key Insights</a:t>
            </a:r>
            <a:b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-548575" y="1021537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integrated analysis revealed several key insights that provide significant business value:</a:t>
            </a:r>
          </a:p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Customer Demographics Matter: Males contribute slightly more to loans and deposits, and professionals like Professors and Engineers are highly active customers.</a:t>
            </a: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D11CE8DD-2F61-E078-DC0F-037EF679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>
            <a:extLst>
              <a:ext uri="{FF2B5EF4-FFF2-40B4-BE49-F238E27FC236}">
                <a16:creationId xmlns:a16="http://schemas.microsoft.com/office/drawing/2014/main" id="{2979199D-7FB0-97ED-0AF4-3839582E8E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 &amp; Key Insights</a:t>
            </a:r>
            <a:b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>
            <a:extLst>
              <a:ext uri="{FF2B5EF4-FFF2-40B4-BE49-F238E27FC236}">
                <a16:creationId xmlns:a16="http://schemas.microsoft.com/office/drawing/2014/main" id="{DD15C732-C714-FA66-C2D5-28A523EE25EE}"/>
              </a:ext>
            </a:extLst>
          </p:cNvPr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Income is a Key Driver: High-income customers are the primary drivers of loan volume.</a:t>
            </a:r>
          </a:p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Geographic Trends: Customers from Europe have the highest deposit volumes, suggesting a key market segment.</a:t>
            </a:r>
          </a:p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r>
              <a:rPr lang="en-US" sz="2667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insights allow for a more strategic approach to marketing, service improvement, and product development.</a:t>
            </a: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>
            <a:extLst>
              <a:ext uri="{FF2B5EF4-FFF2-40B4-BE49-F238E27FC236}">
                <a16:creationId xmlns:a16="http://schemas.microsoft.com/office/drawing/2014/main" id="{E1231340-1DC4-9BA1-A5D4-97F086D97A7E}"/>
              </a:ext>
            </a:extLst>
          </p:cNvPr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>
            <a:extLst>
              <a:ext uri="{FF2B5EF4-FFF2-40B4-BE49-F238E27FC236}">
                <a16:creationId xmlns:a16="http://schemas.microsoft.com/office/drawing/2014/main" id="{B1579DA0-32EA-8C77-5872-E6B0502524B3}"/>
              </a:ext>
            </a:extLst>
          </p:cNvPr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>
            <a:extLst>
              <a:ext uri="{FF2B5EF4-FFF2-40B4-BE49-F238E27FC236}">
                <a16:creationId xmlns:a16="http://schemas.microsoft.com/office/drawing/2014/main" id="{EC2BFCBF-32D9-F81C-B3D6-5F54D34D58F9}"/>
              </a:ext>
            </a:extLst>
          </p:cNvPr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38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DB94BE2A-2382-B154-E305-7E8B5ADC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>
            <a:extLst>
              <a:ext uri="{FF2B5EF4-FFF2-40B4-BE49-F238E27FC236}">
                <a16:creationId xmlns:a16="http://schemas.microsoft.com/office/drawing/2014/main" id="{6845224A-8A8F-3BB4-8905-DE524CDFD0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 &amp; Key Insights (Graphs)</a:t>
            </a:r>
            <a:b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>
            <a:extLst>
              <a:ext uri="{FF2B5EF4-FFF2-40B4-BE49-F238E27FC236}">
                <a16:creationId xmlns:a16="http://schemas.microsoft.com/office/drawing/2014/main" id="{55EC8940-1E7C-1054-D99E-518765882E2E}"/>
              </a:ext>
            </a:extLst>
          </p:cNvPr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>
            <a:extLst>
              <a:ext uri="{FF2B5EF4-FFF2-40B4-BE49-F238E27FC236}">
                <a16:creationId xmlns:a16="http://schemas.microsoft.com/office/drawing/2014/main" id="{7FC86932-6C76-4840-98EE-E53AD28A3127}"/>
              </a:ext>
            </a:extLst>
          </p:cNvPr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>
            <a:extLst>
              <a:ext uri="{FF2B5EF4-FFF2-40B4-BE49-F238E27FC236}">
                <a16:creationId xmlns:a16="http://schemas.microsoft.com/office/drawing/2014/main" id="{83C047E8-F68B-076F-A796-A95709BE7AE2}"/>
              </a:ext>
            </a:extLst>
          </p:cNvPr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>
            <a:extLst>
              <a:ext uri="{FF2B5EF4-FFF2-40B4-BE49-F238E27FC236}">
                <a16:creationId xmlns:a16="http://schemas.microsoft.com/office/drawing/2014/main" id="{3BB93B8C-73BE-C740-4842-CF30A5946EFC}"/>
              </a:ext>
            </a:extLst>
          </p:cNvPr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12489-A8F8-6870-79BC-DF28CE46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1" y="1255809"/>
            <a:ext cx="3264540" cy="5019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21FC4E-23D5-7301-C194-9916FF561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227" y="1568298"/>
            <a:ext cx="527758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EBD255AA-2DB1-5C67-07EA-38D3D21B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>
            <a:extLst>
              <a:ext uri="{FF2B5EF4-FFF2-40B4-BE49-F238E27FC236}">
                <a16:creationId xmlns:a16="http://schemas.microsoft.com/office/drawing/2014/main" id="{D756FB63-D43E-DCED-2A66-DA549E8AF2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 &amp; Key Insights</a:t>
            </a:r>
            <a:br>
              <a:rPr lang="en-IN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>
            <a:extLst>
              <a:ext uri="{FF2B5EF4-FFF2-40B4-BE49-F238E27FC236}">
                <a16:creationId xmlns:a16="http://schemas.microsoft.com/office/drawing/2014/main" id="{EA41A6F6-5B32-1B21-6210-9BAB0847EBC8}"/>
              </a:ext>
            </a:extLst>
          </p:cNvPr>
          <p:cNvSpPr txBox="1"/>
          <p:nvPr/>
        </p:nvSpPr>
        <p:spPr>
          <a:xfrm>
            <a:off x="-675200" y="507933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>
            <a:extLst>
              <a:ext uri="{FF2B5EF4-FFF2-40B4-BE49-F238E27FC236}">
                <a16:creationId xmlns:a16="http://schemas.microsoft.com/office/drawing/2014/main" id="{7BEEF9D8-D1ED-1B2E-5469-669B1F3ABDCB}"/>
              </a:ext>
            </a:extLst>
          </p:cNvPr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>
            <a:extLst>
              <a:ext uri="{FF2B5EF4-FFF2-40B4-BE49-F238E27FC236}">
                <a16:creationId xmlns:a16="http://schemas.microsoft.com/office/drawing/2014/main" id="{C9CA0E00-F0C8-2D56-612A-50B773D87119}"/>
              </a:ext>
            </a:extLst>
          </p:cNvPr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>
            <a:extLst>
              <a:ext uri="{FF2B5EF4-FFF2-40B4-BE49-F238E27FC236}">
                <a16:creationId xmlns:a16="http://schemas.microsoft.com/office/drawing/2014/main" id="{B129E687-F88E-A399-FE11-716E983CAD6B}"/>
              </a:ext>
            </a:extLst>
          </p:cNvPr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449E14-6F26-29A1-2646-9BBC77B8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24870"/>
              </p:ext>
            </p:extLst>
          </p:nvPr>
        </p:nvGraphicFramePr>
        <p:xfrm>
          <a:off x="246345" y="1221953"/>
          <a:ext cx="11699310" cy="5079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49655">
                  <a:extLst>
                    <a:ext uri="{9D8B030D-6E8A-4147-A177-3AD203B41FA5}">
                      <a16:colId xmlns:a16="http://schemas.microsoft.com/office/drawing/2014/main" val="3514180198"/>
                    </a:ext>
                  </a:extLst>
                </a:gridCol>
                <a:gridCol w="5849655">
                  <a:extLst>
                    <a:ext uri="{9D8B030D-6E8A-4147-A177-3AD203B41FA5}">
                      <a16:colId xmlns:a16="http://schemas.microsoft.com/office/drawing/2014/main" val="1309778486"/>
                    </a:ext>
                  </a:extLst>
                </a:gridCol>
              </a:tblGrid>
              <a:tr h="5079839">
                <a:tc>
                  <a:txBody>
                    <a:bodyPr/>
                    <a:lstStyle/>
                    <a:p>
                      <a:r>
                        <a:rPr lang="en-IN" dirty="0"/>
                        <a:t>FEE STRUCTURE  -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European Customers Dominate All Fee </a:t>
                      </a:r>
                      <a:r>
                        <a:rPr lang="en-US" dirty="0" err="1"/>
                        <a:t>TiersThis</a:t>
                      </a:r>
                      <a:r>
                        <a:rPr lang="en-US" dirty="0"/>
                        <a:t> chart breaks down our customer base by nationality within each fee structure (High, Mid, Low).Key Finding: European clients are the largest segment across the </a:t>
                      </a:r>
                      <a:r>
                        <a:rPr lang="en-US" dirty="0" err="1"/>
                        <a:t>board.Europeans</a:t>
                      </a:r>
                      <a:r>
                        <a:rPr lang="en-US" dirty="0"/>
                        <a:t> are the #1 customer segment in every fee category, especially the high-value "High" </a:t>
                      </a:r>
                      <a:r>
                        <a:rPr lang="en-US" dirty="0" err="1"/>
                        <a:t>tier.Asians</a:t>
                      </a:r>
                      <a:r>
                        <a:rPr lang="en-US" dirty="0"/>
                        <a:t> and Americans form the second and third largest groups, </a:t>
                      </a:r>
                      <a:r>
                        <a:rPr lang="en-US" dirty="0" err="1"/>
                        <a:t>respectively.Strategic</a:t>
                      </a:r>
                      <a:r>
                        <a:rPr lang="en-US" dirty="0"/>
                        <a:t> Question: Is our current market focus intentional, or are we missing opportunities to attract high-value customers from other regions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b="1" dirty="0">
                          <a:effectLst/>
                        </a:rPr>
                        <a:t>NUMBER OF CREDIT CARDS THEY OWN AND THEIR NATIONALITY.</a:t>
                      </a:r>
                    </a:p>
                    <a:p>
                      <a:pPr rtl="0">
                        <a:buNone/>
                      </a:pPr>
                      <a:endParaRPr lang="en-US" b="1" dirty="0">
                        <a:effectLst/>
                      </a:endParaRPr>
                    </a:p>
                    <a:p>
                      <a:pPr rtl="0">
                        <a:buNone/>
                      </a:pPr>
                      <a:endParaRPr lang="en-US" b="1" dirty="0">
                        <a:effectLst/>
                      </a:endParaRPr>
                    </a:p>
                    <a:p>
                      <a:pPr rtl="0">
                        <a:buNone/>
                      </a:pPr>
                      <a:r>
                        <a:rPr lang="en-US" b="1" dirty="0">
                          <a:effectLst/>
                        </a:rPr>
                        <a:t>Snapshot of Our Typical Customer</a:t>
                      </a:r>
                    </a:p>
                    <a:p>
                      <a:pPr rtl="0">
                        <a:buNone/>
                      </a:pPr>
                      <a:r>
                        <a:rPr lang="en-US" dirty="0">
                          <a:effectLst/>
                        </a:rPr>
                        <a:t>These charts profile our customer base by the number of credit cards they own and their nationality.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Key Findings:</a:t>
                      </a:r>
                      <a:r>
                        <a:rPr lang="en-US" dirty="0">
                          <a:effectLst/>
                        </a:rPr>
                        <a:t> Our core customer has a distinct profile.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Nationality:</a:t>
                      </a:r>
                      <a:r>
                        <a:rPr lang="en-US" dirty="0">
                          <a:effectLst/>
                        </a:rPr>
                        <a:t> The bank's primary customer is </a:t>
                      </a:r>
                      <a:r>
                        <a:rPr lang="en-US" b="1" dirty="0">
                          <a:effectLst/>
                        </a:rPr>
                        <a:t>European</a:t>
                      </a:r>
                      <a:r>
                        <a:rPr lang="en-US" dirty="0">
                          <a:effectLst/>
                        </a:rPr>
                        <a:t>, with over 1,300 clients from this region.</a:t>
                      </a:r>
                    </a:p>
                    <a:p>
                      <a:pPr marL="742950" lvl="1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Product Penetration:</a:t>
                      </a:r>
                      <a:r>
                        <a:rPr lang="en-US" dirty="0">
                          <a:effectLst/>
                        </a:rPr>
                        <a:t> The vast majority of our clients (nearly 2,000) hold only </a:t>
                      </a:r>
                      <a:r>
                        <a:rPr lang="en-US" b="1" dirty="0">
                          <a:effectLst/>
                        </a:rPr>
                        <a:t>one credit card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  <a:p>
                      <a:pPr rtl="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effectLst/>
                        </a:rPr>
                        <a:t>Business Opportunity:</a:t>
                      </a:r>
                      <a:r>
                        <a:rPr lang="en-US" dirty="0">
                          <a:effectLst/>
                        </a:rPr>
                        <a:t> There is significant potential to increase credit card revenue by marketing additional card products to our large, existing base of single-card-holding European customers.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Sources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456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4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979</Words>
  <Application>Microsoft Office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PowerPoint Presentation</vt:lpstr>
      <vt:lpstr>Problem Statement</vt:lpstr>
      <vt:lpstr>About the Data</vt:lpstr>
      <vt:lpstr>Proposed Solution</vt:lpstr>
      <vt:lpstr>Proposed Solution</vt:lpstr>
      <vt:lpstr>Conclusion &amp; Key Insights </vt:lpstr>
      <vt:lpstr>Conclusion &amp; Key Insights </vt:lpstr>
      <vt:lpstr>Conclusion &amp; Key Insights (Graphs) </vt:lpstr>
      <vt:lpstr>Conclusion &amp; Key Insights </vt:lpstr>
      <vt:lpstr>Conclusion &amp; Key Insights (Graphs) </vt:lpstr>
      <vt:lpstr>Conclusion &amp; Key Insights 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shreyash vishwakarma</cp:lastModifiedBy>
  <cp:revision>2</cp:revision>
  <dcterms:created xsi:type="dcterms:W3CDTF">2022-08-27T05:41:13Z</dcterms:created>
  <dcterms:modified xsi:type="dcterms:W3CDTF">2025-08-26T07:37:31Z</dcterms:modified>
</cp:coreProperties>
</file>