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59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02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4D9C-373A-4C3F-8B0A-A6BF2C69B27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B307F-9437-481C-BCB4-397791E6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cities poverty and unemployment relative to the other cities in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B307F-9437-481C-BCB4-397791E607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is negative with no obvious difference between the three groups of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B307F-9437-481C-BCB4-397791E607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2506-FACF-4174-8AB1-1F7D53FC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17C6-DD02-49B1-9AC2-D91448158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9900-CCA7-47E5-97EF-7677D3A1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D453-F865-4BAC-A6B3-6242F667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D74D-549C-4A77-8319-397FC1CC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5ED8-481F-4147-818E-89AA1C8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6DDD-EDD8-4518-AD71-A9BF8794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26F0-8B70-4291-BAC9-A34E91D5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A610-9569-4C02-AC9A-8FDF56F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1183-5013-42E3-9581-87DCB611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650C1-F5B0-4F56-8E50-6AA544BCD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EB76-D911-46E9-A424-6F9D9240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D19B-8162-4041-8843-BF8155B7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84A3-BDFB-4A7B-99DE-4C01240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9F7E-33AB-4C80-B0F4-0281302D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9CC5-FE21-4820-A2C7-783CBBD8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5EBC-AB7F-4817-A43D-3AA5B581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12A6-55EC-412E-B584-EA61BBD9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93FE-3A09-416A-96C7-5372CF8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142AA-0A5D-43D2-8DB8-62B680A2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817B-AA3D-4A01-8B6E-E2E75BB9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33698-5C08-4FE7-A9D1-E8FA313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7BDA-1FEF-4D70-97E4-4FE3B5C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791E-2E81-4A3E-858B-103027B9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9A05-763D-4D1C-841F-162C7898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B8B5-E4F4-45BB-AB90-D177D8A4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EF8-BE91-4360-BBB6-0FAE9F49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EA6B-F5EB-42C1-98D1-B063126A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1B16-C597-447D-953B-EE1B725E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DF5C-5891-423F-905D-2039737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FF25-C900-42D3-A08F-2CEEC66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C5C8-855F-40E7-B479-10884AE4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162D-2040-4A96-A502-82618347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E9323-E855-4807-B13D-A5FFF74A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84CF1-3A92-4EEE-9247-BFCCEA134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E570E-7270-4916-A7DC-BB13E50C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14D8D-5E0A-4598-85CA-0ADB2036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EBD1F-E3B7-4854-BFBC-E862BB9E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DB60A-F384-4B1E-872A-478E5600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826E-74FD-4AD5-819F-90E932B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A77EB-50DB-4AE8-9085-2D72A3D4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029F4-7CEE-489D-ADD8-711E76C4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E6E6-23F4-494E-9600-6C216530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D0E8-E003-46DA-A3B3-88EB6A49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47B3-2546-4C9E-86B8-5AFF747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3E74-B66A-487E-96D5-ACAE563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0F63-29FC-435F-8488-72ED69E8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B0C0-CE29-435E-8768-37E4915F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60DE7-9265-4F15-A3A8-EB623441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600D-31AB-4090-B2DE-3D4B5F05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7C9E-D13E-45CF-A5AB-57B87A4B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D8C3D-604E-4ACB-B4CC-6886343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CF97-4084-4C49-9F86-E302BB5A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08E2-A752-4A37-A2EB-0CA16876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7184-83C3-4EDA-8A4E-7052202E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C8C4-BE00-4ADA-8505-BE14703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1C0A-FA8F-46F3-A896-C8B7283C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9F94-1E67-44F1-9707-D2DAB90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98D76-B0DE-4EC0-85D1-970C1441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C8939-1162-48E6-A09D-369C5075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BF46-BDE2-411B-993E-46B6E3A09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12C6-A59E-444E-A63D-A04867E56AD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2356-B1D0-47B8-932E-B2305DE33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B1C0-F348-45FC-840B-121ECF31A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8F21-34BC-4995-9119-8E6C2690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D4E-CD86-461E-9C0F-4BD0D1E60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50" y="104774"/>
            <a:ext cx="9144000" cy="1651311"/>
          </a:xfrm>
        </p:spPr>
        <p:txBody>
          <a:bodyPr>
            <a:normAutofit fontScale="90000"/>
          </a:bodyPr>
          <a:lstStyle/>
          <a:p>
            <a:r>
              <a:rPr lang="en-US" dirty="0"/>
              <a:t>California Fire</a:t>
            </a:r>
            <a:br>
              <a:rPr lang="en-US" dirty="0"/>
            </a:br>
            <a:r>
              <a:rPr lang="en-US" i="1" dirty="0"/>
              <a:t>Sentiments &amp; Costs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7AA70-E3EE-4E80-82A3-B8CA0DDD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0" y="1897063"/>
            <a:ext cx="9144000" cy="659525"/>
          </a:xfrm>
        </p:spPr>
        <p:txBody>
          <a:bodyPr/>
          <a:lstStyle/>
          <a:p>
            <a:r>
              <a:rPr lang="en-US" dirty="0"/>
              <a:t>Team 6: Safaa, </a:t>
            </a:r>
            <a:r>
              <a:rPr lang="en-US" dirty="0" err="1"/>
              <a:t>Shey</a:t>
            </a:r>
            <a:r>
              <a:rPr lang="en-US" dirty="0"/>
              <a:t>, </a:t>
            </a:r>
            <a:r>
              <a:rPr lang="en-US" dirty="0" err="1"/>
              <a:t>Shemelis</a:t>
            </a:r>
            <a:r>
              <a:rPr lang="en-US" dirty="0"/>
              <a:t>, </a:t>
            </a:r>
            <a:r>
              <a:rPr lang="en-US" dirty="0" err="1"/>
              <a:t>Shoujun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F33D9-67C2-48D5-AE21-53AB9BE2E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2" y="2697566"/>
            <a:ext cx="7934325" cy="39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9005-D186-4BEB-99E6-9150283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1AA5EF-B225-4376-A408-8860C7106D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9805723"/>
              </p:ext>
            </p:extLst>
          </p:nvPr>
        </p:nvGraphicFramePr>
        <p:xfrm>
          <a:off x="1821682" y="1805527"/>
          <a:ext cx="8548635" cy="3987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45">
                  <a:extLst>
                    <a:ext uri="{9D8B030D-6E8A-4147-A177-3AD203B41FA5}">
                      <a16:colId xmlns:a16="http://schemas.microsoft.com/office/drawing/2014/main" val="2219099568"/>
                    </a:ext>
                  </a:extLst>
                </a:gridCol>
                <a:gridCol w="2849545">
                  <a:extLst>
                    <a:ext uri="{9D8B030D-6E8A-4147-A177-3AD203B41FA5}">
                      <a16:colId xmlns:a16="http://schemas.microsoft.com/office/drawing/2014/main" val="3614031204"/>
                    </a:ext>
                  </a:extLst>
                </a:gridCol>
                <a:gridCol w="2849545">
                  <a:extLst>
                    <a:ext uri="{9D8B030D-6E8A-4147-A177-3AD203B41FA5}">
                      <a16:colId xmlns:a16="http://schemas.microsoft.com/office/drawing/2014/main" val="2553701204"/>
                    </a:ext>
                  </a:extLst>
                </a:gridCol>
              </a:tblGrid>
              <a:tr h="1040898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value of residential Housing Units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09701"/>
                  </a:ext>
                </a:extLst>
              </a:tr>
              <a:tr h="324724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Fire not contained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San Fernando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2,949,494,400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35456"/>
                  </a:ext>
                </a:extLst>
              </a:tr>
              <a:tr h="3247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5,125,423,500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57839"/>
                  </a:ext>
                </a:extLst>
              </a:tr>
              <a:tr h="56048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Fire Contained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Beverly Hills/Bel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10,558,125,200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48494"/>
                  </a:ext>
                </a:extLst>
              </a:tr>
              <a:tr h="800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 </a:t>
                      </a:r>
                      <a:r>
                        <a:rPr lang="en-US" sz="2000" dirty="0" err="1"/>
                        <a:t>Crescenta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Crescenta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6,974,147,600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60074"/>
                  </a:ext>
                </a:extLst>
              </a:tr>
              <a:tr h="324724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No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7,416.006,700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94762"/>
                  </a:ext>
                </a:extLst>
              </a:tr>
              <a:tr h="3247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Santa 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8,188,358,160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4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4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990C-1F51-4CB1-BBC6-589DCA0A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4470400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 descr="https://upload.wikimedia.org/wikipedia/commons/d/d8/Map_of_Thomas_Fire.png">
            <a:extLst>
              <a:ext uri="{FF2B5EF4-FFF2-40B4-BE49-F238E27FC236}">
                <a16:creationId xmlns:a16="http://schemas.microsoft.com/office/drawing/2014/main" id="{233C3BE1-8EDA-4970-ABF8-4B1276BC9E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9" y="704273"/>
            <a:ext cx="9531928" cy="4959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4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93E0-69B8-4312-A33E-C6584AF1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164-7694-46C7-9C53-1D336072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369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 – November 2017, 56,186 wildfires</a:t>
            </a:r>
          </a:p>
          <a:p>
            <a:endParaRPr lang="en-US" dirty="0"/>
          </a:p>
          <a:p>
            <a:r>
              <a:rPr lang="en-US" dirty="0"/>
              <a:t>2017 ranked higher in number of acres burnt compared to 10 years  average</a:t>
            </a:r>
          </a:p>
          <a:p>
            <a:endParaRPr lang="en-US" dirty="0"/>
          </a:p>
          <a:p>
            <a:r>
              <a:rPr lang="en-US" dirty="0"/>
              <a:t>October, fire in 8 counties, 23 fatalities, 245,000 acres burned,  8700 structures</a:t>
            </a:r>
          </a:p>
          <a:p>
            <a:endParaRPr lang="en-US" dirty="0"/>
          </a:p>
          <a:p>
            <a:r>
              <a:rPr lang="en-US" dirty="0"/>
              <a:t>October, $9 billion in insurance claims, $8.4 billion in residential claims, $790 million in commercial property, $96 million in personal and commercial auto, $110 million from other commercial lines</a:t>
            </a:r>
          </a:p>
          <a:p>
            <a:endParaRPr lang="en-US" dirty="0"/>
          </a:p>
          <a:p>
            <a:r>
              <a:rPr lang="en-US" dirty="0"/>
              <a:t>December was considered the worst wildfire season in the history of modern California where 96 percent of homes were estimated to be endangered by the Thomas fire!</a:t>
            </a:r>
          </a:p>
        </p:txBody>
      </p:sp>
    </p:spTree>
    <p:extLst>
      <p:ext uri="{BB962C8B-B14F-4D97-AF65-F5344CB8AC3E}">
        <p14:creationId xmlns:p14="http://schemas.microsoft.com/office/powerpoint/2010/main" val="21371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CAE4-547B-4E43-8798-E4CB3934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7AC18-C40C-453B-A16B-E9F02178E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690"/>
            <a:ext cx="5181600" cy="413920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E082-EDFB-498D-BA41-63BFFE3C3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publicly available data to assess:</a:t>
            </a:r>
          </a:p>
          <a:p>
            <a:pPr lvl="1"/>
            <a:r>
              <a:rPr lang="en-US" dirty="0"/>
              <a:t>General sentiment of residents in the areas covered by Thomas fire and its surrounding based on their tweets </a:t>
            </a:r>
          </a:p>
          <a:p>
            <a:pPr lvl="1"/>
            <a:r>
              <a:rPr lang="en-US" dirty="0"/>
              <a:t>Estimate the housing damage resulting from the fire in these areas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343A5-35F5-42CC-AC55-23B52C06827B}"/>
              </a:ext>
            </a:extLst>
          </p:cNvPr>
          <p:cNvSpPr/>
          <p:nvPr/>
        </p:nvSpPr>
        <p:spPr>
          <a:xfrm>
            <a:off x="726830" y="6195650"/>
            <a:ext cx="803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NASA - https://twitter.com/NASAEarth/status/938540034449276929, Public Domain, https://commons.wikimedia.org/w/index.php?curid=64739687</a:t>
            </a:r>
          </a:p>
        </p:txBody>
      </p:sp>
    </p:spTree>
    <p:extLst>
      <p:ext uri="{BB962C8B-B14F-4D97-AF65-F5344CB8AC3E}">
        <p14:creationId xmlns:p14="http://schemas.microsoft.com/office/powerpoint/2010/main" val="18580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B1D-D802-4E7B-BF36-6C9CA27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A4C8-94CA-462E-BC24-C42C4BB9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three groups:</a:t>
            </a:r>
          </a:p>
          <a:p>
            <a:pPr lvl="1"/>
            <a:r>
              <a:rPr lang="en-US" dirty="0"/>
              <a:t>Group 1: Cities where the fire has not been contained- San Fernando and Ojai</a:t>
            </a:r>
          </a:p>
          <a:p>
            <a:pPr lvl="1"/>
            <a:r>
              <a:rPr lang="en-US" dirty="0"/>
              <a:t>Group 2:  Cities where the fire has been contained – Beverly Hills/Bel Air and La </a:t>
            </a:r>
            <a:r>
              <a:rPr lang="en-US" dirty="0" err="1"/>
              <a:t>Crescenta</a:t>
            </a:r>
            <a:r>
              <a:rPr lang="en-US" dirty="0"/>
              <a:t>/</a:t>
            </a:r>
            <a:r>
              <a:rPr lang="en-US" dirty="0" err="1"/>
              <a:t>Crescenta</a:t>
            </a:r>
            <a:r>
              <a:rPr lang="en-US" dirty="0"/>
              <a:t> Highlands</a:t>
            </a:r>
          </a:p>
          <a:p>
            <a:pPr lvl="1"/>
            <a:r>
              <a:rPr lang="en-US" dirty="0"/>
              <a:t>Group 3: Cities with no fire – Long Beach and Santa Barbara</a:t>
            </a:r>
          </a:p>
          <a:p>
            <a:pPr lvl="1"/>
            <a:endParaRPr lang="en-US" dirty="0"/>
          </a:p>
          <a:p>
            <a:r>
              <a:rPr lang="en-US" dirty="0"/>
              <a:t>To achieve representation, used Google maps to identify city coordinates and then select a random sample of 20 coordinates to assess sentiments of residents of those areas and residential damage costs</a:t>
            </a:r>
          </a:p>
        </p:txBody>
      </p:sp>
    </p:spTree>
    <p:extLst>
      <p:ext uri="{BB962C8B-B14F-4D97-AF65-F5344CB8AC3E}">
        <p14:creationId xmlns:p14="http://schemas.microsoft.com/office/powerpoint/2010/main" val="4125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8C5-AF41-4541-8022-3E64DD9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047D-6C54-4C3B-BACC-6B50E9C13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89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data sources were used:</a:t>
            </a:r>
          </a:p>
          <a:p>
            <a:pPr lvl="1"/>
            <a:r>
              <a:rPr lang="en-US" dirty="0"/>
              <a:t>Tweeter</a:t>
            </a:r>
          </a:p>
          <a:p>
            <a:pPr lvl="1"/>
            <a:r>
              <a:rPr lang="en-US" dirty="0"/>
              <a:t>Zillow </a:t>
            </a:r>
          </a:p>
          <a:p>
            <a:pPr lvl="1"/>
            <a:r>
              <a:rPr lang="en-US" dirty="0"/>
              <a:t>Census</a:t>
            </a:r>
          </a:p>
          <a:p>
            <a:pPr lvl="1"/>
            <a:r>
              <a:rPr lang="en-US" dirty="0"/>
              <a:t>Zip-codes.com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6234C-15AE-4DFF-B8FA-4E55B399A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Tweets </a:t>
            </a:r>
            <a:r>
              <a:rPr lang="en-US" dirty="0">
                <a:sym typeface="Wingdings" panose="05000000000000000000" pitchFamily="2" charset="2"/>
              </a:rPr>
              <a:t> Can only access tweets from past week (no older tweets!)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Tweets  can be requested from specific areas but location cannot be stored (only linked to city)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Tweets  Rate of data pull from tweeter limited and number of tweets limited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Tweets with “Thomas Fire” hashtags  Avoid contamination with domestic and other fire incidents, assume that other fires such as Rye, Creek, and </a:t>
            </a:r>
            <a:r>
              <a:rPr lang="en-US" dirty="0" err="1">
                <a:sym typeface="Wingdings" panose="05000000000000000000" pitchFamily="2" charset="2"/>
              </a:rPr>
              <a:t>Skirball</a:t>
            </a:r>
            <a:r>
              <a:rPr lang="en-US" dirty="0">
                <a:sym typeface="Wingdings" panose="05000000000000000000" pitchFamily="2" charset="2"/>
              </a:rPr>
              <a:t> are under the Thomas Fire Hashtag umbrella</a:t>
            </a:r>
          </a:p>
          <a:p>
            <a:pPr lvl="1"/>
            <a:r>
              <a:rPr lang="en-US" dirty="0"/>
              <a:t>Zillow </a:t>
            </a:r>
            <a:r>
              <a:rPr lang="en-US" dirty="0">
                <a:sym typeface="Wingdings" panose="05000000000000000000" pitchFamily="2" charset="2"/>
              </a:rPr>
              <a:t> only provides average price of houses but not number of houses thus not sufficient to estimate loss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6043-A391-40F7-880F-C60FC35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5FE5-C0B8-4954-9621-C882AC3F29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Intensive review of documentation </a:t>
            </a:r>
          </a:p>
          <a:p>
            <a:pPr lvl="1"/>
            <a:r>
              <a:rPr lang="en-US" dirty="0"/>
              <a:t>Review of variables and data available</a:t>
            </a:r>
          </a:p>
          <a:p>
            <a:pPr lvl="1"/>
            <a:endParaRPr lang="en-US" dirty="0"/>
          </a:p>
          <a:p>
            <a:r>
              <a:rPr lang="en-US" dirty="0"/>
              <a:t>Data extraction</a:t>
            </a:r>
          </a:p>
          <a:p>
            <a:pPr lvl="1"/>
            <a:r>
              <a:rPr lang="en-US" dirty="0"/>
              <a:t>PIP Install: </a:t>
            </a:r>
            <a:r>
              <a:rPr lang="en-US" dirty="0" err="1"/>
              <a:t>tweepy</a:t>
            </a:r>
            <a:r>
              <a:rPr lang="en-US" dirty="0"/>
              <a:t>, census, US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Json</a:t>
            </a:r>
            <a:r>
              <a:rPr lang="en-US" dirty="0"/>
              <a:t> to 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Multiple data frames: one per data source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A2925-4DD2-475A-A858-258F15DFA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merging</a:t>
            </a:r>
          </a:p>
          <a:p>
            <a:pPr lvl="1"/>
            <a:r>
              <a:rPr lang="en-US" dirty="0"/>
              <a:t>Aggregation at the city level for each of the 6 cities</a:t>
            </a:r>
          </a:p>
          <a:p>
            <a:pPr lvl="1"/>
            <a:r>
              <a:rPr lang="en-US" dirty="0"/>
              <a:t>Merging data in preparation for analysis</a:t>
            </a:r>
          </a:p>
          <a:p>
            <a:pPr lvl="1"/>
            <a:endParaRPr lang="en-US" dirty="0"/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Drop records with missing values</a:t>
            </a:r>
          </a:p>
          <a:p>
            <a:pPr lvl="1"/>
            <a:r>
              <a:rPr lang="en-US" dirty="0"/>
              <a:t>Filter data to keep only cases with targeted zip codes/cities</a:t>
            </a:r>
          </a:p>
          <a:p>
            <a:pPr lvl="1"/>
            <a:r>
              <a:rPr lang="en-US" dirty="0"/>
              <a:t>Create column names</a:t>
            </a:r>
          </a:p>
        </p:txBody>
      </p:sp>
    </p:spTree>
    <p:extLst>
      <p:ext uri="{BB962C8B-B14F-4D97-AF65-F5344CB8AC3E}">
        <p14:creationId xmlns:p14="http://schemas.microsoft.com/office/powerpoint/2010/main" val="319237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CF5-C6ED-4D30-8788-6777031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021E-62AB-4779-975B-2ECC24BF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per city based on twitter data</a:t>
            </a:r>
          </a:p>
          <a:p>
            <a:endParaRPr lang="en-US" dirty="0"/>
          </a:p>
          <a:p>
            <a:r>
              <a:rPr lang="en-US" dirty="0"/>
              <a:t>Damage cost estimate: average value of residential housing * number of residential housing</a:t>
            </a:r>
          </a:p>
          <a:p>
            <a:endParaRPr lang="en-US" dirty="0"/>
          </a:p>
          <a:p>
            <a:r>
              <a:rPr lang="en-US" dirty="0"/>
              <a:t>Correlation between socio-economic levels, sentiments, and potential losses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3F1C-8A12-4A0C-8AF2-A05290EE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2193D98-5595-405B-8CD8-E142CD1D2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75569-A4AA-4686-B935-B97D60CFC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4094"/>
            <a:ext cx="5181600" cy="34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5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19F-14D0-4634-BEE4-8CE96566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BA17A-44BF-4559-9DF1-B11521B28A1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181"/>
            <a:ext cx="10744200" cy="5305425"/>
          </a:xfrm>
        </p:spPr>
      </p:pic>
    </p:spTree>
    <p:extLst>
      <p:ext uri="{BB962C8B-B14F-4D97-AF65-F5344CB8AC3E}">
        <p14:creationId xmlns:p14="http://schemas.microsoft.com/office/powerpoint/2010/main" val="316974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579</Words>
  <Application>Microsoft Office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California Fire Sentiments &amp; Costs</vt:lpstr>
      <vt:lpstr>Background</vt:lpstr>
      <vt:lpstr>Research Goal</vt:lpstr>
      <vt:lpstr>Methodology</vt:lpstr>
      <vt:lpstr>Data Sources</vt:lpstr>
      <vt:lpstr>Data Management</vt:lpstr>
      <vt:lpstr>Analysis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Amer, Safaa</dc:creator>
  <cp:lastModifiedBy>Amer, Safaa</cp:lastModifiedBy>
  <cp:revision>24</cp:revision>
  <dcterms:created xsi:type="dcterms:W3CDTF">2017-12-19T01:27:54Z</dcterms:created>
  <dcterms:modified xsi:type="dcterms:W3CDTF">2018-01-06T15:24:12Z</dcterms:modified>
</cp:coreProperties>
</file>